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4" r:id="rId1"/>
  </p:sldMasterIdLst>
  <p:notesMasterIdLst>
    <p:notesMasterId r:id="rId38"/>
  </p:notesMasterIdLst>
  <p:handoutMasterIdLst>
    <p:handoutMasterId r:id="rId39"/>
  </p:handoutMasterIdLst>
  <p:sldIdLst>
    <p:sldId id="528" r:id="rId2"/>
    <p:sldId id="608" r:id="rId3"/>
    <p:sldId id="609" r:id="rId4"/>
    <p:sldId id="615" r:id="rId5"/>
    <p:sldId id="616" r:id="rId6"/>
    <p:sldId id="617" r:id="rId7"/>
    <p:sldId id="618" r:id="rId8"/>
    <p:sldId id="619" r:id="rId9"/>
    <p:sldId id="620" r:id="rId10"/>
    <p:sldId id="621" r:id="rId11"/>
    <p:sldId id="622" r:id="rId12"/>
    <p:sldId id="624" r:id="rId13"/>
    <p:sldId id="625" r:id="rId14"/>
    <p:sldId id="633" r:id="rId15"/>
    <p:sldId id="634" r:id="rId16"/>
    <p:sldId id="641" r:id="rId17"/>
    <p:sldId id="642" r:id="rId18"/>
    <p:sldId id="643" r:id="rId19"/>
    <p:sldId id="644" r:id="rId20"/>
    <p:sldId id="645" r:id="rId21"/>
    <p:sldId id="646" r:id="rId22"/>
    <p:sldId id="647" r:id="rId23"/>
    <p:sldId id="648" r:id="rId24"/>
    <p:sldId id="649" r:id="rId25"/>
    <p:sldId id="650" r:id="rId26"/>
    <p:sldId id="651" r:id="rId27"/>
    <p:sldId id="652" r:id="rId28"/>
    <p:sldId id="653" r:id="rId29"/>
    <p:sldId id="658" r:id="rId30"/>
    <p:sldId id="659" r:id="rId31"/>
    <p:sldId id="660" r:id="rId32"/>
    <p:sldId id="661" r:id="rId33"/>
    <p:sldId id="662" r:id="rId34"/>
    <p:sldId id="663" r:id="rId35"/>
    <p:sldId id="664" r:id="rId36"/>
    <p:sldId id="542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370" autoAdjust="0"/>
  </p:normalViewPr>
  <p:slideViewPr>
    <p:cSldViewPr>
      <p:cViewPr varScale="1">
        <p:scale>
          <a:sx n="52" d="100"/>
          <a:sy n="52" d="100"/>
        </p:scale>
        <p:origin x="1227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34073-7419-4F9B-B5FF-5CFB6D9629C3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EB4BA-7F83-42A0-9285-3CFC7B3D4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AD298AE-FFCC-4527-947F-ACA5D74C62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747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>
                <a:solidFill>
                  <a:srgbClr val="FF0000"/>
                </a:solidFill>
              </a:rPr>
              <a:t>函数定义</a:t>
            </a:r>
            <a:r>
              <a:rPr lang="zh-CN" altLang="en-US"/>
              <a:t>中的参数（</a:t>
            </a:r>
            <a:r>
              <a:rPr lang="zh-CN" altLang="en-US">
                <a:solidFill>
                  <a:srgbClr val="00B0F0"/>
                </a:solidFill>
              </a:rPr>
              <a:t>形参</a:t>
            </a:r>
            <a:r>
              <a:rPr lang="zh-CN" altLang="en-US"/>
              <a:t>）和</a:t>
            </a:r>
            <a:r>
              <a:rPr lang="zh-CN" altLang="en-US">
                <a:solidFill>
                  <a:srgbClr val="FF0000"/>
                </a:solidFill>
              </a:rPr>
              <a:t>函数调用</a:t>
            </a:r>
            <a:r>
              <a:rPr lang="zh-CN" altLang="en-US"/>
              <a:t>时的参数（</a:t>
            </a:r>
            <a:r>
              <a:rPr lang="zh-CN" altLang="en-US">
                <a:solidFill>
                  <a:srgbClr val="00B0F0"/>
                </a:solidFill>
              </a:rPr>
              <a:t>实参</a:t>
            </a:r>
            <a:r>
              <a:rPr lang="zh-CN" altLang="en-US"/>
              <a:t>）名称不必一致</a:t>
            </a:r>
            <a:endParaRPr lang="en-US" altLang="zh-CN"/>
          </a:p>
          <a:p>
            <a:pPr lvl="1"/>
            <a:r>
              <a:rPr lang="zh-CN" altLang="en-US"/>
              <a:t>之前那些前前后后的 </a:t>
            </a:r>
            <a:r>
              <a:rPr lang="en-US" altLang="zh-CN"/>
              <a:t>int </a:t>
            </a:r>
            <a:r>
              <a:rPr lang="zh-CN" altLang="en-US"/>
              <a:t>哪里去了？都不需要了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956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buFont typeface="Wingdings" panose="05000000000000000000" pitchFamily="2" charset="2"/>
              <a:buNone/>
            </a:pPr>
            <a:r>
              <a:rPr lang="zh-CN" altLang="en-US"/>
              <a:t>因受限页面显示，有几个缩进不太规范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748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b="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EDFBDFA-9B95-450C-9B75-7FE7D2CA6B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12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1E4275-4135-4D92-9DB1-AE79C58478F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515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659160"/>
          </a:xfrm>
        </p:spPr>
        <p:txBody>
          <a:bodyPr/>
          <a:lstStyle>
            <a:lvl1pPr>
              <a:defRPr sz="3600" baseline="0"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4542383"/>
          </a:xfrm>
        </p:spPr>
        <p:txBody>
          <a:bodyPr/>
          <a:lstStyle>
            <a:lvl1pPr>
              <a:defRPr sz="2400" baseline="0">
                <a:latin typeface="微软雅黑" panose="020B0503020204020204" pitchFamily="34" charset="-122"/>
              </a:defRPr>
            </a:lvl1pPr>
            <a:lvl2pPr>
              <a:defRPr sz="2400" baseline="0">
                <a:latin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8B2979F-5A86-448F-8EEA-2A5523B49A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59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22331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437113"/>
            <a:ext cx="7886700" cy="1652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FCFB400-C9DC-49E3-989A-8794DD0EA2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25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28800"/>
            <a:ext cx="4194175" cy="44703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4194175" cy="44703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AFBC70-50F1-47DE-A132-358C34147BA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49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368CE3E-B63B-435F-8DFD-6F47D90E59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130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EA8BDFD-08A6-4AB4-AFD0-B0543BBC878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1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E71EB9-FAD2-4FF4-B06F-78D86D9EFD3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99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AFAAA0-6F14-4E85-ABBD-67AA108F4B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66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5F2F76-E7A3-4182-BF78-8AF7DE57E46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78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74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587260"/>
            <a:ext cx="8540750" cy="451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pic>
        <p:nvPicPr>
          <p:cNvPr id="1031" name="Picture 7" descr="ustcnameblu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1494"/>
            <a:ext cx="22923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ustcblue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93" y="166813"/>
            <a:ext cx="369917" cy="378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 b="0" i="0" kern="1200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24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4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2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zh-CN" altLang="zh-CN" dirty="0"/>
              <a:t>函数调用</a:t>
            </a:r>
            <a:endParaRPr lang="en-US" altLang="zh-CN" dirty="0"/>
          </a:p>
          <a:p>
            <a:pPr lvl="1"/>
            <a:r>
              <a:rPr lang="zh-CN" altLang="zh-CN" dirty="0"/>
              <a:t>函数原型声明</a:t>
            </a:r>
            <a:endParaRPr lang="en-US" altLang="zh-CN" dirty="0"/>
          </a:p>
          <a:p>
            <a:pPr lvl="1"/>
            <a:r>
              <a:rPr lang="zh-CN" altLang="zh-CN" dirty="0"/>
              <a:t>深入理解函数</a:t>
            </a:r>
          </a:p>
        </p:txBody>
      </p:sp>
    </p:spTree>
    <p:extLst>
      <p:ext uri="{BB962C8B-B14F-4D97-AF65-F5344CB8AC3E}">
        <p14:creationId xmlns:p14="http://schemas.microsoft.com/office/powerpoint/2010/main" val="400710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两个数中的最大值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340768"/>
            <a:ext cx="8540750" cy="5472608"/>
          </a:xfrm>
        </p:spPr>
        <p:txBody>
          <a:bodyPr/>
          <a:lstStyle/>
          <a:p>
            <a:pPr marL="0" lvl="1">
              <a:lnSpc>
                <a:spcPct val="100000"/>
              </a:lnSpc>
              <a:buNone/>
            </a:pPr>
            <a:r>
              <a:rPr lang="en-US" altLang="zh-CN" sz="2200" dirty="0"/>
              <a:t>#include&lt;</a:t>
            </a:r>
            <a:r>
              <a:rPr lang="en-US" altLang="zh-CN" sz="2200" dirty="0" err="1"/>
              <a:t>stdio.h</a:t>
            </a:r>
            <a:r>
              <a:rPr lang="en-US" altLang="zh-CN" sz="2200" dirty="0"/>
              <a:t>&gt;</a:t>
            </a:r>
          </a:p>
          <a:p>
            <a:pPr marL="0" lvl="1">
              <a:lnSpc>
                <a:spcPct val="100000"/>
              </a:lnSpc>
              <a:buNone/>
            </a:pPr>
            <a:r>
              <a:rPr lang="en-US" altLang="zh-CN" sz="2200" dirty="0" err="1"/>
              <a:t>int</a:t>
            </a:r>
            <a:r>
              <a:rPr lang="en-US" altLang="zh-CN" sz="2200" dirty="0"/>
              <a:t> max(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</a:t>
            </a:r>
            <a:r>
              <a:rPr lang="en-US" altLang="zh-CN" sz="2200" b="1" dirty="0">
                <a:solidFill>
                  <a:schemeClr val="accent2"/>
                </a:solidFill>
              </a:rPr>
              <a:t>x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</a:t>
            </a:r>
            <a:r>
              <a:rPr lang="en-US" altLang="zh-CN" sz="2200" b="1" dirty="0">
                <a:solidFill>
                  <a:srgbClr val="00B0F0"/>
                </a:solidFill>
              </a:rPr>
              <a:t>y</a:t>
            </a:r>
            <a:r>
              <a:rPr lang="en-US" altLang="zh-CN" sz="2200" dirty="0"/>
              <a:t>)   {	//</a:t>
            </a:r>
            <a:r>
              <a:rPr lang="zh-CN" altLang="en-US" sz="2200" dirty="0"/>
              <a:t>函数定义，形参</a:t>
            </a:r>
          </a:p>
          <a:p>
            <a:pPr marL="0" lvl="1">
              <a:lnSpc>
                <a:spcPct val="100000"/>
              </a:lnSpc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z;</a:t>
            </a:r>
          </a:p>
          <a:p>
            <a:pPr marL="0" lvl="1">
              <a:lnSpc>
                <a:spcPct val="100000"/>
              </a:lnSpc>
              <a:buNone/>
            </a:pPr>
            <a:r>
              <a:rPr lang="en-US" altLang="zh-CN" sz="2200" dirty="0"/>
              <a:t>	z=</a:t>
            </a:r>
            <a:r>
              <a:rPr lang="en-US" altLang="zh-CN" sz="2200" b="1" dirty="0">
                <a:solidFill>
                  <a:schemeClr val="accent2"/>
                </a:solidFill>
              </a:rPr>
              <a:t>x</a:t>
            </a:r>
            <a:r>
              <a:rPr lang="en-US" altLang="zh-CN" sz="2200" dirty="0"/>
              <a:t>&gt;</a:t>
            </a:r>
            <a:r>
              <a:rPr lang="en-US" altLang="zh-CN" sz="2200" b="1" dirty="0">
                <a:solidFill>
                  <a:srgbClr val="00B0F0"/>
                </a:solidFill>
              </a:rPr>
              <a:t>y </a:t>
            </a:r>
            <a:r>
              <a:rPr lang="en-US" altLang="zh-CN" sz="2200" dirty="0"/>
              <a:t>? </a:t>
            </a:r>
            <a:r>
              <a:rPr lang="en-US" altLang="zh-CN" sz="2200" b="1" dirty="0">
                <a:solidFill>
                  <a:schemeClr val="accent2"/>
                </a:solidFill>
              </a:rPr>
              <a:t>x </a:t>
            </a:r>
            <a:r>
              <a:rPr lang="en-US" altLang="zh-CN" sz="2200" dirty="0"/>
              <a:t>: </a:t>
            </a:r>
            <a:r>
              <a:rPr lang="en-US" altLang="zh-CN" sz="2200" b="1" dirty="0">
                <a:solidFill>
                  <a:srgbClr val="00B0F0"/>
                </a:solidFill>
              </a:rPr>
              <a:t>y</a:t>
            </a:r>
            <a:r>
              <a:rPr lang="en-US" altLang="zh-CN" sz="2200" dirty="0"/>
              <a:t> ;</a:t>
            </a:r>
          </a:p>
          <a:p>
            <a:pPr marL="0" lvl="1">
              <a:lnSpc>
                <a:spcPct val="100000"/>
              </a:lnSpc>
              <a:buNone/>
            </a:pPr>
            <a:r>
              <a:rPr lang="en-US" altLang="zh-CN" sz="2200" dirty="0"/>
              <a:t>	return (z); 		//</a:t>
            </a:r>
            <a:r>
              <a:rPr lang="zh-CN" altLang="en-US" sz="2200" dirty="0"/>
              <a:t>函数的值</a:t>
            </a:r>
            <a:r>
              <a:rPr lang="en-US" altLang="zh-CN" sz="2200" dirty="0"/>
              <a:t>return</a:t>
            </a:r>
            <a:r>
              <a:rPr lang="zh-CN" altLang="en-US" sz="2200" dirty="0"/>
              <a:t>语句返回</a:t>
            </a:r>
          </a:p>
          <a:p>
            <a:pPr marL="0" lvl="1">
              <a:lnSpc>
                <a:spcPct val="100000"/>
              </a:lnSpc>
              <a:buNone/>
            </a:pPr>
            <a:r>
              <a:rPr lang="en-US" altLang="zh-CN" sz="2200" dirty="0"/>
              <a:t>}</a:t>
            </a:r>
          </a:p>
          <a:p>
            <a:pPr marL="0" lvl="1">
              <a:lnSpc>
                <a:spcPct val="100000"/>
              </a:lnSpc>
              <a:buNone/>
            </a:pPr>
            <a:r>
              <a:rPr lang="en-US" altLang="zh-CN" sz="2200" dirty="0" err="1"/>
              <a:t>int</a:t>
            </a:r>
            <a:r>
              <a:rPr lang="en-US" altLang="zh-CN" sz="2200" dirty="0"/>
              <a:t> main()  {</a:t>
            </a:r>
          </a:p>
          <a:p>
            <a:pPr marL="0" lvl="1">
              <a:lnSpc>
                <a:spcPct val="100000"/>
              </a:lnSpc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a, b, c;</a:t>
            </a:r>
          </a:p>
          <a:p>
            <a:pPr marL="0" lvl="1">
              <a:lnSpc>
                <a:spcPct val="100000"/>
              </a:lnSpc>
              <a:buNone/>
            </a:pPr>
            <a:r>
              <a:rPr lang="en-US" altLang="zh-CN" sz="2200" dirty="0"/>
              <a:t>	//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max(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</a:t>
            </a:r>
            <a:r>
              <a:rPr lang="en-US" altLang="zh-CN" sz="2200" dirty="0" err="1"/>
              <a:t>x,int</a:t>
            </a:r>
            <a:r>
              <a:rPr lang="en-US" altLang="zh-CN" sz="2200" dirty="0"/>
              <a:t> y)</a:t>
            </a:r>
            <a:r>
              <a:rPr lang="zh-CN" altLang="en-US" sz="2200" dirty="0"/>
              <a:t>；</a:t>
            </a:r>
            <a:r>
              <a:rPr lang="en-US" altLang="zh-CN" sz="2200" dirty="0"/>
              <a:t>//</a:t>
            </a:r>
            <a:r>
              <a:rPr lang="zh-CN" altLang="en-US" sz="2200" dirty="0"/>
              <a:t>函数声明，这种情况可以不要</a:t>
            </a:r>
            <a:endParaRPr lang="en-US" altLang="zh-CN" sz="2200" dirty="0"/>
          </a:p>
          <a:p>
            <a:pPr marL="0" lvl="1">
              <a:lnSpc>
                <a:spcPct val="100000"/>
              </a:lnSpc>
              <a:buNone/>
            </a:pPr>
            <a:r>
              <a:rPr lang="en-US" altLang="zh-CN" sz="2200" dirty="0"/>
              <a:t>	scanf("%d %</a:t>
            </a:r>
            <a:r>
              <a:rPr lang="en-US" altLang="zh-CN" sz="2200" dirty="0" err="1"/>
              <a:t>d",&amp;a,&amp;b</a:t>
            </a:r>
            <a:r>
              <a:rPr lang="en-US" altLang="zh-CN" sz="2200" dirty="0"/>
              <a:t>);</a:t>
            </a:r>
          </a:p>
          <a:p>
            <a:pPr marL="0" lvl="1">
              <a:lnSpc>
                <a:spcPct val="100000"/>
              </a:lnSpc>
              <a:buNone/>
            </a:pPr>
            <a:r>
              <a:rPr lang="en-US" altLang="zh-CN" sz="2200" dirty="0"/>
              <a:t>	c=max(</a:t>
            </a:r>
            <a:r>
              <a:rPr lang="en-US" altLang="zh-CN" sz="2200" b="1" dirty="0">
                <a:solidFill>
                  <a:srgbClr val="FF0000"/>
                </a:solidFill>
              </a:rPr>
              <a:t>a</a:t>
            </a:r>
            <a:r>
              <a:rPr lang="en-US" altLang="zh-CN" sz="2200" dirty="0"/>
              <a:t>, </a:t>
            </a:r>
            <a:r>
              <a:rPr lang="en-US" altLang="zh-CN" sz="2200" b="1" dirty="0">
                <a:solidFill>
                  <a:srgbClr val="C00000"/>
                </a:solidFill>
              </a:rPr>
              <a:t>b</a:t>
            </a:r>
            <a:r>
              <a:rPr lang="en-US" altLang="zh-CN" sz="2200" dirty="0"/>
              <a:t>);	  	//</a:t>
            </a:r>
            <a:r>
              <a:rPr lang="zh-CN" altLang="en-US" sz="2200" dirty="0"/>
              <a:t>函数调用，实参</a:t>
            </a:r>
          </a:p>
          <a:p>
            <a:pPr marL="0" lvl="1">
              <a:lnSpc>
                <a:spcPct val="100000"/>
              </a:lnSpc>
              <a:buNone/>
            </a:pPr>
            <a:r>
              <a:rPr lang="zh-CN" altLang="en-US" sz="2200" dirty="0"/>
              <a:t>	</a:t>
            </a:r>
            <a:r>
              <a:rPr lang="en-US" altLang="zh-CN" sz="2200" dirty="0"/>
              <a:t>printf("Max is %</a:t>
            </a:r>
            <a:r>
              <a:rPr lang="en-US" altLang="zh-CN" sz="2200" dirty="0" err="1"/>
              <a:t>d",c</a:t>
            </a:r>
            <a:r>
              <a:rPr lang="en-US" altLang="zh-CN" sz="2200" dirty="0"/>
              <a:t>);</a:t>
            </a:r>
          </a:p>
          <a:p>
            <a:pPr marL="0" lvl="1">
              <a:lnSpc>
                <a:spcPct val="50000"/>
              </a:lnSpc>
              <a:buNone/>
            </a:pPr>
            <a:r>
              <a:rPr lang="en-US" altLang="zh-CN" sz="2200" dirty="0"/>
              <a:t>}</a:t>
            </a:r>
          </a:p>
        </p:txBody>
      </p:sp>
      <p:cxnSp>
        <p:nvCxnSpPr>
          <p:cNvPr id="6" name="直接箭头连接符 5"/>
          <p:cNvCxnSpPr/>
          <p:nvPr/>
        </p:nvCxnSpPr>
        <p:spPr bwMode="auto">
          <a:xfrm flipH="1" flipV="1">
            <a:off x="2123728" y="2204864"/>
            <a:ext cx="360040" cy="36724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/>
          <p:cNvCxnSpPr/>
          <p:nvPr/>
        </p:nvCxnSpPr>
        <p:spPr bwMode="auto">
          <a:xfrm flipV="1">
            <a:off x="2843808" y="2204864"/>
            <a:ext cx="72008" cy="36724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723611"/>
            <a:ext cx="3096344" cy="100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01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836712"/>
            <a:ext cx="8712968" cy="5976664"/>
          </a:xfrm>
        </p:spPr>
        <p:txBody>
          <a:bodyPr>
            <a:noAutofit/>
          </a:bodyPr>
          <a:lstStyle/>
          <a:p>
            <a:pPr marL="0"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#include&lt;</a:t>
            </a:r>
            <a:r>
              <a:rPr lang="en-US" altLang="zh-CN" sz="2200" dirty="0" err="1"/>
              <a:t>stdio.h</a:t>
            </a:r>
            <a:r>
              <a:rPr lang="en-US" altLang="zh-CN" sz="2200" dirty="0"/>
              <a:t>&gt;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accent2"/>
                </a:solidFill>
              </a:rPr>
              <a:t>float series(float a1,float a2,float a3) </a:t>
            </a:r>
            <a:r>
              <a:rPr lang="en-US" altLang="zh-CN" sz="2200" dirty="0"/>
              <a:t>{      //</a:t>
            </a:r>
            <a:r>
              <a:rPr lang="zh-CN" altLang="en-US" sz="2200" dirty="0"/>
              <a:t>求串联阻值函数</a:t>
            </a:r>
            <a:endParaRPr lang="en-US" altLang="zh-CN" sz="2200" dirty="0"/>
          </a:p>
          <a:p>
            <a:pPr marL="0"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return(a1+a2+a3);	}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B0F0"/>
                </a:solidFill>
              </a:rPr>
              <a:t>float parallel(float b1,float b2,float b3) </a:t>
            </a:r>
            <a:r>
              <a:rPr lang="en-US" altLang="zh-CN" sz="2200" dirty="0"/>
              <a:t>{  //</a:t>
            </a:r>
            <a:r>
              <a:rPr lang="zh-CN" altLang="en-US" sz="2200" dirty="0"/>
              <a:t>求并联阻值函数</a:t>
            </a:r>
            <a:endParaRPr lang="en-US" altLang="zh-CN" sz="2200" dirty="0"/>
          </a:p>
          <a:p>
            <a:pPr marL="0"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float </a:t>
            </a:r>
            <a:r>
              <a:rPr lang="en-US" altLang="zh-CN" sz="2200" dirty="0" err="1"/>
              <a:t>rp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rr</a:t>
            </a:r>
            <a:r>
              <a:rPr lang="en-US" altLang="zh-CN" sz="2200" dirty="0"/>
              <a:t>;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</a:t>
            </a:r>
            <a:r>
              <a:rPr lang="en-US" altLang="zh-CN" sz="2200" dirty="0" err="1"/>
              <a:t>rp</a:t>
            </a:r>
            <a:r>
              <a:rPr lang="en-US" altLang="zh-CN" sz="2200" dirty="0"/>
              <a:t>=1.0/b1+1.0/b2+1.0/b3;    </a:t>
            </a:r>
            <a:r>
              <a:rPr lang="en-US" altLang="zh-CN" sz="2200" dirty="0" err="1"/>
              <a:t>rr</a:t>
            </a:r>
            <a:r>
              <a:rPr lang="en-US" altLang="zh-CN" sz="2200" dirty="0"/>
              <a:t>=1.0/</a:t>
            </a:r>
            <a:r>
              <a:rPr lang="en-US" altLang="zh-CN" sz="2200" dirty="0" err="1"/>
              <a:t>rp</a:t>
            </a:r>
            <a:r>
              <a:rPr lang="en-US" altLang="zh-CN" sz="2200" dirty="0"/>
              <a:t>;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return(</a:t>
            </a:r>
            <a:r>
              <a:rPr lang="en-US" altLang="zh-CN" sz="2200" dirty="0" err="1"/>
              <a:t>rr</a:t>
            </a:r>
            <a:r>
              <a:rPr lang="en-US" altLang="zh-CN" sz="2200" dirty="0"/>
              <a:t>);		}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200" dirty="0"/>
          </a:p>
          <a:p>
            <a:pPr marL="0"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 err="1"/>
              <a:t>int</a:t>
            </a:r>
            <a:r>
              <a:rPr lang="en-US" altLang="zh-CN" sz="2200" dirty="0"/>
              <a:t> main() {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float r1,r2,r3,rs,rp;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scanf(“%f%f%f”,&amp;r1,&amp;r2,&amp;r3);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</a:t>
            </a:r>
            <a:r>
              <a:rPr lang="en-US" altLang="zh-CN" sz="2200" dirty="0" err="1"/>
              <a:t>rs</a:t>
            </a:r>
            <a:r>
              <a:rPr lang="en-US" altLang="zh-CN" sz="2200" dirty="0"/>
              <a:t>=</a:t>
            </a:r>
            <a:r>
              <a:rPr lang="en-US" altLang="zh-CN" sz="2200" b="1" dirty="0">
                <a:solidFill>
                  <a:schemeClr val="accent2"/>
                </a:solidFill>
              </a:rPr>
              <a:t>series(r1,r2,r3)</a:t>
            </a:r>
            <a:r>
              <a:rPr lang="en-US" altLang="zh-CN" sz="2200" dirty="0">
                <a:solidFill>
                  <a:schemeClr val="accent4"/>
                </a:solidFill>
              </a:rPr>
              <a:t>;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0070C0"/>
                </a:solidFill>
              </a:rPr>
              <a:t>    </a:t>
            </a:r>
            <a:r>
              <a:rPr lang="en-US" altLang="zh-CN" sz="2200" dirty="0" err="1"/>
              <a:t>rp</a:t>
            </a:r>
            <a:r>
              <a:rPr lang="en-US" altLang="zh-CN" sz="2200" dirty="0"/>
              <a:t>=</a:t>
            </a:r>
            <a:r>
              <a:rPr lang="en-US" altLang="zh-CN" sz="2200" b="1" dirty="0">
                <a:solidFill>
                  <a:srgbClr val="00B0F0"/>
                </a:solidFill>
              </a:rPr>
              <a:t>parallel(r1,r2,r3)</a:t>
            </a:r>
            <a:r>
              <a:rPr lang="en-US" altLang="zh-CN" sz="2200" dirty="0"/>
              <a:t>;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printf(“</a:t>
            </a:r>
            <a:r>
              <a:rPr lang="zh-CN" altLang="en-US" sz="2200" dirty="0"/>
              <a:t>串联阻值为</a:t>
            </a:r>
            <a:r>
              <a:rPr lang="en-US" altLang="zh-CN" sz="2200" dirty="0"/>
              <a:t>:%.2f</a:t>
            </a:r>
            <a:r>
              <a:rPr lang="zh-CN" altLang="en-US" sz="2200" dirty="0"/>
              <a:t>，并联阻值为</a:t>
            </a:r>
            <a:r>
              <a:rPr lang="en-US" altLang="zh-CN" sz="2200" dirty="0"/>
              <a:t>:%.2f\n”, </a:t>
            </a:r>
            <a:r>
              <a:rPr lang="en-US" altLang="zh-CN" sz="2200" dirty="0" err="1"/>
              <a:t>rs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rp</a:t>
            </a:r>
            <a:r>
              <a:rPr lang="en-US" altLang="zh-CN" sz="2200" dirty="0"/>
              <a:t>);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printf(“%f%f%f”,a1, b1, </a:t>
            </a:r>
            <a:r>
              <a:rPr lang="en-US" altLang="zh-CN" sz="2200" dirty="0" err="1"/>
              <a:t>rr</a:t>
            </a:r>
            <a:r>
              <a:rPr lang="en-US" altLang="zh-CN" sz="2200" dirty="0"/>
              <a:t>);//3</a:t>
            </a:r>
            <a:r>
              <a:rPr lang="zh-CN" altLang="en-US" sz="2200" dirty="0"/>
              <a:t>个内部变量</a:t>
            </a:r>
            <a:r>
              <a:rPr lang="en-US" altLang="zh-CN" sz="2200" dirty="0"/>
              <a:t>(</a:t>
            </a:r>
            <a:r>
              <a:rPr lang="zh-CN" altLang="en-US" sz="2200" dirty="0"/>
              <a:t>后续介绍</a:t>
            </a:r>
            <a:r>
              <a:rPr lang="en-US" altLang="zh-CN" sz="2200" dirty="0"/>
              <a:t>)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}//</a:t>
            </a:r>
            <a:r>
              <a:rPr lang="zh-CN" altLang="en-US" sz="2200" dirty="0"/>
              <a:t>传值，拷贝</a:t>
            </a:r>
            <a:r>
              <a:rPr lang="en-US" altLang="zh-CN" sz="2200" dirty="0"/>
              <a:t>(</a:t>
            </a:r>
            <a:r>
              <a:rPr lang="zh-CN" altLang="en-US" sz="2200" dirty="0"/>
              <a:t>副本</a:t>
            </a:r>
            <a:r>
              <a:rPr lang="en-US" altLang="zh-CN" sz="2200" dirty="0"/>
              <a:t>)</a:t>
            </a: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2771800" y="23529"/>
            <a:ext cx="6329760" cy="659160"/>
          </a:xfrm>
          <a:solidFill>
            <a:schemeClr val="bg1"/>
          </a:solidFill>
        </p:spPr>
        <p:txBody>
          <a:bodyPr/>
          <a:lstStyle/>
          <a:p>
            <a:r>
              <a:rPr lang="zh-CN" altLang="en-US"/>
              <a:t>计算三个电阻的串联和并联值</a:t>
            </a:r>
          </a:p>
        </p:txBody>
      </p:sp>
      <p:cxnSp>
        <p:nvCxnSpPr>
          <p:cNvPr id="5" name="直接箭头连接符 4"/>
          <p:cNvCxnSpPr/>
          <p:nvPr/>
        </p:nvCxnSpPr>
        <p:spPr bwMode="auto">
          <a:xfrm flipV="1">
            <a:off x="2771800" y="1556792"/>
            <a:ext cx="1296144" cy="34563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/>
          <p:nvPr/>
        </p:nvCxnSpPr>
        <p:spPr bwMode="auto">
          <a:xfrm flipV="1">
            <a:off x="3563888" y="2276872"/>
            <a:ext cx="2016224" cy="30963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859" y="4361175"/>
            <a:ext cx="36861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/>
          <p:nvPr/>
        </p:nvCxnSpPr>
        <p:spPr bwMode="auto">
          <a:xfrm flipH="1">
            <a:off x="3923928" y="5445224"/>
            <a:ext cx="1440160" cy="6480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140968"/>
            <a:ext cx="404979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06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28C1F-5986-4202-9E03-C6A291A1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(</a:t>
            </a:r>
            <a:r>
              <a:rPr lang="zh-CN" altLang="en-US"/>
              <a:t>传递</a:t>
            </a:r>
            <a:r>
              <a:rPr lang="en-US" altLang="zh-CN"/>
              <a:t>)</a:t>
            </a:r>
            <a:r>
              <a:rPr lang="zh-CN" altLang="en-US"/>
              <a:t>数值和</a:t>
            </a:r>
            <a:r>
              <a:rPr lang="en-US" altLang="zh-CN"/>
              <a:t>(</a:t>
            </a:r>
            <a:r>
              <a:rPr lang="zh-CN" altLang="en-US"/>
              <a:t>传递</a:t>
            </a:r>
            <a:r>
              <a:rPr lang="en-US" altLang="zh-CN"/>
              <a:t>)</a:t>
            </a:r>
            <a:r>
              <a:rPr lang="zh-CN" altLang="en-US"/>
              <a:t>地址的   本质区别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8815B-F7D7-4B33-9E34-508C6DDED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53285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200" dirty="0"/>
              <a:t>当实参传递给形参的是一个一般意义上的数值时，就叫</a:t>
            </a:r>
            <a:r>
              <a:rPr lang="zh-CN" altLang="en-US" sz="2200" dirty="0">
                <a:solidFill>
                  <a:schemeClr val="accent2"/>
                </a:solidFill>
              </a:rPr>
              <a:t>传值</a:t>
            </a:r>
            <a:endParaRPr lang="en-US" altLang="zh-CN" sz="2200" dirty="0">
              <a:solidFill>
                <a:schemeClr val="accent2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200" dirty="0"/>
              <a:t>调用函数把实参值复制</a:t>
            </a:r>
            <a:r>
              <a:rPr lang="en-US" altLang="zh-CN" sz="2200" dirty="0"/>
              <a:t>1</a:t>
            </a:r>
            <a:r>
              <a:rPr lang="zh-CN" altLang="en-US" sz="2200" dirty="0"/>
              <a:t>份，传送给被调用函数的形参，实现调用函数向被调用函数的数据传送</a:t>
            </a:r>
            <a:endParaRPr lang="en-US" altLang="zh-CN" sz="2200" dirty="0"/>
          </a:p>
          <a:p>
            <a:pPr lvl="1">
              <a:lnSpc>
                <a:spcPct val="100000"/>
              </a:lnSpc>
            </a:pPr>
            <a:r>
              <a:rPr lang="zh-CN" altLang="en-US" sz="2200" dirty="0"/>
              <a:t>本质上是传递一个数值的副本，即将此数值拷贝至被调函数的形参</a:t>
            </a:r>
            <a:endParaRPr lang="en-US" altLang="zh-CN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cs typeface="Courier New" panose="02070309020205020404" pitchFamily="49" charset="0"/>
              </a:rPr>
              <a:t>        </a:t>
            </a:r>
            <a:r>
              <a:rPr lang="en-US" altLang="zh-CN" sz="2200" dirty="0" err="1"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cs typeface="Courier New" panose="02070309020205020404" pitchFamily="49" charset="0"/>
              </a:rPr>
              <a:t>=1,k=2;max(1,2);   </a:t>
            </a:r>
            <a:r>
              <a:rPr lang="en-US" altLang="zh-CN" sz="2200" dirty="0"/>
              <a:t>//</a:t>
            </a:r>
            <a:r>
              <a:rPr lang="zh-CN" altLang="zh-CN" sz="2200" dirty="0"/>
              <a:t>即调用</a:t>
            </a:r>
            <a:r>
              <a:rPr lang="en-US" altLang="zh-CN" sz="2200" dirty="0"/>
              <a:t>max(1,2),</a:t>
            </a:r>
            <a:r>
              <a:rPr lang="zh-CN" altLang="zh-CN" sz="2200" dirty="0"/>
              <a:t>求出两数之大者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cs typeface="Courier New" panose="02070309020205020404" pitchFamily="49" charset="0"/>
              </a:rPr>
              <a:t>        max(1,2</a:t>
            </a:r>
            <a:r>
              <a:rPr lang="en-US" altLang="zh-CN" sz="2200" dirty="0"/>
              <a:t>);         //</a:t>
            </a:r>
            <a:r>
              <a:rPr lang="zh-CN" altLang="zh-CN" sz="2200" dirty="0"/>
              <a:t>直接传递两个数</a:t>
            </a:r>
            <a:r>
              <a:rPr lang="en-US" altLang="zh-CN" sz="2200" dirty="0"/>
              <a:t>1,2</a:t>
            </a:r>
            <a:r>
              <a:rPr lang="zh-CN" altLang="zh-CN" sz="2200" dirty="0"/>
              <a:t>，调用后结果一样</a:t>
            </a:r>
          </a:p>
          <a:p>
            <a:pPr>
              <a:lnSpc>
                <a:spcPct val="50000"/>
              </a:lnSpc>
            </a:pPr>
            <a:endParaRPr lang="en-US" altLang="zh-CN" sz="2200" dirty="0"/>
          </a:p>
          <a:p>
            <a:pPr>
              <a:lnSpc>
                <a:spcPct val="100000"/>
              </a:lnSpc>
            </a:pPr>
            <a:r>
              <a:rPr lang="zh-CN" altLang="en-US" sz="2200" dirty="0"/>
              <a:t>当实参传递给形参的是一个（数据）对象的地址时，可简称为</a:t>
            </a:r>
            <a:r>
              <a:rPr lang="zh-CN" altLang="en-US" sz="2200" dirty="0">
                <a:solidFill>
                  <a:srgbClr val="FF0000"/>
                </a:solidFill>
              </a:rPr>
              <a:t>传址</a:t>
            </a:r>
            <a:r>
              <a:rPr lang="zh-CN" altLang="en-US" sz="2200" dirty="0"/>
              <a:t>，地址可以是</a:t>
            </a:r>
            <a:r>
              <a:rPr lang="zh-CN" altLang="en-US" sz="2200" dirty="0">
                <a:solidFill>
                  <a:srgbClr val="FF0000"/>
                </a:solidFill>
              </a:rPr>
              <a:t>数组名</a:t>
            </a:r>
            <a:r>
              <a:rPr lang="zh-CN" altLang="en-US" sz="2200" dirty="0"/>
              <a:t>、指针（第五章介绍）</a:t>
            </a:r>
            <a:endParaRPr lang="en-US" altLang="zh-CN" sz="2200" dirty="0"/>
          </a:p>
          <a:p>
            <a:pPr lvl="1">
              <a:lnSpc>
                <a:spcPct val="100000"/>
              </a:lnSpc>
            </a:pPr>
            <a:r>
              <a:rPr lang="zh-CN" altLang="en-US" sz="2200" dirty="0"/>
              <a:t>实参传递的是一个数据对象的地址，形参通过这个地址去引用这个数据对象，实参和形参指向了同一个对象</a:t>
            </a:r>
            <a:endParaRPr lang="en-US" altLang="zh-CN" sz="2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     </a:t>
            </a:r>
            <a:r>
              <a:rPr lang="en-US" altLang="zh-CN" sz="2200" dirty="0">
                <a:cs typeface="Courier New" panose="02070309020205020404" pitchFamily="49" charset="0"/>
              </a:rPr>
              <a:t>scanf(“%</a:t>
            </a:r>
            <a:r>
              <a:rPr lang="en-US" altLang="zh-CN" sz="2200" dirty="0" err="1">
                <a:cs typeface="Courier New" panose="02070309020205020404" pitchFamily="49" charset="0"/>
              </a:rPr>
              <a:t>d”,&amp;a</a:t>
            </a:r>
            <a:r>
              <a:rPr lang="en-US" altLang="zh-CN" sz="2200" dirty="0">
                <a:cs typeface="Courier New" panose="02070309020205020404" pitchFamily="49" charset="0"/>
              </a:rPr>
              <a:t>);   </a:t>
            </a:r>
            <a:r>
              <a:rPr lang="en-US" altLang="zh-CN" sz="2200" dirty="0"/>
              <a:t>//</a:t>
            </a:r>
            <a:r>
              <a:rPr lang="zh-CN" altLang="zh-CN" sz="2200" dirty="0"/>
              <a:t>输入一个整数，存放到变量</a:t>
            </a:r>
            <a:r>
              <a:rPr lang="en-US" altLang="zh-CN" sz="2200" dirty="0"/>
              <a:t>a</a:t>
            </a:r>
            <a:r>
              <a:rPr lang="zh-CN" altLang="zh-CN" sz="2200" dirty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232466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28C1F-5986-4202-9E03-C6A291A1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传值或传址的选择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8815B-F7D7-4B33-9E34-508C6DDED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需要将有限的几个数据单向的传递给函数，函数不对实参进行修改，这时可采用传值方式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需要在函数中接收一个（例如数组类型的） 数据集合，则采用传址方式效率更高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需要在函数中对接收的原始数据（例如一个数组） 内容进行修改，则必须采用传址方式，如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 sz="2200" b="1">
                <a:latin typeface="Courier New" panose="02070309020205020404" pitchFamily="49" charset="0"/>
                <a:cs typeface="Courier New" panose="02070309020205020404" pitchFamily="49" charset="0"/>
              </a:rPr>
              <a:t>Sort_select(N,a);  </a:t>
            </a:r>
            <a:r>
              <a:rPr lang="en-US" altLang="zh-CN" sz="2200"/>
              <a:t>//</a:t>
            </a:r>
            <a:r>
              <a:rPr lang="zh-CN" altLang="zh-CN" sz="2200"/>
              <a:t>排序函数，对数组</a:t>
            </a:r>
            <a:r>
              <a:rPr lang="en-US" altLang="zh-CN" sz="2200"/>
              <a:t>a</a:t>
            </a:r>
            <a:r>
              <a:rPr lang="zh-CN" altLang="zh-CN" sz="2200"/>
              <a:t>里的元素排序</a:t>
            </a:r>
            <a:endParaRPr lang="en-US" altLang="zh-CN" sz="2200"/>
          </a:p>
          <a:p>
            <a:pPr lvl="1">
              <a:lnSpc>
                <a:spcPct val="100000"/>
              </a:lnSpc>
            </a:pPr>
            <a:endParaRPr lang="en-US" altLang="zh-CN" sz="2200"/>
          </a:p>
          <a:p>
            <a:pPr marL="457200" lvl="1" indent="0">
              <a:lnSpc>
                <a:spcPct val="100000"/>
              </a:lnSpc>
              <a:buNone/>
            </a:pPr>
            <a:endParaRPr lang="zh-CN" altLang="zh-CN" sz="2200"/>
          </a:p>
          <a:p>
            <a:pPr lvl="1">
              <a:lnSpc>
                <a:spcPct val="130000"/>
              </a:lnSpc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034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468313" y="1638086"/>
            <a:ext cx="8207375" cy="503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函数分为有返回值函数和无返回值函数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50000"/>
              </a:lnSpc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endParaRPr lang="zh-CN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return语句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(返回值表达式);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结束函数执行并返回</a:t>
            </a:r>
            <a:r>
              <a:rPr lang="zh-CN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调用函数，将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返回值表达式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的值带给调用函数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600"/>
              </a:spcBef>
              <a:buClr>
                <a:schemeClr val="hlink"/>
              </a:buClr>
              <a:buSzPct val="75000"/>
              <a:defRPr/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return;		//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没有返回值，仅实现返回的功能</a:t>
            </a:r>
          </a:p>
          <a:p>
            <a:pPr marL="0" indent="0">
              <a:spcBef>
                <a:spcPts val="600"/>
              </a:spcBef>
              <a:buClr>
                <a:schemeClr val="hlink"/>
              </a:buClr>
              <a:buSzPct val="75000"/>
              <a:defRPr/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x+y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	//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返回一个返回值，即表达式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x+y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Clr>
                <a:schemeClr val="hlink"/>
              </a:buClr>
              <a:buSzPct val="75000"/>
              <a:defRPr/>
            </a:pP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时，执行其中任何一个，都将结束函数的运行并返回，即仅能执行一个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（出口只有一个）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>
              <a:lnSpc>
                <a:spcPct val="50000"/>
              </a:lnSpc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调用函数中无return语句，并非不返回一个值，而是返回一个不确定的值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1028C1F-5986-4202-9E03-C6A291A196FC}"/>
              </a:ext>
            </a:extLst>
          </p:cNvPr>
          <p:cNvSpPr txBox="1">
            <a:spLocks/>
          </p:cNvSpPr>
          <p:nvPr/>
        </p:nvSpPr>
        <p:spPr>
          <a:xfrm>
            <a:off x="301625" y="609600"/>
            <a:ext cx="8540750" cy="65916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函数调用的返回值   </a:t>
            </a:r>
            <a:r>
              <a:rPr lang="en-US" altLang="zh-CN" dirty="0"/>
              <a:t>return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3624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468313" y="1358900"/>
            <a:ext cx="8568183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函数类型的说明，应与return语句中返回值表达式类型一致 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如果不一致，则以函数类型为准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（即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自动转换）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若二者类型不兼容，则发生语法错误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如果缺省函数类型，则系统一律按整型处理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600"/>
              </a:spcBef>
              <a:buClr>
                <a:schemeClr val="hlink"/>
              </a:buClr>
              <a:buSzPct val="75000"/>
              <a:defRPr/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check(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a, 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b) {   //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定义函数返回值类型整型</a:t>
            </a:r>
          </a:p>
          <a:p>
            <a:pPr marL="0" indent="0">
              <a:spcBef>
                <a:spcPts val="600"/>
              </a:spcBef>
              <a:buClr>
                <a:schemeClr val="hlink"/>
              </a:buClr>
              <a:buSzPct val="75000"/>
              <a:defRPr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 (a &lt; b) return 1.2;</a:t>
            </a:r>
          </a:p>
          <a:p>
            <a:pPr marL="0" indent="0">
              <a:spcBef>
                <a:spcPts val="600"/>
              </a:spcBef>
              <a:buClr>
                <a:schemeClr val="hlink"/>
              </a:buClr>
              <a:buSzPct val="75000"/>
              <a:defRPr/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return 2.8;	//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浮点型，返回时，会自动转换为整型  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0" indent="0">
              <a:spcBef>
                <a:spcPts val="600"/>
              </a:spcBef>
              <a:buClr>
                <a:schemeClr val="hlink"/>
              </a:buClr>
              <a:buSzPct val="75000"/>
              <a:defRPr/>
            </a:pP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为了明确表示不返回值，可用</a:t>
            </a:r>
            <a:r>
              <a:rPr lang="zh-CN" altLang="zh-CN" sz="2400" b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空类型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定义函数类型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凡不要求返回值的函数都应定义为空类型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的函数类型，函数体中若用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语句时，不允许出现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（也就是不能有返回值）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1028C1F-5986-4202-9E03-C6A291A196FC}"/>
              </a:ext>
            </a:extLst>
          </p:cNvPr>
          <p:cNvSpPr txBox="1">
            <a:spLocks/>
          </p:cNvSpPr>
          <p:nvPr/>
        </p:nvSpPr>
        <p:spPr>
          <a:xfrm>
            <a:off x="301625" y="609600"/>
            <a:ext cx="8540750" cy="65916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调用</a:t>
            </a:r>
            <a:r>
              <a:rPr lang="en-US" altLang="zh-CN" dirty="0"/>
              <a:t>return</a:t>
            </a:r>
            <a:r>
              <a:rPr lang="zh-CN" altLang="en-US" dirty="0"/>
              <a:t>与函数类型 及空类型</a:t>
            </a:r>
            <a:r>
              <a:rPr lang="zh-CN" altLang="zh-CN" dirty="0"/>
              <a:t>void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768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函数原型声明   先看一个例子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5112568"/>
          </a:xfrm>
        </p:spPr>
        <p:txBody>
          <a:bodyPr/>
          <a:lstStyle/>
          <a:p>
            <a:r>
              <a:rPr lang="zh-CN" altLang="en-US"/>
              <a:t>函数</a:t>
            </a:r>
            <a:r>
              <a:rPr lang="zh-CN" altLang="en-US">
                <a:solidFill>
                  <a:schemeClr val="accent2"/>
                </a:solidFill>
              </a:rPr>
              <a:t>定义</a:t>
            </a:r>
            <a:r>
              <a:rPr lang="zh-CN" altLang="en-US"/>
              <a:t>在</a:t>
            </a:r>
            <a:r>
              <a:rPr lang="zh-CN" altLang="en-US">
                <a:solidFill>
                  <a:srgbClr val="FF0000"/>
                </a:solidFill>
              </a:rPr>
              <a:t>调用</a:t>
            </a:r>
            <a:r>
              <a:rPr lang="zh-CN" altLang="en-US"/>
              <a:t>前</a:t>
            </a:r>
            <a:endParaRPr lang="en-US" altLang="zh-CN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48EF14E-C22A-439A-9523-F45400105DB2}"/>
              </a:ext>
            </a:extLst>
          </p:cNvPr>
          <p:cNvSpPr txBox="1">
            <a:spLocks/>
          </p:cNvSpPr>
          <p:nvPr/>
        </p:nvSpPr>
        <p:spPr bwMode="auto">
          <a:xfrm>
            <a:off x="323528" y="2132856"/>
            <a:ext cx="8496943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>
                <a:cs typeface="Courier New" panose="02070309020205020404" pitchFamily="49" charset="0"/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>
                <a:cs typeface="Courier New" panose="02070309020205020404" pitchFamily="49" charset="0"/>
              </a:rPr>
              <a:t>int </a:t>
            </a:r>
            <a:r>
              <a:rPr lang="en-US" altLang="zh-CN">
                <a:solidFill>
                  <a:schemeClr val="accent2"/>
                </a:solidFill>
                <a:cs typeface="Courier New" panose="02070309020205020404" pitchFamily="49" charset="0"/>
              </a:rPr>
              <a:t>bigger</a:t>
            </a:r>
            <a:r>
              <a:rPr lang="en-US" altLang="zh-CN">
                <a:cs typeface="Courier New" panose="02070309020205020404" pitchFamily="49" charset="0"/>
              </a:rPr>
              <a:t>(int </a:t>
            </a:r>
            <a:r>
              <a:rPr lang="en-US" altLang="zh-CN" err="1">
                <a:cs typeface="Courier New" panose="02070309020205020404" pitchFamily="49" charset="0"/>
              </a:rPr>
              <a:t>a,int</a:t>
            </a:r>
            <a:r>
              <a:rPr lang="en-US" altLang="zh-CN">
                <a:cs typeface="Courier New" panose="02070309020205020404" pitchFamily="49" charset="0"/>
              </a:rPr>
              <a:t> b)  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>
                <a:cs typeface="Courier New" panose="02070309020205020404" pitchFamily="49" charset="0"/>
              </a:rPr>
              <a:t>	if(a&gt;b) return a;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>
                <a:cs typeface="Courier New" panose="02070309020205020404" pitchFamily="49" charset="0"/>
              </a:rPr>
              <a:t>	else return b;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>
                <a:cs typeface="Courier New" panose="020703090202050204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>
                <a:cs typeface="Courier New" panose="02070309020205020404" pitchFamily="49" charset="0"/>
              </a:rPr>
              <a:t>int main(void)   </a:t>
            </a:r>
            <a:r>
              <a:rPr lang="en-US" altLang="zh-CN">
                <a:solidFill>
                  <a:srgbClr val="FF0000"/>
                </a:solidFill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>
                <a:cs typeface="Courier New" panose="02070309020205020404" pitchFamily="49" charset="0"/>
              </a:rPr>
              <a:t>	int num1,num2;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>
                <a:cs typeface="Courier New" panose="02070309020205020404" pitchFamily="49" charset="0"/>
              </a:rPr>
              <a:t>	</a:t>
            </a:r>
            <a:r>
              <a:rPr lang="en-US" altLang="zh-CN" err="1">
                <a:cs typeface="Courier New" panose="02070309020205020404" pitchFamily="49" charset="0"/>
              </a:rPr>
              <a:t>printf</a:t>
            </a:r>
            <a:r>
              <a:rPr lang="en-US" altLang="zh-CN">
                <a:cs typeface="Courier New" panose="02070309020205020404" pitchFamily="49" charset="0"/>
              </a:rPr>
              <a:t>("</a:t>
            </a:r>
            <a:r>
              <a:rPr lang="zh-CN" altLang="en-US">
                <a:cs typeface="Courier New" panose="02070309020205020404" pitchFamily="49" charset="0"/>
              </a:rPr>
              <a:t>请输入两个不等整数，用空格隔开： </a:t>
            </a:r>
            <a:r>
              <a:rPr lang="en-US" altLang="zh-CN">
                <a:cs typeface="Courier New" panose="02070309020205020404" pitchFamily="49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>
                <a:cs typeface="Courier New" panose="02070309020205020404" pitchFamily="49" charset="0"/>
              </a:rPr>
              <a:t>	</a:t>
            </a:r>
            <a:r>
              <a:rPr lang="en-US" altLang="zh-CN" err="1">
                <a:cs typeface="Courier New" panose="02070309020205020404" pitchFamily="49" charset="0"/>
              </a:rPr>
              <a:t>scanf</a:t>
            </a:r>
            <a:r>
              <a:rPr lang="en-US" altLang="zh-CN">
                <a:cs typeface="Courier New" panose="02070309020205020404" pitchFamily="49" charset="0"/>
              </a:rPr>
              <a:t>("%d%d",&amp;num1,&amp;num2);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>
                <a:cs typeface="Courier New" panose="02070309020205020404" pitchFamily="49" charset="0"/>
              </a:rPr>
              <a:t>	</a:t>
            </a:r>
            <a:r>
              <a:rPr lang="en-US" altLang="zh-CN" err="1">
                <a:cs typeface="Courier New" panose="02070309020205020404" pitchFamily="49" charset="0"/>
              </a:rPr>
              <a:t>printf</a:t>
            </a:r>
            <a:r>
              <a:rPr lang="en-US" altLang="zh-CN">
                <a:cs typeface="Courier New" panose="02070309020205020404" pitchFamily="49" charset="0"/>
              </a:rPr>
              <a:t>("</a:t>
            </a:r>
            <a:r>
              <a:rPr lang="zh-CN" altLang="en-US">
                <a:cs typeface="Courier New" panose="02070309020205020404" pitchFamily="49" charset="0"/>
              </a:rPr>
              <a:t>较大数是：</a:t>
            </a:r>
            <a:r>
              <a:rPr lang="en-US" altLang="zh-CN">
                <a:cs typeface="Courier New" panose="02070309020205020404" pitchFamily="49" charset="0"/>
              </a:rPr>
              <a:t>%d\</a:t>
            </a:r>
            <a:r>
              <a:rPr lang="en-US" altLang="zh-CN" err="1">
                <a:cs typeface="Courier New" panose="02070309020205020404" pitchFamily="49" charset="0"/>
              </a:rPr>
              <a:t>n",</a:t>
            </a:r>
            <a:r>
              <a:rPr lang="en-US" altLang="zh-CN" err="1">
                <a:solidFill>
                  <a:srgbClr val="FF0000"/>
                </a:solidFill>
                <a:cs typeface="Courier New" panose="02070309020205020404" pitchFamily="49" charset="0"/>
              </a:rPr>
              <a:t>bigger</a:t>
            </a:r>
            <a:r>
              <a:rPr lang="en-US" altLang="zh-CN">
                <a:cs typeface="Courier New" panose="02070309020205020404" pitchFamily="49" charset="0"/>
              </a:rPr>
              <a:t>(num1,num2));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77" y="6237312"/>
            <a:ext cx="43751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703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函数</a:t>
            </a:r>
            <a:r>
              <a:rPr lang="zh-CN" altLang="en-US">
                <a:solidFill>
                  <a:srgbClr val="FF0000"/>
                </a:solidFill>
              </a:rPr>
              <a:t>调用</a:t>
            </a:r>
            <a:r>
              <a:rPr lang="zh-CN" altLang="en-US"/>
              <a:t>在</a:t>
            </a:r>
            <a:r>
              <a:rPr lang="zh-CN" altLang="en-US">
                <a:solidFill>
                  <a:schemeClr val="accent2"/>
                </a:solidFill>
              </a:rPr>
              <a:t>定义</a:t>
            </a:r>
            <a:r>
              <a:rPr lang="zh-CN" altLang="en-US"/>
              <a:t>前，且无函数声明（</a:t>
            </a:r>
            <a:r>
              <a:rPr lang="zh-CN" altLang="en-US" b="1">
                <a:solidFill>
                  <a:srgbClr val="FF0000"/>
                </a:solidFill>
              </a:rPr>
              <a:t>不妥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48EF14E-C22A-439A-9523-F45400105DB2}"/>
              </a:ext>
            </a:extLst>
          </p:cNvPr>
          <p:cNvSpPr txBox="1">
            <a:spLocks/>
          </p:cNvSpPr>
          <p:nvPr/>
        </p:nvSpPr>
        <p:spPr bwMode="auto">
          <a:xfrm>
            <a:off x="323528" y="2132856"/>
            <a:ext cx="8770205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0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300"/>
              </a:spcBef>
              <a:buClrTx/>
              <a:buSzTx/>
              <a:buNone/>
            </a:pPr>
            <a:r>
              <a:rPr lang="en-US" altLang="zh-CN">
                <a:solidFill>
                  <a:srgbClr val="007A77"/>
                </a:solidFill>
                <a:cs typeface="Courier New" panose="02070309020205020404" pitchFamily="49" charset="0"/>
              </a:rPr>
              <a:t>#include&lt;stdio.h&gt;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ClrTx/>
              <a:buSzTx/>
              <a:buNone/>
            </a:pPr>
            <a:r>
              <a:rPr lang="en-US" altLang="zh-CN">
                <a:solidFill>
                  <a:srgbClr val="007A77"/>
                </a:solidFill>
                <a:cs typeface="Courier New" panose="02070309020205020404" pitchFamily="49" charset="0"/>
              </a:rPr>
              <a:t>int main(void)   </a:t>
            </a:r>
            <a:r>
              <a:rPr lang="en-US" altLang="zh-CN">
                <a:solidFill>
                  <a:srgbClr val="FF0000"/>
                </a:solidFill>
                <a:cs typeface="Courier New" panose="020703090202050204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ClrTx/>
              <a:buSzTx/>
              <a:buNone/>
            </a:pPr>
            <a:r>
              <a:rPr lang="en-US" altLang="zh-CN">
                <a:solidFill>
                  <a:srgbClr val="007A77"/>
                </a:solidFill>
                <a:cs typeface="Courier New" panose="02070309020205020404" pitchFamily="49" charset="0"/>
              </a:rPr>
              <a:t>	int num1,num2;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ClrTx/>
              <a:buSzTx/>
              <a:buNone/>
            </a:pPr>
            <a:r>
              <a:rPr lang="en-US" altLang="zh-CN">
                <a:solidFill>
                  <a:srgbClr val="007A77"/>
                </a:solidFill>
                <a:cs typeface="Courier New" panose="02070309020205020404" pitchFamily="49" charset="0"/>
              </a:rPr>
              <a:t>	printf("</a:t>
            </a:r>
            <a:r>
              <a:rPr lang="zh-CN" altLang="en-US">
                <a:solidFill>
                  <a:srgbClr val="007A77"/>
                </a:solidFill>
                <a:cs typeface="Courier New" panose="02070309020205020404" pitchFamily="49" charset="0"/>
              </a:rPr>
              <a:t>请输入两个不等整数，用空格隔开： </a:t>
            </a:r>
            <a:r>
              <a:rPr lang="en-US" altLang="zh-CN">
                <a:solidFill>
                  <a:srgbClr val="007A77"/>
                </a:solidFill>
                <a:cs typeface="Courier New" panose="02070309020205020404" pitchFamily="49" charset="0"/>
              </a:rPr>
              <a:t>");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ClrTx/>
              <a:buSzTx/>
              <a:buNone/>
            </a:pPr>
            <a:r>
              <a:rPr lang="en-US" altLang="zh-CN">
                <a:solidFill>
                  <a:srgbClr val="007A77"/>
                </a:solidFill>
                <a:cs typeface="Courier New" panose="02070309020205020404" pitchFamily="49" charset="0"/>
              </a:rPr>
              <a:t>	scanf("%d%d",&amp;num1,&amp;num2);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ClrTx/>
              <a:buSzTx/>
              <a:buNone/>
            </a:pPr>
            <a:r>
              <a:rPr lang="en-US" altLang="zh-CN">
                <a:solidFill>
                  <a:srgbClr val="007A77"/>
                </a:solidFill>
                <a:cs typeface="Courier New" panose="02070309020205020404" pitchFamily="49" charset="0"/>
              </a:rPr>
              <a:t>	printf("</a:t>
            </a:r>
            <a:r>
              <a:rPr lang="zh-CN" altLang="en-US">
                <a:solidFill>
                  <a:srgbClr val="007A77"/>
                </a:solidFill>
                <a:cs typeface="Courier New" panose="02070309020205020404" pitchFamily="49" charset="0"/>
              </a:rPr>
              <a:t>较大数是：</a:t>
            </a:r>
            <a:r>
              <a:rPr lang="en-US" altLang="zh-CN">
                <a:solidFill>
                  <a:srgbClr val="007A77"/>
                </a:solidFill>
                <a:cs typeface="Courier New" panose="02070309020205020404" pitchFamily="49" charset="0"/>
              </a:rPr>
              <a:t>%d\n",</a:t>
            </a:r>
            <a:r>
              <a:rPr lang="en-US" altLang="zh-CN">
                <a:solidFill>
                  <a:srgbClr val="FF0000"/>
                </a:solidFill>
                <a:cs typeface="Courier New" panose="02070309020205020404" pitchFamily="49" charset="0"/>
              </a:rPr>
              <a:t>bigger</a:t>
            </a:r>
            <a:r>
              <a:rPr lang="en-US" altLang="zh-CN">
                <a:solidFill>
                  <a:srgbClr val="007A77"/>
                </a:solidFill>
                <a:cs typeface="Courier New" panose="02070309020205020404" pitchFamily="49" charset="0"/>
              </a:rPr>
              <a:t>(num1,num2));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ClrTx/>
              <a:buSzTx/>
              <a:buNone/>
            </a:pPr>
            <a:r>
              <a:rPr lang="en-US" altLang="zh-CN">
                <a:solidFill>
                  <a:srgbClr val="FF0000"/>
                </a:solidFill>
                <a:cs typeface="Courier New" panose="02070309020205020404" pitchFamily="49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ClrTx/>
              <a:buSzTx/>
              <a:buNone/>
            </a:pPr>
            <a:r>
              <a:rPr lang="en-US" altLang="zh-CN">
                <a:solidFill>
                  <a:srgbClr val="007A77"/>
                </a:solidFill>
                <a:cs typeface="Courier New" panose="02070309020205020404" pitchFamily="49" charset="0"/>
              </a:rPr>
              <a:t>int </a:t>
            </a:r>
            <a:r>
              <a:rPr lang="en-US" altLang="zh-CN">
                <a:solidFill>
                  <a:schemeClr val="accent2"/>
                </a:solidFill>
                <a:cs typeface="Courier New" panose="02070309020205020404" pitchFamily="49" charset="0"/>
              </a:rPr>
              <a:t>bigger</a:t>
            </a:r>
            <a:r>
              <a:rPr lang="en-US" altLang="zh-CN">
                <a:solidFill>
                  <a:srgbClr val="007A77"/>
                </a:solidFill>
                <a:cs typeface="Courier New" panose="02070309020205020404" pitchFamily="49" charset="0"/>
              </a:rPr>
              <a:t>(int a,int b)  {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ClrTx/>
              <a:buSzTx/>
              <a:buNone/>
            </a:pPr>
            <a:r>
              <a:rPr lang="en-US" altLang="zh-CN">
                <a:solidFill>
                  <a:srgbClr val="007A77"/>
                </a:solidFill>
                <a:cs typeface="Courier New" panose="02070309020205020404" pitchFamily="49" charset="0"/>
              </a:rPr>
              <a:t>	if(a&gt;b) return a;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ClrTx/>
              <a:buSzTx/>
              <a:buNone/>
            </a:pPr>
            <a:r>
              <a:rPr lang="en-US" altLang="zh-CN">
                <a:solidFill>
                  <a:srgbClr val="007A77"/>
                </a:solidFill>
                <a:cs typeface="Courier New" panose="02070309020205020404" pitchFamily="49" charset="0"/>
              </a:rPr>
              <a:t>	else return b;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ClrTx/>
              <a:buSzTx/>
              <a:buNone/>
            </a:pPr>
            <a:r>
              <a:rPr lang="en-US" altLang="zh-CN">
                <a:solidFill>
                  <a:srgbClr val="007A77"/>
                </a:solidFill>
                <a:cs typeface="Courier New" panose="02070309020205020404" pitchFamily="49" charset="0"/>
              </a:rPr>
              <a:t>} </a:t>
            </a:r>
            <a:r>
              <a:rPr lang="en-US" altLang="zh-CN">
                <a:solidFill>
                  <a:srgbClr val="00B0F0"/>
                </a:solidFill>
                <a:cs typeface="Courier New" panose="02070309020205020404" pitchFamily="49" charset="0"/>
              </a:rPr>
              <a:t>//</a:t>
            </a:r>
            <a:r>
              <a:rPr lang="zh-CN" altLang="en-US">
                <a:solidFill>
                  <a:srgbClr val="00B0F0"/>
                </a:solidFill>
                <a:cs typeface="Courier New" panose="02070309020205020404" pitchFamily="49" charset="0"/>
              </a:rPr>
              <a:t>但因为是</a:t>
            </a:r>
            <a:r>
              <a:rPr lang="en-US" altLang="zh-CN">
                <a:solidFill>
                  <a:srgbClr val="00B0F0"/>
                </a:solidFill>
                <a:cs typeface="Courier New" panose="02070309020205020404" pitchFamily="49" charset="0"/>
              </a:rPr>
              <a:t>int</a:t>
            </a:r>
            <a:r>
              <a:rPr lang="zh-CN" altLang="en-US">
                <a:solidFill>
                  <a:srgbClr val="00B0F0"/>
                </a:solidFill>
                <a:cs typeface="Courier New" panose="02070309020205020404" pitchFamily="49" charset="0"/>
              </a:rPr>
              <a:t>型函数，所以编译时不会出现语法错误</a:t>
            </a:r>
            <a:r>
              <a:rPr lang="en-US" altLang="zh-CN">
                <a:solidFill>
                  <a:srgbClr val="00B0F0"/>
                </a:solidFill>
                <a:cs typeface="Courier New" panose="02070309020205020404" pitchFamily="49" charset="0"/>
              </a:rPr>
              <a:t>(</a:t>
            </a:r>
            <a:r>
              <a:rPr lang="zh-CN" altLang="en-US">
                <a:solidFill>
                  <a:srgbClr val="000000"/>
                </a:solidFill>
                <a:cs typeface="Courier New" panose="02070309020205020404" pitchFamily="49" charset="0"/>
              </a:rPr>
              <a:t>会有警告</a:t>
            </a:r>
            <a:r>
              <a:rPr lang="en-US" altLang="zh-CN">
                <a:solidFill>
                  <a:srgbClr val="00B0F0"/>
                </a:solidFill>
                <a:cs typeface="Courier New" panose="02070309020205020404" pitchFamily="49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ClrTx/>
              <a:buSzTx/>
              <a:buNone/>
            </a:pP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04" y="2276873"/>
            <a:ext cx="5760000" cy="4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箭头连接符 4"/>
          <p:cNvCxnSpPr>
            <a:stCxn id="8194" idx="2"/>
          </p:cNvCxnSpPr>
          <p:nvPr/>
        </p:nvCxnSpPr>
        <p:spPr bwMode="auto">
          <a:xfrm flipH="1">
            <a:off x="5796136" y="2764598"/>
            <a:ext cx="432368" cy="15284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64157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09700"/>
            <a:ext cx="8640763" cy="53316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/>
              <a:t>编译系统需要先知道被调函数的信息，才能正确识别和编译函数调用语句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一般主调函数在调用被调函数之前，须先对被调函数进行</a:t>
            </a:r>
            <a:r>
              <a:rPr lang="zh-CN" altLang="en-US">
                <a:solidFill>
                  <a:srgbClr val="FF0000"/>
                </a:solidFill>
              </a:rPr>
              <a:t>函数原型声明</a:t>
            </a:r>
            <a:r>
              <a:rPr lang="zh-CN" altLang="en-US"/>
              <a:t>，告知编译系统被调函数的特征，包括</a:t>
            </a:r>
            <a:r>
              <a:rPr lang="zh-CN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函数名、函数类型、形参表</a:t>
            </a:r>
            <a:r>
              <a:rPr lang="zh-CN" altLang="en-US"/>
              <a:t>等信息</a:t>
            </a:r>
            <a:r>
              <a:rPr lang="en-US" altLang="zh-CN"/>
              <a:t>,</a:t>
            </a:r>
            <a:r>
              <a:rPr lang="zh-CN" altLang="en-US"/>
              <a:t>以便对函数调用语句进行语法检查</a:t>
            </a:r>
            <a:endParaRPr lang="en-US" altLang="zh-CN"/>
          </a:p>
          <a:p>
            <a:pPr>
              <a:lnSpc>
                <a:spcPct val="50000"/>
              </a:lnSpc>
            </a:pP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函数原型声明与函数很像，主要区别是</a:t>
            </a:r>
            <a:r>
              <a:rPr lang="zh-CN" altLang="en-US">
                <a:solidFill>
                  <a:srgbClr val="00B050"/>
                </a:solidFill>
              </a:rPr>
              <a:t>用</a:t>
            </a:r>
            <a:r>
              <a:rPr lang="zh-CN" altLang="en-US">
                <a:solidFill>
                  <a:srgbClr val="FF0000"/>
                </a:solidFill>
              </a:rPr>
              <a:t>分号；</a:t>
            </a:r>
            <a:r>
              <a:rPr lang="zh-CN" altLang="en-US">
                <a:solidFill>
                  <a:srgbClr val="00B050"/>
                </a:solidFill>
              </a:rPr>
              <a:t>替代函数体</a:t>
            </a:r>
            <a:endParaRPr lang="en-US" altLang="zh-CN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    </a:t>
            </a:r>
            <a:r>
              <a:rPr lang="zh-CN" altLang="en-US"/>
              <a:t>如，</a:t>
            </a:r>
            <a:r>
              <a:rPr lang="en-US" altLang="zh-CN"/>
              <a:t>long </a:t>
            </a:r>
            <a:r>
              <a:rPr lang="en-US" altLang="zh-CN">
                <a:solidFill>
                  <a:srgbClr val="0070C0"/>
                </a:solidFill>
              </a:rPr>
              <a:t>factorial</a:t>
            </a:r>
            <a:r>
              <a:rPr lang="en-US" altLang="zh-CN"/>
              <a:t> ( int n )</a:t>
            </a:r>
            <a:r>
              <a:rPr lang="zh-CN" altLang="en-US">
                <a:solidFill>
                  <a:srgbClr val="FF0000"/>
                </a:solidFill>
              </a:rPr>
              <a:t>；</a:t>
            </a:r>
            <a:r>
              <a:rPr lang="en-US" altLang="zh-CN"/>
              <a:t>//</a:t>
            </a:r>
            <a:r>
              <a:rPr lang="zh-CN" altLang="en-US"/>
              <a:t>这就是一个典型的函数声明</a:t>
            </a:r>
            <a:endParaRPr lang="en-US" altLang="zh-CN"/>
          </a:p>
          <a:p>
            <a:pPr marL="0" indent="0">
              <a:lnSpc>
                <a:spcPct val="50000"/>
              </a:lnSpc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/>
              <a:t>编译器其实只需要知道形参的数据类型，因此</a:t>
            </a:r>
            <a:r>
              <a:rPr lang="en-US" altLang="zh-CN"/>
              <a:t>n</a:t>
            </a:r>
            <a:r>
              <a:rPr lang="zh-CN" altLang="en-US"/>
              <a:t>并没有实际意义，可以省略，也可以随便起个名字</a:t>
            </a: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    </a:t>
            </a:r>
            <a:r>
              <a:rPr lang="zh-CN" altLang="en-US"/>
              <a:t>如，</a:t>
            </a:r>
            <a:r>
              <a:rPr lang="en-US" altLang="zh-CN"/>
              <a:t>long </a:t>
            </a:r>
            <a:r>
              <a:rPr lang="en-US" altLang="zh-CN">
                <a:solidFill>
                  <a:srgbClr val="0070C0"/>
                </a:solidFill>
              </a:rPr>
              <a:t>factorial</a:t>
            </a:r>
            <a:r>
              <a:rPr lang="en-US" altLang="zh-CN"/>
              <a:t> ( int )</a:t>
            </a:r>
            <a:r>
              <a:rPr lang="zh-CN" altLang="en-US">
                <a:solidFill>
                  <a:srgbClr val="FF0000"/>
                </a:solidFill>
              </a:rPr>
              <a:t>；</a:t>
            </a:r>
            <a:r>
              <a:rPr lang="en-US" altLang="zh-CN"/>
              <a:t>long </a:t>
            </a:r>
            <a:r>
              <a:rPr lang="en-US" altLang="zh-CN">
                <a:solidFill>
                  <a:srgbClr val="0070C0"/>
                </a:solidFill>
              </a:rPr>
              <a:t>factorial</a:t>
            </a:r>
            <a:r>
              <a:rPr lang="en-US" altLang="zh-CN"/>
              <a:t> ( int uuu)</a:t>
            </a:r>
            <a:r>
              <a:rPr lang="zh-CN" altLang="en-US">
                <a:solidFill>
                  <a:srgbClr val="FF0000"/>
                </a:solidFill>
              </a:rPr>
              <a:t>；</a:t>
            </a:r>
            <a:r>
              <a:rPr lang="zh-CN" altLang="en-US"/>
              <a:t>均可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454025" y="762000"/>
            <a:ext cx="8540750" cy="65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函数原型声明</a:t>
            </a:r>
            <a:r>
              <a:rPr lang="en-US" altLang="zh-CN"/>
              <a:t>(declaration)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2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47958" y="1346201"/>
            <a:ext cx="5088138" cy="4670552"/>
          </a:xfrm>
        </p:spPr>
        <p:txBody>
          <a:bodyPr>
            <a:normAutofit/>
          </a:bodyPr>
          <a:lstStyle/>
          <a:p>
            <a:pPr marL="0"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/>
              <a:t>#include&lt;</a:t>
            </a:r>
            <a:r>
              <a:rPr lang="en-US" altLang="zh-CN" err="1"/>
              <a:t>stdio.h</a:t>
            </a:r>
            <a:r>
              <a:rPr lang="en-US" altLang="zh-CN"/>
              <a:t>&gt;</a:t>
            </a:r>
          </a:p>
          <a:p>
            <a:pPr marL="0" lvl="1">
              <a:lnSpc>
                <a:spcPct val="100000"/>
              </a:lnSpc>
              <a:buNone/>
            </a:pPr>
            <a:r>
              <a:rPr lang="en-US" altLang="zh-CN">
                <a:solidFill>
                  <a:srgbClr val="00B050"/>
                </a:solidFill>
              </a:rPr>
              <a:t>long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factorial</a:t>
            </a:r>
            <a:r>
              <a:rPr lang="en-US" alt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/>
              <a:t>( </a:t>
            </a:r>
            <a:r>
              <a:rPr lang="en-US" altLang="zh-CN" err="1">
                <a:solidFill>
                  <a:srgbClr val="00B050"/>
                </a:solidFill>
              </a:rPr>
              <a:t>int</a:t>
            </a:r>
            <a:r>
              <a:rPr lang="en-US" altLang="zh-CN">
                <a:solidFill>
                  <a:srgbClr val="00B050"/>
                </a:solidFill>
              </a:rPr>
              <a:t> n</a:t>
            </a:r>
            <a:r>
              <a:rPr lang="en-US" altLang="zh-CN"/>
              <a:t> )</a:t>
            </a:r>
            <a:r>
              <a:rPr lang="en-US" altLang="zh-CN">
                <a:solidFill>
                  <a:srgbClr val="FF0000"/>
                </a:solidFill>
              </a:rPr>
              <a:t>;</a:t>
            </a:r>
          </a:p>
          <a:p>
            <a:pPr marL="0"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/>
              <a:t>int main()  {</a:t>
            </a:r>
          </a:p>
          <a:p>
            <a:pPr marL="0"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/>
              <a:t>     </a:t>
            </a:r>
            <a:r>
              <a:rPr lang="en-US" altLang="zh-CN" err="1"/>
              <a:t>int</a:t>
            </a:r>
            <a:r>
              <a:rPr lang="en-US" altLang="zh-CN"/>
              <a:t> m; long result;</a:t>
            </a:r>
          </a:p>
          <a:p>
            <a:pPr marL="0" lvl="1">
              <a:lnSpc>
                <a:spcPct val="100000"/>
              </a:lnSpc>
              <a:buNone/>
            </a:pPr>
            <a:r>
              <a:rPr lang="en-US" altLang="zh-CN"/>
              <a:t>     </a:t>
            </a:r>
            <a:r>
              <a:rPr lang="en-US" altLang="zh-CN" err="1"/>
              <a:t>scanf</a:t>
            </a:r>
            <a:r>
              <a:rPr lang="en-US" altLang="zh-CN"/>
              <a:t>("%d", &amp;m);</a:t>
            </a:r>
          </a:p>
          <a:p>
            <a:pPr marL="0"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/>
              <a:t>     result=</a:t>
            </a:r>
            <a:r>
              <a:rPr lang="en-US" alt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factorial</a:t>
            </a:r>
            <a:r>
              <a:rPr lang="en-US" altLang="zh-CN"/>
              <a:t>(</a:t>
            </a:r>
            <a:r>
              <a:rPr lang="en-US" altLang="zh-CN">
                <a:solidFill>
                  <a:srgbClr val="00B050"/>
                </a:solidFill>
              </a:rPr>
              <a:t>m</a:t>
            </a:r>
            <a:r>
              <a:rPr lang="en-US" altLang="zh-CN"/>
              <a:t>);</a:t>
            </a:r>
          </a:p>
          <a:p>
            <a:pPr marL="0" lvl="1">
              <a:lnSpc>
                <a:spcPct val="100000"/>
              </a:lnSpc>
              <a:buNone/>
            </a:pPr>
            <a:r>
              <a:rPr lang="en-US" altLang="zh-CN"/>
              <a:t>     </a:t>
            </a:r>
            <a:r>
              <a:rPr lang="en-US" altLang="zh-CN" err="1"/>
              <a:t>printf</a:t>
            </a:r>
            <a:r>
              <a:rPr lang="en-US" altLang="zh-CN"/>
              <a:t>(“%d</a:t>
            </a:r>
            <a:r>
              <a:rPr lang="zh-CN" altLang="en-US"/>
              <a:t>！</a:t>
            </a:r>
            <a:r>
              <a:rPr lang="en-US" altLang="zh-CN"/>
              <a:t>=%ld”,m,result);</a:t>
            </a:r>
          </a:p>
          <a:p>
            <a:pPr marL="0"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/>
              <a:t> }</a:t>
            </a:r>
            <a:r>
              <a:rPr lang="en-US" altLang="zh-CN">
                <a:solidFill>
                  <a:srgbClr val="000000"/>
                </a:solidFill>
              </a:rPr>
              <a:t>//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 flipH="1">
            <a:off x="6885523" y="1556792"/>
            <a:ext cx="1185875" cy="447956"/>
          </a:xfrm>
          <a:prstGeom prst="wedgeRoundRectCallout">
            <a:avLst>
              <a:gd name="adj1" fmla="val 52994"/>
              <a:gd name="adj2" fmla="val 11227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/>
          <a:lstStyle/>
          <a:p>
            <a:pPr algn="ctr"/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函数定义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3779912" y="3573016"/>
            <a:ext cx="1224064" cy="479556"/>
          </a:xfrm>
          <a:prstGeom prst="wedgeRoundRectCallout">
            <a:avLst>
              <a:gd name="adj1" fmla="val -115751"/>
              <a:gd name="adj2" fmla="val 5354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/>
          <a:lstStyle/>
          <a:p>
            <a:pPr algn="ctr"/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函数调用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flipH="1">
            <a:off x="2123728" y="2420888"/>
            <a:ext cx="1728192" cy="447956"/>
          </a:xfrm>
          <a:prstGeom prst="wedgeRoundRectCallout">
            <a:avLst>
              <a:gd name="adj1" fmla="val 52109"/>
              <a:gd name="adj2" fmla="val -8848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/>
          <a:lstStyle/>
          <a:p>
            <a:pPr algn="ctr"/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函数原型声明</a:t>
            </a:r>
          </a:p>
        </p:txBody>
      </p:sp>
      <p:sp>
        <p:nvSpPr>
          <p:cNvPr id="16" name="Rectangle 3"/>
          <p:cNvSpPr txBox="1">
            <a:spLocks noRot="1" noChangeArrowheads="1"/>
          </p:cNvSpPr>
          <p:nvPr/>
        </p:nvSpPr>
        <p:spPr>
          <a:xfrm>
            <a:off x="4932040" y="2152849"/>
            <a:ext cx="4041715" cy="359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13" indent="-228594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lang="zh-CN" sz="2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45" indent="-228594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377" indent="-228594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lang="zh-CN"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34409" indent="-228594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54441" indent="-228594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74473" indent="-228594" algn="l" defTabSz="914377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05" indent="-228594" algn="l" defTabSz="914377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lang="zh-CN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537" indent="-228594" algn="l" defTabSz="914377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lang="zh-CN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569" indent="-228594" algn="l" defTabSz="914377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lang="zh-CN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long</a:t>
            </a:r>
            <a:r>
              <a:rPr lang="en-US" altLang="zh-CN"/>
              <a:t> </a:t>
            </a:r>
            <a:r>
              <a:rPr lang="en-US" alt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factorial</a:t>
            </a:r>
            <a:r>
              <a:rPr lang="en-US" altLang="zh-CN"/>
              <a:t> (</a:t>
            </a:r>
            <a:r>
              <a:rPr lang="en-US" altLang="zh-CN">
                <a:solidFill>
                  <a:srgbClr val="00B050"/>
                </a:solidFill>
              </a:rPr>
              <a:t> </a:t>
            </a:r>
            <a:r>
              <a:rPr lang="en-US" altLang="zh-CN" err="1">
                <a:solidFill>
                  <a:srgbClr val="00B050"/>
                </a:solidFill>
              </a:rPr>
              <a:t>int</a:t>
            </a:r>
            <a:r>
              <a:rPr lang="en-US" altLang="zh-CN">
                <a:solidFill>
                  <a:srgbClr val="00B050"/>
                </a:solidFill>
              </a:rPr>
              <a:t> n </a:t>
            </a:r>
            <a:r>
              <a:rPr lang="en-US" altLang="zh-CN"/>
              <a:t>) {</a:t>
            </a:r>
          </a:p>
          <a:p>
            <a:pPr marL="0" lvl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/>
              <a:t>     long product; </a:t>
            </a:r>
            <a:r>
              <a:rPr lang="en-US" altLang="zh-CN" err="1"/>
              <a:t>int</a:t>
            </a:r>
            <a:r>
              <a:rPr lang="en-US" altLang="zh-CN"/>
              <a:t> </a:t>
            </a:r>
            <a:r>
              <a:rPr lang="en-US" altLang="zh-CN" err="1"/>
              <a:t>i</a:t>
            </a:r>
            <a:r>
              <a:rPr lang="en-US" altLang="zh-CN"/>
              <a:t>;</a:t>
            </a:r>
          </a:p>
          <a:p>
            <a:pPr marL="0" lvl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/>
              <a:t>     product=1;</a:t>
            </a:r>
          </a:p>
          <a:p>
            <a:pPr marL="0" lvl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/>
              <a:t>     for ( </a:t>
            </a:r>
            <a:r>
              <a:rPr lang="en-US" altLang="zh-CN" err="1"/>
              <a:t>i</a:t>
            </a:r>
            <a:r>
              <a:rPr lang="en-US" altLang="zh-CN"/>
              <a:t>=1; </a:t>
            </a:r>
            <a:r>
              <a:rPr lang="en-US" altLang="zh-CN" err="1"/>
              <a:t>i</a:t>
            </a:r>
            <a:r>
              <a:rPr lang="en-US" altLang="zh-CN"/>
              <a:t>&lt;=n; </a:t>
            </a:r>
            <a:r>
              <a:rPr lang="en-US" altLang="zh-CN" err="1"/>
              <a:t>i</a:t>
            </a:r>
            <a:r>
              <a:rPr lang="en-US" altLang="zh-CN"/>
              <a:t>++ )</a:t>
            </a:r>
          </a:p>
          <a:p>
            <a:pPr marL="0" lvl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/>
              <a:t>          product*=</a:t>
            </a:r>
            <a:r>
              <a:rPr lang="en-US" altLang="zh-CN" err="1"/>
              <a:t>i</a:t>
            </a:r>
            <a:r>
              <a:rPr lang="en-US" altLang="zh-CN"/>
              <a:t>;</a:t>
            </a:r>
          </a:p>
          <a:p>
            <a:pPr marL="0" lvl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/>
              <a:t>     return ( product );</a:t>
            </a:r>
          </a:p>
          <a:p>
            <a:pPr marL="0" lvl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E1028C1F-5986-4202-9E03-C6A291A196FC}"/>
              </a:ext>
            </a:extLst>
          </p:cNvPr>
          <p:cNvSpPr txBox="1">
            <a:spLocks/>
          </p:cNvSpPr>
          <p:nvPr/>
        </p:nvSpPr>
        <p:spPr bwMode="auto">
          <a:xfrm>
            <a:off x="301625" y="609600"/>
            <a:ext cx="8540750" cy="65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函数声明的   典型用法</a:t>
            </a:r>
          </a:p>
        </p:txBody>
      </p:sp>
      <p:sp>
        <p:nvSpPr>
          <p:cNvPr id="13" name="矩形 12"/>
          <p:cNvSpPr/>
          <p:nvPr/>
        </p:nvSpPr>
        <p:spPr>
          <a:xfrm>
            <a:off x="801070" y="4453313"/>
            <a:ext cx="4216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若改为</a:t>
            </a:r>
            <a:r>
              <a:rPr lang="en-US" altLang="zh-CN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 long</a:t>
            </a:r>
            <a:r>
              <a:rPr lang="zh-CN" altLang="en-US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，这里用</a:t>
            </a:r>
            <a:r>
              <a:rPr lang="en-US" altLang="zh-CN" sz="24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lld</a:t>
            </a:r>
            <a:endParaRPr lang="zh-CN" altLang="en-US" sz="2400" b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588244"/>
            <a:ext cx="1944216" cy="63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/>
          <p:nvPr/>
        </p:nvCxnSpPr>
        <p:spPr bwMode="auto">
          <a:xfrm flipH="1" flipV="1">
            <a:off x="3635896" y="4293096"/>
            <a:ext cx="864096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036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函数调用及形式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412776"/>
            <a:ext cx="8540750" cy="544522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200" dirty="0"/>
              <a:t>模块间调用关系指的是：如果模块 </a:t>
            </a:r>
            <a:r>
              <a:rPr lang="en-US" altLang="zh-CN" sz="2200" dirty="0"/>
              <a:t>A </a:t>
            </a:r>
            <a:r>
              <a:rPr lang="zh-CN" altLang="en-US" sz="2200" dirty="0"/>
              <a:t>使用了模块 </a:t>
            </a:r>
            <a:r>
              <a:rPr lang="en-US" altLang="zh-CN" sz="2200" dirty="0"/>
              <a:t>B </a:t>
            </a:r>
            <a:r>
              <a:rPr lang="zh-CN" altLang="en-US" sz="2200" dirty="0"/>
              <a:t>的功能，则称模块 </a:t>
            </a:r>
            <a:r>
              <a:rPr lang="en-US" altLang="zh-CN" sz="2200" dirty="0"/>
              <a:t>A </a:t>
            </a:r>
            <a:r>
              <a:rPr lang="zh-CN" altLang="en-US" sz="2200" dirty="0"/>
              <a:t>调用了模块 </a:t>
            </a:r>
            <a:r>
              <a:rPr lang="en-US" altLang="zh-CN" sz="2200" dirty="0"/>
              <a:t>B</a:t>
            </a:r>
            <a:r>
              <a:rPr lang="zh-CN" altLang="en-US" sz="2200" dirty="0"/>
              <a:t>，这个过程称为</a:t>
            </a:r>
            <a:r>
              <a:rPr lang="zh-CN" altLang="en-US" sz="2200" dirty="0">
                <a:solidFill>
                  <a:srgbClr val="FF0000"/>
                </a:solidFill>
              </a:rPr>
              <a:t>模块调用</a:t>
            </a:r>
            <a:r>
              <a:rPr lang="zh-CN" altLang="en-US" sz="2200" dirty="0"/>
              <a:t>，模块 </a:t>
            </a:r>
            <a:r>
              <a:rPr lang="en-US" altLang="zh-CN" sz="2200" dirty="0"/>
              <a:t>A </a:t>
            </a:r>
            <a:r>
              <a:rPr lang="zh-CN" altLang="en-US" sz="2200" dirty="0"/>
              <a:t>称为</a:t>
            </a:r>
            <a:r>
              <a:rPr lang="zh-CN" altLang="en-US" sz="2200" dirty="0">
                <a:solidFill>
                  <a:schemeClr val="accent2"/>
                </a:solidFill>
              </a:rPr>
              <a:t>主调</a:t>
            </a:r>
            <a:r>
              <a:rPr lang="zh-CN" altLang="en-US" sz="2200" dirty="0"/>
              <a:t>模块，模块 </a:t>
            </a:r>
            <a:r>
              <a:rPr lang="en-US" altLang="zh-CN" sz="2200" dirty="0"/>
              <a:t>B </a:t>
            </a:r>
            <a:r>
              <a:rPr lang="zh-CN" altLang="en-US" sz="2200" dirty="0"/>
              <a:t>称为</a:t>
            </a:r>
            <a:r>
              <a:rPr lang="zh-CN" altLang="en-US" sz="2200" dirty="0">
                <a:solidFill>
                  <a:schemeClr val="accent2"/>
                </a:solidFill>
              </a:rPr>
              <a:t>被调</a:t>
            </a:r>
            <a:r>
              <a:rPr lang="zh-CN" altLang="en-US" sz="2200" dirty="0"/>
              <a:t>模块</a:t>
            </a:r>
            <a:endParaRPr lang="en-US" altLang="zh-CN" sz="22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200" dirty="0"/>
              <a:t>C</a:t>
            </a:r>
            <a:r>
              <a:rPr lang="zh-CN" altLang="en-US" sz="2200" dirty="0"/>
              <a:t>语言模块即函数，替换上述名词“模块”为函数，亦成立</a:t>
            </a:r>
            <a:endParaRPr lang="en-US" altLang="zh-CN" sz="2200" dirty="0"/>
          </a:p>
          <a:p>
            <a:pPr marL="342900" lvl="1" indent="-342900">
              <a:lnSpc>
                <a:spcPct val="10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200" dirty="0"/>
              <a:t>函数的调用形式由函数名以及用圆括号括起来的实际参数（简称为</a:t>
            </a:r>
            <a:r>
              <a:rPr lang="zh-CN" altLang="en-US" sz="2200" dirty="0">
                <a:solidFill>
                  <a:schemeClr val="accent2"/>
                </a:solidFill>
              </a:rPr>
              <a:t>实参</a:t>
            </a:r>
            <a:r>
              <a:rPr lang="zh-CN" altLang="en-US" sz="2200" dirty="0"/>
              <a:t>）列表组成，如</a:t>
            </a:r>
            <a:endParaRPr lang="en-US" altLang="zh-CN" sz="2200" dirty="0"/>
          </a:p>
          <a:p>
            <a:pPr marL="0" lvl="1" indent="0">
              <a:lnSpc>
                <a:spcPct val="100000"/>
              </a:lnSpc>
              <a:buClr>
                <a:schemeClr val="hlink"/>
              </a:buClr>
              <a:buSzPct val="75000"/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(n)		</a:t>
            </a:r>
            <a:r>
              <a:rPr lang="en-US" altLang="zh-CN" sz="2200" dirty="0">
                <a:cs typeface="Courier New" panose="02070309020205020404" pitchFamily="49" charset="0"/>
              </a:rPr>
              <a:t>//</a:t>
            </a:r>
            <a:r>
              <a:rPr lang="zh-CN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该函数调用时只需</a:t>
            </a:r>
            <a:r>
              <a:rPr lang="zh-CN" altLang="en-US" sz="2200" dirty="0">
                <a:cs typeface="Courier New" panose="02070309020205020404" pitchFamily="49" charset="0"/>
              </a:rPr>
              <a:t>要</a:t>
            </a:r>
            <a:r>
              <a:rPr lang="en-US" altLang="zh-CN" sz="2200" dirty="0">
                <a:cs typeface="Courier New" panose="02070309020205020404" pitchFamily="49" charset="0"/>
              </a:rPr>
              <a:t>1</a:t>
            </a:r>
            <a:r>
              <a:rPr lang="zh-CN" altLang="en-US" sz="2200" dirty="0">
                <a:cs typeface="Courier New" panose="02070309020205020404" pitchFamily="49" charset="0"/>
              </a:rPr>
              <a:t>个</a:t>
            </a:r>
            <a:r>
              <a:rPr lang="zh-CN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实参</a:t>
            </a:r>
          </a:p>
          <a:p>
            <a:pPr marL="0" lvl="1" indent="0">
              <a:lnSpc>
                <a:spcPct val="100000"/>
              </a:lnSpc>
              <a:buClr>
                <a:schemeClr val="hlink"/>
              </a:buClr>
              <a:buSzPct val="75000"/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Prime(1,100)		</a:t>
            </a:r>
            <a:r>
              <a:rPr lang="en-US" altLang="zh-CN" sz="2200" dirty="0">
                <a:cs typeface="Courier New" panose="02070309020205020404" pitchFamily="49" charset="0"/>
              </a:rPr>
              <a:t>//</a:t>
            </a:r>
            <a:r>
              <a:rPr lang="zh-CN" altLang="en-US" sz="2200" dirty="0">
                <a:cs typeface="Courier New" panose="02070309020205020404" pitchFamily="49" charset="0"/>
              </a:rPr>
              <a:t>该函数调用时需要</a:t>
            </a:r>
            <a:r>
              <a:rPr lang="en-US" altLang="zh-CN" sz="2200" dirty="0">
                <a:cs typeface="Courier New" panose="02070309020205020404" pitchFamily="49" charset="0"/>
              </a:rPr>
              <a:t>2</a:t>
            </a:r>
            <a:r>
              <a:rPr lang="zh-CN" altLang="en-US" sz="2200" dirty="0">
                <a:cs typeface="Courier New" panose="02070309020205020404" pitchFamily="49" charset="0"/>
              </a:rPr>
              <a:t>个实参</a:t>
            </a:r>
          </a:p>
          <a:p>
            <a:pPr marL="0" lvl="1" indent="0">
              <a:lnSpc>
                <a:spcPct val="100000"/>
              </a:lnSpc>
              <a:buClr>
                <a:schemeClr val="hlink"/>
              </a:buClr>
              <a:buSzPct val="75000"/>
              <a:buNone/>
            </a:pP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		</a:t>
            </a:r>
            <a:r>
              <a:rPr lang="en-US" altLang="zh-CN" sz="2200" dirty="0">
                <a:cs typeface="Courier New" panose="02070309020205020404" pitchFamily="49" charset="0"/>
              </a:rPr>
              <a:t>//</a:t>
            </a:r>
            <a:r>
              <a:rPr lang="zh-CN" altLang="en-US" sz="2200" dirty="0">
                <a:cs typeface="Courier New" panose="02070309020205020404" pitchFamily="49" charset="0"/>
              </a:rPr>
              <a:t>该函数调用时不需要实参</a:t>
            </a:r>
            <a:endParaRPr lang="en-US" altLang="zh-CN" sz="2200" dirty="0">
              <a:cs typeface="Courier New" panose="02070309020205020404" pitchFamily="49" charset="0"/>
            </a:endParaRPr>
          </a:p>
          <a:p>
            <a:pPr marL="342900" lvl="2" indent="-342900">
              <a:lnSpc>
                <a:spcPct val="100000"/>
              </a:lnSpc>
              <a:buSzPct val="75000"/>
            </a:pPr>
            <a:r>
              <a:rPr lang="zh-CN" altLang="en-US" dirty="0"/>
              <a:t>即使函数没有参数，在调用函数时，函数名后的</a:t>
            </a:r>
            <a:r>
              <a:rPr lang="zh-CN" altLang="en-US" b="1" dirty="0">
                <a:solidFill>
                  <a:srgbClr val="FF0000"/>
                </a:solidFill>
              </a:rPr>
              <a:t>圆括号也不能省略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lvl="2" indent="-342900">
              <a:lnSpc>
                <a:spcPct val="100000"/>
              </a:lnSpc>
              <a:buSzPct val="75000"/>
            </a:pPr>
            <a:r>
              <a:rPr lang="en-US" altLang="zh-CN" dirty="0"/>
              <a:t>C</a:t>
            </a:r>
            <a:r>
              <a:rPr lang="zh-CN" altLang="en-US" dirty="0"/>
              <a:t>语言程序</a:t>
            </a:r>
            <a:r>
              <a:rPr lang="zh-CN" altLang="en-US" dirty="0">
                <a:solidFill>
                  <a:srgbClr val="FF0000"/>
                </a:solidFill>
              </a:rPr>
              <a:t>不能直接执行一个函数中的语句，必须通过函数调用来实现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8170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4" y="1268760"/>
            <a:ext cx="8806879" cy="5328592"/>
          </a:xfrm>
        </p:spPr>
        <p:txBody>
          <a:bodyPr/>
          <a:lstStyle/>
          <a:p>
            <a:pPr marL="0" lvl="1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/>
              <a:t>#include&lt;stdio.h&gt;</a:t>
            </a:r>
          </a:p>
          <a:p>
            <a:pPr marL="0" lvl="1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/>
              <a:t>int main()  {</a:t>
            </a:r>
          </a:p>
          <a:p>
            <a:pPr marL="0" lvl="1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/>
              <a:t>	float add(float x,float y ); 		//</a:t>
            </a:r>
            <a:r>
              <a:rPr lang="zh-CN" altLang="en-US"/>
              <a:t>函数声明</a:t>
            </a:r>
          </a:p>
          <a:p>
            <a:pPr marL="0" lvl="1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/>
              <a:t>	</a:t>
            </a:r>
            <a:r>
              <a:rPr lang="en-US" altLang="zh-CN"/>
              <a:t>float a,b,c;</a:t>
            </a:r>
          </a:p>
          <a:p>
            <a:pPr marL="0" lvl="1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/>
              <a:t>	scanf("%f%f",&amp;a,&amp;b);</a:t>
            </a:r>
          </a:p>
          <a:p>
            <a:pPr marL="0" lvl="1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/>
              <a:t>	c=add(a,b); 				//</a:t>
            </a:r>
            <a:r>
              <a:rPr lang="zh-CN" altLang="en-US"/>
              <a:t>函数调用</a:t>
            </a:r>
          </a:p>
          <a:p>
            <a:pPr marL="0" lvl="1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/>
              <a:t>	</a:t>
            </a:r>
            <a:r>
              <a:rPr lang="en-US" altLang="zh-CN"/>
              <a:t>printf(“</a:t>
            </a:r>
            <a:r>
              <a:rPr lang="zh-CN" altLang="en-US"/>
              <a:t>和为：</a:t>
            </a:r>
            <a:r>
              <a:rPr lang="en-US" altLang="zh-CN"/>
              <a:t>%f",c);</a:t>
            </a:r>
          </a:p>
          <a:p>
            <a:pPr marL="0" lvl="1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/>
              <a:t>}</a:t>
            </a:r>
          </a:p>
          <a:p>
            <a:pPr marL="0" lvl="1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/>
              <a:t>float add(float x,float y)    {		//</a:t>
            </a:r>
            <a:r>
              <a:rPr lang="zh-CN" altLang="en-US"/>
              <a:t>函数定义</a:t>
            </a:r>
          </a:p>
          <a:p>
            <a:pPr marL="0" lvl="1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/>
              <a:t>	float z;</a:t>
            </a:r>
          </a:p>
          <a:p>
            <a:pPr marL="0" lvl="1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/>
              <a:t>	z=x+y;	</a:t>
            </a:r>
          </a:p>
          <a:p>
            <a:pPr marL="0" lvl="1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/>
              <a:t>	return(z);</a:t>
            </a:r>
          </a:p>
          <a:p>
            <a:pPr marL="0" lvl="1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/>
              <a:t>}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1028C1F-5986-4202-9E03-C6A291A196FC}"/>
              </a:ext>
            </a:extLst>
          </p:cNvPr>
          <p:cNvSpPr txBox="1">
            <a:spLocks/>
          </p:cNvSpPr>
          <p:nvPr/>
        </p:nvSpPr>
        <p:spPr bwMode="auto">
          <a:xfrm>
            <a:off x="454025" y="609600"/>
            <a:ext cx="8540750" cy="65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求和   一个简单的定义和声明例子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013" y="3717032"/>
            <a:ext cx="265333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258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声明用法   补充说明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4" y="1484784"/>
            <a:ext cx="8734871" cy="52565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函数声明基本形式有两种：</a:t>
            </a: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i="1"/>
              <a:t>    </a:t>
            </a:r>
            <a:r>
              <a:rPr lang="zh-CN" altLang="en-US" b="1" i="1">
                <a:solidFill>
                  <a:schemeClr val="accent2"/>
                </a:solidFill>
              </a:rPr>
              <a:t>函数类型	函数名（数据类型  形参名</a:t>
            </a:r>
            <a:r>
              <a:rPr lang="en-US" altLang="zh-CN" b="1" i="1">
                <a:solidFill>
                  <a:schemeClr val="accent2"/>
                </a:solidFill>
              </a:rPr>
              <a:t>1</a:t>
            </a:r>
            <a:r>
              <a:rPr lang="zh-CN" altLang="en-US" b="1" i="1">
                <a:solidFill>
                  <a:schemeClr val="accent2"/>
                </a:solidFill>
              </a:rPr>
              <a:t>，数据类型  形参</a:t>
            </a:r>
            <a:r>
              <a:rPr lang="en-US" altLang="zh-CN" b="1" i="1">
                <a:solidFill>
                  <a:schemeClr val="accent2"/>
                </a:solidFill>
              </a:rPr>
              <a:t>2,…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i="1">
                <a:solidFill>
                  <a:schemeClr val="accent2"/>
                </a:solidFill>
              </a:rPr>
              <a:t>    函数类型	函数名（数据类型，数据类型，</a:t>
            </a:r>
            <a:r>
              <a:rPr lang="en-US" altLang="zh-CN" b="1" i="1">
                <a:solidFill>
                  <a:schemeClr val="accent2"/>
                </a:solidFill>
              </a:rPr>
              <a:t>…)</a:t>
            </a:r>
          </a:p>
          <a:p>
            <a:pPr>
              <a:lnSpc>
                <a:spcPct val="100000"/>
              </a:lnSpc>
            </a:pPr>
            <a:r>
              <a:rPr lang="zh-CN" altLang="en-US"/>
              <a:t>对未声明就进行调用的函数，</a:t>
            </a:r>
            <a:r>
              <a:rPr lang="zh-CN" altLang="en-US">
                <a:solidFill>
                  <a:srgbClr val="FF0000"/>
                </a:solidFill>
              </a:rPr>
              <a:t>编译器默认解释其返回值为 </a:t>
            </a:r>
            <a:r>
              <a:rPr lang="en-US" altLang="zh-CN">
                <a:solidFill>
                  <a:srgbClr val="FF0000"/>
                </a:solidFill>
              </a:rPr>
              <a:t>int </a:t>
            </a:r>
            <a:r>
              <a:rPr lang="zh-CN" altLang="en-US">
                <a:solidFill>
                  <a:srgbClr val="FF0000"/>
                </a:solidFill>
              </a:rPr>
              <a:t>类型</a:t>
            </a:r>
            <a:r>
              <a:rPr lang="zh-CN" altLang="en-US"/>
              <a:t>，如果函数定义返回为</a:t>
            </a:r>
            <a:r>
              <a:rPr lang="en-US" altLang="zh-CN"/>
              <a:t>int </a:t>
            </a:r>
            <a:r>
              <a:rPr lang="zh-CN" altLang="en-US"/>
              <a:t>类型，编译器则不会报错，如果函数返回的是其它类型，某些编译器会报错处理</a:t>
            </a:r>
            <a:endParaRPr lang="en-US" altLang="zh-CN"/>
          </a:p>
          <a:p>
            <a:r>
              <a:rPr lang="zh-CN" altLang="en-US"/>
              <a:t>将上述函数改为以下例子，则会报错</a:t>
            </a: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zh-CN" sz="2200" b="1">
                <a:latin typeface="Courier New" panose="02070309020205020404" pitchFamily="49" charset="0"/>
                <a:cs typeface="Courier New" panose="02070309020205020404" pitchFamily="49" charset="0"/>
              </a:rPr>
              <a:t> bigger(double a,double b)	{...}</a:t>
            </a:r>
          </a:p>
          <a:p>
            <a:pPr marL="342900" lvl="1" indent="-342900"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/>
              <a:t>所以应该这样</a:t>
            </a:r>
            <a:endParaRPr lang="en-US" altLang="zh-CN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1">
                <a:latin typeface="Courier New" panose="02070309020205020404" pitchFamily="49" charset="0"/>
                <a:cs typeface="Courier New" panose="02070309020205020404" pitchFamily="49" charset="0"/>
              </a:rPr>
              <a:t>  int main(void)</a:t>
            </a:r>
            <a:r>
              <a:rPr lang="en-US" altLang="zh-CN" sz="2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double bigger(double,double);</a:t>
            </a:r>
            <a:r>
              <a:rPr lang="en-US" altLang="zh-CN" sz="220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此即为函数的声明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printf("</a:t>
            </a:r>
            <a:r>
              <a:rPr lang="zh-CN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较大数是：</a:t>
            </a:r>
            <a:r>
              <a:rPr lang="en-US" altLang="zh-CN" sz="2200" b="1">
                <a:latin typeface="Courier New" panose="02070309020205020404" pitchFamily="49" charset="0"/>
                <a:cs typeface="Courier New" panose="02070309020205020404" pitchFamily="49" charset="0"/>
              </a:rPr>
              <a:t>%lf\n",bigger(num1,num2));  </a:t>
            </a:r>
            <a:r>
              <a:rPr lang="en-US" altLang="zh-CN" sz="2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1">
                <a:latin typeface="Courier New" panose="02070309020205020404" pitchFamily="49" charset="0"/>
                <a:cs typeface="Courier New" panose="02070309020205020404" pitchFamily="49" charset="0"/>
              </a:rPr>
              <a:t>  double bigger(double a,double b) { .....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zh-CN" altLang="en-US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459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28C1F-5986-4202-9E03-C6A291A1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函数声明与函数定义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8815B-F7D7-4B33-9E34-508C6DDED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51845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函数定义时，一般形式完整，要素齐全，包含函数体；函数声明时，不需要函数体，形参具体名称也可省略（可理解为就一个函数头，需与定义保持一致，否则报错）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（在程序的位置上）先定义、后调用的情况下，函数声明可以省略；函数定义不能省略（即实现，当然不能没有）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函数定义结束时不用加分号， 而声明结束时必须加分号（类似为一条普通的语句）</a:t>
            </a:r>
            <a:endParaRPr lang="en-US" altLang="zh-CN"/>
          </a:p>
          <a:p>
            <a:pPr>
              <a:lnSpc>
                <a:spcPct val="5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zh-CN"/>
              <a:t>如果在文件的开头（通常在</a:t>
            </a:r>
            <a:r>
              <a:rPr lang="en-US" altLang="zh-CN"/>
              <a:t>main</a:t>
            </a:r>
            <a:r>
              <a:rPr lang="zh-CN" altLang="zh-CN"/>
              <a:t>函数之前），</a:t>
            </a:r>
            <a:r>
              <a:rPr lang="zh-CN" altLang="en-US"/>
              <a:t>函数之外，</a:t>
            </a:r>
            <a:r>
              <a:rPr lang="zh-CN" altLang="zh-CN"/>
              <a:t>已对所有被调函数进行了声明，则在本文件之后的任何地方都可以直接调用这些函数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37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4" y="1268760"/>
            <a:ext cx="8806879" cy="5328592"/>
          </a:xfrm>
        </p:spPr>
        <p:txBody>
          <a:bodyPr/>
          <a:lstStyle/>
          <a:p>
            <a:pPr marL="0" lvl="1">
              <a:lnSpc>
                <a:spcPct val="100000"/>
              </a:lnSpc>
              <a:buNone/>
            </a:pPr>
            <a:r>
              <a:rPr lang="en-US" altLang="zh-CN" sz="2400"/>
              <a:t>#include&lt;stdio.h&gt;</a:t>
            </a:r>
          </a:p>
          <a:p>
            <a:pPr marL="0" lvl="1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00B050"/>
                </a:solidFill>
              </a:rPr>
              <a:t>int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</a:rPr>
              <a:t>fac</a:t>
            </a:r>
            <a:r>
              <a:rPr lang="en-US" altLang="zh-CN" sz="2400"/>
              <a:t>(</a:t>
            </a:r>
            <a:r>
              <a:rPr lang="en-US" altLang="zh-CN" sz="2400">
                <a:solidFill>
                  <a:srgbClr val="00B050"/>
                </a:solidFill>
              </a:rPr>
              <a:t>int</a:t>
            </a:r>
            <a:r>
              <a:rPr lang="en-US" altLang="zh-CN" sz="2400"/>
              <a:t>)</a:t>
            </a:r>
            <a:r>
              <a:rPr lang="en-US" altLang="zh-CN" sz="2400">
                <a:solidFill>
                  <a:srgbClr val="FF0000"/>
                </a:solidFill>
              </a:rPr>
              <a:t>; 			       </a:t>
            </a:r>
            <a:r>
              <a:rPr lang="en-US" altLang="zh-CN" sz="2400">
                <a:solidFill>
                  <a:srgbClr val="00B050"/>
                </a:solidFill>
              </a:rPr>
              <a:t>//</a:t>
            </a:r>
            <a:r>
              <a:rPr lang="zh-CN" altLang="en-US" sz="2400">
                <a:solidFill>
                  <a:srgbClr val="00B050"/>
                </a:solidFill>
              </a:rPr>
              <a:t>有分号，所以是函数声明</a:t>
            </a:r>
            <a:endParaRPr lang="en-US" altLang="zh-CN" sz="2400">
              <a:solidFill>
                <a:srgbClr val="00B050"/>
              </a:solidFill>
            </a:endParaRPr>
          </a:p>
          <a:p>
            <a:pPr marL="0" lvl="1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000000"/>
                </a:solidFill>
              </a:rPr>
              <a:t>int cal(int n) { return(</a:t>
            </a: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</a:rPr>
              <a:t>fac</a:t>
            </a:r>
            <a:r>
              <a:rPr lang="en-US" altLang="zh-CN" sz="2400">
                <a:solidFill>
                  <a:srgbClr val="000000"/>
                </a:solidFill>
              </a:rPr>
              <a:t>(n)); } </a:t>
            </a:r>
            <a:r>
              <a:rPr lang="en-US" altLang="zh-CN" sz="2400">
                <a:solidFill>
                  <a:srgbClr val="00B050"/>
                </a:solidFill>
              </a:rPr>
              <a:t>//</a:t>
            </a:r>
            <a:r>
              <a:rPr lang="zh-CN" altLang="en-US" sz="2400">
                <a:solidFill>
                  <a:srgbClr val="00B050"/>
                </a:solidFill>
              </a:rPr>
              <a:t>有大括号</a:t>
            </a:r>
            <a:r>
              <a:rPr lang="en-US" altLang="zh-CN" sz="2400">
                <a:solidFill>
                  <a:srgbClr val="00B050"/>
                </a:solidFill>
              </a:rPr>
              <a:t>{}</a:t>
            </a:r>
            <a:r>
              <a:rPr lang="zh-CN" altLang="en-US" sz="2400">
                <a:solidFill>
                  <a:srgbClr val="00B050"/>
                </a:solidFill>
              </a:rPr>
              <a:t>，所以是函数定义</a:t>
            </a:r>
            <a:endParaRPr lang="en-US" altLang="zh-CN" sz="2400">
              <a:solidFill>
                <a:srgbClr val="00B050"/>
              </a:solidFill>
            </a:endParaRPr>
          </a:p>
          <a:p>
            <a:pPr marL="0" lvl="1">
              <a:lnSpc>
                <a:spcPct val="100000"/>
              </a:lnSpc>
              <a:buNone/>
            </a:pPr>
            <a:r>
              <a:rPr lang="en-US" altLang="zh-CN" sz="2400">
                <a:solidFill>
                  <a:schemeClr val="accent1">
                    <a:lumMod val="50000"/>
                  </a:schemeClr>
                </a:solidFill>
              </a:rPr>
              <a:t>//</a:t>
            </a:r>
            <a:r>
              <a:rPr lang="zh-CN" altLang="en-US" sz="2400">
                <a:solidFill>
                  <a:schemeClr val="accent1">
                    <a:lumMod val="50000"/>
                  </a:schemeClr>
                </a:solidFill>
              </a:rPr>
              <a:t>直接返回函数调用返回值</a:t>
            </a:r>
            <a:endParaRPr lang="en-US" altLang="zh-CN" sz="2400">
              <a:solidFill>
                <a:schemeClr val="accent1">
                  <a:lumMod val="50000"/>
                </a:schemeClr>
              </a:solidFill>
            </a:endParaRPr>
          </a:p>
          <a:p>
            <a:pPr marL="0" lvl="1">
              <a:lnSpc>
                <a:spcPct val="100000"/>
              </a:lnSpc>
              <a:buNone/>
            </a:pPr>
            <a:r>
              <a:rPr lang="en-US" altLang="zh-CN" sz="2400"/>
              <a:t>int main() {</a:t>
            </a:r>
          </a:p>
          <a:p>
            <a:pPr marL="0" lvl="1">
              <a:lnSpc>
                <a:spcPct val="100000"/>
              </a:lnSpc>
              <a:buNone/>
            </a:pP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altLang="zh-CN" sz="2400"/>
              <a:t>printf("fac=%ld,cal=%ld\n",</a:t>
            </a: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</a:rPr>
              <a:t> fac</a:t>
            </a:r>
            <a:r>
              <a:rPr lang="en-US" altLang="zh-CN" sz="2400"/>
              <a:t>(</a:t>
            </a:r>
            <a:r>
              <a:rPr lang="en-US" altLang="zh-CN" sz="2400">
                <a:solidFill>
                  <a:srgbClr val="00B050"/>
                </a:solidFill>
              </a:rPr>
              <a:t>6</a:t>
            </a:r>
            <a:r>
              <a:rPr lang="en-US" altLang="zh-CN" sz="2400"/>
              <a:t>), cal(5));</a:t>
            </a:r>
          </a:p>
          <a:p>
            <a:pPr marL="0" lvl="1">
              <a:lnSpc>
                <a:spcPct val="100000"/>
              </a:lnSpc>
              <a:buNone/>
            </a:pPr>
            <a:r>
              <a:rPr lang="en-US" altLang="zh-CN" sz="2400"/>
              <a:t> }</a:t>
            </a:r>
          </a:p>
          <a:p>
            <a:pPr marL="0" lvl="1">
              <a:lnSpc>
                <a:spcPct val="50000"/>
              </a:lnSpc>
              <a:buNone/>
            </a:pPr>
            <a:endParaRPr lang="en-US" altLang="zh-CN" sz="2400"/>
          </a:p>
          <a:p>
            <a:pPr marL="0" lvl="1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00B050"/>
                </a:solidFill>
              </a:rPr>
              <a:t>int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</a:rPr>
              <a:t>fac</a:t>
            </a:r>
            <a:r>
              <a:rPr lang="en-US" altLang="zh-CN" sz="2400"/>
              <a:t>(</a:t>
            </a:r>
            <a:r>
              <a:rPr lang="en-US" altLang="zh-CN" sz="2400">
                <a:solidFill>
                  <a:srgbClr val="00B050"/>
                </a:solidFill>
              </a:rPr>
              <a:t> int n </a:t>
            </a:r>
            <a:r>
              <a:rPr lang="en-US" altLang="zh-CN" sz="2400"/>
              <a:t>) {</a:t>
            </a:r>
          </a:p>
          <a:p>
            <a:pPr marL="0" lvl="1">
              <a:lnSpc>
                <a:spcPct val="100000"/>
              </a:lnSpc>
              <a:buNone/>
            </a:pPr>
            <a:r>
              <a:rPr lang="en-US" altLang="zh-CN" sz="2400"/>
              <a:t>     int product=1, i;</a:t>
            </a:r>
          </a:p>
          <a:p>
            <a:pPr marL="0" lvl="1">
              <a:lnSpc>
                <a:spcPct val="100000"/>
              </a:lnSpc>
              <a:buNone/>
            </a:pPr>
            <a:r>
              <a:rPr lang="en-US" altLang="zh-CN" sz="2400"/>
              <a:t>     for ( i=1; i&lt;=n; i++ )  product*=i; return (product);</a:t>
            </a:r>
          </a:p>
          <a:p>
            <a:pPr marL="0" lvl="1">
              <a:lnSpc>
                <a:spcPct val="100000"/>
              </a:lnSpc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1028C1F-5986-4202-9E03-C6A291A196FC}"/>
              </a:ext>
            </a:extLst>
          </p:cNvPr>
          <p:cNvSpPr txBox="1">
            <a:spLocks/>
          </p:cNvSpPr>
          <p:nvPr/>
        </p:nvSpPr>
        <p:spPr bwMode="auto">
          <a:xfrm>
            <a:off x="454025" y="609600"/>
            <a:ext cx="8540750" cy="65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函数声明与函数定义的   对比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005063"/>
            <a:ext cx="2376264" cy="418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747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函数应该在哪里声明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/>
              <a:t>函数声明一般放在整个程序的头部，置于</a:t>
            </a:r>
            <a:r>
              <a:rPr lang="en-US" altLang="zh-CN" sz="2400"/>
              <a:t>#include</a:t>
            </a:r>
            <a:r>
              <a:rPr lang="zh-CN" altLang="en-US" sz="2400"/>
              <a:t>和</a:t>
            </a:r>
            <a:r>
              <a:rPr lang="en-US" altLang="zh-CN" sz="2400"/>
              <a:t>#define</a:t>
            </a:r>
            <a:r>
              <a:rPr lang="zh-CN" altLang="en-US" sz="2400"/>
              <a:t>命令后面，</a:t>
            </a:r>
            <a:r>
              <a:rPr lang="zh-CN" altLang="en-US">
                <a:solidFill>
                  <a:schemeClr val="accent2"/>
                </a:solidFill>
              </a:rPr>
              <a:t>且在函数外部</a:t>
            </a:r>
            <a:r>
              <a:rPr lang="zh-CN" altLang="en-US"/>
              <a:t>；</a:t>
            </a:r>
            <a:r>
              <a:rPr lang="zh-CN" altLang="en-US" sz="2400"/>
              <a:t>这样后面的所有函数都可以调用它</a:t>
            </a:r>
            <a:r>
              <a:rPr lang="zh-CN" altLang="en-US"/>
              <a:t>（即对所有主调函数都起作用，不需在主调函数内再次声明）</a:t>
            </a:r>
            <a:endParaRPr lang="en-US" altLang="zh-CN" sz="2400"/>
          </a:p>
          <a:p>
            <a:pPr>
              <a:lnSpc>
                <a:spcPct val="100000"/>
              </a:lnSpc>
            </a:pPr>
            <a:r>
              <a:rPr lang="zh-CN" altLang="en-US" sz="2400"/>
              <a:t>若把函数声明写在某个</a:t>
            </a:r>
            <a:r>
              <a:rPr lang="zh-CN" altLang="en-US" sz="2400">
                <a:solidFill>
                  <a:srgbClr val="00B050"/>
                </a:solidFill>
              </a:rPr>
              <a:t>主调函数</a:t>
            </a:r>
            <a:r>
              <a:rPr lang="zh-CN" altLang="en-US" sz="2400"/>
              <a:t>中，则仅限于此主调函数内可以正常调用</a:t>
            </a:r>
            <a:endParaRPr lang="en-US" altLang="zh-CN" sz="2400"/>
          </a:p>
          <a:p>
            <a:pPr>
              <a:lnSpc>
                <a:spcPct val="50000"/>
              </a:lnSpc>
            </a:pPr>
            <a:endParaRPr lang="en-US" altLang="zh-CN" sz="2400"/>
          </a:p>
          <a:p>
            <a:pPr>
              <a:lnSpc>
                <a:spcPct val="100000"/>
              </a:lnSpc>
            </a:pPr>
            <a:r>
              <a:rPr lang="zh-CN" altLang="en-US" sz="2400"/>
              <a:t>库函数的声明包含在头文件</a:t>
            </a:r>
            <a:r>
              <a:rPr lang="en-US" altLang="zh-CN" sz="2400"/>
              <a:t>(*.h)</a:t>
            </a:r>
            <a:r>
              <a:rPr lang="zh-CN" altLang="en-US"/>
              <a:t>里；只需做</a:t>
            </a:r>
            <a:r>
              <a:rPr lang="en-US" altLang="zh-CN"/>
              <a:t>#include</a:t>
            </a:r>
            <a:r>
              <a:rPr lang="zh-CN" altLang="en-US"/>
              <a:t>预处理即可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也可将用户自定义的函数声明形成</a:t>
            </a:r>
            <a:r>
              <a:rPr lang="en-US" altLang="zh-CN"/>
              <a:t>xx.h</a:t>
            </a:r>
            <a:r>
              <a:rPr lang="zh-CN" altLang="en-US"/>
              <a:t>文件，源程序头用</a:t>
            </a:r>
            <a:r>
              <a:rPr lang="en-US" altLang="zh-CN"/>
              <a:t>#include</a:t>
            </a:r>
            <a:r>
              <a:rPr lang="zh-CN" altLang="en-US"/>
              <a:t>“</a:t>
            </a:r>
            <a:r>
              <a:rPr lang="en-US" altLang="zh-CN"/>
              <a:t>xx.h</a:t>
            </a:r>
            <a:r>
              <a:rPr lang="zh-CN" altLang="en-US"/>
              <a:t>”进行包含</a:t>
            </a: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zh-CN" altLang="en-US" sz="24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456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4" y="1412776"/>
            <a:ext cx="8806879" cy="5328592"/>
          </a:xfrm>
        </p:spPr>
        <p:txBody>
          <a:bodyPr/>
          <a:lstStyle/>
          <a:p>
            <a:pPr marL="0" lvl="1">
              <a:lnSpc>
                <a:spcPct val="100000"/>
              </a:lnSpc>
              <a:buNone/>
            </a:pPr>
            <a:r>
              <a:rPr lang="en-US" altLang="zh-CN" sz="2400"/>
              <a:t>#include&lt;stdio.h&gt;</a:t>
            </a:r>
          </a:p>
          <a:p>
            <a:pPr marL="0" lvl="1">
              <a:lnSpc>
                <a:spcPct val="100000"/>
              </a:lnSpc>
              <a:buNone/>
            </a:pPr>
            <a:r>
              <a:rPr lang="en-US" altLang="zh-CN"/>
              <a:t>char letter(char,char);</a:t>
            </a:r>
          </a:p>
          <a:p>
            <a:pPr marL="0" lvl="1">
              <a:lnSpc>
                <a:spcPct val="100000"/>
              </a:lnSpc>
              <a:buNone/>
            </a:pPr>
            <a:r>
              <a:rPr lang="en-US" altLang="zh-CN"/>
              <a:t>float add(float,float);</a:t>
            </a:r>
          </a:p>
          <a:p>
            <a:pPr marL="0" lvl="1">
              <a:lnSpc>
                <a:spcPct val="100000"/>
              </a:lnSpc>
              <a:buNone/>
            </a:pPr>
            <a:r>
              <a:rPr lang="en-US" altLang="zh-CN"/>
              <a:t>int com(float,float);   //</a:t>
            </a:r>
            <a:r>
              <a:rPr lang="zh-CN" altLang="en-US"/>
              <a:t>可形成</a:t>
            </a:r>
            <a:r>
              <a:rPr lang="en-US" altLang="zh-CN"/>
              <a:t>xx.h</a:t>
            </a:r>
            <a:r>
              <a:rPr lang="zh-CN" altLang="en-US"/>
              <a:t>文件，用</a:t>
            </a:r>
            <a:r>
              <a:rPr lang="en-US" altLang="zh-CN"/>
              <a:t>#include</a:t>
            </a:r>
            <a:r>
              <a:rPr lang="zh-CN" altLang="en-US"/>
              <a:t>包含</a:t>
            </a:r>
            <a:endParaRPr lang="en-US" altLang="zh-CN"/>
          </a:p>
          <a:p>
            <a:pPr marL="0" lvl="1">
              <a:lnSpc>
                <a:spcPct val="100000"/>
              </a:lnSpc>
              <a:buNone/>
            </a:pPr>
            <a:r>
              <a:rPr lang="en-US" altLang="zh-CN"/>
              <a:t>//</a:t>
            </a:r>
            <a:r>
              <a:rPr lang="zh-CN" altLang="en-US"/>
              <a:t>以下的函数均可调用上述</a:t>
            </a:r>
            <a:r>
              <a:rPr lang="en-US" altLang="zh-CN"/>
              <a:t>3</a:t>
            </a:r>
            <a:r>
              <a:rPr lang="zh-CN" altLang="en-US"/>
              <a:t>个函数，而无须在函数里再次声明</a:t>
            </a:r>
            <a:endParaRPr lang="en-US" altLang="zh-CN"/>
          </a:p>
          <a:p>
            <a:pPr marL="0" lvl="1">
              <a:lnSpc>
                <a:spcPct val="100000"/>
              </a:lnSpc>
              <a:buNone/>
            </a:pPr>
            <a:r>
              <a:rPr lang="en-US" altLang="zh-CN"/>
              <a:t>int main()  {</a:t>
            </a:r>
          </a:p>
          <a:p>
            <a:pPr marL="0" lvl="1">
              <a:lnSpc>
                <a:spcPct val="50000"/>
              </a:lnSpc>
              <a:buNone/>
            </a:pPr>
            <a:r>
              <a:rPr lang="en-US" altLang="zh-CN"/>
              <a:t>	…</a:t>
            </a:r>
          </a:p>
          <a:p>
            <a:pPr marL="0" lvl="1">
              <a:lnSpc>
                <a:spcPct val="50000"/>
              </a:lnSpc>
              <a:buNone/>
            </a:pPr>
            <a:r>
              <a:rPr lang="en-US" altLang="zh-CN"/>
              <a:t>}			</a:t>
            </a:r>
          </a:p>
          <a:p>
            <a:pPr marL="0" lvl="1">
              <a:lnSpc>
                <a:spcPct val="50000"/>
              </a:lnSpc>
              <a:buNone/>
            </a:pPr>
            <a:endParaRPr lang="en-US" altLang="zh-CN"/>
          </a:p>
          <a:p>
            <a:pPr marL="0" lvl="1">
              <a:lnSpc>
                <a:spcPct val="100000"/>
              </a:lnSpc>
              <a:buNone/>
            </a:pPr>
            <a:r>
              <a:rPr lang="en-US" altLang="zh-CN"/>
              <a:t>char letter(char c1,char c2)  {</a:t>
            </a:r>
          </a:p>
          <a:p>
            <a:pPr marL="0" lvl="1">
              <a:lnSpc>
                <a:spcPct val="50000"/>
              </a:lnSpc>
              <a:buNone/>
            </a:pPr>
            <a:r>
              <a:rPr lang="en-US" altLang="zh-CN"/>
              <a:t>	…</a:t>
            </a:r>
          </a:p>
          <a:p>
            <a:pPr marL="0" lvl="1">
              <a:lnSpc>
                <a:spcPct val="50000"/>
              </a:lnSpc>
              <a:buNone/>
            </a:pPr>
            <a:r>
              <a:rPr lang="en-US" altLang="zh-CN"/>
              <a:t>}</a:t>
            </a:r>
          </a:p>
          <a:p>
            <a:pPr marL="0" lvl="1">
              <a:lnSpc>
                <a:spcPct val="50000"/>
              </a:lnSpc>
              <a:buNone/>
            </a:pPr>
            <a:r>
              <a:rPr lang="en-US" altLang="zh-CN"/>
              <a:t>......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1028C1F-5986-4202-9E03-C6A291A196FC}"/>
              </a:ext>
            </a:extLst>
          </p:cNvPr>
          <p:cNvSpPr txBox="1">
            <a:spLocks/>
          </p:cNvSpPr>
          <p:nvPr/>
        </p:nvSpPr>
        <p:spPr bwMode="auto">
          <a:xfrm>
            <a:off x="454025" y="609600"/>
            <a:ext cx="8540750" cy="65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函数声明可放于所有函数外部</a:t>
            </a:r>
          </a:p>
        </p:txBody>
      </p:sp>
    </p:spTree>
    <p:extLst>
      <p:ext uri="{BB962C8B-B14F-4D97-AF65-F5344CB8AC3E}">
        <p14:creationId xmlns:p14="http://schemas.microsoft.com/office/powerpoint/2010/main" val="1828445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803176"/>
          </a:xfrm>
        </p:spPr>
        <p:txBody>
          <a:bodyPr/>
          <a:lstStyle/>
          <a:p>
            <a:r>
              <a:rPr lang="zh-CN" altLang="en-US" dirty="0"/>
              <a:t>自定义求绝对值程序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8856983" cy="4542383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</a:rPr>
              <a:t>    #include&lt;</a:t>
            </a:r>
            <a:r>
              <a:rPr lang="en-US" altLang="zh-CN" sz="2400" err="1">
                <a:solidFill>
                  <a:srgbClr val="000000"/>
                </a:solidFill>
              </a:rPr>
              <a:t>stdio.h</a:t>
            </a:r>
            <a:r>
              <a:rPr lang="en-US" altLang="zh-CN" sz="2400">
                <a:solidFill>
                  <a:srgbClr val="000000"/>
                </a:solidFill>
              </a:rPr>
              <a:t>&gt;</a:t>
            </a:r>
            <a:endParaRPr lang="en-US" altLang="zh-CN" sz="24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</a:rPr>
              <a:t>    double </a:t>
            </a:r>
            <a:r>
              <a:rPr lang="en-US" altLang="zh-CN" sz="2400" err="1">
                <a:solidFill>
                  <a:srgbClr val="000000"/>
                </a:solidFill>
              </a:rPr>
              <a:t>myfabs</a:t>
            </a:r>
            <a:r>
              <a:rPr lang="en-US" altLang="zh-CN" sz="2400">
                <a:solidFill>
                  <a:srgbClr val="000000"/>
                </a:solidFill>
              </a:rPr>
              <a:t>(double x) {  return x&gt;=0? x:-x;  }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</a:rPr>
              <a:t>    int main() {  </a:t>
            </a:r>
            <a:r>
              <a:rPr lang="en-US" altLang="zh-CN" sz="2400">
                <a:solidFill>
                  <a:srgbClr val="00B0F0"/>
                </a:solidFill>
              </a:rPr>
              <a:t>//</a:t>
            </a:r>
            <a:r>
              <a:rPr lang="zh-CN" altLang="en-US" sz="2400">
                <a:solidFill>
                  <a:srgbClr val="00B0F0"/>
                </a:solidFill>
              </a:rPr>
              <a:t>函数很短，可以直接在</a:t>
            </a:r>
            <a:r>
              <a:rPr lang="en-US" altLang="zh-CN" sz="2400">
                <a:solidFill>
                  <a:srgbClr val="00B0F0"/>
                </a:solidFill>
              </a:rPr>
              <a:t>main</a:t>
            </a:r>
            <a:r>
              <a:rPr lang="zh-CN" altLang="en-US" sz="2400">
                <a:solidFill>
                  <a:srgbClr val="00B0F0"/>
                </a:solidFill>
              </a:rPr>
              <a:t>前定义</a:t>
            </a:r>
            <a:endParaRPr lang="en-US" altLang="zh-CN" sz="2400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double x;  </a:t>
            </a:r>
            <a:endParaRPr lang="en-US" altLang="zh-CN" sz="2400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do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</a:rPr>
              <a:t>	 </a:t>
            </a:r>
            <a:r>
              <a:rPr lang="en-US" altLang="zh-CN" sz="2400" err="1">
                <a:solidFill>
                  <a:srgbClr val="000000"/>
                </a:solidFill>
              </a:rPr>
              <a:t>scanf</a:t>
            </a:r>
            <a:r>
              <a:rPr lang="en-US" altLang="zh-CN" sz="2400">
                <a:solidFill>
                  <a:srgbClr val="000000"/>
                </a:solidFill>
              </a:rPr>
              <a:t>("%</a:t>
            </a:r>
            <a:r>
              <a:rPr lang="en-US" altLang="zh-CN" sz="2400" err="1">
                <a:solidFill>
                  <a:srgbClr val="000000"/>
                </a:solidFill>
              </a:rPr>
              <a:t>lf",&amp;x</a:t>
            </a:r>
            <a:r>
              <a:rPr lang="en-US" altLang="zh-CN" sz="2400">
                <a:solidFill>
                  <a:srgbClr val="00000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</a:rPr>
              <a:t>	 </a:t>
            </a:r>
            <a:r>
              <a:rPr lang="en-US" altLang="zh-CN" sz="2400" err="1">
                <a:solidFill>
                  <a:srgbClr val="000000"/>
                </a:solidFill>
              </a:rPr>
              <a:t>printf</a:t>
            </a:r>
            <a:r>
              <a:rPr lang="en-US" altLang="zh-CN" sz="2400">
                <a:solidFill>
                  <a:srgbClr val="000000"/>
                </a:solidFill>
              </a:rPr>
              <a:t>(“|x|=%f\n”, </a:t>
            </a:r>
            <a:r>
              <a:rPr lang="en-US" altLang="zh-CN" sz="2400" err="1">
                <a:solidFill>
                  <a:srgbClr val="000000"/>
                </a:solidFill>
              </a:rPr>
              <a:t>myfabs</a:t>
            </a:r>
            <a:r>
              <a:rPr lang="en-US" altLang="zh-CN" sz="2400">
                <a:solidFill>
                  <a:srgbClr val="000000"/>
                </a:solidFill>
              </a:rPr>
              <a:t>(x)); </a:t>
            </a:r>
            <a:r>
              <a:rPr lang="en-US" altLang="zh-CN" sz="2400">
                <a:solidFill>
                  <a:srgbClr val="00B0F0"/>
                </a:solidFill>
              </a:rPr>
              <a:t>//</a:t>
            </a:r>
            <a:r>
              <a:rPr lang="zh-CN" altLang="en-US" sz="2400">
                <a:solidFill>
                  <a:srgbClr val="00B0F0"/>
                </a:solidFill>
              </a:rPr>
              <a:t>在</a:t>
            </a:r>
            <a:r>
              <a:rPr lang="en-US" altLang="zh-CN" sz="2400" err="1">
                <a:solidFill>
                  <a:srgbClr val="00B0F0"/>
                </a:solidFill>
              </a:rPr>
              <a:t>printf</a:t>
            </a:r>
            <a:r>
              <a:rPr lang="zh-CN" altLang="en-US" sz="2400">
                <a:solidFill>
                  <a:srgbClr val="00B0F0"/>
                </a:solidFill>
              </a:rPr>
              <a:t>里直接调用</a:t>
            </a:r>
            <a:endParaRPr lang="en-US" altLang="zh-CN" sz="2400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}  while(x!=0);  </a:t>
            </a:r>
            <a:r>
              <a:rPr lang="en-US" altLang="zh-CN" sz="2400">
                <a:solidFill>
                  <a:srgbClr val="00B0F0"/>
                </a:solidFill>
              </a:rPr>
              <a:t>//</a:t>
            </a:r>
            <a:r>
              <a:rPr lang="zh-CN" altLang="en-US" sz="2400">
                <a:solidFill>
                  <a:srgbClr val="00B0F0"/>
                </a:solidFill>
              </a:rPr>
              <a:t>有返回值的函数调用也是一个表达式</a:t>
            </a:r>
            <a:endParaRPr lang="en-US" altLang="zh-CN" sz="2400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</a:rPr>
              <a:t>    }</a:t>
            </a:r>
            <a:r>
              <a:rPr lang="en-US" altLang="zh-CN" sz="2400">
                <a:solidFill>
                  <a:srgbClr val="00B0F0"/>
                </a:solidFill>
              </a:rPr>
              <a:t> //</a:t>
            </a:r>
            <a:r>
              <a:rPr lang="zh-CN" altLang="en-US" sz="2400">
                <a:solidFill>
                  <a:srgbClr val="00B0F0"/>
                </a:solidFill>
              </a:rPr>
              <a:t>与</a:t>
            </a:r>
            <a:r>
              <a:rPr lang="en-US" altLang="zh-CN" sz="2400">
                <a:solidFill>
                  <a:srgbClr val="00B0F0"/>
                </a:solidFill>
              </a:rPr>
              <a:t>math.h</a:t>
            </a:r>
            <a:r>
              <a:rPr lang="zh-CN" altLang="en-US" sz="2400">
                <a:solidFill>
                  <a:srgbClr val="00B0F0"/>
                </a:solidFill>
              </a:rPr>
              <a:t>里的库函数</a:t>
            </a:r>
            <a:r>
              <a:rPr lang="en-US" altLang="zh-CN" sz="2400">
                <a:solidFill>
                  <a:srgbClr val="00B0F0"/>
                </a:solidFill>
              </a:rPr>
              <a:t>fabs()</a:t>
            </a:r>
            <a:r>
              <a:rPr lang="zh-CN" altLang="en-US" sz="2400">
                <a:solidFill>
                  <a:srgbClr val="00B0F0"/>
                </a:solidFill>
              </a:rPr>
              <a:t>执行结果相同</a:t>
            </a:r>
            <a:endParaRPr lang="en-US" altLang="zh-CN" sz="2400">
              <a:solidFill>
                <a:srgbClr val="00B0F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157192"/>
            <a:ext cx="1800000" cy="166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637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803176"/>
          </a:xfrm>
        </p:spPr>
        <p:txBody>
          <a:bodyPr/>
          <a:lstStyle/>
          <a:p>
            <a:r>
              <a:rPr lang="zh-CN" altLang="en-US" dirty="0"/>
              <a:t>多参数的函数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8856983" cy="5112568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</a:rPr>
              <a:t>#include&lt;</a:t>
            </a:r>
            <a:r>
              <a:rPr lang="en-US" altLang="zh-CN" sz="2400" err="1">
                <a:solidFill>
                  <a:srgbClr val="000000"/>
                </a:solidFill>
              </a:rPr>
              <a:t>stdio.h</a:t>
            </a:r>
            <a:r>
              <a:rPr lang="en-US" altLang="zh-CN" sz="2400">
                <a:solidFill>
                  <a:srgbClr val="000000"/>
                </a:solidFill>
              </a:rPr>
              <a:t>&gt;</a:t>
            </a:r>
            <a:endParaRPr lang="en-US" altLang="zh-CN" sz="24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400" err="1">
                <a:solidFill>
                  <a:srgbClr val="000000"/>
                </a:solidFill>
              </a:rPr>
              <a:t>int</a:t>
            </a:r>
            <a:r>
              <a:rPr lang="en-US" altLang="zh-CN" sz="2400">
                <a:solidFill>
                  <a:srgbClr val="000000"/>
                </a:solidFill>
              </a:rPr>
              <a:t> max(</a:t>
            </a:r>
            <a:r>
              <a:rPr lang="en-US" altLang="zh-CN" sz="2400" err="1">
                <a:solidFill>
                  <a:srgbClr val="000000"/>
                </a:solidFill>
              </a:rPr>
              <a:t>int</a:t>
            </a:r>
            <a:r>
              <a:rPr lang="en-US" altLang="zh-CN" sz="2400">
                <a:solidFill>
                  <a:srgbClr val="000000"/>
                </a:solidFill>
              </a:rPr>
              <a:t> r, </a:t>
            </a:r>
            <a:r>
              <a:rPr lang="en-US" altLang="zh-CN" sz="2400" err="1">
                <a:solidFill>
                  <a:srgbClr val="000000"/>
                </a:solidFill>
              </a:rPr>
              <a:t>int</a:t>
            </a:r>
            <a:r>
              <a:rPr lang="en-US" altLang="zh-CN" sz="2400">
                <a:solidFill>
                  <a:srgbClr val="000000"/>
                </a:solidFill>
              </a:rPr>
              <a:t> s, </a:t>
            </a:r>
            <a:r>
              <a:rPr lang="en-US" altLang="zh-CN" sz="2400" err="1">
                <a:solidFill>
                  <a:srgbClr val="000000"/>
                </a:solidFill>
              </a:rPr>
              <a:t>int</a:t>
            </a:r>
            <a:r>
              <a:rPr lang="en-US" altLang="zh-CN" sz="2400">
                <a:solidFill>
                  <a:srgbClr val="000000"/>
                </a:solidFill>
              </a:rPr>
              <a:t> t)</a:t>
            </a:r>
            <a:r>
              <a:rPr lang="en-US" altLang="zh-CN" sz="2400">
                <a:solidFill>
                  <a:srgbClr val="FF0000"/>
                </a:solidFill>
              </a:rPr>
              <a:t>;</a:t>
            </a:r>
            <a:r>
              <a:rPr lang="en-US" altLang="zh-CN" sz="2400">
                <a:solidFill>
                  <a:srgbClr val="000000"/>
                </a:solidFill>
              </a:rPr>
              <a:t>  </a:t>
            </a:r>
            <a:r>
              <a:rPr lang="en-US" altLang="zh-CN" sz="2400">
                <a:solidFill>
                  <a:srgbClr val="00B0F0"/>
                </a:solidFill>
              </a:rPr>
              <a:t>//</a:t>
            </a:r>
            <a:r>
              <a:rPr lang="zh-CN" altLang="en-US" sz="2400">
                <a:solidFill>
                  <a:srgbClr val="00B050"/>
                </a:solidFill>
              </a:rPr>
              <a:t>函数声明</a:t>
            </a:r>
            <a:r>
              <a:rPr lang="zh-CN" altLang="en-US" sz="2400">
                <a:solidFill>
                  <a:srgbClr val="00B0F0"/>
                </a:solidFill>
              </a:rPr>
              <a:t>，注意与</a:t>
            </a:r>
            <a:r>
              <a:rPr lang="zh-CN" altLang="en-US" sz="2400">
                <a:solidFill>
                  <a:srgbClr val="00B050"/>
                </a:solidFill>
              </a:rPr>
              <a:t>函数定义</a:t>
            </a:r>
            <a:r>
              <a:rPr lang="zh-CN" altLang="en-US" sz="2400">
                <a:solidFill>
                  <a:srgbClr val="00B0F0"/>
                </a:solidFill>
              </a:rPr>
              <a:t>比较</a:t>
            </a:r>
            <a:endParaRPr lang="en-US" altLang="zh-CN" sz="2400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</a:rPr>
              <a:t>main()   {  </a:t>
            </a:r>
            <a:endParaRPr lang="en-US" altLang="zh-CN" sz="2400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</a:rPr>
              <a:t>    </a:t>
            </a:r>
            <a:r>
              <a:rPr lang="en-US" altLang="zh-CN" sz="2400" err="1">
                <a:solidFill>
                  <a:srgbClr val="000000"/>
                </a:solidFill>
              </a:rPr>
              <a:t>int</a:t>
            </a:r>
            <a:r>
              <a:rPr lang="en-US" altLang="zh-CN" sz="2400">
                <a:solidFill>
                  <a:srgbClr val="000000"/>
                </a:solidFill>
              </a:rPr>
              <a:t> a, b;  </a:t>
            </a:r>
            <a:r>
              <a:rPr lang="en-US" altLang="zh-CN" sz="2400" err="1">
                <a:solidFill>
                  <a:srgbClr val="000000"/>
                </a:solidFill>
              </a:rPr>
              <a:t>scanf</a:t>
            </a:r>
            <a:r>
              <a:rPr lang="en-US" altLang="zh-CN" sz="2400">
                <a:solidFill>
                  <a:srgbClr val="000000"/>
                </a:solidFill>
              </a:rPr>
              <a:t>("%</a:t>
            </a:r>
            <a:r>
              <a:rPr lang="en-US" altLang="zh-CN" sz="2400" err="1">
                <a:solidFill>
                  <a:srgbClr val="000000"/>
                </a:solidFill>
              </a:rPr>
              <a:t>d%d</a:t>
            </a:r>
            <a:r>
              <a:rPr lang="en-US" altLang="zh-CN" sz="2400">
                <a:solidFill>
                  <a:srgbClr val="000000"/>
                </a:solidFill>
              </a:rPr>
              <a:t>", &amp;a, &amp;b);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</a:rPr>
              <a:t>    </a:t>
            </a:r>
            <a:r>
              <a:rPr lang="en-US" altLang="zh-CN" sz="2400" err="1">
                <a:solidFill>
                  <a:srgbClr val="000000"/>
                </a:solidFill>
              </a:rPr>
              <a:t>printf</a:t>
            </a:r>
            <a:r>
              <a:rPr lang="en-US" altLang="zh-CN" sz="2400">
                <a:solidFill>
                  <a:srgbClr val="000000"/>
                </a:solidFill>
              </a:rPr>
              <a:t>("</a:t>
            </a:r>
            <a:r>
              <a:rPr lang="zh-CN" altLang="en-US" sz="2400">
                <a:solidFill>
                  <a:srgbClr val="000000"/>
                </a:solidFill>
              </a:rPr>
              <a:t>最大数</a:t>
            </a:r>
            <a:r>
              <a:rPr lang="en-US" altLang="zh-CN" sz="2400">
                <a:solidFill>
                  <a:srgbClr val="000000"/>
                </a:solidFill>
              </a:rPr>
              <a:t>%d\n",max(a, b+2, 9*9)); </a:t>
            </a:r>
            <a:endParaRPr lang="en-US" altLang="zh-CN" sz="2400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400" err="1">
                <a:solidFill>
                  <a:srgbClr val="000000"/>
                </a:solidFill>
              </a:rPr>
              <a:t>int</a:t>
            </a:r>
            <a:r>
              <a:rPr lang="en-US" altLang="zh-CN" sz="2400">
                <a:solidFill>
                  <a:srgbClr val="000000"/>
                </a:solidFill>
              </a:rPr>
              <a:t> max(</a:t>
            </a:r>
            <a:r>
              <a:rPr lang="en-US" altLang="zh-CN" sz="2400" err="1">
                <a:solidFill>
                  <a:srgbClr val="000000"/>
                </a:solidFill>
              </a:rPr>
              <a:t>int</a:t>
            </a:r>
            <a:r>
              <a:rPr lang="en-US" altLang="zh-CN" sz="2400">
                <a:solidFill>
                  <a:srgbClr val="000000"/>
                </a:solidFill>
              </a:rPr>
              <a:t> x, </a:t>
            </a:r>
            <a:r>
              <a:rPr lang="en-US" altLang="zh-CN" sz="2400" err="1">
                <a:solidFill>
                  <a:srgbClr val="000000"/>
                </a:solidFill>
              </a:rPr>
              <a:t>int</a:t>
            </a:r>
            <a:r>
              <a:rPr lang="en-US" altLang="zh-CN" sz="2400">
                <a:solidFill>
                  <a:srgbClr val="000000"/>
                </a:solidFill>
              </a:rPr>
              <a:t> y, </a:t>
            </a:r>
            <a:r>
              <a:rPr lang="en-US" altLang="zh-CN" sz="2400" err="1">
                <a:solidFill>
                  <a:srgbClr val="000000"/>
                </a:solidFill>
              </a:rPr>
              <a:t>int</a:t>
            </a:r>
            <a:r>
              <a:rPr lang="en-US" altLang="zh-CN" sz="2400">
                <a:solidFill>
                  <a:srgbClr val="000000"/>
                </a:solidFill>
              </a:rPr>
              <a:t> z)   {  	</a:t>
            </a:r>
            <a:r>
              <a:rPr lang="en-US" altLang="zh-CN" sz="2400">
                <a:solidFill>
                  <a:srgbClr val="00B0F0"/>
                </a:solidFill>
              </a:rPr>
              <a:t>//</a:t>
            </a:r>
            <a:r>
              <a:rPr lang="zh-CN" altLang="en-US" sz="2400">
                <a:solidFill>
                  <a:srgbClr val="00B0F0"/>
                </a:solidFill>
              </a:rPr>
              <a:t>求</a:t>
            </a:r>
            <a:r>
              <a:rPr lang="en-US" altLang="zh-CN" sz="2400">
                <a:solidFill>
                  <a:srgbClr val="00B0F0"/>
                </a:solidFill>
              </a:rPr>
              <a:t>3</a:t>
            </a:r>
            <a:r>
              <a:rPr lang="zh-CN" altLang="en-US" sz="2400">
                <a:solidFill>
                  <a:srgbClr val="00B0F0"/>
                </a:solidFill>
              </a:rPr>
              <a:t>个数中的最大数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</a:rPr>
              <a:t>    if(x&lt;y) x=y; if(x&lt;z) x=z; 	</a:t>
            </a:r>
            <a:r>
              <a:rPr lang="en-US" altLang="zh-CN" sz="2400">
                <a:solidFill>
                  <a:srgbClr val="00B0F0"/>
                </a:solidFill>
              </a:rPr>
              <a:t>//</a:t>
            </a:r>
            <a:r>
              <a:rPr lang="zh-CN" altLang="en-US" sz="2400">
                <a:solidFill>
                  <a:srgbClr val="00B0F0"/>
                </a:solidFill>
              </a:rPr>
              <a:t>一个</a:t>
            </a:r>
            <a:r>
              <a:rPr lang="zh-CN" altLang="en-US" sz="2400">
                <a:solidFill>
                  <a:schemeClr val="tx2">
                    <a:lumMod val="60000"/>
                    <a:lumOff val="40000"/>
                  </a:schemeClr>
                </a:solidFill>
              </a:rPr>
              <a:t>简单的算法</a:t>
            </a:r>
            <a:endParaRPr lang="en-US" altLang="zh-CN" sz="24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</a:rPr>
              <a:t>    return x;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</a:rPr>
              <a:t>}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021288"/>
            <a:ext cx="33253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448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465584"/>
            <a:ext cx="8540750" cy="659160"/>
          </a:xfrm>
        </p:spPr>
        <p:txBody>
          <a:bodyPr/>
          <a:lstStyle/>
          <a:p>
            <a:r>
              <a:rPr lang="zh-CN" altLang="en-US" sz="3600" dirty="0"/>
              <a:t>有多个函数的程序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3" cy="554461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</a:rPr>
              <a:t>#include&lt;</a:t>
            </a:r>
            <a:r>
              <a:rPr lang="en-US" altLang="zh-CN" sz="2400" err="1">
                <a:solidFill>
                  <a:srgbClr val="000000"/>
                </a:solidFill>
              </a:rPr>
              <a:t>stdio.h</a:t>
            </a:r>
            <a:r>
              <a:rPr lang="en-US" altLang="zh-CN" sz="2400">
                <a:solidFill>
                  <a:srgbClr val="000000"/>
                </a:solidFill>
              </a:rPr>
              <a:t>&gt;</a:t>
            </a:r>
            <a:endParaRPr lang="en-US" altLang="zh-CN" sz="24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</a:rPr>
              <a:t>double area(</a:t>
            </a:r>
            <a:r>
              <a:rPr lang="en-US" altLang="zh-CN" sz="2400">
                <a:solidFill>
                  <a:srgbClr val="00B050"/>
                </a:solidFill>
              </a:rPr>
              <a:t>double</a:t>
            </a: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en-US" altLang="zh-CN" sz="2400">
                <a:solidFill>
                  <a:srgbClr val="FF0000"/>
                </a:solidFill>
              </a:rPr>
              <a:t>r1</a:t>
            </a:r>
            <a:r>
              <a:rPr lang="en-US" altLang="zh-CN" sz="2400">
                <a:solidFill>
                  <a:srgbClr val="000000"/>
                </a:solidFill>
              </a:rPr>
              <a:t>); </a:t>
            </a:r>
            <a:r>
              <a:rPr lang="en-US" altLang="zh-CN" sz="2400">
                <a:solidFill>
                  <a:srgbClr val="00B0F0"/>
                </a:solidFill>
              </a:rPr>
              <a:t>//</a:t>
            </a:r>
            <a:r>
              <a:rPr lang="zh-CN" altLang="en-US" sz="2400">
                <a:solidFill>
                  <a:srgbClr val="00B0F0"/>
                </a:solidFill>
              </a:rPr>
              <a:t>声明中的形参名可以与定义中不同</a:t>
            </a:r>
            <a:endParaRPr lang="en-US" altLang="zh-CN" sz="24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</a:rPr>
              <a:t>double power(</a:t>
            </a:r>
            <a:r>
              <a:rPr lang="en-US" altLang="zh-CN" sz="2400">
                <a:solidFill>
                  <a:srgbClr val="00B050"/>
                </a:solidFill>
              </a:rPr>
              <a:t>double, </a:t>
            </a:r>
            <a:r>
              <a:rPr lang="en-US" altLang="zh-CN" sz="2400" err="1">
                <a:solidFill>
                  <a:srgbClr val="00B050"/>
                </a:solidFill>
              </a:rPr>
              <a:t>int</a:t>
            </a:r>
            <a:r>
              <a:rPr lang="en-US" altLang="zh-CN" sz="2400">
                <a:solidFill>
                  <a:srgbClr val="000000"/>
                </a:solidFill>
              </a:rPr>
              <a:t>); 	</a:t>
            </a:r>
            <a:r>
              <a:rPr lang="en-US" altLang="zh-CN" sz="2400">
                <a:solidFill>
                  <a:srgbClr val="00B0F0"/>
                </a:solidFill>
              </a:rPr>
              <a:t>//</a:t>
            </a:r>
            <a:r>
              <a:rPr lang="zh-CN" altLang="en-US" sz="2400">
                <a:solidFill>
                  <a:srgbClr val="00B0F0"/>
                </a:solidFill>
              </a:rPr>
              <a:t>也可以不要参数名</a:t>
            </a:r>
            <a:endParaRPr lang="en-US" altLang="zh-CN" sz="24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</a:rPr>
              <a:t>int main() { </a:t>
            </a:r>
            <a:endParaRPr lang="en-US" altLang="zh-CN" sz="2400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</a:rPr>
              <a:t>	double rad;  </a:t>
            </a:r>
            <a:r>
              <a:rPr lang="en-US" altLang="zh-CN" sz="2400" err="1">
                <a:solidFill>
                  <a:srgbClr val="000000"/>
                </a:solidFill>
              </a:rPr>
              <a:t>scanf</a:t>
            </a:r>
            <a:r>
              <a:rPr lang="en-US" altLang="zh-CN" sz="2400">
                <a:solidFill>
                  <a:srgbClr val="000000"/>
                </a:solidFill>
              </a:rPr>
              <a:t>("%lf", &amp;rad);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</a:rPr>
              <a:t>	printf(“</a:t>
            </a:r>
            <a:r>
              <a:rPr lang="zh-CN" altLang="en-US" sz="2400">
                <a:solidFill>
                  <a:srgbClr val="000000"/>
                </a:solidFill>
              </a:rPr>
              <a:t>面积是</a:t>
            </a:r>
            <a:r>
              <a:rPr lang="en-US" altLang="zh-CN" sz="2400">
                <a:solidFill>
                  <a:srgbClr val="000000"/>
                </a:solidFill>
              </a:rPr>
              <a:t>%</a:t>
            </a:r>
            <a:r>
              <a:rPr lang="en-US" altLang="zh-CN">
                <a:solidFill>
                  <a:srgbClr val="000000"/>
                </a:solidFill>
              </a:rPr>
              <a:t>.2</a:t>
            </a:r>
            <a:r>
              <a:rPr lang="en-US" altLang="zh-CN" sz="2400">
                <a:solidFill>
                  <a:srgbClr val="000000"/>
                </a:solidFill>
              </a:rPr>
              <a:t>f\n",</a:t>
            </a:r>
            <a:r>
              <a:rPr lang="en-US" altLang="zh-CN" sz="2400" err="1">
                <a:solidFill>
                  <a:srgbClr val="000000"/>
                </a:solidFill>
              </a:rPr>
              <a:t>area</a:t>
            </a:r>
            <a:r>
              <a:rPr lang="en-US" altLang="zh-CN" sz="2400">
                <a:solidFill>
                  <a:srgbClr val="000000"/>
                </a:solidFill>
              </a:rPr>
              <a:t>(rad)); 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</a:rPr>
              <a:t>}</a:t>
            </a:r>
            <a:endParaRPr lang="en-US" altLang="zh-CN" sz="2400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</a:rPr>
              <a:t>double area(</a:t>
            </a:r>
            <a:r>
              <a:rPr lang="en-US" altLang="zh-CN" sz="2400">
                <a:solidFill>
                  <a:srgbClr val="00B050"/>
                </a:solidFill>
              </a:rPr>
              <a:t>double</a:t>
            </a: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en-US" altLang="zh-CN" sz="2400">
                <a:solidFill>
                  <a:srgbClr val="FF0000"/>
                </a:solidFill>
              </a:rPr>
              <a:t>r</a:t>
            </a:r>
            <a:r>
              <a:rPr lang="en-US" altLang="zh-CN" sz="2400">
                <a:solidFill>
                  <a:srgbClr val="000000"/>
                </a:solidFill>
              </a:rPr>
              <a:t>) 	{ return </a:t>
            </a: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</a:rPr>
              <a:t>3.14</a:t>
            </a:r>
            <a:r>
              <a:rPr lang="en-US" altLang="zh-CN" sz="2400">
                <a:solidFill>
                  <a:srgbClr val="000000"/>
                </a:solidFill>
              </a:rPr>
              <a:t>*power(r , 2); </a:t>
            </a:r>
            <a:r>
              <a:rPr lang="en-US" altLang="zh-CN">
                <a:solidFill>
                  <a:srgbClr val="000000"/>
                </a:solidFill>
              </a:rPr>
              <a:t>   </a:t>
            </a:r>
            <a:r>
              <a:rPr lang="en-US" altLang="zh-CN" sz="2400">
                <a:solidFill>
                  <a:srgbClr val="000000"/>
                </a:solidFill>
              </a:rPr>
              <a:t>}</a:t>
            </a:r>
            <a:endParaRPr lang="en-US" altLang="zh-CN" sz="2400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C00000"/>
                </a:solidFill>
              </a:rPr>
              <a:t>//</a:t>
            </a:r>
            <a:r>
              <a:rPr lang="zh-CN" altLang="en-US" sz="2400">
                <a:solidFill>
                  <a:srgbClr val="C00000"/>
                </a:solidFill>
              </a:rPr>
              <a:t>有了函数声明，就不需要按照调用顺序定义函数</a:t>
            </a:r>
            <a:endParaRPr lang="en-US" altLang="zh-CN" sz="240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</a:rPr>
              <a:t>double power(</a:t>
            </a:r>
            <a:r>
              <a:rPr lang="en-US" altLang="zh-CN" sz="2400">
                <a:solidFill>
                  <a:srgbClr val="00B050"/>
                </a:solidFill>
              </a:rPr>
              <a:t>double</a:t>
            </a:r>
            <a:r>
              <a:rPr lang="en-US" altLang="zh-CN" sz="2400">
                <a:solidFill>
                  <a:srgbClr val="000000"/>
                </a:solidFill>
              </a:rPr>
              <a:t> x, </a:t>
            </a:r>
            <a:r>
              <a:rPr lang="en-US" altLang="zh-CN" sz="2400" err="1">
                <a:solidFill>
                  <a:srgbClr val="00B050"/>
                </a:solidFill>
              </a:rPr>
              <a:t>int</a:t>
            </a:r>
            <a:r>
              <a:rPr lang="en-US" altLang="zh-CN" sz="2400">
                <a:solidFill>
                  <a:srgbClr val="000000"/>
                </a:solidFill>
              </a:rPr>
              <a:t> m) 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</a:rPr>
              <a:t>	int </a:t>
            </a:r>
            <a:r>
              <a:rPr lang="en-US" altLang="zh-CN" sz="2400" err="1">
                <a:solidFill>
                  <a:srgbClr val="000000"/>
                </a:solidFill>
              </a:rPr>
              <a:t>i</a:t>
            </a:r>
            <a:r>
              <a:rPr lang="en-US" altLang="zh-CN" sz="2400">
                <a:solidFill>
                  <a:srgbClr val="000000"/>
                </a:solidFill>
              </a:rPr>
              <a:t>; double y=1.0;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</a:rPr>
              <a:t>	for(i=0;i&lt;m;i++) y*=x;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</a:rPr>
              <a:t>	return(y);  			</a:t>
            </a:r>
            <a:r>
              <a:rPr lang="en-US" altLang="zh-CN" sz="2400">
                <a:solidFill>
                  <a:srgbClr val="00B0F0"/>
                </a:solidFill>
              </a:rPr>
              <a:t>//return</a:t>
            </a:r>
            <a:r>
              <a:rPr lang="zh-CN" altLang="en-US" sz="2400">
                <a:solidFill>
                  <a:srgbClr val="00B0F0"/>
                </a:solidFill>
              </a:rPr>
              <a:t>可加可不加</a:t>
            </a:r>
            <a:r>
              <a:rPr lang="en-US" altLang="zh-CN" sz="2400">
                <a:solidFill>
                  <a:srgbClr val="000000"/>
                </a:solidFill>
              </a:rPr>
              <a:t>()</a:t>
            </a:r>
          </a:p>
          <a:p>
            <a:pPr marL="0" indent="0">
              <a:lnSpc>
                <a:spcPct val="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rgbClr val="000000"/>
                </a:solidFill>
              </a:rPr>
              <a:t>}</a:t>
            </a:r>
            <a:endParaRPr lang="en-US" altLang="zh-CN" sz="2400">
              <a:solidFill>
                <a:srgbClr val="000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604587"/>
            <a:ext cx="2520000" cy="6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2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8815B-F7D7-4B33-9E34-508C6DDED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4" y="1550913"/>
            <a:ext cx="8806879" cy="52624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/>
              <a:t>单个数组</a:t>
            </a:r>
            <a:r>
              <a:rPr lang="zh-CN" altLang="zh-CN">
                <a:solidFill>
                  <a:schemeClr val="accent2"/>
                </a:solidFill>
              </a:rPr>
              <a:t>元素</a:t>
            </a:r>
            <a:r>
              <a:rPr lang="zh-CN" altLang="zh-CN"/>
              <a:t>用作函数实参</a:t>
            </a:r>
            <a:r>
              <a:rPr lang="zh-CN" altLang="en-US"/>
              <a:t>：</a:t>
            </a:r>
            <a:r>
              <a:rPr lang="zh-CN" altLang="zh-CN">
                <a:solidFill>
                  <a:schemeClr val="accent2"/>
                </a:solidFill>
              </a:rPr>
              <a:t>传</a:t>
            </a:r>
            <a:r>
              <a:rPr lang="zh-CN" altLang="en-US">
                <a:solidFill>
                  <a:schemeClr val="accent2"/>
                </a:solidFill>
              </a:rPr>
              <a:t>值</a:t>
            </a:r>
            <a:r>
              <a:rPr lang="zh-CN" altLang="zh-CN"/>
              <a:t>（与简单变量类似）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zh-CN">
                <a:solidFill>
                  <a:srgbClr val="FF0000"/>
                </a:solidFill>
              </a:rPr>
              <a:t>数组名</a:t>
            </a:r>
            <a:r>
              <a:rPr lang="zh-CN" altLang="zh-CN"/>
              <a:t>可用作实参和形参</a:t>
            </a:r>
            <a:r>
              <a:rPr lang="zh-CN" altLang="en-US"/>
              <a:t>：</a:t>
            </a:r>
            <a:r>
              <a:rPr lang="zh-CN" altLang="en-US">
                <a:solidFill>
                  <a:srgbClr val="FF0000"/>
                </a:solidFill>
              </a:rPr>
              <a:t>传址</a:t>
            </a:r>
            <a:r>
              <a:rPr lang="zh-CN" altLang="en-US"/>
              <a:t>，</a:t>
            </a:r>
            <a:r>
              <a:rPr lang="zh-CN" altLang="zh-CN"/>
              <a:t>传递的是数组首地址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/>
              <a:t>在调用函数和被调用函数中分别定义数组，且数据类型须一致</a:t>
            </a:r>
          </a:p>
          <a:p>
            <a:pPr>
              <a:lnSpc>
                <a:spcPct val="100000"/>
              </a:lnSpc>
            </a:pPr>
            <a:r>
              <a:rPr lang="en-US" altLang="zh-CN"/>
              <a:t>C</a:t>
            </a:r>
            <a:r>
              <a:rPr lang="zh-CN" altLang="en-US"/>
              <a:t>编译系统对形参数组大小不作检查，所以形参数组可以不指定大小</a:t>
            </a:r>
          </a:p>
          <a:p>
            <a:pPr lvl="1">
              <a:lnSpc>
                <a:spcPct val="100000"/>
              </a:lnSpc>
            </a:pPr>
            <a:r>
              <a:rPr lang="zh-CN" altLang="en-US"/>
              <a:t>但实参数组的大小应该大于等于形参数组，否则因形参数组的部分元素没有确定值而导致计算结果错误</a:t>
            </a:r>
          </a:p>
          <a:p>
            <a:pPr>
              <a:lnSpc>
                <a:spcPct val="100000"/>
              </a:lnSpc>
            </a:pPr>
            <a:r>
              <a:rPr lang="zh-CN" altLang="en-US"/>
              <a:t>形参数组中元素的值的变化将使实参数组中元素同时发生变化</a:t>
            </a: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主要涉及两种：一维数组与二维数组，分别介绍</a:t>
            </a:r>
          </a:p>
          <a:p>
            <a:pPr>
              <a:lnSpc>
                <a:spcPct val="100000"/>
              </a:lnSpc>
            </a:pPr>
            <a:endParaRPr lang="zh-CN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1028C1F-5986-4202-9E03-C6A291A196FC}"/>
              </a:ext>
            </a:extLst>
          </p:cNvPr>
          <p:cNvSpPr txBox="1">
            <a:spLocks/>
          </p:cNvSpPr>
          <p:nvPr/>
        </p:nvSpPr>
        <p:spPr>
          <a:xfrm>
            <a:off x="301625" y="609600"/>
            <a:ext cx="8540750" cy="65916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数组作为函数参数</a:t>
            </a:r>
          </a:p>
        </p:txBody>
      </p:sp>
    </p:spTree>
    <p:extLst>
      <p:ext uri="{BB962C8B-B14F-4D97-AF65-F5344CB8AC3E}">
        <p14:creationId xmlns:p14="http://schemas.microsoft.com/office/powerpoint/2010/main" val="336544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9"/>
          <p:cNvSpPr>
            <a:spLocks noChangeArrowheads="1"/>
          </p:cNvSpPr>
          <p:nvPr/>
        </p:nvSpPr>
        <p:spPr bwMode="auto">
          <a:xfrm flipH="1">
            <a:off x="7812360" y="4421204"/>
            <a:ext cx="1218633" cy="447956"/>
          </a:xfrm>
          <a:prstGeom prst="wedgeRoundRectCallout">
            <a:avLst>
              <a:gd name="adj1" fmla="val 15382"/>
              <a:gd name="adj2" fmla="val -17976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/>
          <a:lstStyle/>
          <a:p>
            <a:pPr algn="ctr"/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函数实参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3741" y="1820174"/>
            <a:ext cx="3821502" cy="3672577"/>
          </a:xfrm>
          <a:prstGeom prst="roundRect">
            <a:avLst>
              <a:gd name="adj" fmla="val 16667"/>
            </a:avLst>
          </a:prstGeom>
          <a:solidFill>
            <a:srgbClr val="CCFFFF">
              <a:alpha val="0"/>
            </a:srgbClr>
          </a:solidFill>
          <a:ln w="15875" algn="ctr">
            <a:solidFill>
              <a:schemeClr val="accent2"/>
            </a:solidFill>
            <a:prstDash val="dash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</a:t>
            </a:r>
            <a:r>
              <a:rPr lang="en-US" altLang="zh-CN"/>
              <a:t>factorial</a:t>
            </a:r>
            <a:r>
              <a:rPr lang="zh-CN" altLang="en-US"/>
              <a:t>的   调用</a:t>
            </a:r>
            <a:r>
              <a:rPr lang="en-US" altLang="zh-CN"/>
              <a:t>(call)</a:t>
            </a:r>
          </a:p>
        </p:txBody>
      </p:sp>
      <p:sp>
        <p:nvSpPr>
          <p:cNvPr id="1935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1346201"/>
            <a:ext cx="4041715" cy="4670552"/>
          </a:xfrm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#include&lt;</a:t>
            </a:r>
            <a:r>
              <a:rPr lang="en-US" altLang="zh-CN" err="1"/>
              <a:t>stdio.h</a:t>
            </a:r>
            <a:r>
              <a:rPr lang="en-US" altLang="zh-CN"/>
              <a:t>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long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00"/>
                </a:solidFill>
              </a:rPr>
              <a:t>factorial</a:t>
            </a:r>
            <a:r>
              <a:rPr lang="en-US" altLang="zh-CN" sz="2400"/>
              <a:t> ( </a:t>
            </a:r>
            <a:r>
              <a:rPr lang="en-US" altLang="zh-CN" sz="2400" err="1">
                <a:solidFill>
                  <a:srgbClr val="00B050"/>
                </a:solidFill>
              </a:rPr>
              <a:t>int</a:t>
            </a:r>
            <a:r>
              <a:rPr lang="en-US" altLang="zh-CN" sz="2400">
                <a:solidFill>
                  <a:srgbClr val="00B050"/>
                </a:solidFill>
              </a:rPr>
              <a:t> n</a:t>
            </a:r>
            <a:r>
              <a:rPr lang="en-US" altLang="zh-CN" sz="2400"/>
              <a:t> )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/>
              <a:t>     long product; </a:t>
            </a:r>
            <a:r>
              <a:rPr lang="en-US" altLang="zh-CN" sz="2400" err="1"/>
              <a:t>int</a:t>
            </a:r>
            <a:r>
              <a:rPr lang="en-US" altLang="zh-CN" sz="2400"/>
              <a:t> </a:t>
            </a:r>
            <a:r>
              <a:rPr lang="en-US" altLang="zh-CN" sz="2400" err="1"/>
              <a:t>i</a:t>
            </a:r>
            <a:r>
              <a:rPr lang="en-US" altLang="zh-CN" sz="2400"/>
              <a:t>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/>
              <a:t>     product=1;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/>
              <a:t>     for ( </a:t>
            </a:r>
            <a:r>
              <a:rPr lang="en-US" altLang="zh-CN" sz="2400" err="1"/>
              <a:t>i</a:t>
            </a:r>
            <a:r>
              <a:rPr lang="en-US" altLang="zh-CN" sz="2400"/>
              <a:t>=1; </a:t>
            </a:r>
            <a:r>
              <a:rPr lang="en-US" altLang="zh-CN" sz="2400" err="1"/>
              <a:t>i</a:t>
            </a:r>
            <a:r>
              <a:rPr lang="en-US" altLang="zh-CN" sz="2400"/>
              <a:t>&lt;=n; </a:t>
            </a:r>
            <a:r>
              <a:rPr lang="en-US" altLang="zh-CN" sz="2400" err="1"/>
              <a:t>i</a:t>
            </a:r>
            <a:r>
              <a:rPr lang="en-US" altLang="zh-CN" sz="2400"/>
              <a:t>++ 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/>
              <a:t>          product*=</a:t>
            </a:r>
            <a:r>
              <a:rPr lang="en-US" altLang="zh-CN" sz="2400" err="1"/>
              <a:t>i</a:t>
            </a:r>
            <a:r>
              <a:rPr lang="en-US" altLang="zh-CN" sz="2400"/>
              <a:t>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/>
              <a:t>     return ( </a:t>
            </a: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</a:rPr>
              <a:t>product</a:t>
            </a:r>
            <a:r>
              <a:rPr lang="en-US" altLang="zh-CN" sz="2400"/>
              <a:t> 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11" name="Rectangle 3"/>
          <p:cNvSpPr txBox="1">
            <a:spLocks noRot="1" noChangeArrowheads="1"/>
          </p:cNvSpPr>
          <p:nvPr/>
        </p:nvSpPr>
        <p:spPr>
          <a:xfrm>
            <a:off x="4716016" y="1926800"/>
            <a:ext cx="4352979" cy="4670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13" indent="-228594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lang="zh-CN" sz="2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45" indent="-228594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377" indent="-228594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lang="zh-CN"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34409" indent="-228594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54441" indent="-228594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74473" indent="-228594" algn="l" defTabSz="914377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05" indent="-228594" algn="l" defTabSz="914377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lang="zh-CN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537" indent="-228594" algn="l" defTabSz="914377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lang="zh-CN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569" indent="-228594" algn="l" defTabSz="914377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lang="zh-CN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int main()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     int m; long result;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     scanf("%d", &amp;m);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     </a:t>
            </a:r>
            <a:r>
              <a:rPr lang="en-US" alt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result</a:t>
            </a:r>
            <a:r>
              <a:rPr lang="en-US" altLang="zh-CN"/>
              <a:t>=</a:t>
            </a:r>
            <a:r>
              <a:rPr lang="en-US" altLang="zh-CN">
                <a:solidFill>
                  <a:srgbClr val="FF0000"/>
                </a:solidFill>
              </a:rPr>
              <a:t>factorial</a:t>
            </a:r>
            <a:r>
              <a:rPr lang="en-US" altLang="zh-CN"/>
              <a:t>(</a:t>
            </a:r>
            <a:r>
              <a:rPr lang="en-US" altLang="zh-CN">
                <a:solidFill>
                  <a:srgbClr val="00B050"/>
                </a:solidFill>
              </a:rPr>
              <a:t>m</a:t>
            </a:r>
            <a:r>
              <a:rPr lang="en-US" altLang="zh-CN"/>
              <a:t>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     printf("r=%ld",result);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 }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 flipH="1">
            <a:off x="3995936" y="3933056"/>
            <a:ext cx="1584176" cy="447956"/>
          </a:xfrm>
          <a:prstGeom prst="wedgeRoundRectCallout">
            <a:avLst>
              <a:gd name="adj1" fmla="val -137253"/>
              <a:gd name="adj2" fmla="val -6780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/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1803534" y="5689863"/>
            <a:ext cx="1895977" cy="691465"/>
          </a:xfrm>
          <a:prstGeom prst="wedgeRoundRectCallout">
            <a:avLst>
              <a:gd name="adj1" fmla="val -44265"/>
              <a:gd name="adj2" fmla="val -7501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/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，放在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函数之前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flipH="1">
            <a:off x="4073122" y="2420888"/>
            <a:ext cx="1074967" cy="447956"/>
          </a:xfrm>
          <a:prstGeom prst="wedgeRoundRectCallout">
            <a:avLst>
              <a:gd name="adj1" fmla="val 81198"/>
              <a:gd name="adj2" fmla="val -9256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/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函数形参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flipH="1">
            <a:off x="2525204" y="4997268"/>
            <a:ext cx="1390625" cy="447956"/>
          </a:xfrm>
          <a:prstGeom prst="wedgeRoundRectCallout">
            <a:avLst>
              <a:gd name="adj1" fmla="val 1197"/>
              <a:gd name="adj2" fmla="val -8696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/>
          <a:lstStyle/>
          <a:p>
            <a:pPr algn="ctr"/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函数返回值</a:t>
            </a:r>
          </a:p>
        </p:txBody>
      </p:sp>
      <p:sp>
        <p:nvSpPr>
          <p:cNvPr id="2" name="矩形 1"/>
          <p:cNvSpPr/>
          <p:nvPr/>
        </p:nvSpPr>
        <p:spPr>
          <a:xfrm>
            <a:off x="5554210" y="5020519"/>
            <a:ext cx="3554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实参的个数、顺序和数据类型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与形参一致</a:t>
            </a:r>
          </a:p>
        </p:txBody>
      </p:sp>
      <p:cxnSp>
        <p:nvCxnSpPr>
          <p:cNvPr id="4" name="直接箭头连接符 3"/>
          <p:cNvCxnSpPr/>
          <p:nvPr/>
        </p:nvCxnSpPr>
        <p:spPr bwMode="auto">
          <a:xfrm flipV="1">
            <a:off x="3220516" y="3700320"/>
            <a:ext cx="2575620" cy="9528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876" y="5661248"/>
            <a:ext cx="3248460" cy="90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62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8815B-F7D7-4B33-9E34-508C6DDED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4" y="1412777"/>
            <a:ext cx="8806879" cy="54452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200" dirty="0"/>
              <a:t>两种情况：数组元素</a:t>
            </a:r>
            <a:r>
              <a:rPr lang="en-US" altLang="zh-CN" sz="2200" dirty="0"/>
              <a:t>/</a:t>
            </a:r>
            <a:r>
              <a:rPr lang="zh-CN" altLang="en-US" sz="2200" dirty="0"/>
              <a:t>数组名，作为函数参数</a:t>
            </a:r>
            <a:endParaRPr lang="en-US" altLang="zh-CN" sz="2200" dirty="0"/>
          </a:p>
          <a:p>
            <a:pPr lvl="1">
              <a:lnSpc>
                <a:spcPct val="100000"/>
              </a:lnSpc>
            </a:pPr>
            <a:r>
              <a:rPr lang="zh-CN" altLang="en-US" sz="2200" dirty="0">
                <a:solidFill>
                  <a:schemeClr val="accent2"/>
                </a:solidFill>
              </a:rPr>
              <a:t>数组元素</a:t>
            </a:r>
            <a:r>
              <a:rPr lang="zh-CN" altLang="en-US" sz="2200" dirty="0"/>
              <a:t>做实参，与一般实参相同，是传值，要求：</a:t>
            </a:r>
            <a:endParaRPr lang="en-US" altLang="zh-CN" sz="2200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函数定义，形参是普通变量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函数调用，实参与形参类型相同</a:t>
            </a:r>
          </a:p>
          <a:p>
            <a:pPr lvl="1">
              <a:lnSpc>
                <a:spcPct val="100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数组名</a:t>
            </a:r>
            <a:r>
              <a:rPr lang="zh-CN" altLang="en-US" sz="2200" dirty="0"/>
              <a:t>作为参数，是传递地址，实现</a:t>
            </a:r>
            <a:r>
              <a:rPr lang="en-US" altLang="zh-CN" sz="2200" dirty="0"/>
              <a:t>(</a:t>
            </a:r>
            <a:r>
              <a:rPr lang="zh-CN" altLang="en-US" sz="2200" dirty="0"/>
              <a:t>形参与实参</a:t>
            </a:r>
            <a:r>
              <a:rPr lang="en-US" altLang="zh-CN" sz="2200" dirty="0"/>
              <a:t>)</a:t>
            </a:r>
            <a:r>
              <a:rPr lang="zh-CN" altLang="en-US" sz="2200" dirty="0"/>
              <a:t>共享存储</a:t>
            </a:r>
            <a:r>
              <a:rPr lang="en-US" altLang="zh-CN" sz="2200" dirty="0"/>
              <a:t>(</a:t>
            </a:r>
            <a:r>
              <a:rPr lang="zh-CN" altLang="en-US" sz="2200" dirty="0"/>
              <a:t>带值返回</a:t>
            </a:r>
            <a:r>
              <a:rPr lang="en-US" altLang="zh-CN" sz="2200" dirty="0"/>
              <a:t>)</a:t>
            </a:r>
          </a:p>
          <a:p>
            <a:pPr lvl="2">
              <a:lnSpc>
                <a:spcPct val="100000"/>
              </a:lnSpc>
            </a:pPr>
            <a:r>
              <a:rPr lang="zh-CN" altLang="en-US" dirty="0"/>
              <a:t>参数传递的是实参数组首元素的地址</a:t>
            </a:r>
          </a:p>
          <a:p>
            <a:pPr lvl="2">
              <a:lnSpc>
                <a:spcPct val="100000"/>
              </a:lnSpc>
            </a:pPr>
            <a:r>
              <a:rPr lang="zh-CN" altLang="en-US" dirty="0"/>
              <a:t>实参和形参数组类型应一致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实参：函数名（</a:t>
            </a:r>
            <a:r>
              <a:rPr lang="zh-CN" altLang="en-US" dirty="0">
                <a:solidFill>
                  <a:schemeClr val="accent2"/>
                </a:solidFill>
              </a:rPr>
              <a:t>数组名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形参：函数名（</a:t>
            </a:r>
            <a:r>
              <a:rPr lang="zh-CN" altLang="en-US" dirty="0">
                <a:solidFill>
                  <a:schemeClr val="accent2"/>
                </a:solidFill>
              </a:rPr>
              <a:t>类型标识符 数组名</a:t>
            </a:r>
            <a:r>
              <a:rPr lang="en-US" altLang="zh-CN" dirty="0">
                <a:solidFill>
                  <a:schemeClr val="accent2"/>
                </a:solidFill>
              </a:rPr>
              <a:t>[ ]</a:t>
            </a:r>
            <a:r>
              <a:rPr lang="zh-CN" altLang="en-US" dirty="0"/>
              <a:t>）</a:t>
            </a:r>
          </a:p>
          <a:p>
            <a:pPr lvl="2">
              <a:lnSpc>
                <a:spcPct val="100000"/>
              </a:lnSpc>
            </a:pPr>
            <a:r>
              <a:rPr lang="zh-CN" altLang="en-US" dirty="0"/>
              <a:t>数组形参本质是指针变量，说明时不需指定其长度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endParaRPr lang="en-US" altLang="zh-CN" sz="2200" dirty="0"/>
          </a:p>
          <a:p>
            <a:pPr>
              <a:lnSpc>
                <a:spcPct val="100000"/>
              </a:lnSpc>
            </a:pPr>
            <a:r>
              <a:rPr lang="zh-CN" altLang="en-US" sz="2200" dirty="0"/>
              <a:t>求和、求均值、方差、反序、排序、查找、最值、字符串处理</a:t>
            </a:r>
            <a:endParaRPr lang="zh-CN" altLang="zh-CN" sz="22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1028C1F-5986-4202-9E03-C6A291A196FC}"/>
              </a:ext>
            </a:extLst>
          </p:cNvPr>
          <p:cNvSpPr txBox="1">
            <a:spLocks/>
          </p:cNvSpPr>
          <p:nvPr/>
        </p:nvSpPr>
        <p:spPr>
          <a:xfrm>
            <a:off x="301625" y="609600"/>
            <a:ext cx="8540750" cy="65916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一维数组作为函数参数</a:t>
            </a:r>
          </a:p>
        </p:txBody>
      </p:sp>
    </p:spTree>
    <p:extLst>
      <p:ext uri="{BB962C8B-B14F-4D97-AF65-F5344CB8AC3E}">
        <p14:creationId xmlns:p14="http://schemas.microsoft.com/office/powerpoint/2010/main" val="2224603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个学生计算成绩平均分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5184576"/>
          </a:xfrm>
        </p:spPr>
        <p:txBody>
          <a:bodyPr/>
          <a:lstStyle/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#include&lt;stdio.h&gt;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int main()	{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	float average(float array[]);			//</a:t>
            </a:r>
            <a:r>
              <a:rPr lang="zh-CN" altLang="en-US"/>
              <a:t>声明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	</a:t>
            </a:r>
            <a:r>
              <a:rPr lang="en-US" altLang="zh-CN"/>
              <a:t>float score [10]={100,56,83,94,67,90,83,77,76,58};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	printf(“</a:t>
            </a:r>
            <a:r>
              <a:rPr lang="zh-CN" altLang="en-US"/>
              <a:t>平均分为</a:t>
            </a:r>
            <a:r>
              <a:rPr lang="en-US" altLang="zh-CN"/>
              <a:t>:%5.1f\n”,average(</a:t>
            </a:r>
            <a:r>
              <a:rPr lang="en-US" altLang="zh-CN" b="1">
                <a:solidFill>
                  <a:srgbClr val="FF0000"/>
                </a:solidFill>
              </a:rPr>
              <a:t>score</a:t>
            </a:r>
            <a:r>
              <a:rPr lang="en-US" altLang="zh-CN"/>
              <a:t>));	//</a:t>
            </a:r>
            <a:r>
              <a:rPr lang="zh-CN" altLang="en-US"/>
              <a:t>调用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}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/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float average(float array[])	{			//</a:t>
            </a:r>
            <a:r>
              <a:rPr lang="zh-CN" altLang="en-US"/>
              <a:t>定义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	int i;	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	float aver </a:t>
            </a:r>
            <a:r>
              <a:rPr lang="zh-CN" altLang="en-US"/>
              <a:t>，</a:t>
            </a:r>
            <a:r>
              <a:rPr lang="en-US" altLang="zh-CN"/>
              <a:t>sum=array[0];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	for(i=1;i&lt;10;i++) sum=sum+array[i];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	aver=sum/10;	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	return(aver);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/>
              <a:t>}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45390"/>
            <a:ext cx="1836241" cy="34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/>
          <p:cNvCxnSpPr/>
          <p:nvPr/>
        </p:nvCxnSpPr>
        <p:spPr bwMode="auto">
          <a:xfrm flipH="1">
            <a:off x="3707904" y="3429000"/>
            <a:ext cx="3168352" cy="8640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29012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9" name="Rectangle 3"/>
          <p:cNvSpPr>
            <a:spLocks noChangeArrowheads="1"/>
          </p:cNvSpPr>
          <p:nvPr/>
        </p:nvSpPr>
        <p:spPr bwMode="auto">
          <a:xfrm>
            <a:off x="987822" y="2332385"/>
            <a:ext cx="167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>
                <a:ea typeface="+mn-ea"/>
                <a:cs typeface="+mn-ea"/>
              </a:rPr>
              <a:t>main</a:t>
            </a:r>
          </a:p>
        </p:txBody>
      </p:sp>
      <p:sp>
        <p:nvSpPr>
          <p:cNvPr id="408580" name="Line 4"/>
          <p:cNvSpPr>
            <a:spLocks noChangeShapeType="1"/>
          </p:cNvSpPr>
          <p:nvPr/>
        </p:nvSpPr>
        <p:spPr bwMode="auto">
          <a:xfrm>
            <a:off x="941784" y="2905472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30000"/>
              </a:lnSpc>
              <a:defRPr/>
            </a:pPr>
            <a:endParaRPr lang="zh-CN" altLang="en-US"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408581" name="Text Box 5"/>
          <p:cNvSpPr txBox="1">
            <a:spLocks noChangeArrowheads="1"/>
          </p:cNvSpPr>
          <p:nvPr/>
        </p:nvSpPr>
        <p:spPr bwMode="auto">
          <a:xfrm>
            <a:off x="941784" y="3243610"/>
            <a:ext cx="16573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</a:rPr>
              <a:t>average</a:t>
            </a:r>
          </a:p>
        </p:txBody>
      </p:sp>
      <p:graphicFrame>
        <p:nvGraphicFramePr>
          <p:cNvPr id="20546" name="Group 66"/>
          <p:cNvGraphicFramePr>
            <a:graphicFrameLocks noGrp="1"/>
          </p:cNvGraphicFramePr>
          <p:nvPr/>
        </p:nvGraphicFramePr>
        <p:xfrm>
          <a:off x="2357834" y="2041872"/>
          <a:ext cx="4114800" cy="566738"/>
        </p:xfrm>
        <a:graphic>
          <a:graphicData uri="http://schemas.openxmlformats.org/drawingml/2006/table">
            <a:tbl>
              <a:tblPr/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6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ea"/>
                        </a:rPr>
                        <a:t>100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ea"/>
                        </a:rPr>
                        <a:t>56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ea"/>
                        </a:rPr>
                        <a:t>…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ea"/>
                        </a:rPr>
                        <a:t>7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ea"/>
                        </a:rPr>
                        <a:t>6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ea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ea"/>
                        </a:rPr>
                        <a:t>58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ea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8596" name="Text Box 20"/>
          <p:cNvSpPr txBox="1">
            <a:spLocks noChangeArrowheads="1"/>
          </p:cNvSpPr>
          <p:nvPr/>
        </p:nvSpPr>
        <p:spPr bwMode="auto">
          <a:xfrm>
            <a:off x="2414984" y="1610072"/>
            <a:ext cx="4648200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</a:rPr>
              <a:t>score[0]  score[1]                   score[8]   score[9]</a:t>
            </a:r>
          </a:p>
        </p:txBody>
      </p:sp>
      <p:sp>
        <p:nvSpPr>
          <p:cNvPr id="408597" name="Rectangle 21"/>
          <p:cNvSpPr>
            <a:spLocks noChangeArrowheads="1"/>
          </p:cNvSpPr>
          <p:nvPr/>
        </p:nvSpPr>
        <p:spPr bwMode="auto">
          <a:xfrm>
            <a:off x="6982544" y="2041872"/>
            <a:ext cx="685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30000"/>
              </a:lnSpc>
              <a:spcBef>
                <a:spcPct val="0"/>
              </a:spcBef>
              <a:buClr>
                <a:srgbClr val="3366FF"/>
              </a:buClr>
              <a:buSzTx/>
              <a:buNone/>
              <a:defRPr/>
            </a:pPr>
            <a:r>
              <a:rPr kumimoji="1"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+mn-ea"/>
              </a:rPr>
              <a:t>78.4</a:t>
            </a:r>
            <a:endParaRPr kumimoji="1" lang="zh-CN" altLang="en-US" sz="2000" b="0">
              <a:solidFill>
                <a:srgbClr val="000000"/>
              </a:solidFill>
              <a:latin typeface="Times New Roman" panose="02020603050405020304" pitchFamily="18" charset="0"/>
              <a:ea typeface="宋体"/>
              <a:cs typeface="+mn-ea"/>
            </a:endParaRPr>
          </a:p>
        </p:txBody>
      </p:sp>
      <p:sp>
        <p:nvSpPr>
          <p:cNvPr id="408598" name="Text Box 22"/>
          <p:cNvSpPr txBox="1">
            <a:spLocks noChangeArrowheads="1"/>
          </p:cNvSpPr>
          <p:nvPr/>
        </p:nvSpPr>
        <p:spPr bwMode="auto">
          <a:xfrm>
            <a:off x="6876256" y="1268760"/>
            <a:ext cx="1150938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kumimoji="1" lang="en-US" altLang="zh-CN" sz="1600" b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</a:rPr>
              <a:t>average()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346722" y="2524471"/>
            <a:ext cx="5345112" cy="1371600"/>
            <a:chOff x="1769" y="1920"/>
            <a:chExt cx="3367" cy="864"/>
          </a:xfrm>
        </p:grpSpPr>
        <p:sp>
          <p:nvSpPr>
            <p:cNvPr id="408600" name="Text Box 24"/>
            <p:cNvSpPr txBox="1">
              <a:spLocks noChangeArrowheads="1"/>
            </p:cNvSpPr>
            <p:nvPr/>
          </p:nvSpPr>
          <p:spPr bwMode="auto">
            <a:xfrm>
              <a:off x="1769" y="1920"/>
              <a:ext cx="28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kumimoji="1"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+mn-ea"/>
                </a:rPr>
                <a:t>array[0]   array[1] 	             array[8]   array[9]</a:t>
              </a:r>
            </a:p>
          </p:txBody>
        </p:sp>
        <p:sp>
          <p:nvSpPr>
            <p:cNvPr id="408601" name="Rectangle 25"/>
            <p:cNvSpPr>
              <a:spLocks noChangeArrowheads="1"/>
            </p:cNvSpPr>
            <p:nvPr/>
          </p:nvSpPr>
          <p:spPr bwMode="auto">
            <a:xfrm>
              <a:off x="4704" y="2544"/>
              <a:ext cx="43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  <a:defRPr/>
              </a:pPr>
              <a:r>
                <a:rPr kumimoji="1" lang="en-US" altLang="zh-CN" sz="2000" b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+mn-ea"/>
                </a:rPr>
                <a:t>78.4</a:t>
              </a:r>
              <a:endParaRPr kumimoji="1"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</a:endParaRPr>
            </a:p>
          </p:txBody>
        </p:sp>
        <p:sp>
          <p:nvSpPr>
            <p:cNvPr id="408602" name="Text Box 26"/>
            <p:cNvSpPr txBox="1">
              <a:spLocks noChangeArrowheads="1"/>
            </p:cNvSpPr>
            <p:nvPr/>
          </p:nvSpPr>
          <p:spPr bwMode="auto">
            <a:xfrm>
              <a:off x="4704" y="2304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+mn-ea"/>
                </a:rPr>
                <a:t>aver</a:t>
              </a:r>
            </a:p>
          </p:txBody>
        </p:sp>
        <p:sp>
          <p:nvSpPr>
            <p:cNvPr id="408603" name="Text Box 27"/>
            <p:cNvSpPr txBox="1">
              <a:spLocks noChangeArrowheads="1"/>
            </p:cNvSpPr>
            <p:nvPr/>
          </p:nvSpPr>
          <p:spPr bwMode="auto">
            <a:xfrm>
              <a:off x="4128" y="2304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+mn-ea"/>
                </a:rPr>
                <a:t>sum</a:t>
              </a:r>
            </a:p>
          </p:txBody>
        </p:sp>
        <p:sp>
          <p:nvSpPr>
            <p:cNvPr id="408604" name="Rectangle 28"/>
            <p:cNvSpPr>
              <a:spLocks noChangeArrowheads="1"/>
            </p:cNvSpPr>
            <p:nvPr/>
          </p:nvSpPr>
          <p:spPr bwMode="auto">
            <a:xfrm>
              <a:off x="4080" y="2544"/>
              <a:ext cx="43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kumimoji="1" lang="en-US" altLang="zh-CN" sz="2000" b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+mn-ea"/>
                </a:rPr>
                <a:t>784</a:t>
              </a:r>
              <a:endParaRPr kumimoji="1" lang="zh-CN" altLang="en-US" sz="2000" b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ea"/>
              </a:endParaRPr>
            </a:p>
          </p:txBody>
        </p:sp>
      </p:grpSp>
      <p:sp>
        <p:nvSpPr>
          <p:cNvPr id="408607" name="Text Box 31"/>
          <p:cNvSpPr txBox="1">
            <a:spLocks noChangeArrowheads="1"/>
          </p:cNvSpPr>
          <p:nvPr/>
        </p:nvSpPr>
        <p:spPr bwMode="auto">
          <a:xfrm>
            <a:off x="0" y="4572000"/>
            <a:ext cx="9144000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实参</a:t>
            </a:r>
            <a:r>
              <a:rPr kumimoji="1" lang="en-US" altLang="zh-CN" sz="2400" b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average(</a:t>
            </a:r>
            <a:r>
              <a:rPr kumimoji="1"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score</a:t>
            </a:r>
            <a:r>
              <a:rPr kumimoji="1" lang="en-US" altLang="zh-CN" sz="2400" b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)&lt;＝&gt; average(</a:t>
            </a:r>
            <a:r>
              <a:rPr kumimoji="1"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&amp;score[0]</a:t>
            </a:r>
            <a:r>
              <a:rPr kumimoji="1" lang="en-US" altLang="zh-CN" sz="2400" b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endParaRPr kumimoji="1" lang="zh-CN" altLang="en-US" sz="2400" b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形参</a:t>
            </a:r>
            <a:r>
              <a:rPr kumimoji="1" lang="en-US" altLang="zh-CN" sz="2400" b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float average(</a:t>
            </a:r>
            <a:r>
              <a:rPr kumimoji="1"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float array[ ]</a:t>
            </a:r>
            <a:r>
              <a:rPr kumimoji="1" lang="en-US" altLang="zh-CN" sz="2400" b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)&lt;=&gt;float average(</a:t>
            </a:r>
            <a:r>
              <a:rPr kumimoji="1"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float</a:t>
            </a:r>
            <a:r>
              <a:rPr kumimoji="1" lang="en-US" altLang="zh-CN" sz="2400" b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kumimoji="1"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*array</a:t>
            </a:r>
            <a:r>
              <a:rPr kumimoji="1" lang="en-US" altLang="zh-CN" sz="2400" b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endParaRPr kumimoji="1" lang="zh-CN" altLang="en-US" sz="2400" b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301625" y="609600"/>
            <a:ext cx="8540750" cy="65916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一维数组名作为函数参数传递示意</a:t>
            </a:r>
          </a:p>
        </p:txBody>
      </p:sp>
    </p:spTree>
    <p:extLst>
      <p:ext uri="{BB962C8B-B14F-4D97-AF65-F5344CB8AC3E}">
        <p14:creationId xmlns:p14="http://schemas.microsoft.com/office/powerpoint/2010/main" val="91193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个学生计算成绩平均分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5328592"/>
          </a:xfrm>
        </p:spPr>
        <p:txBody>
          <a:bodyPr/>
          <a:lstStyle/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float average(float array[ ], </a:t>
            </a:r>
            <a:r>
              <a:rPr lang="en-US" altLang="zh-CN" dirty="0" err="1"/>
              <a:t>int</a:t>
            </a:r>
            <a:r>
              <a:rPr lang="en-US" altLang="zh-CN" dirty="0"/>
              <a:t> n)   {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	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	float aver </a:t>
            </a:r>
            <a:r>
              <a:rPr lang="zh-CN" altLang="en-US" dirty="0"/>
              <a:t>，</a:t>
            </a:r>
            <a:r>
              <a:rPr lang="en-US" altLang="zh-CN" dirty="0"/>
              <a:t>sum=array[0];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=1;i&lt;</a:t>
            </a:r>
            <a:r>
              <a:rPr lang="en-US" altLang="zh-CN" dirty="0" err="1"/>
              <a:t>n;i</a:t>
            </a:r>
            <a:r>
              <a:rPr lang="en-US" altLang="zh-CN" dirty="0"/>
              <a:t>++) sum=</a:t>
            </a:r>
            <a:r>
              <a:rPr lang="en-US" altLang="zh-CN" dirty="0" err="1"/>
              <a:t>sum+array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	aver=sum/n;	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	return(aver);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}</a:t>
            </a:r>
          </a:p>
          <a:p>
            <a:pPr marL="0" lvl="1">
              <a:lnSpc>
                <a:spcPct val="5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  {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	float score_1[10]={67,87,90,93,74,65,78,88,99,78};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	float score_2[5]={98,76,87,83,95};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("aver…%5.1f\</a:t>
            </a:r>
            <a:r>
              <a:rPr lang="en-US" altLang="zh-CN" dirty="0" err="1"/>
              <a:t>n",average</a:t>
            </a:r>
            <a:r>
              <a:rPr lang="en-US" altLang="zh-CN" dirty="0"/>
              <a:t>(score_1,10));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("aver…%5.1f\</a:t>
            </a:r>
            <a:r>
              <a:rPr lang="en-US" altLang="zh-CN" dirty="0" err="1"/>
              <a:t>n",average</a:t>
            </a:r>
            <a:r>
              <a:rPr lang="en-US" altLang="zh-CN" dirty="0"/>
              <a:t>(score_2,5));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}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93096"/>
            <a:ext cx="3029917" cy="57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9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468313" y="1619250"/>
            <a:ext cx="8207375" cy="458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类似地，有元素与数组名两种区分（即传值与传址）</a:t>
            </a:r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参数示例</a:t>
            </a:r>
          </a:p>
          <a:p>
            <a:pPr marL="360000" lvl="1" indent="0">
              <a:lnSpc>
                <a:spcPts val="3000"/>
              </a:lnSpc>
              <a:defRPr/>
            </a:pP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array[3][10];</a:t>
            </a:r>
          </a:p>
          <a:p>
            <a:pPr marL="360000" lvl="1" indent="0">
              <a:lnSpc>
                <a:spcPts val="3000"/>
              </a:lnSpc>
              <a:defRPr/>
            </a:pPr>
            <a:r>
              <a:rPr lang="zh-CN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find( int s[3][10] ); </a:t>
            </a:r>
          </a:p>
          <a:p>
            <a:pPr marL="360000" lvl="1" indent="0">
              <a:lnSpc>
                <a:spcPts val="3000"/>
              </a:lnSpc>
              <a:defRPr/>
            </a:pPr>
            <a:r>
              <a:rPr lang="zh-CN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find( int s[][10] ); </a:t>
            </a:r>
            <a:endParaRPr lang="zh-CN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lvl="1" indent="0">
              <a:lnSpc>
                <a:spcPts val="3000"/>
              </a:lnSpc>
              <a:defRPr/>
            </a:pP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marL="360000" lvl="1" indent="0">
              <a:lnSpc>
                <a:spcPts val="3000"/>
              </a:lnSpc>
              <a:defRPr/>
            </a:pP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find( array );</a:t>
            </a:r>
          </a:p>
          <a:p>
            <a:pPr marL="342900" lvl="1">
              <a:lnSpc>
                <a:spcPts val="3000"/>
              </a:lnSpc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第一维的大小可不说明，其他维度的大小需要明确 </a:t>
            </a: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实参：数组名</a:t>
            </a: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形参：数组名[下标][下标]</a:t>
            </a: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矩阵运算及输出、字典序排序</a:t>
            </a:r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1028C1F-5986-4202-9E03-C6A291A196FC}"/>
              </a:ext>
            </a:extLst>
          </p:cNvPr>
          <p:cNvSpPr txBox="1">
            <a:spLocks/>
          </p:cNvSpPr>
          <p:nvPr/>
        </p:nvSpPr>
        <p:spPr>
          <a:xfrm>
            <a:off x="301625" y="609600"/>
            <a:ext cx="8540750" cy="65916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二维数组作为函数参数</a:t>
            </a:r>
          </a:p>
        </p:txBody>
      </p:sp>
    </p:spTree>
    <p:extLst>
      <p:ext uri="{BB962C8B-B14F-4D97-AF65-F5344CB8AC3E}">
        <p14:creationId xmlns:p14="http://schemas.microsoft.com/office/powerpoint/2010/main" val="2423319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</a:t>
            </a:r>
            <a:r>
              <a:rPr lang="en-US" altLang="zh-CN"/>
              <a:t>3X4</a:t>
            </a:r>
            <a:r>
              <a:rPr lang="zh-CN" altLang="en-US"/>
              <a:t>矩阵中的最大元素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5184576"/>
          </a:xfrm>
        </p:spPr>
        <p:txBody>
          <a:bodyPr/>
          <a:lstStyle/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#include&lt;</a:t>
            </a:r>
            <a:r>
              <a:rPr lang="en-US" altLang="zh-CN" sz="2200" dirty="0" err="1"/>
              <a:t>stdio.h</a:t>
            </a:r>
            <a:r>
              <a:rPr lang="en-US" altLang="zh-CN" sz="2200" dirty="0"/>
              <a:t>&gt;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 err="1"/>
              <a:t>int</a:t>
            </a:r>
            <a:r>
              <a:rPr lang="en-US" altLang="zh-CN" sz="2200" dirty="0"/>
              <a:t> </a:t>
            </a:r>
            <a:r>
              <a:rPr lang="en-US" altLang="zh-CN" sz="2200" dirty="0" err="1"/>
              <a:t>max_value</a:t>
            </a:r>
            <a:r>
              <a:rPr lang="en-US" altLang="zh-CN" sz="2200" dirty="0"/>
              <a:t>(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array[3][4])   {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</a:t>
            </a:r>
            <a:r>
              <a:rPr lang="en-US" altLang="zh-CN" sz="2200" dirty="0" err="1"/>
              <a:t>i,j,k,max</a:t>
            </a:r>
            <a:r>
              <a:rPr lang="en-US" altLang="zh-CN" sz="2200" dirty="0"/>
              <a:t>;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max=array[0][0];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for(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=0;i&lt;3;i++)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	for(j=0;j&lt;4;j++)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		if(array[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][j]&gt;max)  max=array[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][j];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return(max);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}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200" dirty="0"/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 err="1"/>
              <a:t>int</a:t>
            </a:r>
            <a:r>
              <a:rPr lang="en-US" altLang="zh-CN" sz="2200" dirty="0"/>
              <a:t> main()  {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a[3][4]={{1,3,5,7},{2,4,6,8},{15,17,34,12}};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	printf("max value is %d\n",</a:t>
            </a:r>
            <a:r>
              <a:rPr lang="en-US" altLang="zh-CN" sz="2200" dirty="0" err="1"/>
              <a:t>max_value</a:t>
            </a:r>
            <a:r>
              <a:rPr lang="en-US" altLang="zh-CN" sz="2200" dirty="0"/>
              <a:t>(a));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0953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5256584"/>
          </a:xfrm>
        </p:spPr>
        <p:txBody>
          <a:bodyPr/>
          <a:lstStyle/>
          <a:p>
            <a:pPr lvl="0"/>
            <a:r>
              <a:rPr lang="zh-CN" altLang="zh-CN" sz="2200" dirty="0"/>
              <a:t>函数调用实现：流程控制转移和相互间的数据传递</a:t>
            </a:r>
            <a:r>
              <a:rPr lang="zh-CN" altLang="en-US" sz="2200" dirty="0"/>
              <a:t>。</a:t>
            </a:r>
            <a:endParaRPr lang="zh-CN" altLang="zh-CN" sz="2200" dirty="0"/>
          </a:p>
          <a:p>
            <a:pPr lvl="0"/>
            <a:r>
              <a:rPr lang="zh-CN" altLang="zh-CN" sz="2200" dirty="0"/>
              <a:t>调用者称为主调函数，被调用者称为被调函数</a:t>
            </a:r>
            <a:r>
              <a:rPr lang="zh-CN" altLang="en-US" sz="2200" dirty="0"/>
              <a:t>。</a:t>
            </a:r>
            <a:endParaRPr lang="zh-CN" altLang="zh-CN" sz="2200" dirty="0"/>
          </a:p>
          <a:p>
            <a:pPr lvl="0"/>
            <a:r>
              <a:rPr lang="zh-CN" altLang="zh-CN" sz="2200" dirty="0"/>
              <a:t>形参只是一个形式，重点是数据类型与次序。</a:t>
            </a:r>
          </a:p>
          <a:p>
            <a:pPr lvl="0"/>
            <a:r>
              <a:rPr lang="zh-CN" altLang="zh-CN" sz="2200" dirty="0"/>
              <a:t>实参是真正被处理的对象，数量与次序应与形参一致，数据类型应与形参尽可能一致，当不一致时要注意可能的类型转换问题。</a:t>
            </a:r>
          </a:p>
          <a:p>
            <a:pPr lvl="0"/>
            <a:r>
              <a:rPr lang="zh-CN" altLang="zh-CN" sz="2200" dirty="0"/>
              <a:t>地址作为实参时，在函数中的操作直接在该地址对应的空间中进行，无需通过返回值反馈结果。</a:t>
            </a:r>
            <a:endParaRPr lang="en-US" altLang="zh-CN" sz="2200" dirty="0"/>
          </a:p>
          <a:p>
            <a:r>
              <a:rPr lang="zh-CN" altLang="en-US" sz="2200" dirty="0"/>
              <a:t>函数若有</a:t>
            </a:r>
            <a:r>
              <a:rPr lang="zh-CN" altLang="en-US" sz="2200" dirty="0">
                <a:solidFill>
                  <a:srgbClr val="FF0000"/>
                </a:solidFill>
              </a:rPr>
              <a:t>返回值</a:t>
            </a:r>
            <a:r>
              <a:rPr lang="zh-CN" altLang="en-US" sz="2200" dirty="0"/>
              <a:t>，通过</a:t>
            </a:r>
            <a:r>
              <a:rPr lang="en-US" altLang="zh-CN" sz="2200" dirty="0">
                <a:solidFill>
                  <a:srgbClr val="FF0000"/>
                </a:solidFill>
              </a:rPr>
              <a:t>return</a:t>
            </a:r>
            <a:r>
              <a:rPr lang="zh-CN" altLang="en-US" sz="2200" dirty="0"/>
              <a:t>语句，向主调函数返回一个明确（类型的）值；若出现数据类型不匹配，可能会自动转换。</a:t>
            </a:r>
            <a:endParaRPr lang="en-US" altLang="zh-CN" sz="2200" dirty="0"/>
          </a:p>
          <a:p>
            <a:r>
              <a:rPr lang="zh-CN" altLang="en-US" sz="2200" dirty="0"/>
              <a:t>函数声明主要用于编译器的（合法性）语法检查。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99510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思考一个函数调用的例子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5544616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/>
              <a:t>函数的调用形式</a:t>
            </a:r>
            <a:endParaRPr lang="en-US" altLang="zh-CN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x = y + dpower(0.5, n);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printf(“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最大公约数是</a:t>
            </a:r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%d\n",GCD(m, 24));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/>
              <a:t>这个例子对吗？</a:t>
            </a:r>
            <a:endParaRPr lang="en-US" altLang="zh-CN"/>
          </a:p>
          <a:p>
            <a:pPr marL="457200" lvl="1" indent="0">
              <a:lnSpc>
                <a:spcPct val="50000"/>
              </a:lnSpc>
              <a:buNone/>
            </a:pP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</a:rPr>
              <a:t>当然对！</a:t>
            </a:r>
            <a:r>
              <a:rPr lang="zh-CN" altLang="en-US"/>
              <a:t>函数调用可以看作是一个表达式，表达式的值就是函数的返回值，数据类型即返回值类型</a:t>
            </a:r>
            <a:endParaRPr lang="en-US" altLang="zh-CN"/>
          </a:p>
          <a:p>
            <a:pPr lvl="1">
              <a:lnSpc>
                <a:spcPct val="50000"/>
              </a:lnSpc>
            </a:pP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en-US"/>
              <a:t>如果函数的返回值为 </a:t>
            </a:r>
            <a:r>
              <a:rPr lang="en-US" altLang="zh-CN"/>
              <a:t>void </a:t>
            </a:r>
            <a:r>
              <a:rPr lang="zh-CN" altLang="en-US"/>
              <a:t>类型，即没有返回值，那么这类函数就无法作为表达式来使用，只能以函数调用语句的形式出现</a:t>
            </a:r>
            <a:endParaRPr lang="en-US" altLang="zh-CN"/>
          </a:p>
          <a:p>
            <a:pPr lvl="1">
              <a:lnSpc>
                <a:spcPct val="50000"/>
              </a:lnSpc>
            </a:pP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zh-CN"/>
              <a:t>调用函数时，函数名称必须与具有该功能的自定义函数名称完全一致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16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20688"/>
            <a:ext cx="9036495" cy="619268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>
                <a:cs typeface="Courier New" panose="02070309020205020404" pitchFamily="49" charset="0"/>
              </a:rPr>
              <a:t>#include 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chemeClr val="accent2"/>
                </a:solidFill>
                <a:cs typeface="Courier New" panose="02070309020205020404" pitchFamily="49" charset="0"/>
              </a:rPr>
              <a:t>int</a:t>
            </a:r>
            <a:r>
              <a:rPr lang="en-US" altLang="zh-CN">
                <a:cs typeface="Courier New" panose="02070309020205020404" pitchFamily="49" charset="0"/>
              </a:rPr>
              <a:t> </a:t>
            </a:r>
            <a:r>
              <a:rPr lang="en-US" altLang="zh-CN">
                <a:solidFill>
                  <a:schemeClr val="accent2"/>
                </a:solidFill>
                <a:cs typeface="Courier New" panose="02070309020205020404" pitchFamily="49" charset="0"/>
              </a:rPr>
              <a:t>is_prime(int n){</a:t>
            </a:r>
            <a:r>
              <a:rPr lang="en-US" altLang="zh-CN">
                <a:cs typeface="Courier New" panose="02070309020205020404" pitchFamily="49" charset="0"/>
              </a:rPr>
              <a:t>//</a:t>
            </a:r>
            <a:r>
              <a:rPr lang="zh-CN" altLang="en-US">
                <a:cs typeface="Courier New" panose="02070309020205020404" pitchFamily="49" charset="0"/>
              </a:rPr>
              <a:t>这里是函数</a:t>
            </a:r>
            <a:r>
              <a:rPr lang="zh-CN" altLang="en-US">
                <a:solidFill>
                  <a:schemeClr val="accent2"/>
                </a:solidFill>
                <a:cs typeface="Courier New" panose="02070309020205020404" pitchFamily="49" charset="0"/>
              </a:rPr>
              <a:t>定义</a:t>
            </a:r>
            <a:r>
              <a:rPr lang="zh-CN" altLang="en-US">
                <a:cs typeface="Courier New" panose="02070309020205020404" pitchFamily="49" charset="0"/>
              </a:rPr>
              <a:t>，</a:t>
            </a:r>
            <a:r>
              <a:rPr lang="zh-CN" altLang="en-US">
                <a:solidFill>
                  <a:schemeClr val="accent2"/>
                </a:solidFill>
                <a:cs typeface="Courier New" panose="02070309020205020404" pitchFamily="49" charset="0"/>
              </a:rPr>
              <a:t>没被调用时不会自己执行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>
                <a:cs typeface="Courier New" panose="02070309020205020404" pitchFamily="49" charset="0"/>
              </a:rPr>
              <a:t>    int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>
                <a:cs typeface="Courier New" panose="02070309020205020404" pitchFamily="49" charset="0"/>
              </a:rPr>
              <a:t>    if (n &lt;= 1) 	return 0;		//</a:t>
            </a:r>
            <a:r>
              <a:rPr lang="zh-CN" altLang="en-US">
                <a:cs typeface="Courier New" panose="02070309020205020404" pitchFamily="49" charset="0"/>
              </a:rPr>
              <a:t>处理非法输入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>
                <a:cs typeface="Courier New" panose="02070309020205020404" pitchFamily="49" charset="0"/>
              </a:rPr>
              <a:t>    for (i=2; i*i&lt;n; i++)   //</a:t>
            </a:r>
            <a:r>
              <a:rPr lang="zh-CN" altLang="en-US">
                <a:cs typeface="Courier New" panose="02070309020205020404" pitchFamily="49" charset="0"/>
              </a:rPr>
              <a:t>减小循环次数，提高程序效率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>
                <a:cs typeface="Courier New" panose="02070309020205020404" pitchFamily="49" charset="0"/>
              </a:rPr>
              <a:t>    if (n % i == 0)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>
                <a:cs typeface="Courier New" panose="02070309020205020404" pitchFamily="49" charset="0"/>
              </a:rPr>
              <a:t>    return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chemeClr val="accent2"/>
                </a:solidFill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>
                <a:cs typeface="Courier New" panose="02070309020205020404" pitchFamily="49" charset="0"/>
              </a:rPr>
              <a:t>int main()  </a:t>
            </a:r>
            <a:r>
              <a:rPr lang="en-US" altLang="zh-CN">
                <a:solidFill>
                  <a:srgbClr val="FF0000"/>
                </a:solidFill>
                <a:cs typeface="Courier New" panose="02070309020205020404" pitchFamily="49" charset="0"/>
              </a:rPr>
              <a:t>{</a:t>
            </a:r>
            <a:r>
              <a:rPr lang="en-US" altLang="zh-CN">
                <a:cs typeface="Courier New" panose="02070309020205020404" pitchFamily="49" charset="0"/>
              </a:rPr>
              <a:t>		//</a:t>
            </a:r>
            <a:r>
              <a:rPr lang="zh-CN" altLang="en-US">
                <a:cs typeface="Courier New" panose="02070309020205020404" pitchFamily="49" charset="0"/>
              </a:rPr>
              <a:t>所有</a:t>
            </a:r>
            <a:r>
              <a:rPr lang="en-US" altLang="zh-CN">
                <a:cs typeface="Courier New" panose="02070309020205020404" pitchFamily="49" charset="0"/>
              </a:rPr>
              <a:t>C</a:t>
            </a:r>
            <a:r>
              <a:rPr lang="zh-CN" altLang="en-US">
                <a:cs typeface="Courier New" panose="02070309020205020404" pitchFamily="49" charset="0"/>
              </a:rPr>
              <a:t>程序都从</a:t>
            </a:r>
            <a:r>
              <a:rPr lang="en-US" altLang="zh-CN">
                <a:cs typeface="Courier New" panose="02070309020205020404" pitchFamily="49" charset="0"/>
              </a:rPr>
              <a:t>main</a:t>
            </a:r>
            <a:r>
              <a:rPr lang="zh-CN" altLang="en-US">
                <a:cs typeface="Courier New" panose="02070309020205020404" pitchFamily="49" charset="0"/>
              </a:rPr>
              <a:t>函数开始执行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>
                <a:cs typeface="Courier New" panose="02070309020205020404" pitchFamily="49" charset="0"/>
              </a:rPr>
              <a:t>    int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>
                <a:cs typeface="Courier New" panose="02070309020205020404" pitchFamily="49" charset="0"/>
              </a:rPr>
              <a:t>    printf(“</a:t>
            </a:r>
            <a:r>
              <a:rPr lang="zh-CN" altLang="en-US">
                <a:cs typeface="Courier New" panose="02070309020205020404" pitchFamily="49" charset="0"/>
              </a:rPr>
              <a:t>输入一个整数</a:t>
            </a:r>
            <a:r>
              <a:rPr lang="en-US" altLang="zh-CN">
                <a:cs typeface="Courier New" panose="02070309020205020404" pitchFamily="49" charset="0"/>
              </a:rPr>
              <a:t>: "); scanf("%d", &amp;n);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>
                <a:cs typeface="Courier New" panose="02070309020205020404" pitchFamily="49" charset="0"/>
              </a:rPr>
              <a:t>    if (</a:t>
            </a:r>
            <a:r>
              <a:rPr lang="en-US" altLang="zh-CN">
                <a:solidFill>
                  <a:srgbClr val="FF0000"/>
                </a:solidFill>
                <a:cs typeface="Courier New" panose="02070309020205020404" pitchFamily="49" charset="0"/>
              </a:rPr>
              <a:t>is_prime(n)</a:t>
            </a:r>
            <a:r>
              <a:rPr lang="en-US" altLang="zh-CN">
                <a:cs typeface="Courier New" panose="02070309020205020404" pitchFamily="49" charset="0"/>
              </a:rPr>
              <a:t>) printf(“%d </a:t>
            </a:r>
            <a:r>
              <a:rPr lang="zh-CN" altLang="en-US">
                <a:cs typeface="Courier New" panose="02070309020205020404" pitchFamily="49" charset="0"/>
              </a:rPr>
              <a:t>是素数。</a:t>
            </a:r>
            <a:r>
              <a:rPr lang="en-US" altLang="zh-CN">
                <a:cs typeface="Courier New" panose="02070309020205020404" pitchFamily="49" charset="0"/>
              </a:rPr>
              <a:t>\n", 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>
                <a:cs typeface="Courier New" panose="02070309020205020404" pitchFamily="49" charset="0"/>
              </a:rPr>
              <a:t>    //</a:t>
            </a:r>
            <a:r>
              <a:rPr lang="zh-CN" altLang="en-US">
                <a:cs typeface="Courier New" panose="02070309020205020404" pitchFamily="49" charset="0"/>
              </a:rPr>
              <a:t>这里是函数</a:t>
            </a:r>
            <a:r>
              <a:rPr lang="zh-CN" altLang="en-US">
                <a:solidFill>
                  <a:srgbClr val="FF0000"/>
                </a:solidFill>
                <a:cs typeface="Courier New" panose="02070309020205020404" pitchFamily="49" charset="0"/>
              </a:rPr>
              <a:t>调用</a:t>
            </a:r>
            <a:r>
              <a:rPr lang="zh-CN" altLang="en-US">
                <a:cs typeface="Courier New" panose="02070309020205020404" pitchFamily="49" charset="0"/>
              </a:rPr>
              <a:t>，只有</a:t>
            </a:r>
            <a:r>
              <a:rPr lang="zh-CN" altLang="en-US">
                <a:solidFill>
                  <a:srgbClr val="FF0000"/>
                </a:solidFill>
                <a:cs typeface="Courier New" panose="02070309020205020404" pitchFamily="49" charset="0"/>
              </a:rPr>
              <a:t>被调用时，被调函数才会执行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>
                <a:cs typeface="Courier New" panose="02070309020205020404" pitchFamily="49" charset="0"/>
              </a:rPr>
              <a:t>   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>
                <a:cs typeface="Courier New" panose="02070309020205020404" pitchFamily="49" charset="0"/>
              </a:rPr>
              <a:t>        printf(“%d </a:t>
            </a:r>
            <a:r>
              <a:rPr lang="zh-CN" altLang="en-US">
                <a:cs typeface="Courier New" panose="02070309020205020404" pitchFamily="49" charset="0"/>
              </a:rPr>
              <a:t>不是素数。</a:t>
            </a:r>
            <a:r>
              <a:rPr lang="en-US" altLang="zh-CN">
                <a:cs typeface="Courier New" panose="02070309020205020404" pitchFamily="49" charset="0"/>
              </a:rPr>
              <a:t>\n", n);    return 0;  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FF0000"/>
                </a:solidFill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043607" y="44624"/>
            <a:ext cx="7798767" cy="65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猜想的完整程序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839" y="2564904"/>
            <a:ext cx="2375657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27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函数调用的几种表现形式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01625" y="1340768"/>
                <a:ext cx="8540750" cy="5472608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r>
                  <a:rPr lang="zh-CN" altLang="en-US">
                    <a:latin typeface="+mn-ea"/>
                    <a:cs typeface="+mn-ea"/>
                  </a:rPr>
                  <a:t>调用一般形式：</a:t>
                </a:r>
                <a:r>
                  <a:rPr lang="zh-CN" altLang="en-US">
                    <a:solidFill>
                      <a:srgbClr val="FF0000"/>
                    </a:solidFill>
                    <a:cs typeface="+mn-ea"/>
                  </a:rPr>
                  <a:t>函数名</a:t>
                </a:r>
                <a:r>
                  <a:rPr lang="en-US" altLang="zh-CN">
                    <a:solidFill>
                      <a:srgbClr val="FF0000"/>
                    </a:solidFill>
                    <a:cs typeface="+mn-ea"/>
                  </a:rPr>
                  <a:t>(</a:t>
                </a:r>
                <a:r>
                  <a:rPr lang="zh-CN" altLang="en-US">
                    <a:solidFill>
                      <a:srgbClr val="FF0000"/>
                    </a:solidFill>
                    <a:cs typeface="+mn-ea"/>
                  </a:rPr>
                  <a:t>实参表</a:t>
                </a:r>
                <a:r>
                  <a:rPr lang="en-US" altLang="zh-CN">
                    <a:solidFill>
                      <a:srgbClr val="FF0000"/>
                    </a:solidFill>
                    <a:cs typeface="+mn-ea"/>
                  </a:rPr>
                  <a:t>)</a:t>
                </a:r>
                <a:r>
                  <a:rPr lang="zh-CN" altLang="en-US">
                    <a:solidFill>
                      <a:srgbClr val="FF0000"/>
                    </a:solidFill>
                    <a:cs typeface="+mn-ea"/>
                  </a:rPr>
                  <a:t>；</a:t>
                </a:r>
                <a:r>
                  <a:rPr lang="zh-CN" altLang="en-US">
                    <a:latin typeface="+mn-ea"/>
                    <a:cs typeface="+mn-ea"/>
                  </a:rPr>
                  <a:t>表现形式有如下</a:t>
                </a:r>
                <a:r>
                  <a:rPr lang="en-US" altLang="zh-CN">
                    <a:cs typeface="+mn-ea"/>
                  </a:rPr>
                  <a:t>3</a:t>
                </a:r>
                <a:r>
                  <a:rPr lang="zh-CN" altLang="en-US">
                    <a:latin typeface="+mn-ea"/>
                    <a:cs typeface="+mn-ea"/>
                  </a:rPr>
                  <a:t>种：</a:t>
                </a: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zh-CN" altLang="en-US"/>
                  <a:t>函数</a:t>
                </a:r>
                <a:r>
                  <a:rPr lang="zh-CN" altLang="en-US">
                    <a:solidFill>
                      <a:schemeClr val="accent2"/>
                    </a:solidFill>
                  </a:rPr>
                  <a:t>调用语句</a:t>
                </a:r>
                <a:endParaRPr lang="en-US" altLang="zh-CN">
                  <a:solidFill>
                    <a:schemeClr val="accent2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/>
                  <a:t>把函数调用单独作为一个独立的语句，如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printf</m:t>
                    </m:r>
                    <m:r>
                      <a:rPr lang="en-US" altLang="zh-CN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CN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star</m:t>
                    </m:r>
                    <m:r>
                      <a:rPr lang="en-US" altLang="zh-CN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();</m:t>
                    </m:r>
                  </m:oMath>
                </a14:m>
                <a:r>
                  <a:rPr lang="en-US" altLang="zh-CN">
                    <a:solidFill>
                      <a:schemeClr val="accent2"/>
                    </a:solidFill>
                  </a:rPr>
                  <a:t> </a:t>
                </a:r>
                <a:r>
                  <a:rPr lang="zh-CN" altLang="zh-CN"/>
                  <a:t>可以只进行某些操作而不返回函数值</a:t>
                </a:r>
                <a:endParaRPr lang="en-US" altLang="zh-CN"/>
              </a:p>
              <a:p>
                <a:pPr marL="342900" lvl="1" indent="-342900">
                  <a:lnSpc>
                    <a:spcPct val="130000"/>
                  </a:lnSpc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</a:pPr>
                <a:r>
                  <a:rPr lang="zh-CN" altLang="en-US"/>
                  <a:t>函数</a:t>
                </a:r>
                <a:r>
                  <a:rPr lang="zh-CN" altLang="en-US">
                    <a:solidFill>
                      <a:schemeClr val="accent2"/>
                    </a:solidFill>
                  </a:rPr>
                  <a:t>表达式</a:t>
                </a:r>
                <a:endParaRPr lang="en-US" altLang="zh-CN">
                  <a:solidFill>
                    <a:schemeClr val="accent2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/>
                  <a:t>函数调用出现在另一个表达式中，</a:t>
                </a:r>
                <a:r>
                  <a:rPr lang="zh-CN" altLang="zh-CN"/>
                  <a:t>以函数返回值参与表达式的运算</a:t>
                </a:r>
                <a:r>
                  <a:rPr lang="zh-CN" altLang="en-US"/>
                  <a:t>，如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);</m:t>
                    </m:r>
                  </m:oMath>
                </a14:m>
                <a:r>
                  <a:rPr lang="zh-CN" altLang="zh-CN"/>
                  <a:t>此方式要求函数有返回值</a:t>
                </a:r>
                <a:r>
                  <a:rPr lang="zh-CN" altLang="en-US">
                    <a:latin typeface="+mn-ea"/>
                    <a:cs typeface="+mn-ea"/>
                  </a:rPr>
                  <a:t>，参与赋值或运算</a:t>
                </a:r>
                <a:endParaRPr lang="en-US" altLang="zh-CN"/>
              </a:p>
              <a:p>
                <a:pPr marL="342900" lvl="1" indent="-342900">
                  <a:lnSpc>
                    <a:spcPct val="130000"/>
                  </a:lnSpc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</a:pPr>
                <a:r>
                  <a:rPr lang="zh-CN" altLang="en-US"/>
                  <a:t>函数</a:t>
                </a:r>
                <a:r>
                  <a:rPr lang="zh-CN" altLang="en-US">
                    <a:solidFill>
                      <a:schemeClr val="accent2"/>
                    </a:solidFill>
                  </a:rPr>
                  <a:t>参数</a:t>
                </a:r>
                <a:endParaRPr lang="en-US" altLang="zh-CN">
                  <a:solidFill>
                    <a:schemeClr val="accent2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/>
                  <a:t>函数调用作为另一个函数调用时的</a:t>
                </a:r>
                <a:r>
                  <a:rPr lang="zh-CN" altLang="en-US">
                    <a:solidFill>
                      <a:schemeClr val="accent2"/>
                    </a:solidFill>
                  </a:rPr>
                  <a:t>实参</a:t>
                </a:r>
                <a:r>
                  <a:rPr lang="zh-CN" altLang="en-US"/>
                  <a:t>，如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));</m:t>
                    </m:r>
                  </m:oMath>
                </a14:m>
                <a:r>
                  <a:rPr lang="en-US" altLang="zh-CN">
                    <a:solidFill>
                      <a:schemeClr val="accent2"/>
                    </a:solidFill>
                  </a:rPr>
                  <a:t>  </a:t>
                </a:r>
                <a:r>
                  <a:rPr lang="zh-CN" altLang="zh-CN"/>
                  <a:t>该函数的返回值作为实参进行传送，因此该函数必须有返回值</a:t>
                </a:r>
                <a:endParaRPr lang="en-US" altLang="zh-CN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625" y="1340768"/>
                <a:ext cx="8540750" cy="5472608"/>
              </a:xfrm>
              <a:blipFill rotWithShape="1">
                <a:blip r:embed="rId2"/>
                <a:stretch>
                  <a:fillRect l="-428" r="-4636" b="-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98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函数调用的执行步骤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大体分为</a:t>
            </a:r>
            <a:r>
              <a:rPr lang="en-US" altLang="zh-CN"/>
              <a:t>4</a:t>
            </a:r>
            <a:r>
              <a:rPr lang="zh-CN" altLang="en-US"/>
              <a:t>步：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①计算实参值（在调用前完成）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②调用，数据传递（实参给形参）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③执行被调函数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④返回主调函数（可能带返回值，也可不带）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下面依次分别说明：</a:t>
            </a:r>
            <a:r>
              <a:rPr lang="zh-CN" altLang="en-US">
                <a:solidFill>
                  <a:schemeClr val="accent2"/>
                </a:solidFill>
              </a:rPr>
              <a:t>形参和实参</a:t>
            </a:r>
            <a:r>
              <a:rPr lang="zh-CN" altLang="en-US"/>
              <a:t>，以及</a:t>
            </a:r>
            <a:r>
              <a:rPr lang="zh-CN" altLang="en-US">
                <a:solidFill>
                  <a:srgbClr val="FF0000"/>
                </a:solidFill>
              </a:rPr>
              <a:t>返回值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2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形参与实参</a:t>
            </a:r>
          </a:p>
        </p:txBody>
      </p:sp>
      <p:sp>
        <p:nvSpPr>
          <p:cNvPr id="2119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1268760"/>
            <a:ext cx="8928992" cy="5544616"/>
          </a:xfrm>
        </p:spPr>
        <p:txBody>
          <a:bodyPr/>
          <a:lstStyle/>
          <a:p>
            <a:r>
              <a:rPr lang="zh-CN" altLang="en-US" sz="2200" dirty="0"/>
              <a:t>在函数</a:t>
            </a:r>
            <a:r>
              <a:rPr lang="zh-CN" altLang="en-US" sz="2200" dirty="0">
                <a:solidFill>
                  <a:schemeClr val="accent2"/>
                </a:solidFill>
              </a:rPr>
              <a:t>定义</a:t>
            </a:r>
            <a:r>
              <a:rPr lang="zh-CN" altLang="en-US" sz="2200" dirty="0"/>
              <a:t>中，函数名后面</a:t>
            </a:r>
            <a:r>
              <a:rPr lang="en-US" altLang="zh-CN" sz="2200" dirty="0"/>
              <a:t>()</a:t>
            </a:r>
            <a:r>
              <a:rPr lang="zh-CN" altLang="en-US" sz="2200" dirty="0"/>
              <a:t>里的参数，叫</a:t>
            </a:r>
            <a:r>
              <a:rPr lang="zh-CN" altLang="en-US" sz="2200" dirty="0">
                <a:solidFill>
                  <a:schemeClr val="accent2"/>
                </a:solidFill>
              </a:rPr>
              <a:t>形参</a:t>
            </a:r>
            <a:r>
              <a:rPr lang="zh-CN" altLang="en-US" sz="2200" dirty="0"/>
              <a:t> </a:t>
            </a:r>
            <a:r>
              <a:rPr lang="en-US" altLang="zh-CN" sz="2200" dirty="0"/>
              <a:t>(</a:t>
            </a:r>
            <a:r>
              <a:rPr lang="zh-CN" altLang="en-US" sz="2200" dirty="0"/>
              <a:t>形式参数</a:t>
            </a:r>
            <a:r>
              <a:rPr lang="en-US" altLang="zh-CN" sz="2200" dirty="0"/>
              <a:t>)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200" dirty="0"/>
              <a:t>形参用于</a:t>
            </a:r>
            <a:r>
              <a:rPr lang="zh-CN" alt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说明</a:t>
            </a:r>
            <a:r>
              <a:rPr lang="zh-CN" altLang="en-US" sz="2200" dirty="0"/>
              <a:t>函数拟接收数据的类型和顺序</a:t>
            </a:r>
            <a:endParaRPr lang="en-US" altLang="zh-CN" sz="2200" dirty="0"/>
          </a:p>
          <a:p>
            <a:pPr lvl="1">
              <a:lnSpc>
                <a:spcPct val="100000"/>
              </a:lnSpc>
            </a:pPr>
            <a:r>
              <a:rPr lang="zh-CN" altLang="en-US" sz="2200" dirty="0"/>
              <a:t>函数也可以没有形参，表示调用时不需要接收数据</a:t>
            </a:r>
          </a:p>
          <a:p>
            <a:pPr lvl="1">
              <a:lnSpc>
                <a:spcPct val="100000"/>
              </a:lnSpc>
            </a:pPr>
            <a:r>
              <a:rPr lang="zh-CN" altLang="en-US" sz="2200" dirty="0"/>
              <a:t>形参只是一种说明，不能初始化；且</a:t>
            </a:r>
            <a:r>
              <a:rPr lang="zh-CN" altLang="zh-CN" sz="2200" dirty="0"/>
              <a:t>只能在该函数体内使用</a:t>
            </a:r>
            <a:endParaRPr lang="zh-CN" altLang="en-US" sz="2200" dirty="0"/>
          </a:p>
          <a:p>
            <a:r>
              <a:rPr lang="zh-CN" altLang="en-US" sz="2200" dirty="0"/>
              <a:t>当</a:t>
            </a:r>
            <a:r>
              <a:rPr lang="zh-CN" altLang="en-US" sz="2200" dirty="0">
                <a:solidFill>
                  <a:srgbClr val="FF0000"/>
                </a:solidFill>
              </a:rPr>
              <a:t>调用</a:t>
            </a:r>
            <a:r>
              <a:rPr lang="zh-CN" altLang="en-US" sz="2200" dirty="0"/>
              <a:t>函数时，被调函数名后面</a:t>
            </a:r>
            <a:r>
              <a:rPr lang="en-US" altLang="zh-CN" sz="2200" dirty="0"/>
              <a:t>()</a:t>
            </a:r>
            <a:r>
              <a:rPr lang="zh-CN" altLang="en-US" sz="2200" dirty="0"/>
              <a:t>里的参数称为</a:t>
            </a:r>
            <a:r>
              <a:rPr lang="zh-CN" altLang="en-US" sz="2200" dirty="0">
                <a:solidFill>
                  <a:srgbClr val="FF0000"/>
                </a:solidFill>
              </a:rPr>
              <a:t>实参</a:t>
            </a:r>
            <a:r>
              <a:rPr lang="en-US" altLang="zh-CN" sz="2200" dirty="0"/>
              <a:t>(</a:t>
            </a:r>
            <a:r>
              <a:rPr lang="zh-CN" altLang="en-US" sz="2200" dirty="0"/>
              <a:t>实际参数</a:t>
            </a:r>
            <a:r>
              <a:rPr lang="en-US" altLang="zh-CN" sz="2200" dirty="0"/>
              <a:t>)</a:t>
            </a:r>
            <a:endParaRPr lang="en-US" altLang="zh-CN" sz="2200" dirty="0">
              <a:solidFill>
                <a:schemeClr val="accent2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200" dirty="0"/>
              <a:t>实参可以是常量、变量、表达式或</a:t>
            </a:r>
            <a:r>
              <a:rPr lang="zh-CN" altLang="zh-CN" sz="2200" dirty="0"/>
              <a:t>函数等</a:t>
            </a:r>
            <a:r>
              <a:rPr lang="en-US" altLang="zh-CN" sz="2200" dirty="0"/>
              <a:t>,</a:t>
            </a:r>
            <a:r>
              <a:rPr lang="zh-CN" altLang="en-US" sz="2200" dirty="0"/>
              <a:t>但</a:t>
            </a:r>
            <a:r>
              <a:rPr lang="zh-CN" altLang="en-US" sz="2200" dirty="0">
                <a:solidFill>
                  <a:srgbClr val="FF0000"/>
                </a:solidFill>
              </a:rPr>
              <a:t>必须有确定的值</a:t>
            </a:r>
          </a:p>
          <a:p>
            <a:pPr lvl="1">
              <a:lnSpc>
                <a:spcPct val="100000"/>
              </a:lnSpc>
            </a:pPr>
            <a:r>
              <a:rPr lang="zh-CN" altLang="en-US" sz="2200" dirty="0"/>
              <a:t>实参的顺序、个数、类型应与形参一致；个数不一致会出错，类型不一致会进行隐式转换（赋值相容时）</a:t>
            </a:r>
            <a:endParaRPr lang="en-US" altLang="zh-CN" sz="2200" dirty="0"/>
          </a:p>
          <a:p>
            <a:pPr lvl="1">
              <a:lnSpc>
                <a:spcPct val="100000"/>
              </a:lnSpc>
            </a:pPr>
            <a:r>
              <a:rPr lang="zh-CN" altLang="en-US" sz="2200" dirty="0"/>
              <a:t>若无形参，则实参为空；但</a:t>
            </a:r>
            <a:r>
              <a:rPr lang="en-US" altLang="zh-CN" sz="2200" b="1" dirty="0">
                <a:solidFill>
                  <a:srgbClr val="FF0000"/>
                </a:solidFill>
              </a:rPr>
              <a:t>( )</a:t>
            </a:r>
            <a:r>
              <a:rPr lang="zh-CN" altLang="en-US" sz="2200" dirty="0"/>
              <a:t>不能缺省；</a:t>
            </a:r>
            <a:endParaRPr lang="en-US" altLang="zh-CN" sz="2200" dirty="0"/>
          </a:p>
          <a:p>
            <a:pPr lvl="1">
              <a:lnSpc>
                <a:spcPct val="100000"/>
              </a:lnSpc>
            </a:pPr>
            <a:r>
              <a:rPr lang="zh-CN" altLang="en-US" sz="2200" dirty="0"/>
              <a:t>不同编译器，函数调用时，实参的求值顺序可能不同，如</a:t>
            </a:r>
            <a:r>
              <a:rPr lang="en-US" altLang="zh-CN" sz="2200" dirty="0"/>
              <a:t>printf(“%</a:t>
            </a:r>
            <a:r>
              <a:rPr lang="en-US" altLang="zh-CN" sz="2200" dirty="0" err="1"/>
              <a:t>d”,fun</a:t>
            </a:r>
            <a:r>
              <a:rPr lang="en-US" altLang="zh-CN" sz="2200" dirty="0"/>
              <a:t>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,</a:t>
            </a:r>
            <a:r>
              <a:rPr lang="en-US" altLang="zh-CN" sz="2200" dirty="0">
                <a:solidFill>
                  <a:srgbClr val="00B0F0"/>
                </a:solidFill>
              </a:rPr>
              <a:t>++</a:t>
            </a:r>
            <a:r>
              <a:rPr lang="en-US" altLang="zh-CN" sz="2200" dirty="0" err="1">
                <a:solidFill>
                  <a:srgbClr val="00B0F0"/>
                </a:solidFill>
              </a:rPr>
              <a:t>i</a:t>
            </a:r>
            <a:r>
              <a:rPr lang="en-US" altLang="zh-CN" sz="2200" dirty="0"/>
              <a:t>));</a:t>
            </a:r>
            <a:r>
              <a:rPr lang="zh-CN" altLang="en-US" sz="2200" dirty="0"/>
              <a:t> </a:t>
            </a:r>
            <a:endParaRPr lang="en-US" altLang="zh-CN" sz="22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//printf</a:t>
            </a:r>
            <a:r>
              <a:rPr lang="zh-CN" altLang="en-US" sz="2200" dirty="0"/>
              <a:t>包含两个实参：字符串</a:t>
            </a:r>
            <a:r>
              <a:rPr lang="en-US" altLang="zh-CN" sz="2200" dirty="0">
                <a:solidFill>
                  <a:srgbClr val="000000"/>
                </a:solidFill>
                <a:ea typeface="楷体_GB2312" pitchFamily="1" charset="-122"/>
              </a:rPr>
              <a:t>“</a:t>
            </a:r>
            <a:r>
              <a:rPr lang="en-US" altLang="zh-CN" sz="2200" dirty="0">
                <a:solidFill>
                  <a:srgbClr val="000000"/>
                </a:solidFill>
              </a:rPr>
              <a:t>%d</a:t>
            </a:r>
            <a:r>
              <a:rPr lang="en-US" altLang="zh-CN" sz="2200" dirty="0">
                <a:solidFill>
                  <a:srgbClr val="000000"/>
                </a:solidFill>
                <a:ea typeface="楷体_GB2312" pitchFamily="1" charset="-122"/>
              </a:rPr>
              <a:t>”</a:t>
            </a:r>
            <a:r>
              <a:rPr lang="zh-CN" altLang="en-US" sz="2200" dirty="0"/>
              <a:t>和函数</a:t>
            </a:r>
            <a:r>
              <a:rPr lang="en-US" altLang="zh-CN" sz="2200" dirty="0">
                <a:solidFill>
                  <a:srgbClr val="000000"/>
                </a:solidFill>
              </a:rPr>
              <a:t>fun(</a:t>
            </a:r>
            <a:r>
              <a:rPr lang="en-US" altLang="zh-CN" sz="2200" dirty="0" err="1">
                <a:solidFill>
                  <a:srgbClr val="000000"/>
                </a:solidFill>
              </a:rPr>
              <a:t>i</a:t>
            </a:r>
            <a:r>
              <a:rPr lang="en-US" altLang="zh-CN" sz="2200" dirty="0">
                <a:solidFill>
                  <a:srgbClr val="000000"/>
                </a:solidFill>
              </a:rPr>
              <a:t>,++</a:t>
            </a:r>
            <a:r>
              <a:rPr lang="en-US" altLang="zh-CN" sz="2200" dirty="0" err="1">
                <a:solidFill>
                  <a:srgbClr val="000000"/>
                </a:solidFill>
              </a:rPr>
              <a:t>i</a:t>
            </a:r>
            <a:r>
              <a:rPr lang="en-US" altLang="zh-CN" sz="2200" dirty="0">
                <a:solidFill>
                  <a:srgbClr val="000000"/>
                </a:solidFill>
              </a:rPr>
              <a:t>)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   //fun()</a:t>
            </a:r>
            <a:r>
              <a:rPr lang="zh-CN" altLang="en-US" sz="2200" dirty="0"/>
              <a:t>包含两个实参，当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=1</a:t>
            </a:r>
            <a:r>
              <a:rPr lang="zh-CN" altLang="en-US" sz="2200" dirty="0"/>
              <a:t>时，可能是</a:t>
            </a:r>
            <a:r>
              <a:rPr lang="en-US" altLang="zh-CN" sz="2200" dirty="0"/>
              <a:t>fun(1,</a:t>
            </a:r>
            <a:r>
              <a:rPr lang="en-US" altLang="zh-CN" sz="2200" dirty="0">
                <a:solidFill>
                  <a:srgbClr val="00B0F0"/>
                </a:solidFill>
              </a:rPr>
              <a:t>2</a:t>
            </a:r>
            <a:r>
              <a:rPr lang="en-US" altLang="zh-CN" sz="2200" dirty="0"/>
              <a:t>)</a:t>
            </a:r>
            <a:r>
              <a:rPr lang="zh-CN" altLang="en-US" sz="2200" dirty="0"/>
              <a:t>或</a:t>
            </a:r>
            <a:r>
              <a:rPr lang="en-US" altLang="zh-CN" sz="2200" dirty="0"/>
              <a:t>fun(1,</a:t>
            </a:r>
            <a:r>
              <a:rPr lang="en-US" altLang="zh-CN" sz="2200" dirty="0">
                <a:solidFill>
                  <a:srgbClr val="00B0F0"/>
                </a:solidFill>
              </a:rPr>
              <a:t>1</a:t>
            </a:r>
            <a:r>
              <a:rPr lang="en-US" altLang="zh-CN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049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参数的传递    数据传送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700808"/>
            <a:ext cx="8540750" cy="51125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实参向形参的数据传递是</a:t>
            </a:r>
            <a:r>
              <a:rPr lang="zh-CN" altLang="en-US" dirty="0">
                <a:solidFill>
                  <a:srgbClr val="FF0000"/>
                </a:solidFill>
              </a:rPr>
              <a:t>单向传递</a:t>
            </a:r>
            <a:r>
              <a:rPr lang="zh-CN" altLang="en-US" dirty="0"/>
              <a:t>， 即只能由实参传给形参，而不能由形参传给实参</a:t>
            </a:r>
            <a:endParaRPr lang="en-US" altLang="zh-CN" dirty="0"/>
          </a:p>
          <a:p>
            <a:pPr>
              <a:lnSpc>
                <a:spcPct val="5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若实参是个具有存储空间的数据对象时，其和形参在内存中占有不同的存储单元，即使</a:t>
            </a:r>
            <a:r>
              <a:rPr lang="zh-CN" altLang="en-US" dirty="0">
                <a:solidFill>
                  <a:srgbClr val="FF0000"/>
                </a:solidFill>
              </a:rPr>
              <a:t>同名也互不影响</a:t>
            </a:r>
            <a:r>
              <a:rPr lang="zh-CN" altLang="en-US" dirty="0"/>
              <a:t>；即：数据传递结束后，实参和形参互不相干；形参（在被调函数中）变化不会影响对应实参（在主调函数中）的值</a:t>
            </a:r>
            <a:endParaRPr lang="en-US" altLang="zh-CN" dirty="0"/>
          </a:p>
          <a:p>
            <a:pPr>
              <a:lnSpc>
                <a:spcPct val="50000"/>
              </a:lnSpc>
            </a:pPr>
            <a:endParaRPr lang="en-US" altLang="zh-CN" dirty="0"/>
          </a:p>
          <a:p>
            <a:pPr marL="342900" lvl="1" indent="-342900">
              <a:lnSpc>
                <a:spcPct val="10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dirty="0"/>
              <a:t>形参变量只有在被调用时，才分配内存单元；调用结束时，即刻释放所分配的内存单元（即形参只在该函数内有效；调用结束后，则不能再使用）</a:t>
            </a:r>
          </a:p>
          <a:p>
            <a:pPr>
              <a:lnSpc>
                <a:spcPct val="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0102980"/>
      </p:ext>
    </p:extLst>
  </p:cSld>
  <p:clrMapOvr>
    <a:masterClrMapping/>
  </p:clrMapOvr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16686</TotalTime>
  <Pages>0</Pages>
  <Words>4776</Words>
  <Characters>0</Characters>
  <Application>Microsoft Office PowerPoint</Application>
  <DocSecurity>0</DocSecurity>
  <PresentationFormat>全屏显示(4:3)</PresentationFormat>
  <Lines>0</Lines>
  <Paragraphs>435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黑体</vt:lpstr>
      <vt:lpstr>宋体</vt:lpstr>
      <vt:lpstr>微软雅黑</vt:lpstr>
      <vt:lpstr>Arial</vt:lpstr>
      <vt:lpstr>Cambria Math</vt:lpstr>
      <vt:lpstr>Courier New</vt:lpstr>
      <vt:lpstr>Times New Roman</vt:lpstr>
      <vt:lpstr>Wingdings</vt:lpstr>
      <vt:lpstr>诗情画意</vt:lpstr>
      <vt:lpstr>主要内容</vt:lpstr>
      <vt:lpstr>函数调用及形式</vt:lpstr>
      <vt:lpstr>函数factorial的   调用(call)</vt:lpstr>
      <vt:lpstr>思考一个函数调用的例子</vt:lpstr>
      <vt:lpstr>PowerPoint 演示文稿</vt:lpstr>
      <vt:lpstr>函数调用的几种表现形式</vt:lpstr>
      <vt:lpstr>函数调用的执行步骤</vt:lpstr>
      <vt:lpstr> 形参与实参</vt:lpstr>
      <vt:lpstr>参数的传递    数据传送</vt:lpstr>
      <vt:lpstr>两个数中的最大值</vt:lpstr>
      <vt:lpstr>计算三个电阻的串联和并联值</vt:lpstr>
      <vt:lpstr>(传递)数值和(传递)地址的   本质区别</vt:lpstr>
      <vt:lpstr>传值或传址的选择</vt:lpstr>
      <vt:lpstr>PowerPoint 演示文稿</vt:lpstr>
      <vt:lpstr>PowerPoint 演示文稿</vt:lpstr>
      <vt:lpstr>函数原型声明   先看一个例子</vt:lpstr>
      <vt:lpstr>PowerPoint 演示文稿</vt:lpstr>
      <vt:lpstr>PowerPoint 演示文稿</vt:lpstr>
      <vt:lpstr>PowerPoint 演示文稿</vt:lpstr>
      <vt:lpstr>PowerPoint 演示文稿</vt:lpstr>
      <vt:lpstr>声明用法   补充说明</vt:lpstr>
      <vt:lpstr>函数声明与函数定义</vt:lpstr>
      <vt:lpstr>PowerPoint 演示文稿</vt:lpstr>
      <vt:lpstr>函数应该在哪里声明</vt:lpstr>
      <vt:lpstr>PowerPoint 演示文稿</vt:lpstr>
      <vt:lpstr>自定义求绝对值程序</vt:lpstr>
      <vt:lpstr>多参数的函数</vt:lpstr>
      <vt:lpstr>有多个函数的程序</vt:lpstr>
      <vt:lpstr>PowerPoint 演示文稿</vt:lpstr>
      <vt:lpstr>PowerPoint 演示文稿</vt:lpstr>
      <vt:lpstr>10个学生计算成绩平均分</vt:lpstr>
      <vt:lpstr>PowerPoint 演示文稿</vt:lpstr>
      <vt:lpstr>n个学生计算成绩平均分</vt:lpstr>
      <vt:lpstr>PowerPoint 演示文稿</vt:lpstr>
      <vt:lpstr>求3X4矩阵中的最大元素</vt:lpstr>
      <vt:lpstr>小结</vt:lpstr>
    </vt:vector>
  </TitlesOfParts>
  <Manager/>
  <Company>Microsoft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计算机程序设计</dc:title>
  <dc:subject/>
  <dc:creator>wanglei</dc:creator>
  <cp:keywords/>
  <dc:description/>
  <cp:lastModifiedBy>Xiao-Hua Xu</cp:lastModifiedBy>
  <cp:revision>906</cp:revision>
  <dcterms:created xsi:type="dcterms:W3CDTF">2012-09-25T16:36:19Z</dcterms:created>
  <dcterms:modified xsi:type="dcterms:W3CDTF">2022-11-02T04:47:43Z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