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571" r:id="rId2"/>
    <p:sldId id="572" r:id="rId3"/>
    <p:sldId id="575" r:id="rId4"/>
    <p:sldId id="574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基本数据类型</a:t>
            </a:r>
            <a:endParaRPr lang="en-US" altLang="zh-CN" dirty="0"/>
          </a:p>
          <a:p>
            <a:pPr lvl="1"/>
            <a:r>
              <a:rPr lang="zh-CN" altLang="zh-CN" dirty="0"/>
              <a:t>整型数据</a:t>
            </a:r>
            <a:endParaRPr lang="en-US" altLang="zh-CN" dirty="0"/>
          </a:p>
          <a:p>
            <a:pPr lvl="1"/>
            <a:r>
              <a:rPr lang="zh-CN" altLang="zh-CN" dirty="0"/>
              <a:t>浮点型数据</a:t>
            </a:r>
            <a:endParaRPr lang="en-US" altLang="zh-CN" dirty="0"/>
          </a:p>
          <a:p>
            <a:pPr lvl="1"/>
            <a:r>
              <a:rPr lang="zh-CN" altLang="zh-CN" dirty="0"/>
              <a:t>字符型数据</a:t>
            </a:r>
            <a:endParaRPr lang="en-US" altLang="zh-CN" dirty="0"/>
          </a:p>
          <a:p>
            <a:pPr lvl="1"/>
            <a:r>
              <a:rPr lang="zh-CN" altLang="zh-CN" dirty="0"/>
              <a:t>幻数与宏定义</a:t>
            </a:r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806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处理整型数据的程序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359566" y="1628800"/>
            <a:ext cx="8748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score,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成绩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&lt;=100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，用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score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足够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从键盘输入数据个数不太可能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&gt;32767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，用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也足够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=0;i&lt;50;i++)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50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次处理数据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scanf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d",&amp;score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if(score&gt;=60)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恭喜你，通过考试！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else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别灰心，明年再来！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return 0;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7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溢出的演示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628800"/>
            <a:ext cx="8748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=0;i&gt;=0;i++)//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循环直至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&lt;0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结束，这科学吗？！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("%d 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边循环边打印，无穷无尽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#include&lt;stdio.h&gt;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=0;i&gt;=0;i++);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好奇怪的循环语句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(“%d ”,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循环结束再打印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再清楚一点：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("%d %d",i-1,i);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即便是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，取值范围也难以满足很多计算需求</a:t>
            </a:r>
            <a:endParaRPr lang="en-US" altLang="zh-CN" dirty="0"/>
          </a:p>
          <a:p>
            <a:r>
              <a:rPr lang="zh-CN" altLang="en-US" dirty="0"/>
              <a:t>虽然仍然不能表示无穷大，但浮点型数据类型的取值范围足以应对常规的科学计算</a:t>
            </a:r>
            <a:endParaRPr lang="en-US" altLang="zh-CN" dirty="0"/>
          </a:p>
          <a:p>
            <a:r>
              <a:rPr lang="zh-CN" altLang="zh-CN" dirty="0"/>
              <a:t>浮点型数据全都是有符号的，</a:t>
            </a:r>
            <a:r>
              <a:rPr lang="zh-CN" altLang="en-US" dirty="0"/>
              <a:t>编程时</a:t>
            </a:r>
            <a:r>
              <a:rPr lang="zh-CN" altLang="zh-CN" dirty="0"/>
              <a:t>通常不需要了解</a:t>
            </a:r>
            <a:r>
              <a:rPr lang="zh-CN" altLang="en-US" dirty="0"/>
              <a:t>编码</a:t>
            </a:r>
            <a:r>
              <a:rPr lang="zh-CN" altLang="zh-CN" dirty="0"/>
              <a:t>细节，主要关注两点：</a:t>
            </a:r>
            <a:r>
              <a:rPr lang="zh-CN" altLang="zh-CN" b="1" dirty="0"/>
              <a:t>精度</a:t>
            </a:r>
            <a:r>
              <a:rPr lang="zh-CN" altLang="zh-CN" dirty="0"/>
              <a:t>（有效数字位数）与</a:t>
            </a:r>
            <a:r>
              <a:rPr lang="zh-CN" altLang="zh-CN" b="1" dirty="0"/>
              <a:t>取值范围</a:t>
            </a:r>
            <a:endParaRPr lang="en-US" altLang="zh-CN" dirty="0"/>
          </a:p>
          <a:p>
            <a:r>
              <a:rPr lang="zh-CN" altLang="zh-CN" dirty="0"/>
              <a:t>有效数字位数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zh-CN" altLang="zh-CN" dirty="0"/>
              <a:t>转换成十进制数时保证最少准确到</a:t>
            </a:r>
            <a:r>
              <a:rPr lang="en-US" altLang="zh-CN" dirty="0"/>
              <a:t>s</a:t>
            </a:r>
            <a:r>
              <a:rPr lang="zh-CN" altLang="zh-CN" dirty="0"/>
              <a:t>位</a:t>
            </a:r>
            <a:endParaRPr lang="en-US" altLang="zh-CN" dirty="0"/>
          </a:p>
          <a:p>
            <a:r>
              <a:rPr lang="zh-CN" altLang="zh-CN" dirty="0"/>
              <a:t>超出位数的数字不保证是准确的，比如有效数字位数为</a:t>
            </a:r>
            <a:r>
              <a:rPr lang="en-US" altLang="zh-CN" dirty="0"/>
              <a:t>3</a:t>
            </a:r>
            <a:r>
              <a:rPr lang="zh-CN" altLang="zh-CN" dirty="0"/>
              <a:t>时，数据</a:t>
            </a:r>
            <a:r>
              <a:rPr lang="en-US" altLang="zh-CN" dirty="0"/>
              <a:t>3.14259</a:t>
            </a:r>
            <a:r>
              <a:rPr lang="zh-CN" altLang="zh-CN" dirty="0"/>
              <a:t>中只有</a:t>
            </a:r>
            <a:r>
              <a:rPr lang="en-US" altLang="zh-CN" dirty="0"/>
              <a:t>3.14</a:t>
            </a:r>
            <a:r>
              <a:rPr lang="zh-CN" altLang="zh-CN" dirty="0"/>
              <a:t>是保证准确的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3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有效位数与取值范围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语言常用浮点数类型包括：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zh-CN" dirty="0"/>
              <a:t>单精度浮点型</a:t>
            </a:r>
            <a:r>
              <a:rPr lang="en-US" altLang="zh-CN" dirty="0"/>
              <a:t>float</a:t>
            </a:r>
            <a:r>
              <a:rPr lang="zh-CN" altLang="zh-CN" dirty="0"/>
              <a:t>，最少</a:t>
            </a:r>
            <a:r>
              <a:rPr lang="en-US" altLang="zh-CN" dirty="0"/>
              <a:t>4</a:t>
            </a:r>
            <a:r>
              <a:rPr lang="zh-CN" altLang="zh-CN" dirty="0"/>
              <a:t>字节，</a:t>
            </a:r>
            <a:r>
              <a:rPr lang="en-US" altLang="zh-CN" dirty="0"/>
              <a:t>6</a:t>
            </a:r>
            <a:r>
              <a:rPr lang="zh-CN" altLang="zh-CN" dirty="0"/>
              <a:t>位有效数字，绝对值的取值范围约为</a:t>
            </a:r>
            <a:r>
              <a:rPr lang="en-US" altLang="zh-CN" dirty="0"/>
              <a:t>1.2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-38</a:t>
            </a:r>
            <a:r>
              <a:rPr lang="en-US" altLang="zh-CN" dirty="0"/>
              <a:t>~3.4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38</a:t>
            </a:r>
            <a:endParaRPr lang="zh-CN" altLang="zh-CN" dirty="0"/>
          </a:p>
          <a:p>
            <a:r>
              <a:rPr lang="zh-CN" altLang="zh-CN" dirty="0"/>
              <a:t>双精度浮点型</a:t>
            </a:r>
            <a:r>
              <a:rPr lang="en-US" altLang="zh-CN" dirty="0"/>
              <a:t>double</a:t>
            </a:r>
            <a:r>
              <a:rPr lang="zh-CN" altLang="zh-CN" dirty="0"/>
              <a:t>，最少</a:t>
            </a:r>
            <a:r>
              <a:rPr lang="en-US" altLang="zh-CN" dirty="0"/>
              <a:t>8</a:t>
            </a:r>
            <a:r>
              <a:rPr lang="zh-CN" altLang="zh-CN" dirty="0"/>
              <a:t>字节，</a:t>
            </a:r>
            <a:r>
              <a:rPr lang="en-US" altLang="zh-CN" dirty="0"/>
              <a:t>15</a:t>
            </a:r>
            <a:r>
              <a:rPr lang="zh-CN" altLang="zh-CN" dirty="0"/>
              <a:t>位有效数字，绝对值的取值范围约为</a:t>
            </a:r>
            <a:r>
              <a:rPr lang="en-US" altLang="zh-CN" dirty="0"/>
              <a:t>2.3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-308</a:t>
            </a:r>
            <a:r>
              <a:rPr lang="en-US" altLang="zh-CN" dirty="0"/>
              <a:t>~1.7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308</a:t>
            </a:r>
            <a:endParaRPr lang="zh-CN" altLang="zh-CN" dirty="0"/>
          </a:p>
          <a:p>
            <a:r>
              <a:rPr lang="zh-CN" altLang="zh-CN" dirty="0"/>
              <a:t>长双精度浮点型</a:t>
            </a:r>
            <a:r>
              <a:rPr lang="en-US" altLang="zh-CN" dirty="0"/>
              <a:t>long double</a:t>
            </a:r>
            <a:r>
              <a:rPr lang="zh-CN" altLang="zh-CN" dirty="0"/>
              <a:t>，最少</a:t>
            </a:r>
            <a:r>
              <a:rPr lang="en-US" altLang="zh-CN" dirty="0"/>
              <a:t>10</a:t>
            </a:r>
            <a:r>
              <a:rPr lang="zh-CN" altLang="zh-CN" dirty="0"/>
              <a:t>字节，</a:t>
            </a:r>
            <a:r>
              <a:rPr lang="en-US" altLang="zh-CN" dirty="0"/>
              <a:t>19</a:t>
            </a:r>
            <a:r>
              <a:rPr lang="zh-CN" altLang="zh-CN" dirty="0"/>
              <a:t>位有效数字，绝对值的取值范围约为</a:t>
            </a:r>
            <a:r>
              <a:rPr lang="en-US" altLang="zh-CN" dirty="0"/>
              <a:t>3.4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-4932</a:t>
            </a:r>
            <a:r>
              <a:rPr lang="en-US" altLang="zh-CN" dirty="0"/>
              <a:t>~1.1</a:t>
            </a:r>
            <a:r>
              <a:rPr lang="zh-CN" altLang="zh-CN" dirty="0"/>
              <a:t>×</a:t>
            </a:r>
            <a:r>
              <a:rPr lang="en-US" altLang="zh-CN" dirty="0"/>
              <a:t>10</a:t>
            </a:r>
            <a:r>
              <a:rPr lang="en-US" altLang="zh-CN" baseline="30000" dirty="0"/>
              <a:t>4932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浮点型</a:t>
            </a:r>
            <a:r>
              <a:rPr lang="zh-CN" altLang="en-US" dirty="0"/>
              <a:t>的优点：</a:t>
            </a:r>
            <a:r>
              <a:rPr lang="zh-CN" altLang="zh-CN" dirty="0"/>
              <a:t>取值范围大，基本上不用担心溢出的问题</a:t>
            </a:r>
            <a:endParaRPr lang="en-US" altLang="zh-CN" dirty="0"/>
          </a:p>
          <a:p>
            <a:r>
              <a:rPr lang="zh-CN" altLang="zh-CN" dirty="0"/>
              <a:t>缺点</a:t>
            </a:r>
            <a:r>
              <a:rPr lang="zh-CN" altLang="en-US" dirty="0"/>
              <a:t>：</a:t>
            </a:r>
            <a:r>
              <a:rPr lang="zh-CN" altLang="zh-CN" dirty="0"/>
              <a:t>无法精确地表示数据</a:t>
            </a:r>
            <a:endParaRPr lang="en-US" altLang="zh-CN" dirty="0"/>
          </a:p>
          <a:p>
            <a:r>
              <a:rPr lang="zh-CN" altLang="zh-CN" dirty="0"/>
              <a:t>浮点数</a:t>
            </a:r>
            <a:r>
              <a:rPr lang="zh-CN" altLang="en-US" dirty="0"/>
              <a:t>的</a:t>
            </a:r>
            <a:r>
              <a:rPr lang="zh-CN" altLang="zh-CN" dirty="0"/>
              <a:t>两种误差</a:t>
            </a:r>
            <a:endParaRPr lang="en-US" altLang="zh-CN" dirty="0"/>
          </a:p>
          <a:p>
            <a:pPr lvl="1"/>
            <a:r>
              <a:rPr lang="zh-CN" altLang="zh-CN" dirty="0"/>
              <a:t>进制转换带来的误差</a:t>
            </a:r>
            <a:endParaRPr lang="en-US" altLang="zh-CN" dirty="0"/>
          </a:p>
          <a:p>
            <a:pPr lvl="1"/>
            <a:r>
              <a:rPr lang="zh-CN" altLang="zh-CN" dirty="0"/>
              <a:t>有限的有效数字位数导致的数据表示误差</a:t>
            </a:r>
          </a:p>
          <a:p>
            <a:r>
              <a:rPr lang="zh-CN" altLang="zh-CN" dirty="0"/>
              <a:t>问题</a:t>
            </a:r>
            <a:r>
              <a:rPr lang="zh-CN" altLang="en-US" dirty="0"/>
              <a:t>：</a:t>
            </a:r>
            <a:r>
              <a:rPr lang="zh-CN" altLang="zh-CN" dirty="0"/>
              <a:t>无法直接判断两个浮点数是否相等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93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误差的演示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56792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x1=0.1;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double x2=0.1;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if(x1==x2) printf("x1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这是理想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 printf("x1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不相等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这是现实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float x1=0.1;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double x2=0.1;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if((x1-x2)&lt;1e-6) printf(“x1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”);//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不完美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 printf("x1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与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不相等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  <a:endParaRPr lang="zh-CN" altLang="en-US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但够用就好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6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字符型数据</a:t>
            </a:r>
            <a:r>
              <a:rPr lang="zh-CN" altLang="en-US" dirty="0"/>
              <a:t>类型</a:t>
            </a:r>
            <a:r>
              <a:rPr lang="en-US" altLang="zh-CN" dirty="0"/>
              <a:t>char</a:t>
            </a:r>
            <a:r>
              <a:rPr lang="zh-CN" altLang="en-US" dirty="0"/>
              <a:t>理论上只</a:t>
            </a:r>
            <a:r>
              <a:rPr lang="zh-CN" altLang="zh-CN" dirty="0"/>
              <a:t>占用</a:t>
            </a:r>
            <a:r>
              <a:rPr lang="en-US" altLang="zh-CN" dirty="0"/>
              <a:t>1</a:t>
            </a:r>
            <a:r>
              <a:rPr lang="zh-CN" altLang="zh-CN" dirty="0"/>
              <a:t>个字节的空间</a:t>
            </a:r>
            <a:endParaRPr lang="en-US" altLang="zh-CN" dirty="0"/>
          </a:p>
          <a:p>
            <a:r>
              <a:rPr lang="zh-CN" altLang="en-US" dirty="0"/>
              <a:t>字符型数据本质是整型数据，可</a:t>
            </a:r>
            <a:r>
              <a:rPr lang="zh-CN" altLang="zh-CN" dirty="0"/>
              <a:t>作为小整数参与运算</a:t>
            </a:r>
            <a:endParaRPr lang="en-US" altLang="zh-CN" dirty="0"/>
          </a:p>
          <a:p>
            <a:r>
              <a:rPr lang="zh-CN" altLang="zh-CN" dirty="0"/>
              <a:t>取值范围</a:t>
            </a:r>
            <a:r>
              <a:rPr lang="en-US" altLang="zh-CN" dirty="0"/>
              <a:t>0~255</a:t>
            </a:r>
            <a:r>
              <a:rPr lang="zh-CN" altLang="en-US" dirty="0"/>
              <a:t>时</a:t>
            </a:r>
            <a:r>
              <a:rPr lang="zh-CN" altLang="zh-CN" dirty="0"/>
              <a:t>能作为字符</a:t>
            </a:r>
            <a:r>
              <a:rPr lang="zh-CN" altLang="en-US" dirty="0"/>
              <a:t>使用，其中</a:t>
            </a:r>
            <a:r>
              <a:rPr lang="en-US" altLang="zh-CN" dirty="0"/>
              <a:t>0~127</a:t>
            </a:r>
            <a:r>
              <a:rPr lang="zh-CN" altLang="zh-CN" dirty="0"/>
              <a:t>对应</a:t>
            </a:r>
            <a:r>
              <a:rPr lang="en-US" altLang="zh-CN" dirty="0"/>
              <a:t>ASCII</a:t>
            </a:r>
            <a:r>
              <a:rPr lang="zh-CN" altLang="zh-CN" dirty="0"/>
              <a:t>编码表中的字符</a:t>
            </a:r>
            <a:r>
              <a:rPr lang="zh-CN" altLang="en-US" dirty="0"/>
              <a:t>，</a:t>
            </a:r>
            <a:r>
              <a:rPr lang="en-US" altLang="zh-CN" dirty="0"/>
              <a:t>128~255</a:t>
            </a:r>
            <a:r>
              <a:rPr lang="zh-CN" altLang="en-US" dirty="0"/>
              <a:t>则是扩展</a:t>
            </a:r>
            <a:r>
              <a:rPr lang="en-US" altLang="zh-CN" dirty="0"/>
              <a:t>ASCII</a:t>
            </a:r>
            <a:r>
              <a:rPr lang="zh-CN" altLang="en-US" dirty="0"/>
              <a:t>编码字符</a:t>
            </a:r>
            <a:endParaRPr lang="en-US" altLang="zh-CN" dirty="0"/>
          </a:p>
          <a:p>
            <a:r>
              <a:rPr lang="zh-CN" altLang="zh-CN" dirty="0"/>
              <a:t>字符型常量在</a:t>
            </a:r>
            <a:r>
              <a:rPr lang="en-US" altLang="zh-CN" dirty="0"/>
              <a:t>C</a:t>
            </a:r>
            <a:r>
              <a:rPr lang="zh-CN" altLang="zh-CN" dirty="0"/>
              <a:t>程序中用单引号表征，比如小写字母</a:t>
            </a:r>
            <a:r>
              <a:rPr lang="en-US" altLang="zh-CN" dirty="0"/>
              <a:t>a</a:t>
            </a:r>
            <a:r>
              <a:rPr lang="zh-CN" altLang="zh-CN" dirty="0"/>
              <a:t>在程序中写作字符</a:t>
            </a:r>
            <a:r>
              <a:rPr lang="en-US" altLang="zh-CN" dirty="0"/>
              <a:t>'a'</a:t>
            </a:r>
            <a:r>
              <a:rPr lang="zh-CN" altLang="zh-CN" dirty="0"/>
              <a:t>，</a:t>
            </a:r>
            <a:r>
              <a:rPr lang="zh-CN" altLang="en-US" dirty="0"/>
              <a:t>其</a:t>
            </a:r>
            <a:r>
              <a:rPr lang="en-US" altLang="zh-CN" dirty="0"/>
              <a:t>ASCII</a:t>
            </a:r>
            <a:r>
              <a:rPr lang="zh-CN" altLang="zh-CN" dirty="0"/>
              <a:t>码值</a:t>
            </a:r>
            <a:r>
              <a:rPr lang="en-US" altLang="zh-CN" dirty="0"/>
              <a:t>97</a:t>
            </a:r>
            <a:r>
              <a:rPr lang="zh-CN" altLang="zh-CN" dirty="0"/>
              <a:t>可直接作为整数使用</a:t>
            </a:r>
            <a:endParaRPr lang="en-US" altLang="zh-CN" dirty="0"/>
          </a:p>
          <a:p>
            <a:r>
              <a:rPr lang="zh-CN" altLang="en-US" dirty="0"/>
              <a:t>字符型数据作为字符还是整数使用取决于应用需求</a:t>
            </a:r>
          </a:p>
        </p:txBody>
      </p:sp>
    </p:spTree>
    <p:extLst>
      <p:ext uri="{BB962C8B-B14F-4D97-AF65-F5344CB8AC3E}">
        <p14:creationId xmlns:p14="http://schemas.microsoft.com/office/powerpoint/2010/main" val="341272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大小写转换的演示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916832"/>
            <a:ext cx="87484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//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getche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函数在这里说明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char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c,i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=0;i&lt;5;i++)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c=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getche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if(c&gt;='a'&amp;&amp;c&lt;='z')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putchar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c-'a'+'A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37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幻数与宏定义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直接书写在程序中的常数，比如</a:t>
            </a:r>
            <a:r>
              <a:rPr lang="en-US" altLang="zh-CN" dirty="0"/>
              <a:t>80</a:t>
            </a:r>
            <a:r>
              <a:rPr lang="zh-CN" altLang="zh-CN" dirty="0"/>
              <a:t>、</a:t>
            </a:r>
            <a:r>
              <a:rPr lang="en-US" altLang="zh-CN" dirty="0"/>
              <a:t>1.85</a:t>
            </a:r>
            <a:r>
              <a:rPr lang="zh-CN" altLang="zh-CN" dirty="0"/>
              <a:t>，称为“幻数”。</a:t>
            </a:r>
            <a:endParaRPr lang="en-US" altLang="zh-CN" dirty="0"/>
          </a:p>
          <a:p>
            <a:r>
              <a:rPr lang="zh-CN" altLang="zh-CN" dirty="0"/>
              <a:t>“</a:t>
            </a:r>
            <a:r>
              <a:rPr lang="en-US" altLang="zh-CN" dirty="0"/>
              <a:t>#define</a:t>
            </a:r>
            <a:r>
              <a:rPr lang="zh-CN" altLang="zh-CN" dirty="0"/>
              <a:t>”指令（也称为宏定义，</a:t>
            </a:r>
            <a:r>
              <a:rPr lang="en-US" altLang="zh-CN" dirty="0"/>
              <a:t>Macro definition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#define </a:t>
            </a:r>
            <a:r>
              <a:rPr lang="zh-CN" altLang="zh-CN" b="1" dirty="0"/>
              <a:t>宏</a:t>
            </a:r>
            <a:r>
              <a:rPr lang="zh-CN" altLang="zh-CN" b="1" i="1" dirty="0"/>
              <a:t>名</a:t>
            </a:r>
            <a:r>
              <a:rPr lang="zh-CN" altLang="zh-CN" b="1" dirty="0"/>
              <a:t> </a:t>
            </a:r>
            <a:r>
              <a:rPr lang="zh-CN" altLang="zh-CN" b="1" i="1" dirty="0"/>
              <a:t>替换的文本字符串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#include&lt;</a:t>
            </a:r>
            <a:r>
              <a:rPr lang="en-US" altLang="zh-CN" sz="2000" dirty="0" err="1">
                <a:solidFill>
                  <a:srgbClr val="000000"/>
                </a:solidFill>
              </a:rPr>
              <a:t>stdio.h</a:t>
            </a:r>
            <a:r>
              <a:rPr lang="en-US" altLang="zh-CN" sz="2000" dirty="0">
                <a:solidFill>
                  <a:srgbClr val="000000"/>
                </a:solidFill>
              </a:rPr>
              <a:t>&gt;</a:t>
            </a:r>
            <a:endParaRPr lang="zh-CN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#define Weight 80 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zh-CN" sz="2000" dirty="0">
                <a:solidFill>
                  <a:srgbClr val="000000"/>
                </a:solidFill>
              </a:rPr>
              <a:t>体重值，可根据需要任意修改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#define Height 1.85 </a:t>
            </a:r>
            <a:r>
              <a:rPr lang="en-US" altLang="zh-CN" sz="2000" dirty="0">
                <a:solidFill>
                  <a:srgbClr val="000000"/>
                </a:solidFill>
              </a:rPr>
              <a:t>//</a:t>
            </a:r>
            <a:r>
              <a:rPr lang="zh-CN" altLang="zh-CN" sz="2000" dirty="0">
                <a:solidFill>
                  <a:srgbClr val="000000"/>
                </a:solidFill>
              </a:rPr>
              <a:t>身高值，可任意修改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main( 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{ </a:t>
            </a:r>
            <a:r>
              <a:rPr lang="en-US" altLang="zh-CN" sz="2000" dirty="0" err="1">
                <a:solidFill>
                  <a:srgbClr val="000000"/>
                </a:solidFill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</a:rPr>
              <a:t>("</a:t>
            </a:r>
            <a:r>
              <a:rPr lang="zh-CN" altLang="zh-CN" sz="2000" dirty="0">
                <a:solidFill>
                  <a:srgbClr val="000000"/>
                </a:solidFill>
              </a:rPr>
              <a:t>身高</a:t>
            </a:r>
            <a:r>
              <a:rPr lang="en-US" altLang="zh-CN" sz="2000" dirty="0">
                <a:solidFill>
                  <a:srgbClr val="000000"/>
                </a:solidFill>
              </a:rPr>
              <a:t>%.2f</a:t>
            </a:r>
            <a:r>
              <a:rPr lang="zh-CN" altLang="zh-CN" sz="2000" dirty="0">
                <a:solidFill>
                  <a:srgbClr val="000000"/>
                </a:solidFill>
              </a:rPr>
              <a:t>，体重</a:t>
            </a:r>
            <a:r>
              <a:rPr lang="en-US" altLang="zh-CN" sz="2000" dirty="0">
                <a:solidFill>
                  <a:srgbClr val="000000"/>
                </a:solidFill>
              </a:rPr>
              <a:t>%d</a:t>
            </a:r>
            <a:r>
              <a:rPr lang="zh-CN" altLang="zh-CN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BMI</a:t>
            </a:r>
            <a:r>
              <a:rPr lang="zh-CN" altLang="zh-CN" sz="2000" dirty="0">
                <a:solidFill>
                  <a:srgbClr val="000000"/>
                </a:solidFill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</a:rPr>
              <a:t>%.2f\n",</a:t>
            </a:r>
            <a:endParaRPr lang="zh-CN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</a:rPr>
              <a:t>Height,Weight,Weight</a:t>
            </a:r>
            <a:r>
              <a:rPr lang="en-US" altLang="zh-CN" sz="2000" dirty="0">
                <a:solidFill>
                  <a:srgbClr val="000000"/>
                </a:solidFill>
              </a:rPr>
              <a:t>/Height/Height);</a:t>
            </a:r>
            <a:endParaRPr lang="zh-CN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}</a:t>
            </a:r>
            <a:endParaRPr lang="zh-CN" altLang="zh-CN" sz="20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1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302823" cy="1235224"/>
          </a:xfrm>
        </p:spPr>
        <p:txBody>
          <a:bodyPr/>
          <a:lstStyle/>
          <a:p>
            <a:r>
              <a:rPr lang="zh-CN" altLang="en-US" dirty="0"/>
              <a:t>结构化程序设计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988840"/>
            <a:ext cx="8540750" cy="4542383"/>
          </a:xfrm>
        </p:spPr>
        <p:txBody>
          <a:bodyPr/>
          <a:lstStyle/>
          <a:p>
            <a:r>
              <a:rPr lang="zh-CN" altLang="en-US" dirty="0"/>
              <a:t>结构化程序设计是一种思想和方法，没有唯一的定义</a:t>
            </a:r>
            <a:endParaRPr lang="en-US" altLang="zh-CN" dirty="0"/>
          </a:p>
          <a:p>
            <a:r>
              <a:rPr lang="zh-CN" altLang="en-US" dirty="0"/>
              <a:t>本章的结构化指</a:t>
            </a:r>
            <a:r>
              <a:rPr lang="zh-CN" altLang="zh-CN" dirty="0"/>
              <a:t>以规范的方式设计与实现结构清晰的程序</a:t>
            </a:r>
            <a:endParaRPr lang="en-US" altLang="zh-CN" dirty="0"/>
          </a:p>
          <a:p>
            <a:r>
              <a:rPr lang="zh-CN" altLang="en-US" dirty="0"/>
              <a:t>本章主要基于三种基本程序结构展开讲述程序设计方法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本课程使用</a:t>
            </a:r>
            <a:r>
              <a:rPr lang="en-US" altLang="zh-CN" dirty="0"/>
              <a:t>C</a:t>
            </a:r>
            <a:r>
              <a:rPr lang="zh-CN" altLang="en-US" dirty="0"/>
              <a:t>语言，但本章的内容并非只能用</a:t>
            </a:r>
            <a:r>
              <a:rPr lang="en-US" altLang="zh-CN" dirty="0"/>
              <a:t>C</a:t>
            </a:r>
            <a:r>
              <a:rPr lang="zh-CN" altLang="en-US" dirty="0"/>
              <a:t>语言实现，而是几乎适用于所有高级语言</a:t>
            </a:r>
            <a:endParaRPr lang="en-US" altLang="zh-CN" dirty="0"/>
          </a:p>
          <a:p>
            <a:r>
              <a:rPr lang="zh-CN" altLang="en-US" dirty="0"/>
              <a:t>本章内容是后续章节的基础，也是理解程序设计的出发点</a:t>
            </a:r>
          </a:p>
        </p:txBody>
      </p:sp>
    </p:spTree>
    <p:extLst>
      <p:ext uri="{BB962C8B-B14F-4D97-AF65-F5344CB8AC3E}">
        <p14:creationId xmlns:p14="http://schemas.microsoft.com/office/powerpoint/2010/main" val="16741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程序中的成分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844824"/>
            <a:ext cx="87484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float GPA;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for(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=0;i&lt;3;i++)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控制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运算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scanf("%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f",&amp;GPA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 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传输</a:t>
            </a:r>
          </a:p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if(GPA&gt;4.3) printf(“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你作弊啦！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”);//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控制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运算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return 0; //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控制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传输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4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语言的成分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数据：常量与变量、数据类型（包括数组）；</a:t>
            </a:r>
          </a:p>
          <a:p>
            <a:r>
              <a:rPr lang="zh-CN" altLang="zh-CN" dirty="0"/>
              <a:t>运算：算术运算、关系运算、逻辑运算及运算符；</a:t>
            </a:r>
          </a:p>
          <a:p>
            <a:r>
              <a:rPr lang="zh-CN" altLang="zh-CN" dirty="0"/>
              <a:t>控制：顺序、分支、循环结构以及对应的语句；</a:t>
            </a:r>
          </a:p>
          <a:p>
            <a:r>
              <a:rPr lang="zh-CN" altLang="zh-CN" dirty="0"/>
              <a:t>传输：赋值处理（运算符）、</a:t>
            </a:r>
            <a:r>
              <a:rPr lang="zh-CN" altLang="zh-CN" i="1" dirty="0"/>
              <a:t>输入函数、输出函数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由于函数在</a:t>
            </a:r>
            <a:r>
              <a:rPr lang="en-US" altLang="zh-CN" dirty="0"/>
              <a:t>C</a:t>
            </a:r>
            <a:r>
              <a:rPr lang="zh-CN" altLang="en-US" dirty="0"/>
              <a:t>中的重要地位，通常作为一种单独的成分</a:t>
            </a:r>
          </a:p>
        </p:txBody>
      </p:sp>
    </p:spTree>
    <p:extLst>
      <p:ext uri="{BB962C8B-B14F-4D97-AF65-F5344CB8AC3E}">
        <p14:creationId xmlns:p14="http://schemas.microsoft.com/office/powerpoint/2010/main" val="28595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436" y="1301552"/>
            <a:ext cx="8540750" cy="4542383"/>
          </a:xfrm>
        </p:spPr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——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常量：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变量：</a:t>
            </a:r>
            <a:r>
              <a:rPr lang="en-US" altLang="zh-CN" dirty="0" err="1"/>
              <a:t>int</a:t>
            </a:r>
            <a:r>
              <a:rPr lang="en-US" altLang="zh-CN" dirty="0"/>
              <a:t> a;   </a:t>
            </a:r>
            <a:r>
              <a:rPr lang="en-US" altLang="zh-CN" dirty="0" err="1"/>
              <a:t>int</a:t>
            </a:r>
            <a:r>
              <a:rPr lang="en-US" altLang="zh-CN" dirty="0"/>
              <a:t> b[5];</a:t>
            </a:r>
          </a:p>
          <a:p>
            <a:r>
              <a:rPr lang="zh-CN" altLang="en-US" dirty="0"/>
              <a:t>浮点型</a:t>
            </a:r>
            <a:r>
              <a:rPr lang="en-US" altLang="zh-CN" dirty="0"/>
              <a:t>——float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</a:p>
          <a:p>
            <a:pPr lvl="1"/>
            <a:r>
              <a:rPr lang="zh-CN" altLang="en-US" dirty="0"/>
              <a:t>常量：</a:t>
            </a:r>
            <a:r>
              <a:rPr lang="en-US" altLang="zh-CN" dirty="0"/>
              <a:t>80.</a:t>
            </a:r>
            <a:r>
              <a:rPr lang="zh-CN" altLang="en-US" dirty="0"/>
              <a:t>，</a:t>
            </a:r>
            <a:r>
              <a:rPr lang="en-US" altLang="zh-CN" dirty="0"/>
              <a:t>-0.1</a:t>
            </a:r>
            <a:r>
              <a:rPr lang="zh-CN" altLang="en-US" dirty="0"/>
              <a:t>，</a:t>
            </a:r>
            <a:r>
              <a:rPr lang="en-US" altLang="zh-CN" dirty="0"/>
              <a:t>2.3e-4</a:t>
            </a:r>
          </a:p>
          <a:p>
            <a:pPr lvl="1"/>
            <a:r>
              <a:rPr lang="zh-CN" altLang="en-US" dirty="0"/>
              <a:t>变量：</a:t>
            </a:r>
            <a:r>
              <a:rPr lang="en-US" altLang="zh-CN" dirty="0"/>
              <a:t>float c;  double d[3];</a:t>
            </a:r>
          </a:p>
          <a:p>
            <a:r>
              <a:rPr lang="zh-CN" altLang="en-US" dirty="0"/>
              <a:t>字符型</a:t>
            </a:r>
            <a:r>
              <a:rPr lang="en-US" altLang="zh-CN" dirty="0"/>
              <a:t>——char</a:t>
            </a:r>
          </a:p>
          <a:p>
            <a:pPr lvl="1"/>
            <a:r>
              <a:rPr lang="zh-CN" altLang="en-US" dirty="0"/>
              <a:t>常量：</a:t>
            </a:r>
            <a:r>
              <a:rPr lang="en-US" altLang="zh-CN" dirty="0"/>
              <a:t>'a'</a:t>
            </a:r>
            <a:r>
              <a:rPr lang="zh-CN" altLang="en-US" dirty="0"/>
              <a:t> ， </a:t>
            </a:r>
            <a:r>
              <a:rPr lang="en-US" altLang="zh-CN" dirty="0"/>
              <a:t>'\n'</a:t>
            </a:r>
          </a:p>
          <a:p>
            <a:pPr lvl="1"/>
            <a:r>
              <a:rPr lang="zh-CN" altLang="en-US" dirty="0"/>
              <a:t>变量：</a:t>
            </a:r>
            <a:r>
              <a:rPr lang="en-US" altLang="zh-CN" dirty="0"/>
              <a:t>char e, f[6];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5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整型数在</a:t>
            </a:r>
            <a:r>
              <a:rPr lang="en-US" altLang="zh-CN" dirty="0"/>
              <a:t>C</a:t>
            </a:r>
            <a:r>
              <a:rPr lang="zh-CN" altLang="zh-CN" dirty="0"/>
              <a:t>语言中对应的数据类型是</a:t>
            </a:r>
            <a:r>
              <a:rPr lang="zh-CN" altLang="zh-CN" b="1" dirty="0"/>
              <a:t>整型</a:t>
            </a:r>
            <a:r>
              <a:rPr lang="zh-CN" altLang="zh-CN" dirty="0"/>
              <a:t>，在程序中用</a:t>
            </a:r>
            <a:r>
              <a:rPr lang="zh-CN" altLang="zh-CN" b="1" dirty="0"/>
              <a:t>标识符</a:t>
            </a:r>
            <a:r>
              <a:rPr lang="en-US" altLang="zh-CN" dirty="0" err="1"/>
              <a:t>int</a:t>
            </a:r>
            <a:r>
              <a:rPr lang="zh-CN" altLang="zh-CN" dirty="0"/>
              <a:t>表示</a:t>
            </a:r>
            <a:endParaRPr lang="en-US" altLang="zh-CN" dirty="0"/>
          </a:p>
          <a:p>
            <a:r>
              <a:rPr lang="en-US" altLang="zh-CN"/>
              <a:t>int</a:t>
            </a:r>
            <a:r>
              <a:rPr lang="zh-CN" altLang="en-US"/>
              <a:t>与</a:t>
            </a:r>
            <a:r>
              <a:rPr lang="en-US" altLang="zh-CN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/>
              <a:t>两种前缀组合</a:t>
            </a:r>
            <a:r>
              <a:rPr lang="zh-CN" altLang="en-US" dirty="0"/>
              <a:t>可</a:t>
            </a:r>
            <a:r>
              <a:rPr lang="zh-CN" altLang="zh-CN" dirty="0"/>
              <a:t>得短整型</a:t>
            </a:r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zh-CN" altLang="zh-CN" dirty="0"/>
              <a:t>、长整型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zh-CN" dirty="0"/>
              <a:t>、双长整型</a:t>
            </a:r>
            <a:r>
              <a:rPr lang="en-US" altLang="zh-CN" dirty="0"/>
              <a:t>long </a:t>
            </a:r>
            <a:r>
              <a:rPr lang="en-US" altLang="zh-CN" err="1"/>
              <a:t>long</a:t>
            </a:r>
            <a:r>
              <a:rPr lang="en-US" altLang="zh-CN"/>
              <a:t> int</a:t>
            </a:r>
            <a:r>
              <a:rPr lang="zh-CN" altLang="en-US"/>
              <a:t>，取值范围不同</a:t>
            </a:r>
            <a:endParaRPr lang="en-US" altLang="zh-CN" dirty="0"/>
          </a:p>
          <a:p>
            <a:r>
              <a:rPr lang="zh-CN" altLang="en-US"/>
              <a:t>与前缀</a:t>
            </a:r>
            <a:r>
              <a:rPr lang="en-US" altLang="zh-CN"/>
              <a:t>signed</a:t>
            </a:r>
            <a:r>
              <a:rPr lang="zh-CN" altLang="en-US"/>
              <a:t>或</a:t>
            </a:r>
            <a:r>
              <a:rPr lang="en-US" altLang="zh-CN"/>
              <a:t>unsigned</a:t>
            </a:r>
            <a:r>
              <a:rPr lang="zh-CN" altLang="en-US"/>
              <a:t>组合分别代表能否表示</a:t>
            </a:r>
            <a:r>
              <a:rPr lang="zh-CN" altLang="zh-CN"/>
              <a:t>负数</a:t>
            </a:r>
            <a:r>
              <a:rPr lang="zh-CN" altLang="en-US"/>
              <a:t>，所有整型</a:t>
            </a:r>
            <a:r>
              <a:rPr lang="zh-CN" altLang="zh-CN"/>
              <a:t>缺省</a:t>
            </a:r>
            <a:r>
              <a:rPr lang="zh-CN" altLang="en-US"/>
              <a:t>此前缀</a:t>
            </a:r>
            <a:r>
              <a:rPr lang="zh-CN" altLang="zh-CN"/>
              <a:t>时</a:t>
            </a:r>
            <a:r>
              <a:rPr lang="zh-CN" altLang="zh-CN" dirty="0"/>
              <a:t>默认</a:t>
            </a:r>
            <a:r>
              <a:rPr lang="zh-CN" altLang="en-US" dirty="0"/>
              <a:t>为</a:t>
            </a:r>
            <a:r>
              <a:rPr lang="en-US" altLang="zh-CN"/>
              <a:t>signed</a:t>
            </a:r>
            <a:r>
              <a:rPr lang="zh-CN" altLang="zh-CN"/>
              <a:t>类型</a:t>
            </a:r>
            <a:r>
              <a:rPr lang="zh-CN" altLang="en-US"/>
              <a:t>（有符号数）</a:t>
            </a:r>
            <a:endParaRPr lang="en-US" altLang="zh-CN" dirty="0"/>
          </a:p>
          <a:p>
            <a:r>
              <a:rPr lang="zh-CN" altLang="zh-CN" dirty="0"/>
              <a:t>只要有前缀存在</a:t>
            </a:r>
            <a:r>
              <a:rPr lang="zh-CN" altLang="zh-CN"/>
              <a:t>，</a:t>
            </a:r>
            <a:r>
              <a:rPr lang="en-US" altLang="zh-CN"/>
              <a:t>int</a:t>
            </a:r>
            <a:r>
              <a:rPr lang="zh-CN" altLang="en-US" dirty="0"/>
              <a:t>就</a:t>
            </a:r>
            <a:r>
              <a:rPr lang="zh-CN" altLang="zh-CN"/>
              <a:t>可以</a:t>
            </a:r>
            <a:r>
              <a:rPr lang="zh-CN" altLang="zh-CN" dirty="0"/>
              <a:t>省略不写</a:t>
            </a:r>
            <a:r>
              <a:rPr lang="zh-CN" altLang="en-US"/>
              <a:t>，</a:t>
            </a:r>
            <a:r>
              <a:rPr lang="zh-CN" altLang="zh-CN"/>
              <a:t>比如</a:t>
            </a:r>
            <a:r>
              <a:rPr lang="zh-CN" altLang="en-US"/>
              <a:t>只写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long</a:t>
            </a:r>
            <a:r>
              <a:rPr lang="zh-CN" altLang="zh-CN"/>
              <a:t>代表</a:t>
            </a:r>
            <a:r>
              <a:rPr lang="en-US" altLang="zh-CN" dirty="0"/>
              <a:t>signed </a:t>
            </a:r>
            <a:r>
              <a:rPr lang="en-US" altLang="zh-CN"/>
              <a:t>long int</a:t>
            </a:r>
            <a:r>
              <a:rPr lang="zh-CN" altLang="en-US"/>
              <a:t>或</a:t>
            </a:r>
            <a:r>
              <a:rPr lang="en-US" altLang="zh-CN"/>
              <a:t>long signed int</a:t>
            </a:r>
          </a:p>
          <a:p>
            <a:pPr marL="0" indent="0">
              <a:buNone/>
            </a:pPr>
            <a:r>
              <a:rPr lang="en-US" altLang="zh-CN"/>
              <a:t>    unsigned</a:t>
            </a:r>
            <a:r>
              <a:rPr lang="zh-CN" altLang="en-US"/>
              <a:t>代表</a:t>
            </a:r>
            <a:r>
              <a:rPr lang="en-US" altLang="zh-CN"/>
              <a:t>unsigned 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9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</a:t>
            </a:r>
            <a:r>
              <a:rPr lang="zh-CN" altLang="en-US" dirty="0"/>
              <a:t>整型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short int</a:t>
            </a:r>
            <a:r>
              <a:rPr lang="zh-CN" altLang="en-US" dirty="0"/>
              <a:t>大小</a:t>
            </a:r>
            <a:r>
              <a:rPr lang="en-US" altLang="zh-CN" dirty="0"/>
              <a:t>2</a:t>
            </a:r>
            <a:r>
              <a:rPr lang="zh-CN" altLang="zh-CN" dirty="0"/>
              <a:t>个字节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signed short int </a:t>
            </a:r>
            <a:r>
              <a:rPr lang="zh-CN" altLang="zh-CN" dirty="0"/>
              <a:t>最高位</a:t>
            </a:r>
            <a:r>
              <a:rPr lang="zh-CN" altLang="en-US" dirty="0"/>
              <a:t>是</a:t>
            </a:r>
            <a:r>
              <a:rPr lang="zh-CN" altLang="zh-CN" dirty="0"/>
              <a:t>符号位，</a:t>
            </a:r>
            <a:r>
              <a:rPr lang="en-US" altLang="zh-CN" dirty="0"/>
              <a:t>0</a:t>
            </a:r>
            <a:r>
              <a:rPr lang="zh-CN" altLang="zh-CN" dirty="0"/>
              <a:t>表示正数，</a:t>
            </a:r>
            <a:r>
              <a:rPr lang="en-US" altLang="zh-CN" dirty="0"/>
              <a:t>1</a:t>
            </a:r>
            <a:r>
              <a:rPr lang="zh-CN" altLang="zh-CN" dirty="0"/>
              <a:t>表示负数</a:t>
            </a:r>
            <a:r>
              <a:rPr lang="zh-CN" altLang="en-US" dirty="0"/>
              <a:t>，取值范围</a:t>
            </a:r>
            <a:r>
              <a:rPr lang="en-US" altLang="zh-CN" dirty="0"/>
              <a:t>-32768~32767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37127" y="2780928"/>
          <a:ext cx="7269746" cy="333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873" imgH="1669095" progId="Visio.Drawing.15">
                  <p:embed/>
                </p:oleObj>
              </mc:Choice>
              <mc:Fallback>
                <p:oleObj name="Visio" r:id="rId2" imgW="3634873" imgH="1669095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127" y="2780928"/>
                        <a:ext cx="7269746" cy="3338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14139" y="5837565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仅为示意图，实际存储多用补码</a:t>
            </a:r>
          </a:p>
        </p:txBody>
      </p:sp>
    </p:spTree>
    <p:extLst>
      <p:ext uri="{BB962C8B-B14F-4D97-AF65-F5344CB8AC3E}">
        <p14:creationId xmlns:p14="http://schemas.microsoft.com/office/powerpoint/2010/main" val="33899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其它整型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为了兼顾</a:t>
            </a:r>
            <a:r>
              <a:rPr lang="zh-CN" altLang="en-US"/>
              <a:t>硬件</a:t>
            </a:r>
            <a:r>
              <a:rPr lang="zh-CN" altLang="zh-CN"/>
              <a:t>资源与可移植性</a:t>
            </a:r>
            <a:r>
              <a:rPr lang="zh-CN" altLang="en-US"/>
              <a:t>，其它</a:t>
            </a:r>
            <a:r>
              <a:rPr lang="zh-CN" altLang="zh-CN"/>
              <a:t>整型数据类型都没有固定的字节数，而是根据编译环境确定应该占据的空间</a:t>
            </a:r>
            <a:endParaRPr lang="en-US" altLang="zh-CN"/>
          </a:p>
          <a:p>
            <a:r>
              <a:rPr lang="zh-CN" altLang="zh-CN"/>
              <a:t>例如，</a:t>
            </a:r>
            <a:r>
              <a:rPr lang="en-US" altLang="zh-CN"/>
              <a:t>int</a:t>
            </a:r>
            <a:r>
              <a:rPr lang="zh-CN" altLang="en-US"/>
              <a:t>通常</a:t>
            </a:r>
            <a:r>
              <a:rPr lang="en-US" altLang="zh-CN"/>
              <a:t>4</a:t>
            </a:r>
            <a:r>
              <a:rPr lang="zh-CN" altLang="en-US"/>
              <a:t>个字节，但</a:t>
            </a:r>
            <a:r>
              <a:rPr lang="zh-CN" altLang="zh-CN"/>
              <a:t>在嵌入式系统等内存资源少的硬件环境中，与</a:t>
            </a:r>
            <a:r>
              <a:rPr lang="en-US" altLang="zh-CN"/>
              <a:t>short int</a:t>
            </a:r>
            <a:r>
              <a:rPr lang="zh-CN" altLang="zh-CN"/>
              <a:t>一样只占据</a:t>
            </a:r>
            <a:r>
              <a:rPr lang="en-US" altLang="zh-CN"/>
              <a:t>2</a:t>
            </a:r>
            <a:r>
              <a:rPr lang="zh-CN" altLang="zh-CN"/>
              <a:t>个字节的空间</a:t>
            </a:r>
          </a:p>
          <a:p>
            <a:r>
              <a:rPr lang="en-US" altLang="zh-CN"/>
              <a:t>C</a:t>
            </a:r>
            <a:r>
              <a:rPr lang="zh-CN" altLang="zh-CN"/>
              <a:t>标准规定，</a:t>
            </a:r>
            <a:r>
              <a:rPr lang="en-US" altLang="zh-CN"/>
              <a:t>int</a:t>
            </a:r>
            <a:r>
              <a:rPr lang="zh-CN" altLang="zh-CN"/>
              <a:t>型最少占据</a:t>
            </a:r>
            <a:r>
              <a:rPr lang="en-US" altLang="zh-CN"/>
              <a:t>2</a:t>
            </a:r>
            <a:r>
              <a:rPr lang="zh-CN" altLang="zh-CN"/>
              <a:t>个字节，最多</a:t>
            </a:r>
            <a:r>
              <a:rPr lang="en-US" altLang="zh-CN"/>
              <a:t>4</a:t>
            </a:r>
            <a:r>
              <a:rPr lang="zh-CN" altLang="zh-CN"/>
              <a:t>个字节；</a:t>
            </a:r>
            <a:r>
              <a:rPr lang="en-US" altLang="zh-CN"/>
              <a:t>long int</a:t>
            </a:r>
            <a:r>
              <a:rPr lang="zh-CN" altLang="zh-CN"/>
              <a:t>型最少</a:t>
            </a:r>
            <a:r>
              <a:rPr lang="en-US" altLang="zh-CN"/>
              <a:t>4</a:t>
            </a:r>
            <a:r>
              <a:rPr lang="zh-CN" altLang="zh-CN"/>
              <a:t>个字节；</a:t>
            </a:r>
            <a:r>
              <a:rPr lang="en-US" altLang="zh-CN"/>
              <a:t>long long int</a:t>
            </a:r>
            <a:r>
              <a:rPr lang="zh-CN" altLang="zh-CN"/>
              <a:t>型最少</a:t>
            </a:r>
            <a:r>
              <a:rPr lang="en-US" altLang="zh-CN"/>
              <a:t>8</a:t>
            </a:r>
            <a:r>
              <a:rPr lang="zh-CN" altLang="zh-CN"/>
              <a:t>个字节</a:t>
            </a:r>
            <a:endParaRPr lang="en-US" altLang="zh-CN"/>
          </a:p>
          <a:p>
            <a:r>
              <a:rPr lang="zh-CN" altLang="zh-CN"/>
              <a:t>有符号数和无符号数的取值范围</a:t>
            </a:r>
            <a:r>
              <a:rPr lang="zh-CN" altLang="en-US"/>
              <a:t>根据字节数</a:t>
            </a:r>
            <a:r>
              <a:rPr lang="zh-CN" altLang="zh-CN"/>
              <a:t>计算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使用整型数据类型最容易出的问题是溢出</a:t>
            </a:r>
            <a:endParaRPr lang="en-US" altLang="zh-CN"/>
          </a:p>
          <a:p>
            <a:r>
              <a:rPr lang="zh-CN" altLang="en-US"/>
              <a:t>溢出不仅会产生数据错误，还是一个很大的安全漏洞</a:t>
            </a:r>
            <a:endParaRPr lang="en-US" altLang="zh-CN"/>
          </a:p>
          <a:p>
            <a:r>
              <a:rPr lang="zh-CN" altLang="en-US"/>
              <a:t>但计算机非常死板，并没有自行处理溢出问题的能力</a:t>
            </a:r>
            <a:endParaRPr lang="en-US" altLang="zh-CN"/>
          </a:p>
          <a:p>
            <a:r>
              <a:rPr lang="zh-CN" altLang="en-US"/>
              <a:t>人在处理问题方面的智力，远非计算机可比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751258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16794</TotalTime>
  <Pages>0</Pages>
  <Words>1477</Words>
  <Characters>0</Characters>
  <Application>Microsoft Office PowerPoint</Application>
  <DocSecurity>0</DocSecurity>
  <PresentationFormat>全屏显示(4:3)</PresentationFormat>
  <Lines>0</Lines>
  <Paragraphs>151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Courier New</vt:lpstr>
      <vt:lpstr>Wingdings</vt:lpstr>
      <vt:lpstr>诗情画意</vt:lpstr>
      <vt:lpstr>Visio</vt:lpstr>
      <vt:lpstr>第一讲内容</vt:lpstr>
      <vt:lpstr>结构化程序设计</vt:lpstr>
      <vt:lpstr>C程序中的成分</vt:lpstr>
      <vt:lpstr>C语言的成分</vt:lpstr>
      <vt:lpstr>基本数据类型</vt:lpstr>
      <vt:lpstr>整型数据</vt:lpstr>
      <vt:lpstr>短整型</vt:lpstr>
      <vt:lpstr>其它整型</vt:lpstr>
      <vt:lpstr>溢出</vt:lpstr>
      <vt:lpstr>处理整型数据的程序</vt:lpstr>
      <vt:lpstr>溢出的演示</vt:lpstr>
      <vt:lpstr>浮点型数据</vt:lpstr>
      <vt:lpstr>有效位数与取值范围</vt:lpstr>
      <vt:lpstr>浮点类型的优缺点</vt:lpstr>
      <vt:lpstr>误差的演示</vt:lpstr>
      <vt:lpstr>字符型数据</vt:lpstr>
      <vt:lpstr>大小写转换的演示</vt:lpstr>
      <vt:lpstr>幻数与宏定义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845</cp:revision>
  <dcterms:created xsi:type="dcterms:W3CDTF">2012-09-25T16:36:19Z</dcterms:created>
  <dcterms:modified xsi:type="dcterms:W3CDTF">2022-09-30T10:25:30Z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