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578" r:id="rId2"/>
    <p:sldId id="741" r:id="rId3"/>
    <p:sldId id="742" r:id="rId4"/>
    <p:sldId id="743" r:id="rId5"/>
    <p:sldId id="744" r:id="rId6"/>
    <p:sldId id="745" r:id="rId7"/>
    <p:sldId id="746" r:id="rId8"/>
    <p:sldId id="747" r:id="rId9"/>
    <p:sldId id="748" r:id="rId10"/>
    <p:sldId id="749" r:id="rId11"/>
    <p:sldId id="755" r:id="rId12"/>
    <p:sldId id="773" r:id="rId13"/>
    <p:sldId id="775" r:id="rId14"/>
    <p:sldId id="776" r:id="rId15"/>
    <p:sldId id="779" r:id="rId16"/>
    <p:sldId id="781" r:id="rId17"/>
    <p:sldId id="783" r:id="rId18"/>
    <p:sldId id="784" r:id="rId19"/>
    <p:sldId id="78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370" autoAdjust="0"/>
  </p:normalViewPr>
  <p:slideViewPr>
    <p:cSldViewPr>
      <p:cViewPr varScale="1">
        <p:scale>
          <a:sx n="52" d="100"/>
          <a:sy n="52" d="100"/>
        </p:scale>
        <p:origin x="1227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51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字符串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字符数组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字符串指针：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语言中用字符数组来存储字符串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字符串指针将在第五章详细解释，现在可将其理解为存储字符串的变量（实际上，它存储的是字符串在内存中存放的位置）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/>
              <a:t>关于</a:t>
            </a:r>
            <a:r>
              <a:rPr lang="en-US" altLang="zh-CN"/>
              <a:t>strcmp(dest, src)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/>
              <a:t>依次比较两个字符串</a:t>
            </a:r>
            <a:r>
              <a:rPr lang="zh-CN" altLang="en-US">
                <a:solidFill>
                  <a:schemeClr val="accent2"/>
                </a:solidFill>
              </a:rPr>
              <a:t>对应位置</a:t>
            </a:r>
            <a:r>
              <a:rPr lang="zh-CN" altLang="en-US"/>
              <a:t>的字符</a:t>
            </a:r>
            <a:r>
              <a:rPr lang="en-US" altLang="zh-CN">
                <a:solidFill>
                  <a:schemeClr val="accent2"/>
                </a:solidFill>
              </a:rPr>
              <a:t>ASCII</a:t>
            </a:r>
            <a:r>
              <a:rPr lang="zh-CN" altLang="en-US">
                <a:solidFill>
                  <a:schemeClr val="accent2"/>
                </a:solidFill>
              </a:rPr>
              <a:t>码</a:t>
            </a:r>
            <a:r>
              <a:rPr lang="zh-CN" altLang="en-US"/>
              <a:t>的大小</a:t>
            </a:r>
            <a:endParaRPr lang="en-US" altLang="zh-CN"/>
          </a:p>
          <a:p>
            <a:pPr lvl="1"/>
            <a:r>
              <a:rPr lang="zh-CN" altLang="en-US"/>
              <a:t>出现第一个不同的</a:t>
            </a:r>
            <a:r>
              <a:rPr lang="en-US" altLang="zh-CN"/>
              <a:t>ASCII</a:t>
            </a:r>
            <a:r>
              <a:rPr lang="zh-CN" altLang="en-US"/>
              <a:t>码就给出大小关系的结果，返回值如下：如果返回值小于 </a:t>
            </a:r>
            <a:r>
              <a:rPr lang="en-US" altLang="zh-CN"/>
              <a:t>0/</a:t>
            </a:r>
            <a:r>
              <a:rPr lang="zh-CN" altLang="en-US"/>
              <a:t>大于 </a:t>
            </a:r>
            <a:r>
              <a:rPr lang="en-US" altLang="zh-CN"/>
              <a:t>0/</a:t>
            </a:r>
            <a:r>
              <a:rPr lang="zh-CN" altLang="en-US"/>
              <a:t>等于 </a:t>
            </a:r>
            <a:r>
              <a:rPr lang="en-US" altLang="zh-CN"/>
              <a:t>0</a:t>
            </a:r>
            <a:r>
              <a:rPr lang="zh-CN" altLang="en-US"/>
              <a:t>，则分别表示 </a:t>
            </a:r>
            <a:r>
              <a:rPr lang="en-US" altLang="zh-CN"/>
              <a:t>dest </a:t>
            </a:r>
            <a:r>
              <a:rPr lang="zh-CN" altLang="en-US"/>
              <a:t>小于</a:t>
            </a:r>
            <a:r>
              <a:rPr lang="en-US" altLang="zh-CN"/>
              <a:t>/</a:t>
            </a:r>
            <a:r>
              <a:rPr lang="zh-CN" altLang="en-US"/>
              <a:t>大于</a:t>
            </a:r>
            <a:r>
              <a:rPr lang="en-US" altLang="zh-CN"/>
              <a:t>/</a:t>
            </a:r>
            <a:r>
              <a:rPr lang="zh-CN" altLang="en-US"/>
              <a:t>等于</a:t>
            </a:r>
            <a:r>
              <a:rPr lang="en-US" altLang="zh-CN"/>
              <a:t>src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87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91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92696"/>
            <a:ext cx="8540750" cy="5406479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h.cppreference.com/w/c/header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 dirty="0"/>
              <a:t>库函数与递归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6836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540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zh-CN" dirty="0"/>
              <a:t>是一个可变参数的函数，除了第一个参数，</a:t>
            </a:r>
            <a:r>
              <a:rPr lang="zh-CN" altLang="en-US" dirty="0"/>
              <a:t>即</a:t>
            </a:r>
            <a:r>
              <a:rPr lang="zh-CN" altLang="zh-CN" dirty="0"/>
              <a:t>带双引号的字符串常量（用于格式说明）是必须的，后面的参数表列数量和类型都是可变的。比如：</a:t>
            </a:r>
          </a:p>
          <a:p>
            <a:pPr lvl="1"/>
            <a:r>
              <a:rPr lang="en-US" altLang="zh-CN" dirty="0" err="1"/>
              <a:t>scanf</a:t>
            </a:r>
            <a:r>
              <a:rPr lang="en-US" altLang="zh-CN" dirty="0"/>
              <a:t>(“%</a:t>
            </a:r>
            <a:r>
              <a:rPr lang="en-US" altLang="zh-CN" dirty="0" err="1"/>
              <a:t>d”,&amp;a</a:t>
            </a:r>
            <a:r>
              <a:rPr lang="en-US" altLang="zh-CN" dirty="0"/>
              <a:t>);			//</a:t>
            </a:r>
            <a:r>
              <a:rPr lang="zh-CN" altLang="zh-CN" dirty="0"/>
              <a:t>参数表列数量为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//</a:t>
            </a:r>
            <a:r>
              <a:rPr lang="zh-CN" altLang="zh-CN" dirty="0"/>
              <a:t>代表要执行一个变量的输入</a:t>
            </a:r>
          </a:p>
          <a:p>
            <a:pPr lvl="1"/>
            <a:r>
              <a:rPr lang="en-US" altLang="zh-CN" dirty="0" err="1"/>
              <a:t>scanf</a:t>
            </a:r>
            <a:r>
              <a:rPr lang="en-US" altLang="zh-CN" dirty="0"/>
              <a:t>(“%</a:t>
            </a:r>
            <a:r>
              <a:rPr lang="en-US" altLang="zh-CN" dirty="0" err="1"/>
              <a:t>d%f%c</a:t>
            </a:r>
            <a:r>
              <a:rPr lang="en-US" altLang="zh-CN" dirty="0"/>
              <a:t>”,&amp;</a:t>
            </a:r>
            <a:r>
              <a:rPr lang="en-US" altLang="zh-CN" dirty="0" err="1"/>
              <a:t>a,&amp;b,&amp;c</a:t>
            </a:r>
            <a:r>
              <a:rPr lang="en-US" altLang="zh-CN" dirty="0"/>
              <a:t>);	//</a:t>
            </a:r>
            <a:r>
              <a:rPr lang="zh-CN" altLang="zh-CN" dirty="0"/>
              <a:t>参数表列数量为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//</a:t>
            </a:r>
            <a:r>
              <a:rPr lang="zh-CN" altLang="zh-CN" dirty="0"/>
              <a:t>代表要执行三个变量的输入</a:t>
            </a:r>
            <a:endParaRPr lang="en-US" altLang="zh-CN" dirty="0"/>
          </a:p>
          <a:p>
            <a:pPr lvl="1">
              <a:lnSpc>
                <a:spcPct val="5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zh-CN" dirty="0"/>
              <a:t>函数的</a:t>
            </a:r>
            <a:r>
              <a:rPr lang="zh-CN" altLang="zh-CN" dirty="0">
                <a:solidFill>
                  <a:schemeClr val="accent2"/>
                </a:solidFill>
              </a:rPr>
              <a:t>参数列表中不是变量名，而是（变量的）地址</a:t>
            </a:r>
            <a:r>
              <a:rPr lang="zh-CN" altLang="zh-CN" dirty="0"/>
              <a:t>，所以在变量名前加上了一个特殊的符号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/>
              <a:t>；</a:t>
            </a:r>
            <a:r>
              <a:rPr lang="zh-CN" altLang="zh-CN" dirty="0"/>
              <a:t>这个符号叫做</a:t>
            </a:r>
            <a:r>
              <a:rPr lang="en-US" altLang="zh-CN" dirty="0"/>
              <a:t>“</a:t>
            </a:r>
            <a:r>
              <a:rPr lang="zh-CN" altLang="zh-CN" dirty="0">
                <a:solidFill>
                  <a:schemeClr val="accent2"/>
                </a:solidFill>
              </a:rPr>
              <a:t>取地址符</a:t>
            </a:r>
            <a:r>
              <a:rPr lang="en-US" altLang="zh-CN" dirty="0"/>
              <a:t>”</a:t>
            </a:r>
            <a:r>
              <a:rPr lang="zh-CN" altLang="zh-CN" dirty="0"/>
              <a:t>，它的作用是取变量对应的地址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当然，并不是所有的地址参数都会有</a:t>
            </a:r>
            <a:r>
              <a:rPr lang="en-US" altLang="zh-CN" dirty="0"/>
              <a:t>&amp;</a:t>
            </a:r>
            <a:r>
              <a:rPr lang="zh-CN" altLang="zh-CN" dirty="0"/>
              <a:t>符号，如数组名</a:t>
            </a:r>
            <a:r>
              <a:rPr lang="zh-CN" altLang="en-US" dirty="0"/>
              <a:t>（原因在第五章解释）就可以不用</a:t>
            </a:r>
            <a:r>
              <a:rPr lang="en-US" altLang="zh-CN" dirty="0"/>
              <a:t>&amp;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40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从函数角度看   </a:t>
            </a:r>
            <a:r>
              <a:rPr lang="en-US" altLang="zh-CN"/>
              <a:t>printf()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7525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err="1"/>
              <a:t>printf</a:t>
            </a:r>
            <a:r>
              <a:rPr lang="en-US" altLang="zh-CN"/>
              <a:t>()</a:t>
            </a:r>
            <a:r>
              <a:rPr lang="zh-CN" altLang="zh-CN"/>
              <a:t>函数中的</a:t>
            </a:r>
            <a:r>
              <a:rPr lang="en-US" altLang="zh-CN"/>
              <a:t>f</a:t>
            </a:r>
            <a:r>
              <a:rPr lang="zh-CN" altLang="zh-CN"/>
              <a:t>也是</a:t>
            </a:r>
            <a:r>
              <a:rPr lang="en-US" altLang="zh-CN"/>
              <a:t>format</a:t>
            </a:r>
            <a:r>
              <a:rPr lang="zh-CN" altLang="en-US"/>
              <a:t>（</a:t>
            </a:r>
            <a:r>
              <a:rPr lang="zh-CN" altLang="zh-CN"/>
              <a:t>格式化</a:t>
            </a:r>
            <a:r>
              <a:rPr lang="zh-CN" altLang="en-US"/>
              <a:t>），</a:t>
            </a:r>
            <a:r>
              <a:rPr lang="zh-CN" altLang="zh-CN"/>
              <a:t>对用户预定义的显示格式，比如对齐、显示宽度、显示类型等，选择其中的参数编写语句，就可以按照指定的格式来显示数据了（即常说的格式化输出）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函数原型：</a:t>
            </a:r>
            <a:endParaRPr lang="en-US" altLang="zh-CN"/>
          </a:p>
          <a:p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 </a:t>
            </a:r>
            <a:r>
              <a:rPr lang="en-US" altLang="zh-CN" b="1" err="1">
                <a:solidFill>
                  <a:srgbClr val="795E26"/>
                </a:solidFill>
                <a:latin typeface="Cousine Nerd Font" panose="02070409020205020404" pitchFamily="50" charset="0"/>
              </a:rPr>
              <a:t>printf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const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char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*format[,argument...])</a:t>
            </a:r>
          </a:p>
          <a:p>
            <a:r>
              <a:rPr lang="zh-CN" altLang="zh-CN">
                <a:solidFill>
                  <a:srgbClr val="0000FF"/>
                </a:solidFill>
              </a:rPr>
              <a:t>函数类型</a:t>
            </a:r>
            <a:r>
              <a:rPr lang="en-US" altLang="zh-CN"/>
              <a:t>  </a:t>
            </a:r>
            <a:r>
              <a:rPr lang="zh-CN" altLang="zh-CN">
                <a:solidFill>
                  <a:srgbClr val="795E26"/>
                </a:solidFill>
              </a:rPr>
              <a:t>函数名</a:t>
            </a:r>
            <a:r>
              <a:rPr lang="en-US" altLang="zh-CN"/>
              <a:t>( </a:t>
            </a:r>
            <a:r>
              <a:rPr lang="zh-CN" altLang="zh-CN">
                <a:solidFill>
                  <a:srgbClr val="000000"/>
                </a:solidFill>
              </a:rPr>
              <a:t>格式控制字符串</a:t>
            </a:r>
            <a:r>
              <a:rPr lang="en-US" altLang="zh-CN"/>
              <a:t>          </a:t>
            </a:r>
            <a:r>
              <a:rPr lang="zh-CN" altLang="zh-CN">
                <a:solidFill>
                  <a:srgbClr val="000000"/>
                </a:solidFill>
              </a:rPr>
              <a:t>参数列表</a:t>
            </a:r>
            <a:r>
              <a:rPr lang="en-US" altLang="zh-CN"/>
              <a:t>            )</a:t>
            </a:r>
            <a:endParaRPr lang="zh-CN" altLang="zh-CN"/>
          </a:p>
          <a:p>
            <a:pPr>
              <a:lnSpc>
                <a:spcPct val="100000"/>
              </a:lnSpc>
            </a:pPr>
            <a:endParaRPr lang="zh-CN" altLang="zh-CN"/>
          </a:p>
          <a:p>
            <a:pPr>
              <a:lnSpc>
                <a:spcPct val="100000"/>
              </a:lnSpc>
            </a:pPr>
            <a:r>
              <a:rPr lang="zh-CN" altLang="zh-CN"/>
              <a:t>函数的返回值：若执行成功则</a:t>
            </a:r>
            <a:r>
              <a:rPr lang="zh-CN" altLang="zh-CN">
                <a:solidFill>
                  <a:srgbClr val="C00000"/>
                </a:solidFill>
              </a:rPr>
              <a:t>返回输出的字符数</a:t>
            </a:r>
            <a:r>
              <a:rPr lang="zh-CN" altLang="zh-CN"/>
              <a:t>，出错则返回负值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58924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zh-CN" altLang="en-US" sz="2200" dirty="0"/>
              <a:t>函数原型：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chemeClr val="accent6"/>
                </a:solidFill>
              </a:rPr>
              <a:t>puts</a:t>
            </a:r>
            <a:r>
              <a:rPr lang="en-US" altLang="zh-CN" sz="2200" b="1" dirty="0"/>
              <a:t>( </a:t>
            </a:r>
            <a:r>
              <a:rPr lang="en-US" altLang="zh-CN" sz="2200" b="1" dirty="0" err="1"/>
              <a:t>const</a:t>
            </a:r>
            <a:r>
              <a:rPr lang="en-US" altLang="zh-CN" sz="2200" b="1" dirty="0"/>
              <a:t> char </a:t>
            </a:r>
            <a:r>
              <a:rPr lang="en-US" altLang="zh-CN" sz="2200" b="1" dirty="0">
                <a:solidFill>
                  <a:schemeClr val="accent6"/>
                </a:solidFill>
              </a:rPr>
              <a:t>*s</a:t>
            </a:r>
            <a:r>
              <a:rPr lang="en-US" altLang="zh-CN" sz="2200" b="1" dirty="0"/>
              <a:t> );</a:t>
            </a:r>
          </a:p>
          <a:p>
            <a:pPr marL="742950" lvl="2" indent="-342900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n-US" altLang="zh-CN" dirty="0"/>
              <a:t>puts( ”Hello World” );</a:t>
            </a:r>
          </a:p>
          <a:p>
            <a:pPr marL="742950" lvl="2" indent="-342900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n-US" altLang="zh-CN" dirty="0"/>
              <a:t>char </a:t>
            </a:r>
            <a:r>
              <a:rPr lang="en-US" altLang="zh-CN" dirty="0" err="1"/>
              <a:t>str</a:t>
            </a:r>
            <a:r>
              <a:rPr lang="en-US" altLang="zh-CN" dirty="0"/>
              <a:t>[] = ”I love China”;     puts( </a:t>
            </a:r>
            <a:r>
              <a:rPr lang="en-US" altLang="zh-CN" dirty="0" err="1"/>
              <a:t>str</a:t>
            </a:r>
            <a:r>
              <a:rPr lang="en-US" altLang="zh-CN" dirty="0"/>
              <a:t> );</a:t>
            </a:r>
          </a:p>
          <a:p>
            <a:pPr marL="342900" lvl="1" indent="-342900">
              <a:lnSpc>
                <a:spcPct val="100000"/>
              </a:lnSpc>
              <a:spcBef>
                <a:spcPts val="3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dirty="0"/>
              <a:t>将</a:t>
            </a:r>
            <a:r>
              <a:rPr lang="en-US" altLang="zh-CN" sz="2200" dirty="0"/>
              <a:t>\0</a:t>
            </a:r>
            <a:r>
              <a:rPr lang="zh-CN" altLang="en-US" sz="2200" dirty="0"/>
              <a:t>换成</a:t>
            </a:r>
            <a:r>
              <a:rPr lang="en-US" altLang="zh-CN" sz="2200" dirty="0"/>
              <a:t>\n</a:t>
            </a:r>
            <a:r>
              <a:rPr lang="zh-CN" altLang="en-US" sz="2200" dirty="0"/>
              <a:t>后，输出到标准输出设备</a:t>
            </a:r>
            <a:endParaRPr lang="en-US" altLang="zh-CN" sz="2200" dirty="0"/>
          </a:p>
          <a:p>
            <a:pPr marL="342900" lvl="1" indent="-342900">
              <a:lnSpc>
                <a:spcPct val="100000"/>
              </a:lnSpc>
              <a:spcBef>
                <a:spcPts val="3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dirty="0"/>
              <a:t>返回</a:t>
            </a:r>
            <a:r>
              <a:rPr lang="en-US" altLang="zh-CN" sz="2200" dirty="0"/>
              <a:t>\n</a:t>
            </a:r>
            <a:r>
              <a:rPr lang="zh-CN" altLang="en-US" sz="2200" dirty="0"/>
              <a:t>表示调用成功，</a:t>
            </a:r>
            <a:r>
              <a:rPr lang="en-US" altLang="zh-CN" sz="2200" dirty="0"/>
              <a:t>EOF</a:t>
            </a:r>
            <a:r>
              <a:rPr lang="zh-CN" altLang="en-US" sz="2200" dirty="0"/>
              <a:t>失败</a:t>
            </a:r>
          </a:p>
          <a:p>
            <a:pPr marL="742950" lvl="2" indent="-342900">
              <a:lnSpc>
                <a:spcPct val="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zh-CN" altLang="en-US" sz="2200" dirty="0"/>
              <a:t>函数原型：</a:t>
            </a:r>
            <a:r>
              <a:rPr lang="sv-SE" altLang="zh-CN" sz="2200" b="1" dirty="0"/>
              <a:t>char </a:t>
            </a:r>
            <a:r>
              <a:rPr lang="sv-SE" altLang="zh-CN" sz="2200" b="1" dirty="0">
                <a:solidFill>
                  <a:srgbClr val="FF0000"/>
                </a:solidFill>
              </a:rPr>
              <a:t>*</a:t>
            </a:r>
            <a:r>
              <a:rPr lang="sv-SE" altLang="zh-CN" sz="2200" b="1" dirty="0">
                <a:solidFill>
                  <a:schemeClr val="accent6"/>
                </a:solidFill>
              </a:rPr>
              <a:t>gets</a:t>
            </a:r>
            <a:r>
              <a:rPr lang="sv-SE" altLang="zh-CN" sz="2200" b="1" dirty="0"/>
              <a:t>( char </a:t>
            </a:r>
            <a:r>
              <a:rPr lang="sv-SE" altLang="zh-CN" sz="2200" b="1" dirty="0">
                <a:solidFill>
                  <a:schemeClr val="accent6"/>
                </a:solidFill>
              </a:rPr>
              <a:t>*s</a:t>
            </a:r>
            <a:r>
              <a:rPr lang="sv-SE" altLang="zh-CN" sz="2200" b="1" dirty="0"/>
              <a:t> );</a:t>
            </a:r>
          </a:p>
          <a:p>
            <a:pPr marL="742950" lvl="2" indent="-342900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sv-SE" altLang="zh-CN" dirty="0"/>
              <a:t>char str[32];     gets(str);</a:t>
            </a:r>
            <a:endParaRPr lang="en-US" altLang="zh-CN" dirty="0"/>
          </a:p>
          <a:p>
            <a:pPr marL="342900" lvl="1" indent="-342900">
              <a:lnSpc>
                <a:spcPct val="100000"/>
              </a:lnSpc>
              <a:spcBef>
                <a:spcPts val="3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dirty="0"/>
              <a:t>接收从键盘输入的带</a:t>
            </a:r>
            <a:r>
              <a:rPr lang="zh-CN" altLang="en-US" sz="2200" dirty="0">
                <a:solidFill>
                  <a:schemeClr val="accent6"/>
                </a:solidFill>
              </a:rPr>
              <a:t>空格和</a:t>
            </a:r>
            <a:r>
              <a:rPr lang="en-US" altLang="zh-CN" sz="2200" dirty="0">
                <a:solidFill>
                  <a:schemeClr val="accent6"/>
                </a:solidFill>
              </a:rPr>
              <a:t>tab</a:t>
            </a:r>
            <a:r>
              <a:rPr lang="zh-CN" altLang="en-US" sz="2200" dirty="0"/>
              <a:t>的字符串，将</a:t>
            </a:r>
            <a:r>
              <a:rPr lang="en-US" altLang="zh-CN" sz="2200" dirty="0"/>
              <a:t>\n</a:t>
            </a:r>
            <a:r>
              <a:rPr lang="zh-CN" altLang="en-US" sz="2200" dirty="0"/>
              <a:t>换成</a:t>
            </a:r>
            <a:r>
              <a:rPr lang="en-US" altLang="zh-CN" sz="2200" dirty="0"/>
              <a:t>\0</a:t>
            </a:r>
            <a:r>
              <a:rPr lang="zh-CN" altLang="en-US" sz="2200" dirty="0"/>
              <a:t>后，存入数组中，遇到</a:t>
            </a:r>
            <a:r>
              <a:rPr lang="zh-CN" altLang="en-US" sz="2200" dirty="0">
                <a:solidFill>
                  <a:schemeClr val="accent6"/>
                </a:solidFill>
              </a:rPr>
              <a:t>回车</a:t>
            </a:r>
            <a:r>
              <a:rPr lang="zh-CN" altLang="en-US" sz="2200" dirty="0"/>
              <a:t>结束输入</a:t>
            </a:r>
            <a:endParaRPr lang="en-US" altLang="zh-CN" sz="2200" dirty="0"/>
          </a:p>
          <a:p>
            <a:pPr marL="342900" lvl="1" indent="-342900">
              <a:lnSpc>
                <a:spcPct val="100000"/>
              </a:lnSpc>
              <a:spcBef>
                <a:spcPts val="3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dirty="0"/>
              <a:t>返回指向串的指针表示调用成功，</a:t>
            </a:r>
            <a:r>
              <a:rPr lang="en-US" altLang="zh-CN" sz="2200" dirty="0"/>
              <a:t>NULL</a:t>
            </a:r>
            <a:r>
              <a:rPr lang="zh-CN" altLang="en-US" sz="2200" dirty="0"/>
              <a:t>失败</a:t>
            </a:r>
            <a:endParaRPr lang="en-US" altLang="zh-CN" sz="2200" dirty="0"/>
          </a:p>
          <a:p>
            <a:pPr marL="342900" lvl="1" indent="-342900">
              <a:lnSpc>
                <a:spcPct val="100000"/>
              </a:lnSpc>
              <a:spcBef>
                <a:spcPts val="3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dirty="0"/>
              <a:t>按实际输入长度接收字符串，无关数组大小，所以可能出现越界情况</a:t>
            </a:r>
            <a:endParaRPr lang="en-US" altLang="zh-CN" sz="2200" dirty="0"/>
          </a:p>
          <a:p>
            <a:pPr marL="342900" lvl="1" indent="-342900">
              <a:lnSpc>
                <a:spcPct val="100000"/>
              </a:lnSpc>
              <a:spcBef>
                <a:spcPts val="3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dirty="0"/>
              <a:t>会将回车读取出来并丢弃，所以不会像 </a:t>
            </a:r>
            <a:r>
              <a:rPr lang="en-US" altLang="zh-CN" sz="2200" dirty="0"/>
              <a:t>scanf </a:t>
            </a:r>
            <a:r>
              <a:rPr lang="zh-CN" altLang="en-US" sz="2200" dirty="0"/>
              <a:t>那样被保留在缓冲区，但也不会被存储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/>
              <a:t>gets()</a:t>
            </a:r>
            <a:r>
              <a:rPr lang="zh-CN" altLang="en-US"/>
              <a:t>和   </a:t>
            </a:r>
            <a:r>
              <a:rPr lang="en-US" altLang="zh-CN"/>
              <a:t>puts()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16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string.h</a:t>
            </a:r>
            <a:r>
              <a:rPr lang="zh-CN" altLang="en-US"/>
              <a:t>中的   函数</a:t>
            </a:r>
            <a:r>
              <a:rPr lang="en-US" altLang="zh-CN"/>
              <a:t>(</a:t>
            </a:r>
            <a:r>
              <a:rPr lang="zh-CN" altLang="en-US"/>
              <a:t>原型</a:t>
            </a:r>
            <a:r>
              <a:rPr lang="en-US" altLang="zh-CN"/>
              <a:t>)</a:t>
            </a:r>
            <a:r>
              <a:rPr lang="zh-CN" altLang="en-US"/>
              <a:t>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0000"/>
                </a:solidFill>
              </a:rPr>
              <a:t>char *  </a:t>
            </a:r>
            <a:r>
              <a:rPr lang="en-US" altLang="zh-CN">
                <a:solidFill>
                  <a:schemeClr val="accent6"/>
                </a:solidFill>
              </a:rPr>
              <a:t>strcpy</a:t>
            </a:r>
            <a:r>
              <a:rPr lang="en-US" altLang="zh-CN">
                <a:solidFill>
                  <a:srgbClr val="000000"/>
                </a:solidFill>
              </a:rPr>
              <a:t>(char *,  const char *);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0000"/>
                </a:solidFill>
              </a:rPr>
              <a:t>char * </a:t>
            </a:r>
            <a:r>
              <a:rPr lang="en-US" altLang="zh-CN">
                <a:solidFill>
                  <a:schemeClr val="accent6"/>
                </a:solidFill>
              </a:rPr>
              <a:t>strncpy</a:t>
            </a:r>
            <a:r>
              <a:rPr lang="en-US" altLang="zh-CN">
                <a:solidFill>
                  <a:srgbClr val="000000"/>
                </a:solidFill>
              </a:rPr>
              <a:t>(char *,  const char *,  unsigned int);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0000"/>
                </a:solidFill>
              </a:rPr>
              <a:t>char *  </a:t>
            </a:r>
            <a:r>
              <a:rPr lang="en-US" altLang="zh-CN">
                <a:solidFill>
                  <a:schemeClr val="accent6"/>
                </a:solidFill>
              </a:rPr>
              <a:t>strcat</a:t>
            </a:r>
            <a:r>
              <a:rPr lang="en-US" altLang="zh-CN">
                <a:solidFill>
                  <a:srgbClr val="000000"/>
                </a:solidFill>
              </a:rPr>
              <a:t>(char *,  const char *);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0000"/>
                </a:solidFill>
              </a:rPr>
              <a:t>int   </a:t>
            </a:r>
            <a:r>
              <a:rPr lang="en-US" altLang="zh-CN">
                <a:solidFill>
                  <a:schemeClr val="accent6"/>
                </a:solidFill>
              </a:rPr>
              <a:t>strcmp</a:t>
            </a:r>
            <a:r>
              <a:rPr lang="en-US" altLang="zh-CN">
                <a:solidFill>
                  <a:srgbClr val="000000"/>
                </a:solidFill>
              </a:rPr>
              <a:t>(const char *,  const char *);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0000"/>
                </a:solidFill>
              </a:rPr>
              <a:t>unsigned int  </a:t>
            </a:r>
            <a:r>
              <a:rPr lang="en-US" altLang="zh-CN">
                <a:solidFill>
                  <a:schemeClr val="accent6"/>
                </a:solidFill>
              </a:rPr>
              <a:t>strlen</a:t>
            </a:r>
            <a:r>
              <a:rPr lang="en-US" altLang="zh-CN">
                <a:solidFill>
                  <a:srgbClr val="000000"/>
                </a:solidFill>
              </a:rPr>
              <a:t>(const char *);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accent6"/>
                </a:solidFill>
              </a:rPr>
              <a:t>const</a:t>
            </a:r>
            <a:r>
              <a:rPr lang="en-US" altLang="zh-CN">
                <a:solidFill>
                  <a:srgbClr val="000000"/>
                </a:solidFill>
              </a:rPr>
              <a:t> char*</a:t>
            </a:r>
            <a:r>
              <a:rPr lang="zh-CN" altLang="en-US">
                <a:solidFill>
                  <a:srgbClr val="000000"/>
                </a:solidFill>
              </a:rPr>
              <a:t>是不可修改的内容，</a:t>
            </a:r>
            <a:r>
              <a:rPr lang="en-US" altLang="zh-CN">
                <a:solidFill>
                  <a:srgbClr val="000000"/>
                </a:solidFill>
              </a:rPr>
              <a:t>const</a:t>
            </a:r>
            <a:r>
              <a:rPr lang="zh-CN" altLang="en-US">
                <a:solidFill>
                  <a:srgbClr val="000000"/>
                </a:solidFill>
              </a:rPr>
              <a:t>即常量</a:t>
            </a:r>
            <a:endParaRPr lang="en-US" altLang="zh-CN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0000"/>
                </a:solidFill>
              </a:rPr>
              <a:t>char *</a:t>
            </a:r>
            <a:r>
              <a:rPr lang="zh-CN" altLang="en-US">
                <a:solidFill>
                  <a:srgbClr val="000000"/>
                </a:solidFill>
              </a:rPr>
              <a:t>是返回一个指针，其中存储着字符串的起始地址</a:t>
            </a:r>
          </a:p>
        </p:txBody>
      </p:sp>
    </p:spTree>
    <p:extLst>
      <p:ext uri="{BB962C8B-B14F-4D97-AF65-F5344CB8AC3E}">
        <p14:creationId xmlns:p14="http://schemas.microsoft.com/office/powerpoint/2010/main" val="118924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2"/>
          <p:cNvSpPr txBox="1">
            <a:spLocks noChangeArrowheads="1"/>
          </p:cNvSpPr>
          <p:nvPr/>
        </p:nvSpPr>
        <p:spPr bwMode="auto">
          <a:xfrm>
            <a:off x="468312" y="1392238"/>
            <a:ext cx="8280151" cy="66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8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函数原型：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char </a:t>
            </a:r>
            <a:r>
              <a:rPr lang="fr-FR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fr-FR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strcpy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( char </a:t>
            </a:r>
            <a:r>
              <a:rPr lang="fr-FR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*dest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, const char </a:t>
            </a:r>
            <a:r>
              <a:rPr lang="fr-FR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*src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 );</a:t>
            </a: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中，返回值为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即，把字符串或字符数组复制到字符数组中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char s1[32]= ”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 ;</a:t>
            </a: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char s2[32]= ”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 ;</a:t>
            </a: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strcpy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 s1, s2);   //s1 → ”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 marL="0" lvl="1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函数原型：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char </a:t>
            </a:r>
            <a:r>
              <a:rPr lang="fr-FR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fr-FR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fr-FR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cpy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( char </a:t>
            </a:r>
            <a:r>
              <a:rPr lang="fr-FR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*dest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, const char </a:t>
            </a:r>
            <a:r>
              <a:rPr lang="fr-FR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*src, 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fr-FR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int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 );</a:t>
            </a:r>
          </a:p>
          <a:p>
            <a:pPr>
              <a:spcBef>
                <a:spcPts val="300"/>
              </a:spcBef>
              <a:buClr>
                <a:srgbClr val="DC5900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0" dirty="0">
                <a:solidFill>
                  <a:srgbClr val="007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en-US" altLang="zh-CN" sz="24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0" dirty="0">
                <a:solidFill>
                  <a:srgbClr val="007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个字符从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中，返回值为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300"/>
              </a:spcBef>
              <a:buClr>
                <a:srgbClr val="DC5900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solidFill>
                  <a:srgbClr val="007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即，将源字符串或字符数组中最多</a:t>
            </a:r>
            <a:r>
              <a:rPr lang="en-US" altLang="zh-CN" sz="24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0" dirty="0">
                <a:solidFill>
                  <a:srgbClr val="007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个字符复制到目标字符数组中</a:t>
            </a:r>
            <a:endParaRPr lang="en-US" altLang="zh-CN" sz="2400" b="0" dirty="0">
              <a:solidFill>
                <a:srgbClr val="00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endParaRPr lang="fr-FR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endParaRPr lang="fr-FR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buFont typeface="Arial" charset="0"/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字符串复制   </a:t>
            </a:r>
            <a:r>
              <a:rPr lang="en-US" altLang="zh-CN"/>
              <a:t>strcpy()</a:t>
            </a:r>
            <a:r>
              <a:rPr lang="zh-CN" altLang="en-US"/>
              <a:t>和</a:t>
            </a:r>
            <a:r>
              <a:rPr lang="en-US" altLang="zh-CN"/>
              <a:t>strncpy()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2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2"/>
          <p:cNvSpPr txBox="1">
            <a:spLocks noChangeArrowheads="1"/>
          </p:cNvSpPr>
          <p:nvPr/>
        </p:nvSpPr>
        <p:spPr bwMode="auto">
          <a:xfrm>
            <a:off x="468312" y="1392238"/>
            <a:ext cx="8424167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8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函数原型：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char  </a:t>
            </a:r>
            <a:r>
              <a:rPr lang="fr-FR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fr-FR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strcat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( char *</a:t>
            </a:r>
            <a:r>
              <a:rPr lang="fr-FR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fr-FR" altLang="zh-CN" sz="2400" dirty="0">
                <a:latin typeface="微软雅黑" pitchFamily="34" charset="-122"/>
                <a:ea typeface="微软雅黑" pitchFamily="34" charset="-122"/>
              </a:rPr>
              <a:t>, const char *src );</a:t>
            </a: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接到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的后面，结果放在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中，返回值为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即，用右边参数的字符串替换左边参数的字符串后面的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'\0'</a:t>
            </a: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合并后的字符串只在结尾有一个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'\0'</a:t>
            </a: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char s1[32]= ”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 ;</a:t>
            </a: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char s2[32]= ”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 ;</a:t>
            </a: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strcat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 s1, s2); //s1 → ”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destsrc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字符串连接   </a:t>
            </a:r>
            <a:r>
              <a:rPr lang="en-US" altLang="zh-CN"/>
              <a:t>strcat()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8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468312" y="1268760"/>
            <a:ext cx="8352159" cy="554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8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4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const char 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*s1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const char 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*s2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依序，按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码的值大小，比较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对应的各字符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即，从左至右逐个字符进行比较，直到出现不同字符或遇到结束符时结束，返回比较结果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全部相等得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；当出现第一个不同字符时，以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码值的大小判定比较结果，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s1&lt;s2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为负，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s1&gt;s2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为正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字符串可以比较大小，但不能用关系运算符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endParaRPr lang="it-IT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computer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 &gt; 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compare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endParaRPr lang="it-IT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diskcopy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  &gt; 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it-IT" altLang="zh-CN" sz="2400" dirty="0">
                <a:latin typeface="微软雅黑" pitchFamily="34" charset="-122"/>
                <a:ea typeface="微软雅黑" pitchFamily="34" charset="-122"/>
              </a:rPr>
              <a:t>disk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endParaRPr lang="fr-FR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ts val="3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字符数组比较时的易犯错误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3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 == s2 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  <a:p>
            <a:pPr marL="0" lvl="1">
              <a:spcBef>
                <a:spcPts val="3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 </a:t>
            </a:r>
            <a:r>
              <a:rPr lang="en-US" altLang="zh-CN" sz="2400" b="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sz="24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(s1, s2) == 0 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b="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正确</a:t>
            </a:r>
            <a:endParaRPr lang="en-US" altLang="zh-CN" sz="2400" b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字符串比较   </a:t>
            </a:r>
            <a:r>
              <a:rPr lang="en-US" altLang="zh-CN"/>
              <a:t>strcmp()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56176" y="4221088"/>
            <a:ext cx="2376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返回值</a:t>
            </a:r>
            <a:endParaRPr lang="en-US" altLang="zh-CN" sz="24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0 	: s1 = s2</a:t>
            </a:r>
          </a:p>
          <a:p>
            <a:pPr>
              <a:lnSpc>
                <a:spcPts val="3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 0 	: s1 &lt; s2</a:t>
            </a:r>
          </a:p>
          <a:p>
            <a:pPr>
              <a:lnSpc>
                <a:spcPts val="3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&gt; 0 	: s1 &gt; s2</a:t>
            </a:r>
          </a:p>
        </p:txBody>
      </p:sp>
    </p:spTree>
    <p:extLst>
      <p:ext uri="{BB962C8B-B14F-4D97-AF65-F5344CB8AC3E}">
        <p14:creationId xmlns:p14="http://schemas.microsoft.com/office/powerpoint/2010/main" val="95801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文本框 2"/>
          <p:cNvSpPr txBox="1">
            <a:spLocks noChangeArrowheads="1"/>
          </p:cNvSpPr>
          <p:nvPr/>
        </p:nvSpPr>
        <p:spPr bwMode="auto">
          <a:xfrm>
            <a:off x="468313" y="1392238"/>
            <a:ext cx="8374062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None/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const char  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  <a:endParaRPr lang="fr-FR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的长度，不包括结束符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endParaRPr lang="en-US" altLang="zh-CN" sz="2400" b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spcBef>
                <a:spcPts val="600"/>
              </a:spcBef>
              <a:buClr>
                <a:schemeClr val="hlink"/>
              </a:buClr>
              <a:buSzPct val="75000"/>
              <a:buNone/>
              <a:defRPr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s1[32]= ”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</a:p>
          <a:p>
            <a:pPr marL="0" lvl="1" indent="0">
              <a:spcBef>
                <a:spcPts val="600"/>
              </a:spcBef>
              <a:buClr>
                <a:schemeClr val="hlink"/>
              </a:buClr>
              <a:buSzPct val="75000"/>
              <a:buNone/>
              <a:defRPr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s1) == 4</a:t>
            </a:r>
          </a:p>
          <a:p>
            <a:pPr marL="0" lvl="1" indent="0">
              <a:spcBef>
                <a:spcPts val="600"/>
              </a:spcBef>
              <a:buClr>
                <a:schemeClr val="hlink"/>
              </a:buClr>
              <a:buSzPct val="75000"/>
              <a:buNone/>
              <a:defRPr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s2[32]=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be or not to be”;</a:t>
            </a:r>
          </a:p>
          <a:p>
            <a:pPr marL="0" lvl="1" indent="0">
              <a:spcBef>
                <a:spcPts val="600"/>
              </a:spcBef>
              <a:buClr>
                <a:schemeClr val="hlink"/>
              </a:buClr>
              <a:buSzPct val="75000"/>
              <a:buNone/>
              <a:defRPr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s2) == 18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计算字符串长度   </a:t>
            </a:r>
            <a:r>
              <a:rPr lang="en-US" altLang="zh-CN"/>
              <a:t>strlen()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7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587152"/>
          </a:xfrm>
        </p:spPr>
        <p:txBody>
          <a:bodyPr/>
          <a:lstStyle/>
          <a:p>
            <a:r>
              <a:rPr lang="en-US" altLang="zh-CN"/>
              <a:t>sizeof</a:t>
            </a:r>
            <a:r>
              <a:rPr lang="zh-CN" altLang="en-US"/>
              <a:t>与   </a:t>
            </a:r>
            <a:r>
              <a:rPr lang="en-US" altLang="zh-CN"/>
              <a:t>strlen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928992" cy="561662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#include&lt;stdio.h&gt;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#include&lt;string.h&gt;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#define LEN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int main()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DC5900"/>
              </a:buClr>
              <a:buNone/>
            </a:pPr>
            <a:r>
              <a:rPr lang="en-US" altLang="zh-CN" dirty="0">
                <a:solidFill>
                  <a:srgbClr val="000000"/>
                </a:solidFill>
              </a:rPr>
              <a:t>    char str1[ ]="Hello", str2[20];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不指定数组</a:t>
            </a:r>
            <a:r>
              <a:rPr lang="en-US" altLang="zh-CN" dirty="0">
                <a:solidFill>
                  <a:srgbClr val="00B050"/>
                </a:solidFill>
              </a:rPr>
              <a:t>str1</a:t>
            </a:r>
            <a:r>
              <a:rPr lang="zh-CN" altLang="en-US" dirty="0">
                <a:solidFill>
                  <a:srgbClr val="00B050"/>
                </a:solidFill>
              </a:rPr>
              <a:t>大小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DC5900"/>
              </a:buClr>
              <a:buNone/>
            </a:pPr>
            <a:r>
              <a:rPr lang="en-US" altLang="zh-CN" dirty="0">
                <a:solidFill>
                  <a:srgbClr val="000000"/>
                </a:solidFill>
              </a:rPr>
              <a:t>    int </a:t>
            </a:r>
            <a:r>
              <a:rPr lang="en-US" altLang="zh-CN" dirty="0" err="1">
                <a:solidFill>
                  <a:srgbClr val="000000"/>
                </a:solidFill>
              </a:rPr>
              <a:t>len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strlen</a:t>
            </a:r>
            <a:r>
              <a:rPr lang="en-US" altLang="zh-CN" dirty="0">
                <a:solidFill>
                  <a:srgbClr val="000000"/>
                </a:solidFill>
              </a:rPr>
              <a:t>(str1);    gets(str2);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输入：</a:t>
            </a:r>
            <a:r>
              <a:rPr lang="en-US" altLang="zh-CN" dirty="0" err="1">
                <a:solidFill>
                  <a:srgbClr val="00B050"/>
                </a:solidFill>
              </a:rPr>
              <a:t>welcom</a:t>
            </a:r>
            <a:r>
              <a:rPr lang="en-US" altLang="zh-CN" dirty="0">
                <a:solidFill>
                  <a:srgbClr val="00B050"/>
                </a:solidFill>
              </a:rPr>
              <a:t> to </a:t>
            </a:r>
            <a:r>
              <a:rPr lang="en-US" altLang="zh-CN" dirty="0" err="1">
                <a:solidFill>
                  <a:srgbClr val="00B050"/>
                </a:solidFill>
              </a:rPr>
              <a:t>ustc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DC5900"/>
              </a:buClr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("%d, %d", </a:t>
            </a:r>
            <a:r>
              <a:rPr lang="en-US" altLang="zh-CN" dirty="0" err="1">
                <a:solidFill>
                  <a:srgbClr val="000000"/>
                </a:solidFill>
              </a:rPr>
              <a:t>len</a:t>
            </a:r>
            <a:r>
              <a:rPr lang="en-US" altLang="zh-CN" dirty="0">
                <a:solidFill>
                  <a:srgbClr val="000000"/>
                </a:solidFill>
              </a:rPr>
              <a:t>,  </a:t>
            </a:r>
            <a:r>
              <a:rPr lang="en-US" altLang="zh-CN" dirty="0" err="1">
                <a:solidFill>
                  <a:schemeClr val="accent6"/>
                </a:solidFill>
              </a:rPr>
              <a:t>strlen</a:t>
            </a:r>
            <a:r>
              <a:rPr lang="en-US" altLang="zh-CN" dirty="0">
                <a:solidFill>
                  <a:schemeClr val="accent6"/>
                </a:solidFill>
              </a:rPr>
              <a:t>(str2)</a:t>
            </a:r>
            <a:r>
              <a:rPr lang="en-US" altLang="zh-CN" dirty="0">
                <a:solidFill>
                  <a:srgbClr val="000000"/>
                </a:solidFill>
              </a:rPr>
              <a:t>); </a:t>
            </a:r>
            <a:r>
              <a:rPr lang="en-US" altLang="zh-CN" dirty="0">
                <a:solidFill>
                  <a:srgbClr val="00B050"/>
                </a:solidFill>
              </a:rPr>
              <a:t>//5,14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char c[LEN]="</a:t>
            </a:r>
            <a:r>
              <a:rPr lang="en-US" altLang="zh-CN" sz="2400" dirty="0" err="1">
                <a:solidFill>
                  <a:srgbClr val="000000"/>
                </a:solidFill>
              </a:rPr>
              <a:t>abcd</a:t>
            </a:r>
            <a:r>
              <a:rPr lang="en-US" altLang="zh-CN" sz="2400" dirty="0">
                <a:solidFill>
                  <a:srgbClr val="000000"/>
                </a:solidFill>
              </a:rPr>
              <a:t>";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字符串的内容会被复制到数组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中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("</a:t>
            </a:r>
            <a:r>
              <a:rPr lang="zh-CN" altLang="en-US" dirty="0">
                <a:solidFill>
                  <a:srgbClr val="000000"/>
                </a:solidFill>
              </a:rPr>
              <a:t>字符串</a:t>
            </a:r>
            <a:r>
              <a:rPr lang="en-US" altLang="zh-CN" dirty="0">
                <a:solidFill>
                  <a:srgbClr val="000000"/>
                </a:solidFill>
              </a:rPr>
              <a:t>%s</a:t>
            </a:r>
            <a:r>
              <a:rPr lang="zh-CN" altLang="en-US" dirty="0">
                <a:solidFill>
                  <a:srgbClr val="000000"/>
                </a:solidFill>
              </a:rPr>
              <a:t>占</a:t>
            </a:r>
            <a:r>
              <a:rPr lang="en-US" altLang="zh-CN" dirty="0">
                <a:solidFill>
                  <a:srgbClr val="000000"/>
                </a:solidFill>
              </a:rPr>
              <a:t>%d</a:t>
            </a:r>
            <a:r>
              <a:rPr lang="zh-CN" altLang="en-US" dirty="0">
                <a:solidFill>
                  <a:srgbClr val="000000"/>
                </a:solidFill>
              </a:rPr>
              <a:t>字节空间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有</a:t>
            </a:r>
            <a:r>
              <a:rPr lang="en-US" altLang="zh-CN" dirty="0">
                <a:solidFill>
                  <a:srgbClr val="000000"/>
                </a:solidFill>
              </a:rPr>
              <a:t>%d</a:t>
            </a:r>
            <a:r>
              <a:rPr lang="zh-CN" altLang="en-US" dirty="0">
                <a:solidFill>
                  <a:srgbClr val="000000"/>
                </a:solidFill>
              </a:rPr>
              <a:t>个字符</a:t>
            </a:r>
            <a:r>
              <a:rPr lang="en-US" altLang="zh-CN" dirty="0">
                <a:solidFill>
                  <a:srgbClr val="000000"/>
                </a:solidFill>
              </a:rPr>
              <a:t>\n",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	       "</a:t>
            </a:r>
            <a:r>
              <a:rPr lang="en-US" altLang="zh-CN" dirty="0" err="1">
                <a:solidFill>
                  <a:srgbClr val="000000"/>
                </a:solidFill>
              </a:rPr>
              <a:t>abcd</a:t>
            </a:r>
            <a:r>
              <a:rPr lang="en-US" altLang="zh-CN" dirty="0">
                <a:solidFill>
                  <a:srgbClr val="000000"/>
                </a:solidFill>
              </a:rPr>
              <a:t>",  </a:t>
            </a:r>
            <a:r>
              <a:rPr lang="en-US" altLang="zh-CN" dirty="0" err="1">
                <a:solidFill>
                  <a:schemeClr val="accent6"/>
                </a:solidFill>
              </a:rPr>
              <a:t>sizeof</a:t>
            </a:r>
            <a:r>
              <a:rPr lang="en-US" altLang="zh-CN" dirty="0">
                <a:solidFill>
                  <a:schemeClr val="accent6"/>
                </a:solidFill>
              </a:rPr>
              <a:t>("</a:t>
            </a:r>
            <a:r>
              <a:rPr lang="en-US" altLang="zh-CN" dirty="0" err="1">
                <a:solidFill>
                  <a:schemeClr val="accent6"/>
                </a:solidFill>
              </a:rPr>
              <a:t>abcd</a:t>
            </a:r>
            <a:r>
              <a:rPr lang="en-US" altLang="zh-CN" dirty="0">
                <a:solidFill>
                  <a:schemeClr val="accent6"/>
                </a:solidFill>
              </a:rPr>
              <a:t>")</a:t>
            </a:r>
            <a:r>
              <a:rPr lang="en-US" altLang="zh-CN" dirty="0">
                <a:solidFill>
                  <a:srgbClr val="000000"/>
                </a:solidFill>
              </a:rPr>
              <a:t>,  </a:t>
            </a:r>
            <a:r>
              <a:rPr lang="en-US" altLang="zh-CN" dirty="0" err="1">
                <a:solidFill>
                  <a:schemeClr val="accent6"/>
                </a:solidFill>
              </a:rPr>
              <a:t>strlen</a:t>
            </a:r>
            <a:r>
              <a:rPr lang="en-US" altLang="zh-CN" dirty="0">
                <a:solidFill>
                  <a:schemeClr val="accent6"/>
                </a:solidFill>
              </a:rPr>
              <a:t>("</a:t>
            </a:r>
            <a:r>
              <a:rPr lang="en-US" altLang="zh-CN" dirty="0" err="1">
                <a:solidFill>
                  <a:schemeClr val="accent6"/>
                </a:solidFill>
              </a:rPr>
              <a:t>abcd</a:t>
            </a:r>
            <a:r>
              <a:rPr lang="en-US" altLang="zh-CN" dirty="0">
                <a:solidFill>
                  <a:schemeClr val="accent6"/>
                </a:solidFill>
              </a:rPr>
              <a:t>")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("</a:t>
            </a:r>
            <a:r>
              <a:rPr lang="zh-CN" altLang="en-US" dirty="0">
                <a:solidFill>
                  <a:srgbClr val="000000"/>
                </a:solidFill>
              </a:rPr>
              <a:t>数组</a:t>
            </a:r>
            <a:r>
              <a:rPr lang="en-US" altLang="zh-CN" dirty="0">
                <a:solidFill>
                  <a:srgbClr val="000000"/>
                </a:solidFill>
              </a:rPr>
              <a:t>c[8]</a:t>
            </a:r>
            <a:r>
              <a:rPr lang="zh-CN" altLang="en-US" dirty="0">
                <a:solidFill>
                  <a:srgbClr val="000000"/>
                </a:solidFill>
              </a:rPr>
              <a:t>占</a:t>
            </a:r>
            <a:r>
              <a:rPr lang="en-US" altLang="zh-CN" dirty="0">
                <a:solidFill>
                  <a:srgbClr val="000000"/>
                </a:solidFill>
              </a:rPr>
              <a:t>%d</a:t>
            </a:r>
            <a:r>
              <a:rPr lang="zh-CN" altLang="en-US" dirty="0">
                <a:solidFill>
                  <a:srgbClr val="000000"/>
                </a:solidFill>
              </a:rPr>
              <a:t>字节空间，可容纳</a:t>
            </a:r>
            <a:r>
              <a:rPr lang="en-US" altLang="zh-CN" dirty="0">
                <a:solidFill>
                  <a:srgbClr val="000000"/>
                </a:solidFill>
              </a:rPr>
              <a:t>%d</a:t>
            </a:r>
            <a:r>
              <a:rPr lang="zh-CN" altLang="en-US" dirty="0">
                <a:solidFill>
                  <a:srgbClr val="000000"/>
                </a:solidFill>
              </a:rPr>
              <a:t>个字符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现有</a:t>
            </a:r>
            <a:r>
              <a:rPr lang="en-US" altLang="zh-CN" dirty="0">
                <a:solidFill>
                  <a:srgbClr val="000000"/>
                </a:solidFill>
              </a:rPr>
              <a:t>%d</a:t>
            </a:r>
            <a:r>
              <a:rPr lang="zh-CN" altLang="en-US" dirty="0">
                <a:solidFill>
                  <a:srgbClr val="000000"/>
                </a:solidFill>
              </a:rPr>
              <a:t>个 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   	</a:t>
            </a:r>
            <a:r>
              <a:rPr lang="zh-CN" altLang="en-US" dirty="0">
                <a:solidFill>
                  <a:srgbClr val="000000"/>
                </a:solidFill>
              </a:rPr>
              <a:t>字符</a:t>
            </a:r>
            <a:r>
              <a:rPr lang="en-US" altLang="zh-CN" dirty="0">
                <a:solidFill>
                  <a:srgbClr val="000000"/>
                </a:solidFill>
              </a:rPr>
              <a:t>",  </a:t>
            </a:r>
            <a:r>
              <a:rPr lang="en-US" altLang="zh-CN" dirty="0" err="1">
                <a:solidFill>
                  <a:srgbClr val="000000"/>
                </a:solidFill>
              </a:rPr>
              <a:t>sizeof</a:t>
            </a:r>
            <a:r>
              <a:rPr lang="en-US" altLang="zh-CN" dirty="0">
                <a:solidFill>
                  <a:srgbClr val="000000"/>
                </a:solidFill>
              </a:rPr>
              <a:t>(c),  </a:t>
            </a:r>
            <a:r>
              <a:rPr lang="en-US" altLang="zh-CN" dirty="0" err="1">
                <a:solidFill>
                  <a:srgbClr val="000000"/>
                </a:solidFill>
              </a:rPr>
              <a:t>sizeof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chemeClr val="accent6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) / </a:t>
            </a:r>
            <a:r>
              <a:rPr lang="en-US" altLang="zh-CN" dirty="0" err="1">
                <a:solidFill>
                  <a:srgbClr val="000000"/>
                </a:solidFill>
              </a:rPr>
              <a:t>sizeof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>
                <a:solidFill>
                  <a:srgbClr val="000000"/>
                </a:solidFill>
              </a:rPr>
              <a:t>), </a:t>
            </a:r>
            <a:r>
              <a:rPr lang="en-US" altLang="zh-CN" dirty="0" err="1">
                <a:solidFill>
                  <a:schemeClr val="accent6"/>
                </a:solidFill>
              </a:rPr>
              <a:t>strlen</a:t>
            </a:r>
            <a:r>
              <a:rPr lang="en-US" altLang="zh-CN" dirty="0">
                <a:solidFill>
                  <a:schemeClr val="accent6"/>
                </a:solidFill>
              </a:rPr>
              <a:t>(c)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733256"/>
            <a:ext cx="583662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26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660" y="1215905"/>
            <a:ext cx="87398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#include&lt;stdio.h&gt;</a:t>
            </a:r>
          </a:p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#include&lt;string.h&gt;</a:t>
            </a:r>
          </a:p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    {</a:t>
            </a:r>
          </a:p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i=0, sum=0;  char word[20]</a:t>
            </a:r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temp[20]={0};  </a:t>
            </a:r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 </a:t>
            </a:r>
          </a:p>
          <a:p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text[]="</a:t>
            </a:r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input the word which you want to count</a:t>
            </a:r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</a:p>
          <a:p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printf("</a:t>
            </a:r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</a:t>
            </a:r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\n"</a:t>
            </a:r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,text</a:t>
            </a:r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gets(word);</a:t>
            </a:r>
          </a:p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while(text[i]!='\0')    {</a:t>
            </a:r>
          </a:p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strncpy(temp, text+i, strlen(word) );</a:t>
            </a:r>
          </a:p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if(strcmp(word, temp)==0)   {  </a:t>
            </a:r>
            <a:endParaRPr lang="en-US" altLang="zh-CN" sz="2400" b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sum++;  </a:t>
            </a:r>
            <a:r>
              <a:rPr lang="zh-CN" altLang="en-US" sz="2400" b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i+=length;  </a:t>
            </a:r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continue;      </a:t>
            </a:r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根据背景增加</a:t>
            </a:r>
            <a:r>
              <a:rPr lang="en-US" altLang="zh-CN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b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i++;</a:t>
            </a:r>
          </a:p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printf("%s appears %d times in the text.\n", word,sum);</a:t>
            </a:r>
          </a:p>
          <a:p>
            <a:r>
              <a:rPr lang="zh-CN" altLang="en-US" sz="2400" b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587152"/>
          </a:xfrm>
        </p:spPr>
        <p:txBody>
          <a:bodyPr/>
          <a:lstStyle/>
          <a:p>
            <a:r>
              <a:rPr lang="zh-CN" altLang="en-US"/>
              <a:t>统计某子串   出现次数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035044"/>
            <a:ext cx="582166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08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412875"/>
            <a:ext cx="8540750" cy="5445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C语言提供了丰富的库函数，还允许用户定义自己的函数</a:t>
            </a:r>
            <a:endParaRPr lang="en-US" altLang="zh-CN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每个函数都是一个可以重复使用的模块，通过模块间的相互调用，有条不紊地实现复杂的功能</a:t>
            </a:r>
            <a:endParaRPr lang="en-US" altLang="zh-CN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可以说，C程序的全部工作都是由各式各样的函数完成的，函数就好比一个一个的零件</a:t>
            </a:r>
            <a:r>
              <a:rPr lang="en-US" altLang="zh-CN"/>
              <a:t>,</a:t>
            </a:r>
            <a:r>
              <a:rPr lang="zh-CN" altLang="en-US"/>
              <a:t>组合在一起构成一台强大的机器</a:t>
            </a:r>
            <a:endParaRPr lang="en-US" altLang="zh-CN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zh-CN" alt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ANSI C共定义了15个头文件，称为“C标准库”，所有的编译器都必须支持；它们是：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&lt;</a:t>
            </a:r>
            <a:r>
              <a:rPr lang="zh-CN" altLang="en-US">
                <a:solidFill>
                  <a:srgbClr val="FF0000"/>
                </a:solidFill>
              </a:rPr>
              <a:t>stdio.h</a:t>
            </a:r>
            <a:r>
              <a:rPr lang="zh-CN" altLang="en-US"/>
              <a:t>&gt;、&lt;ctype.h&gt;、&lt;</a:t>
            </a:r>
            <a:r>
              <a:rPr lang="zh-CN" altLang="en-US">
                <a:solidFill>
                  <a:srgbClr val="FF0000"/>
                </a:solidFill>
              </a:rPr>
              <a:t>stdlib.h</a:t>
            </a:r>
            <a:r>
              <a:rPr lang="zh-CN" altLang="en-US"/>
              <a:t>&gt;、&lt;</a:t>
            </a:r>
            <a:r>
              <a:rPr lang="zh-CN" altLang="en-US">
                <a:solidFill>
                  <a:srgbClr val="FF0000"/>
                </a:solidFill>
              </a:rPr>
              <a:t>string.h</a:t>
            </a:r>
            <a:r>
              <a:rPr lang="zh-CN" altLang="en-US"/>
              <a:t>&gt;、&lt;assert.h&gt;、&lt;limits.h&gt;、&lt;stddef.h&gt;、&lt;time.h&gt;、&lt;float.h&gt;、&lt;</a:t>
            </a:r>
            <a:r>
              <a:rPr lang="zh-CN" altLang="en-US">
                <a:solidFill>
                  <a:srgbClr val="FF0000"/>
                </a:solidFill>
              </a:rPr>
              <a:t>math.h</a:t>
            </a:r>
            <a:r>
              <a:rPr lang="zh-CN" altLang="en-US"/>
              <a:t>&gt;、&lt;error.h&gt;、&lt;locale.h&gt;、&lt;setjmp.h&gt;、&lt;signal.h&gt;、&lt;stdarg.h&gt;</a:t>
            </a:r>
          </a:p>
        </p:txBody>
      </p:sp>
    </p:spTree>
    <p:extLst>
      <p:ext uri="{BB962C8B-B14F-4D97-AF65-F5344CB8AC3E}">
        <p14:creationId xmlns:p14="http://schemas.microsoft.com/office/powerpoint/2010/main" val="155367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DA436-1221-43DD-878F-9C6E3697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（常用）库函数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02FD8-8E2C-4C12-9B14-40C8BF8F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要实现输入输出最常用的就是两个函数：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输入</a:t>
            </a:r>
            <a:r>
              <a:rPr lang="en-US" altLang="zh-CN" err="1"/>
              <a:t>scanf</a:t>
            </a:r>
            <a:r>
              <a:rPr lang="en-US" altLang="zh-CN"/>
              <a:t>()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输出</a:t>
            </a:r>
            <a:r>
              <a:rPr lang="en-US" altLang="zh-CN" err="1"/>
              <a:t>printf</a:t>
            </a:r>
            <a:r>
              <a:rPr lang="en-US" altLang="zh-CN"/>
              <a:t>()</a:t>
            </a:r>
          </a:p>
          <a:p>
            <a:pPr lvl="1">
              <a:lnSpc>
                <a:spcPct val="50000"/>
              </a:lnSpc>
            </a:pPr>
            <a:endParaRPr lang="en-US" altLang="zh-CN"/>
          </a:p>
          <a:p>
            <a:r>
              <a:rPr lang="zh-CN" altLang="en-US"/>
              <a:t>思考如下问题：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这两个函数是标准输入输出库</a:t>
            </a:r>
            <a:r>
              <a:rPr lang="en-US" altLang="zh-CN"/>
              <a:t>&lt;</a:t>
            </a:r>
            <a:r>
              <a:rPr lang="en-US" altLang="zh-CN" err="1"/>
              <a:t>stdio.h</a:t>
            </a:r>
            <a:r>
              <a:rPr lang="en-US" altLang="zh-CN"/>
              <a:t>&gt;</a:t>
            </a:r>
            <a:r>
              <a:rPr lang="zh-CN" altLang="en-US"/>
              <a:t>中的两个库函数，那么在哪里可以找到它们的函数原型和函数定义？</a:t>
            </a:r>
            <a:endParaRPr lang="en-US" altLang="zh-CN"/>
          </a:p>
          <a:p>
            <a:pPr lvl="1"/>
            <a:r>
              <a:rPr lang="zh-CN" altLang="en-US"/>
              <a:t>如何使用库函数？</a:t>
            </a:r>
            <a:r>
              <a:rPr lang="zh-CN" altLang="en-US" b="1">
                <a:solidFill>
                  <a:srgbClr val="FFC000"/>
                </a:solidFill>
                <a:latin typeface="Cousine Nerd Font" panose="02070409020205020404" pitchFamily="50" charset="0"/>
              </a:rPr>
              <a:t>通过</a:t>
            </a:r>
            <a:r>
              <a:rPr lang="en-US" altLang="zh-CN" b="1">
                <a:solidFill>
                  <a:srgbClr val="FFC000"/>
                </a:solidFill>
                <a:latin typeface="Cousine Nerd Font" panose="02070409020205020404" pitchFamily="50" charset="0"/>
              </a:rPr>
              <a:t>#include</a:t>
            </a:r>
            <a:r>
              <a:rPr lang="zh-CN" altLang="en-US" b="1">
                <a:solidFill>
                  <a:srgbClr val="FFC000"/>
                </a:solidFill>
                <a:latin typeface="Cousine Nerd Font" panose="02070409020205020404" pitchFamily="50" charset="0"/>
              </a:rPr>
              <a:t>来包含相应头文件</a:t>
            </a:r>
            <a:endParaRPr lang="en-US" altLang="zh-CN" b="1">
              <a:solidFill>
                <a:srgbClr val="FFC000"/>
              </a:solidFill>
              <a:latin typeface="Cousine Nerd Font" panose="02070409020205020404" pitchFamily="50" charset="0"/>
            </a:endParaRPr>
          </a:p>
          <a:p>
            <a:pPr lvl="1"/>
            <a:r>
              <a:rPr lang="zh-CN" altLang="en-US"/>
              <a:t>它是如何工作的？</a:t>
            </a:r>
            <a:endParaRPr lang="en-US" altLang="zh-CN"/>
          </a:p>
          <a:p>
            <a:pPr lvl="1"/>
            <a:r>
              <a:rPr lang="zh-CN" altLang="en-US"/>
              <a:t>还有其它常用的库函数吗？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04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DB1E4-0585-4B70-85D0-990F7BA7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F0338-767B-46AC-902B-63FFCB50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10445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effectLst/>
                <a:latin typeface="Cousine Nerd Font" panose="02070409020205020404" pitchFamily="50" charset="0"/>
              </a:rPr>
              <a:t>#include &lt;</a:t>
            </a:r>
            <a:r>
              <a:rPr lang="en-US" altLang="zh-CN" b="1" dirty="0" err="1">
                <a:solidFill>
                  <a:srgbClr val="FF0000"/>
                </a:solidFill>
                <a:effectLst/>
                <a:latin typeface="Cousine Nerd Font" panose="02070409020205020404" pitchFamily="50" charset="0"/>
              </a:rPr>
              <a:t>stdio.h</a:t>
            </a:r>
            <a:r>
              <a:rPr lang="en-US" altLang="zh-CN" b="1" dirty="0">
                <a:solidFill>
                  <a:srgbClr val="00B050"/>
                </a:solidFill>
                <a:effectLst/>
                <a:latin typeface="Cousine Nerd Font" panose="02070409020205020404" pitchFamily="50" charset="0"/>
              </a:rPr>
              <a:t>&gt;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dirty="0">
                <a:solidFill>
                  <a:srgbClr val="008000"/>
                </a:solidFill>
                <a:effectLst/>
                <a:latin typeface="Cousine Nerd Font" panose="02070409020205020404" pitchFamily="50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effectLst/>
                <a:latin typeface="Cousine Nerd Font" panose="02070409020205020404" pitchFamily="50" charset="0"/>
              </a:rPr>
              <a:t>标准输入输出</a:t>
            </a:r>
            <a:r>
              <a:rPr lang="zh-CN" altLang="en-US" dirty="0">
                <a:solidFill>
                  <a:srgbClr val="008000"/>
                </a:solidFill>
                <a:effectLst/>
                <a:latin typeface="Cousine Nerd Font" panose="02070409020205020404" pitchFamily="50" charset="0"/>
              </a:rPr>
              <a:t>库</a:t>
            </a:r>
            <a:endParaRPr lang="zh-CN" altLang="en-US" dirty="0">
              <a:solidFill>
                <a:srgbClr val="000000"/>
              </a:solidFill>
              <a:effectLst/>
              <a:latin typeface="Cousine Nerd Font" panose="02070409020205020404" pitchFamily="50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int main()	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    char c;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    c = </a:t>
            </a:r>
            <a:r>
              <a:rPr lang="en-US" altLang="zh-CN" b="1" dirty="0" err="1">
                <a:solidFill>
                  <a:schemeClr val="accent2"/>
                </a:solidFill>
                <a:latin typeface="Cousine Nerd Font" panose="02070409020205020404" pitchFamily="50" charset="0"/>
              </a:rPr>
              <a:t>getchar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();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Cousine Nerd Font" panose="02070409020205020404" pitchFamily="50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/>
              </a:rPr>
              <a:t>从标准输入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stdin(</a:t>
            </a:r>
            <a:r>
              <a:rPr lang="zh-CN" altLang="en-US" dirty="0">
                <a:solidFill>
                  <a:srgbClr val="008000"/>
                </a:solidFill>
                <a:effectLst/>
              </a:rPr>
              <a:t>通常就是键盘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)</a:t>
            </a:r>
            <a:r>
              <a:rPr lang="zh-CN" altLang="en-US" dirty="0">
                <a:solidFill>
                  <a:srgbClr val="008000"/>
                </a:solidFill>
                <a:effectLst/>
              </a:rPr>
              <a:t>获取一个字符</a:t>
            </a:r>
            <a:endParaRPr lang="zh-CN" altLang="en-US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 dirty="0" err="1">
                <a:solidFill>
                  <a:schemeClr val="accent2"/>
                </a:solidFill>
                <a:latin typeface="Cousine Nerd Font" panose="02070409020205020404" pitchFamily="50" charset="0"/>
              </a:rPr>
              <a:t>putchar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(c);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Cousine Nerd Font" panose="02070409020205020404" pitchFamily="50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把指定字符写入到标准输出</a:t>
            </a:r>
            <a:r>
              <a:rPr lang="en-US" altLang="zh-CN" dirty="0" err="1">
                <a:solidFill>
                  <a:srgbClr val="008000"/>
                </a:solidFill>
              </a:rPr>
              <a:t>stdout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通常就是显示器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endParaRPr lang="zh-CN" altLang="en-US" dirty="0">
              <a:solidFill>
                <a:srgbClr val="008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Cousine Nerd Font" panose="02070409020205020404" pitchFamily="50" charset="0"/>
              </a:rPr>
              <a:t>其它输入输出函</a:t>
            </a:r>
            <a:r>
              <a:rPr lang="zh-CN" altLang="en-US" dirty="0">
                <a:solidFill>
                  <a:srgbClr val="008000"/>
                </a:solidFill>
              </a:rPr>
              <a:t>数：</a:t>
            </a:r>
            <a:r>
              <a:rPr lang="en-US" altLang="zh-CN" dirty="0" err="1">
                <a:solidFill>
                  <a:srgbClr val="008000"/>
                </a:solidFill>
              </a:rPr>
              <a:t>getc</a:t>
            </a:r>
            <a:r>
              <a:rPr lang="en-US" altLang="zh-CN" dirty="0">
                <a:solidFill>
                  <a:srgbClr val="008000"/>
                </a:solidFill>
              </a:rPr>
              <a:t>/</a:t>
            </a:r>
            <a:r>
              <a:rPr lang="en-US" altLang="zh-CN" dirty="0" err="1">
                <a:solidFill>
                  <a:srgbClr val="008000"/>
                </a:solidFill>
              </a:rPr>
              <a:t>putc</a:t>
            </a:r>
            <a:r>
              <a:rPr lang="en-US" altLang="zh-CN" dirty="0">
                <a:solidFill>
                  <a:srgbClr val="008000"/>
                </a:solidFill>
              </a:rPr>
              <a:t>; gets/puts</a:t>
            </a:r>
            <a:r>
              <a:rPr lang="en-US" altLang="zh-CN" dirty="0">
                <a:latin typeface="Cousine Nerd Font" panose="02070409020205020404" pitchFamily="50" charset="0"/>
              </a:rPr>
              <a:t>……</a:t>
            </a:r>
            <a:br>
              <a:rPr lang="en-US" altLang="zh-CN" b="0" dirty="0">
                <a:solidFill>
                  <a:srgbClr val="ABB2BF"/>
                </a:solidFill>
                <a:effectLst/>
                <a:latin typeface="Cousine Nerd Font" panose="02070409020205020404" pitchFamily="50" charset="0"/>
              </a:rPr>
            </a:br>
            <a:endParaRPr lang="en-US" altLang="zh-CN" b="0" dirty="0">
              <a:solidFill>
                <a:srgbClr val="ABB2BF"/>
              </a:solidFill>
              <a:effectLst/>
              <a:latin typeface="Cousine Nerd Font" panose="02070409020205020404" pitchFamily="50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9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14720-F08B-4091-BC1F-8D652954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406897"/>
            <a:ext cx="8540750" cy="46143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#include &lt;</a:t>
            </a:r>
            <a:r>
              <a:rPr lang="en-US" altLang="zh-CN" b="1" dirty="0" err="1">
                <a:solidFill>
                  <a:srgbClr val="FF0000"/>
                </a:solidFill>
                <a:latin typeface="Cousine Nerd Font" panose="02070409020205020404" pitchFamily="50" charset="0"/>
              </a:rPr>
              <a:t>math.h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&gt;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usine Nerd Font" panose="02070409020205020404" pitchFamily="50" charset="0"/>
              </a:rPr>
              <a:t>数学库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int main() 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    double </a:t>
            </a:r>
            <a:r>
              <a:rPr lang="en-US" altLang="zh-CN" b="1" dirty="0" err="1">
                <a:solidFill>
                  <a:srgbClr val="00B050"/>
                </a:solidFill>
                <a:latin typeface="Cousine Nerd Font" panose="02070409020205020404" pitchFamily="50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, j</a:t>
            </a:r>
            <a:r>
              <a:rPr lang="zh-CN" altLang="en-US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；</a:t>
            </a:r>
            <a:endParaRPr lang="en-US" altLang="zh-CN" b="1" dirty="0">
              <a:solidFill>
                <a:srgbClr val="00B050"/>
              </a:solidFill>
              <a:latin typeface="Cousine Nerd Font" panose="02070409020205020404" pitchFamily="50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    </a:t>
            </a:r>
            <a:r>
              <a:rPr lang="en-US" altLang="zh-CN" b="1" dirty="0" err="1">
                <a:solidFill>
                  <a:srgbClr val="00B050"/>
                </a:solidFill>
                <a:latin typeface="Cousine Nerd Font" panose="02070409020205020404" pitchFamily="50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 = </a:t>
            </a:r>
            <a:r>
              <a:rPr lang="en-US" altLang="zh-CN" b="1" dirty="0">
                <a:solidFill>
                  <a:schemeClr val="accent2"/>
                </a:solidFill>
                <a:latin typeface="Cousine Nerd Font" panose="02070409020205020404" pitchFamily="50" charset="0"/>
              </a:rPr>
              <a:t>sqrt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(100.0);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返回（</a:t>
            </a:r>
            <a:r>
              <a:rPr lang="en-US" altLang="zh-CN" dirty="0">
                <a:solidFill>
                  <a:srgbClr val="008000"/>
                </a:solidFill>
              </a:rPr>
              <a:t>100</a:t>
            </a:r>
            <a:r>
              <a:rPr lang="zh-CN" altLang="en-US" dirty="0">
                <a:solidFill>
                  <a:srgbClr val="008000"/>
                </a:solidFill>
              </a:rPr>
              <a:t>的）平方根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j = </a:t>
            </a:r>
            <a:r>
              <a:rPr lang="en-US" altLang="zh-CN" b="1" dirty="0">
                <a:solidFill>
                  <a:schemeClr val="accent2"/>
                </a:solidFill>
                <a:latin typeface="Cousine Nerd Font" panose="02070409020205020404" pitchFamily="50" charset="0"/>
              </a:rPr>
              <a:t>fabs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(-</a:t>
            </a:r>
            <a:r>
              <a:rPr lang="en-US" altLang="zh-CN" b="1" dirty="0" err="1">
                <a:solidFill>
                  <a:srgbClr val="00B050"/>
                </a:solidFill>
                <a:latin typeface="Cousine Nerd Font" panose="02070409020205020404" pitchFamily="50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);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返回（</a:t>
            </a:r>
            <a:r>
              <a:rPr lang="en-US" altLang="zh-CN" dirty="0">
                <a:solidFill>
                  <a:srgbClr val="008000"/>
                </a:solidFill>
              </a:rPr>
              <a:t>-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的）绝对值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}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其它数学函数：三角函数</a:t>
            </a:r>
            <a:r>
              <a:rPr lang="en-US" altLang="zh-CN" dirty="0">
                <a:solidFill>
                  <a:srgbClr val="008000"/>
                </a:solidFill>
              </a:rPr>
              <a:t>sin</a:t>
            </a:r>
            <a:r>
              <a:rPr lang="zh-CN" altLang="en-US" dirty="0">
                <a:solidFill>
                  <a:srgbClr val="008000"/>
                </a:solidFill>
              </a:rPr>
              <a:t>，</a:t>
            </a:r>
            <a:r>
              <a:rPr lang="en-US" altLang="zh-CN" dirty="0">
                <a:solidFill>
                  <a:srgbClr val="008000"/>
                </a:solidFill>
              </a:rPr>
              <a:t>cos</a:t>
            </a:r>
            <a:r>
              <a:rPr lang="zh-CN" altLang="en-US" dirty="0">
                <a:solidFill>
                  <a:srgbClr val="008000"/>
                </a:solidFill>
              </a:rPr>
              <a:t>；对数函数</a:t>
            </a:r>
            <a:r>
              <a:rPr lang="en-US" altLang="zh-CN" dirty="0">
                <a:solidFill>
                  <a:srgbClr val="008000"/>
                </a:solidFill>
              </a:rPr>
              <a:t>log</a:t>
            </a:r>
            <a:r>
              <a:rPr lang="zh-CN" altLang="en-US" dirty="0">
                <a:solidFill>
                  <a:srgbClr val="008000"/>
                </a:solidFill>
              </a:rPr>
              <a:t>，</a:t>
            </a:r>
            <a:r>
              <a:rPr lang="en-US" altLang="zh-CN" dirty="0">
                <a:solidFill>
                  <a:srgbClr val="008000"/>
                </a:solidFill>
              </a:rPr>
              <a:t>log10</a:t>
            </a:r>
            <a:r>
              <a:rPr lang="zh-CN" altLang="en-US" dirty="0">
                <a:solidFill>
                  <a:srgbClr val="008000"/>
                </a:solidFill>
              </a:rPr>
              <a:t>；指数函数</a:t>
            </a:r>
            <a:r>
              <a:rPr lang="en-US" altLang="zh-CN" dirty="0">
                <a:solidFill>
                  <a:srgbClr val="008000"/>
                </a:solidFill>
              </a:rPr>
              <a:t>pow……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double x=0.5, y; y=pow(x, 1.3); </a:t>
            </a:r>
            <a:r>
              <a:rPr lang="en-US" altLang="zh-CN" dirty="0">
                <a:solidFill>
                  <a:srgbClr val="00B0F0"/>
                </a:solidFill>
              </a:rPr>
              <a:t>//y</a:t>
            </a:r>
            <a:r>
              <a:rPr lang="zh-CN" altLang="en-US" dirty="0">
                <a:solidFill>
                  <a:srgbClr val="00B0F0"/>
                </a:solidFill>
              </a:rPr>
              <a:t>是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-US" altLang="zh-CN" dirty="0">
                <a:solidFill>
                  <a:srgbClr val="00B0F0"/>
                </a:solidFill>
              </a:rPr>
              <a:t>1.3</a:t>
            </a:r>
            <a:r>
              <a:rPr lang="zh-CN" altLang="en-US" dirty="0">
                <a:solidFill>
                  <a:srgbClr val="00B0F0"/>
                </a:solidFill>
              </a:rPr>
              <a:t>次方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EADB1E4-0585-4B70-85D0-990F7BA77258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数学运算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6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4" y="1196752"/>
            <a:ext cx="8734871" cy="540647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#include &lt;</a:t>
            </a:r>
            <a:r>
              <a:rPr lang="en-US" altLang="zh-CN" b="1">
                <a:solidFill>
                  <a:srgbClr val="FF0000"/>
                </a:solidFill>
                <a:latin typeface="Cousine Nerd Font" panose="02070409020205020404" pitchFamily="50" charset="0"/>
              </a:rPr>
              <a:t>string.h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&gt;</a:t>
            </a:r>
            <a:r>
              <a:rPr lang="en-US" altLang="zh-CN" b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0">
                <a:solidFill>
                  <a:srgbClr val="008000"/>
                </a:solidFill>
                <a:effectLst/>
                <a:latin typeface="Cousine Nerd Font" panose="02070409020205020404" pitchFamily="50" charset="0"/>
              </a:rPr>
              <a:t>//</a:t>
            </a:r>
            <a:r>
              <a:rPr lang="zh-CN" altLang="en-US" b="0">
                <a:solidFill>
                  <a:srgbClr val="FF0000"/>
                </a:solidFill>
                <a:effectLst/>
                <a:latin typeface="Cousine Nerd Font" panose="02070409020205020404" pitchFamily="50" charset="0"/>
              </a:rPr>
              <a:t>字符串处理</a:t>
            </a:r>
            <a:r>
              <a:rPr lang="zh-CN" altLang="en-US" b="0">
                <a:solidFill>
                  <a:srgbClr val="008000"/>
                </a:solidFill>
                <a:effectLst/>
                <a:latin typeface="Cousine Nerd Font" panose="02070409020205020404" pitchFamily="50" charset="0"/>
              </a:rPr>
              <a:t>库</a:t>
            </a:r>
            <a:endParaRPr lang="zh-CN" altLang="en-US" b="0">
              <a:solidFill>
                <a:srgbClr val="000000"/>
              </a:solidFill>
              <a:effectLst/>
              <a:latin typeface="Cousine Nerd Font" panose="02070409020205020404" pitchFamily="50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int main()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    char </a:t>
            </a:r>
            <a:r>
              <a:rPr lang="en-US" altLang="zh-CN" b="1" err="1">
                <a:solidFill>
                  <a:srgbClr val="00B050"/>
                </a:solidFill>
                <a:latin typeface="Cousine Nerd Font" panose="02070409020205020404" pitchFamily="50" charset="0"/>
              </a:rPr>
              <a:t>src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[40], </a:t>
            </a:r>
            <a:r>
              <a:rPr lang="en-US" altLang="zh-CN" b="1" err="1">
                <a:solidFill>
                  <a:srgbClr val="00B050"/>
                </a:solidFill>
                <a:latin typeface="Cousine Nerd Font" panose="02070409020205020404" pitchFamily="50" charset="0"/>
              </a:rPr>
              <a:t>dest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[100];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    int ret;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 err="1">
                <a:solidFill>
                  <a:schemeClr val="accent2"/>
                </a:solidFill>
                <a:latin typeface="Cousine Nerd Font" panose="02070409020205020404" pitchFamily="50" charset="0"/>
              </a:rPr>
              <a:t>strcpy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(</a:t>
            </a:r>
            <a:r>
              <a:rPr lang="en-US" altLang="zh-CN" b="1" err="1">
                <a:solidFill>
                  <a:srgbClr val="00B050"/>
                </a:solidFill>
                <a:latin typeface="Cousine Nerd Font" panose="02070409020205020404" pitchFamily="50" charset="0"/>
              </a:rPr>
              <a:t>src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, "This is www.ustc.edu.cn");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0000"/>
                </a:solidFill>
                <a:latin typeface="Cousine Nerd Font" panose="02070409020205020404" pitchFamily="50" charset="0"/>
              </a:rPr>
              <a:t>    </a:t>
            </a:r>
            <a:r>
              <a:rPr lang="en-US" altLang="zh-CN" b="0">
                <a:solidFill>
                  <a:srgbClr val="008000"/>
                </a:solidFill>
                <a:effectLst/>
              </a:rPr>
              <a:t>//</a:t>
            </a:r>
            <a:r>
              <a:rPr lang="zh-CN" altLang="en-US" b="0">
                <a:solidFill>
                  <a:srgbClr val="008000"/>
                </a:solidFill>
                <a:effectLst/>
              </a:rPr>
              <a:t>复制字符串到</a:t>
            </a:r>
            <a:r>
              <a:rPr lang="en-US" altLang="zh-CN" b="0" err="1">
                <a:solidFill>
                  <a:srgbClr val="008000"/>
                </a:solidFill>
                <a:effectLst/>
              </a:rPr>
              <a:t>src</a:t>
            </a:r>
            <a:endParaRPr lang="en-US" altLang="zh-CN" b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 err="1">
                <a:solidFill>
                  <a:srgbClr val="00B050"/>
                </a:solidFill>
                <a:latin typeface="Cousine Nerd Font" panose="02070409020205020404" pitchFamily="50" charset="0"/>
              </a:rPr>
              <a:t>strcpy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(</a:t>
            </a:r>
            <a:r>
              <a:rPr lang="en-US" altLang="zh-CN" b="1" err="1">
                <a:solidFill>
                  <a:srgbClr val="00B050"/>
                </a:solidFill>
                <a:latin typeface="Cousine Nerd Font" panose="02070409020205020404" pitchFamily="50" charset="0"/>
              </a:rPr>
              <a:t>dest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, </a:t>
            </a:r>
            <a:r>
              <a:rPr lang="en-US" altLang="zh-CN" b="1" err="1">
                <a:solidFill>
                  <a:srgbClr val="00B050"/>
                </a:solidFill>
                <a:latin typeface="Cousine Nerd Font" panose="02070409020205020404" pitchFamily="50" charset="0"/>
              </a:rPr>
              <a:t>src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0000"/>
                </a:solidFill>
                <a:latin typeface="Cousine Nerd Font" panose="02070409020205020404" pitchFamily="50" charset="0"/>
              </a:rPr>
              <a:t>  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把</a:t>
            </a:r>
            <a:r>
              <a:rPr lang="en-US" altLang="zh-CN" err="1">
                <a:solidFill>
                  <a:srgbClr val="008000"/>
                </a:solidFill>
              </a:rPr>
              <a:t>src</a:t>
            </a:r>
            <a:r>
              <a:rPr lang="zh-CN" altLang="en-US">
                <a:solidFill>
                  <a:srgbClr val="008000"/>
                </a:solidFill>
              </a:rPr>
              <a:t>所指向的字符串复制到</a:t>
            </a:r>
            <a:r>
              <a:rPr lang="en-US" altLang="zh-CN" err="1">
                <a:solidFill>
                  <a:srgbClr val="008000"/>
                </a:solidFill>
              </a:rPr>
              <a:t>dest</a:t>
            </a:r>
            <a:endParaRPr lang="en-US" altLang="zh-CN">
              <a:solidFill>
                <a:srgbClr val="008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 err="1">
                <a:solidFill>
                  <a:schemeClr val="accent2"/>
                </a:solidFill>
                <a:latin typeface="Cousine Nerd Font" panose="02070409020205020404" pitchFamily="50" charset="0"/>
              </a:rPr>
              <a:t>strcat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(</a:t>
            </a:r>
            <a:r>
              <a:rPr lang="en-US" altLang="zh-CN" b="1" err="1">
                <a:solidFill>
                  <a:srgbClr val="00B050"/>
                </a:solidFill>
                <a:latin typeface="Cousine Nerd Font" panose="02070409020205020404" pitchFamily="50" charset="0"/>
              </a:rPr>
              <a:t>dest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, </a:t>
            </a:r>
            <a:r>
              <a:rPr lang="en-US" altLang="zh-CN" b="1" err="1">
                <a:solidFill>
                  <a:srgbClr val="00B050"/>
                </a:solidFill>
                <a:latin typeface="Cousine Nerd Font" panose="02070409020205020404" pitchFamily="50" charset="0"/>
              </a:rPr>
              <a:t>src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0000"/>
                </a:solidFill>
                <a:latin typeface="Cousine Nerd Font" panose="02070409020205020404" pitchFamily="50" charset="0"/>
              </a:rPr>
              <a:t>  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把</a:t>
            </a:r>
            <a:r>
              <a:rPr lang="en-US" altLang="zh-CN" err="1">
                <a:solidFill>
                  <a:srgbClr val="008000"/>
                </a:solidFill>
              </a:rPr>
              <a:t>src</a:t>
            </a:r>
            <a:r>
              <a:rPr lang="zh-CN" altLang="en-US">
                <a:solidFill>
                  <a:srgbClr val="008000"/>
                </a:solidFill>
              </a:rPr>
              <a:t>所指向的字符串追加到</a:t>
            </a:r>
            <a:r>
              <a:rPr lang="en-US" altLang="zh-CN" err="1">
                <a:solidFill>
                  <a:srgbClr val="008000"/>
                </a:solidFill>
              </a:rPr>
              <a:t>dest</a:t>
            </a:r>
            <a:r>
              <a:rPr lang="zh-CN" altLang="en-US">
                <a:solidFill>
                  <a:srgbClr val="008000"/>
                </a:solidFill>
              </a:rPr>
              <a:t>所指向的字符串的结尾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ret = </a:t>
            </a:r>
            <a:r>
              <a:rPr lang="en-US" altLang="zh-CN" b="1">
                <a:solidFill>
                  <a:schemeClr val="accent2"/>
                </a:solidFill>
                <a:latin typeface="Cousine Nerd Font" panose="02070409020205020404" pitchFamily="50" charset="0"/>
              </a:rPr>
              <a:t>strcmp</a:t>
            </a: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(dest, src);</a:t>
            </a:r>
            <a:r>
              <a:rPr lang="en-US" altLang="zh-CN" b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两个字符串进行比较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sine Nerd Font" panose="02070409020205020404" pitchFamily="50" charset="0"/>
              </a:rPr>
              <a:t>}</a:t>
            </a:r>
          </a:p>
          <a:p>
            <a:pPr marL="0" indent="0">
              <a:buNone/>
            </a:pPr>
            <a:br>
              <a:rPr lang="en-US" altLang="zh-CN" b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Cousine Nerd Font" panose="02070409020205020404" pitchFamily="50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EADB1E4-0585-4B70-85D0-990F7BA77258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字符串处理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70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9B6A91-7AA8-4AF8-8C5C-612B9195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#include &lt;</a:t>
            </a:r>
            <a:r>
              <a:rPr lang="en-US" altLang="zh-CN" b="1" dirty="0" err="1">
                <a:solidFill>
                  <a:srgbClr val="FF0000"/>
                </a:solidFill>
                <a:latin typeface="Cousine Nerd Font" panose="02070409020205020404" pitchFamily="50" charset="0"/>
              </a:rPr>
              <a:t>stdlib</a:t>
            </a:r>
            <a:r>
              <a:rPr lang="en-US" altLang="zh-CN" b="1" dirty="0" err="1">
                <a:solidFill>
                  <a:srgbClr val="00B050"/>
                </a:solidFill>
                <a:latin typeface="Cousine Nerd Font" panose="02070409020205020404" pitchFamily="50" charset="0"/>
              </a:rPr>
              <a:t>.h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&gt;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usine Nerd Font" panose="02070409020205020404" pitchFamily="50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sine Nerd Font" panose="02070409020205020404" pitchFamily="50" charset="0"/>
              </a:rPr>
              <a:t>标准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usine Nerd Font" panose="02070409020205020404" pitchFamily="50" charset="0"/>
              </a:rPr>
              <a:t>实用函数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sine Nerd Font" panose="02070409020205020404" pitchFamily="50" charset="0"/>
              </a:rPr>
              <a:t>库</a:t>
            </a:r>
            <a:endParaRPr lang="zh-CN" altLang="en-US" b="0" dirty="0">
              <a:solidFill>
                <a:srgbClr val="000000"/>
              </a:solidFill>
              <a:effectLst/>
              <a:latin typeface="Cousine Nerd Font" panose="02070409020205020404" pitchFamily="50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int main()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    double </a:t>
            </a:r>
            <a:r>
              <a:rPr lang="en-US" altLang="zh-CN" b="1" dirty="0" err="1">
                <a:solidFill>
                  <a:srgbClr val="00B050"/>
                </a:solidFill>
                <a:latin typeface="Cousine Nerd Font" panose="02070409020205020404" pitchFamily="50" charset="0"/>
              </a:rPr>
              <a:t>val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    </a:t>
            </a:r>
            <a:r>
              <a:rPr lang="en-US" altLang="zh-CN" b="1" dirty="0" err="1">
                <a:solidFill>
                  <a:srgbClr val="00B050"/>
                </a:solidFill>
                <a:latin typeface="Cousine Nerd Font" panose="02070409020205020404" pitchFamily="50" charset="0"/>
              </a:rPr>
              <a:t>val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 = </a:t>
            </a:r>
            <a:r>
              <a:rPr lang="en-US" altLang="zh-CN" b="1" dirty="0" err="1">
                <a:solidFill>
                  <a:schemeClr val="accent2"/>
                </a:solidFill>
                <a:latin typeface="Cousine Nerd Font" panose="02070409020205020404" pitchFamily="50" charset="0"/>
              </a:rPr>
              <a:t>atof</a:t>
            </a: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("3.1415926");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rgbClr val="008000"/>
                </a:solidFill>
                <a:effectLst/>
                <a:latin typeface="Cousine Nerd Font" panose="02070409020205020404" pitchFamily="50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把字符串转换为一个</a:t>
            </a:r>
            <a:r>
              <a:rPr lang="en-US" altLang="zh-CN" dirty="0">
                <a:solidFill>
                  <a:srgbClr val="008000"/>
                </a:solidFill>
              </a:rPr>
              <a:t>double</a:t>
            </a:r>
            <a:r>
              <a:rPr lang="zh-CN" altLang="en-US" dirty="0">
                <a:solidFill>
                  <a:srgbClr val="008000"/>
                </a:solidFill>
              </a:rPr>
              <a:t>型浮点数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latin typeface="Cousine Nerd Font" panose="02070409020205020404" pitchFamily="50" charset="0"/>
              </a:rPr>
              <a:t>}</a:t>
            </a:r>
          </a:p>
          <a:p>
            <a:r>
              <a:rPr lang="zh-CN" altLang="en-US" dirty="0"/>
              <a:t>许多实用功能函数，如随机函数、动态存储分配、数值转换、执行控制、与执行环境交互等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如很常用的</a:t>
            </a:r>
            <a:r>
              <a:rPr lang="en-US" altLang="zh-CN" dirty="0"/>
              <a:t>system()</a:t>
            </a:r>
            <a:r>
              <a:rPr lang="zh-CN" altLang="en-US" dirty="0"/>
              <a:t>；执行操作系统命令，参数字符串</a:t>
            </a:r>
            <a:r>
              <a:rPr lang="en-US" altLang="zh-CN" dirty="0"/>
              <a:t>command</a:t>
            </a:r>
            <a:r>
              <a:rPr lang="zh-CN" altLang="en-US" dirty="0"/>
              <a:t>为命令名；在</a:t>
            </a:r>
            <a:r>
              <a:rPr lang="en-US" altLang="zh-CN" dirty="0"/>
              <a:t>windows</a:t>
            </a:r>
            <a:r>
              <a:rPr lang="zh-CN" altLang="en-US" dirty="0"/>
              <a:t>系统下，参数字符串不区分大小写，直接在控制台调用一个</a:t>
            </a:r>
            <a:r>
              <a:rPr lang="en-US" altLang="zh-CN" dirty="0"/>
              <a:t>command</a:t>
            </a:r>
            <a:r>
              <a:rPr lang="zh-CN" altLang="en-US" dirty="0"/>
              <a:t>命令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  暂停：</a:t>
            </a:r>
            <a:r>
              <a:rPr lang="en-US" altLang="zh-CN" dirty="0"/>
              <a:t>system (“pause</a:t>
            </a:r>
            <a:r>
              <a:rPr lang="zh-CN" altLang="en-US" dirty="0"/>
              <a:t>”</a:t>
            </a:r>
            <a:r>
              <a:rPr lang="en-US" altLang="zh-CN" dirty="0"/>
              <a:t>);  </a:t>
            </a:r>
            <a:r>
              <a:rPr lang="zh-CN" altLang="en-US" dirty="0"/>
              <a:t>清屏：</a:t>
            </a:r>
            <a:r>
              <a:rPr lang="en-US" altLang="zh-CN" dirty="0"/>
              <a:t>system(“</a:t>
            </a:r>
            <a:r>
              <a:rPr lang="en-US" altLang="zh-CN" dirty="0" err="1"/>
              <a:t>cls</a:t>
            </a:r>
            <a:r>
              <a:rPr lang="en-US" altLang="zh-CN" dirty="0"/>
              <a:t>”);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EADB1E4-0585-4B70-85D0-990F7BA77258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标准实用函数库 </a:t>
            </a:r>
            <a:r>
              <a:rPr lang="en-US" altLang="zh-CN" dirty="0" err="1"/>
              <a:t>stdlib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5328592"/>
          </a:xfrm>
        </p:spPr>
        <p:txBody>
          <a:bodyPr/>
          <a:lstStyle/>
          <a:p>
            <a:r>
              <a:rPr lang="zh-CN" altLang="en-US" dirty="0"/>
              <a:t>库函数的一些优点：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经过实践严格测试，易于使用；进行了性能优化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可节省大量开发时间；可移植</a:t>
            </a:r>
            <a:endParaRPr lang="en-US" altLang="zh-CN" dirty="0"/>
          </a:p>
          <a:p>
            <a:pPr lvl="1">
              <a:lnSpc>
                <a:spcPct val="50000"/>
              </a:lnSpc>
            </a:pPr>
            <a:endParaRPr lang="en-US" altLang="zh-CN" dirty="0"/>
          </a:p>
          <a:p>
            <a:r>
              <a:rPr lang="zh-CN" altLang="en-US" dirty="0"/>
              <a:t>如何了解怎样使用一个库函数？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查阅文档：</a:t>
            </a:r>
            <a:r>
              <a:rPr lang="en-US" altLang="zh-CN" dirty="0">
                <a:hlinkClick r:id="rId2"/>
              </a:rPr>
              <a:t>https://zh.cppreference.com/w/c/header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查看对应头文件中的函数原型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zh-CN" sz="2400" dirty="0"/>
              <a:t>函数原型给出了使用该函数的所有细节，当我们不知道如何使用某个函数时，需要查找的是它的原型，而不是它的定义</a:t>
            </a:r>
            <a:r>
              <a:rPr lang="zh-CN" altLang="en-US" sz="2400" dirty="0"/>
              <a:t>（即，</a:t>
            </a:r>
            <a:r>
              <a:rPr lang="zh-CN" altLang="zh-CN" sz="2400" dirty="0"/>
              <a:t>我们往往不关心它的内部实现</a:t>
            </a:r>
            <a:r>
              <a:rPr lang="zh-CN" altLang="en-US" sz="2400" dirty="0"/>
              <a:t>）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EADB1E4-0585-4B70-85D0-990F7BA77258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</a:t>
            </a:r>
            <a:r>
              <a:rPr lang="zh-CN" altLang="en-US"/>
              <a:t>语言库函数   优点及使用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52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从函数角度看   </a:t>
            </a:r>
            <a:r>
              <a:rPr lang="en-US" altLang="zh-CN"/>
              <a:t>scanf()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/>
              <a:t>函数</a:t>
            </a:r>
            <a:r>
              <a:rPr lang="en-US" altLang="zh-CN" err="1"/>
              <a:t>scan</a:t>
            </a:r>
            <a:r>
              <a:rPr lang="en-US" altLang="zh-CN" err="1">
                <a:solidFill>
                  <a:schemeClr val="accent2"/>
                </a:solidFill>
              </a:rPr>
              <a:t>f</a:t>
            </a:r>
            <a:r>
              <a:rPr lang="en-US" altLang="zh-CN"/>
              <a:t>()</a:t>
            </a:r>
            <a:r>
              <a:rPr lang="zh-CN" altLang="zh-CN"/>
              <a:t>中的</a:t>
            </a:r>
            <a:r>
              <a:rPr lang="en-US" altLang="zh-CN">
                <a:solidFill>
                  <a:schemeClr val="accent2"/>
                </a:solidFill>
              </a:rPr>
              <a:t>f</a:t>
            </a:r>
            <a:r>
              <a:rPr lang="zh-CN" altLang="zh-CN"/>
              <a:t>代表单词</a:t>
            </a:r>
            <a:r>
              <a:rPr lang="en-US" altLang="zh-CN">
                <a:solidFill>
                  <a:schemeClr val="accent2"/>
                </a:solidFill>
              </a:rPr>
              <a:t>format</a:t>
            </a:r>
            <a:r>
              <a:rPr lang="zh-CN" altLang="zh-CN"/>
              <a:t>，格式化的意思，也就是说该函数预先给使用者定义了一些输入格式，遵循它们，就可以按照指定的格式来接收键盘输入的数据</a:t>
            </a:r>
            <a:endParaRPr lang="en-US" altLang="zh-CN"/>
          </a:p>
          <a:p>
            <a:pPr>
              <a:lnSpc>
                <a:spcPct val="5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函数原型：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 </a:t>
            </a:r>
            <a:r>
              <a:rPr lang="en-US" altLang="zh-CN" b="1" err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scanf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const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char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*format [,argument...])</a:t>
            </a:r>
          </a:p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0000FF"/>
                </a:solidFill>
              </a:rPr>
              <a:t>函数类型</a:t>
            </a:r>
            <a:r>
              <a:rPr lang="en-US" altLang="zh-CN"/>
              <a:t>  </a:t>
            </a:r>
            <a:r>
              <a:rPr lang="zh-CN" altLang="zh-CN">
                <a:solidFill>
                  <a:srgbClr val="795E26"/>
                </a:solidFill>
              </a:rPr>
              <a:t>函数名</a:t>
            </a:r>
            <a:r>
              <a:rPr lang="en-US" altLang="zh-CN"/>
              <a:t>( </a:t>
            </a:r>
            <a:r>
              <a:rPr lang="zh-CN" altLang="zh-CN">
                <a:solidFill>
                  <a:srgbClr val="000000"/>
                </a:solidFill>
              </a:rPr>
              <a:t>格式控制字符串</a:t>
            </a:r>
            <a:r>
              <a:rPr lang="en-US" altLang="zh-CN"/>
              <a:t>         </a:t>
            </a:r>
            <a:r>
              <a:rPr lang="zh-CN" altLang="zh-CN">
                <a:solidFill>
                  <a:srgbClr val="000000"/>
                </a:solidFill>
              </a:rPr>
              <a:t>参数列表</a:t>
            </a:r>
            <a:r>
              <a:rPr lang="en-US" altLang="zh-CN"/>
              <a:t>       )</a:t>
            </a:r>
            <a:endParaRPr lang="zh-CN" altLang="zh-CN"/>
          </a:p>
          <a:p>
            <a:pPr>
              <a:lnSpc>
                <a:spcPct val="5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zh-CN"/>
              <a:t>返回值：如果成功，该函数返回成功匹配和赋值的个数</a:t>
            </a:r>
            <a:r>
              <a:rPr lang="zh-CN" altLang="en-US"/>
              <a:t>；</a:t>
            </a:r>
            <a:r>
              <a:rPr lang="zh-CN" altLang="zh-CN"/>
              <a:t>如果到达文件末尾或发生读错误，则返回</a:t>
            </a:r>
            <a:r>
              <a:rPr lang="en-US" altLang="zh-CN">
                <a:solidFill>
                  <a:srgbClr val="FF0000"/>
                </a:solidFill>
              </a:rPr>
              <a:t>EOF</a:t>
            </a:r>
            <a:r>
              <a:rPr lang="en-US" altLang="zh-CN"/>
              <a:t>(End Of File)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63786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17039</TotalTime>
  <Pages>0</Pages>
  <Words>2342</Words>
  <Characters>0</Characters>
  <Application>Microsoft Office PowerPoint</Application>
  <DocSecurity>0</DocSecurity>
  <PresentationFormat>全屏显示(4:3)</PresentationFormat>
  <Lines>0</Lines>
  <Paragraphs>196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Cousine Nerd Font</vt:lpstr>
      <vt:lpstr>微软雅黑</vt:lpstr>
      <vt:lpstr>Arial</vt:lpstr>
      <vt:lpstr>Calibri</vt:lpstr>
      <vt:lpstr>Wingdings</vt:lpstr>
      <vt:lpstr>诗情画意</vt:lpstr>
      <vt:lpstr>库函数与递归</vt:lpstr>
      <vt:lpstr> </vt:lpstr>
      <vt:lpstr>（常用）库函数</vt:lpstr>
      <vt:lpstr>输入输出</vt:lpstr>
      <vt:lpstr>PowerPoint 演示文稿</vt:lpstr>
      <vt:lpstr>PowerPoint 演示文稿</vt:lpstr>
      <vt:lpstr>PowerPoint 演示文稿</vt:lpstr>
      <vt:lpstr>PowerPoint 演示文稿</vt:lpstr>
      <vt:lpstr> 从函数角度看   scanf()</vt:lpstr>
      <vt:lpstr>PowerPoint 演示文稿</vt:lpstr>
      <vt:lpstr> 从函数角度看   printf()</vt:lpstr>
      <vt:lpstr>gets()和   puts()    </vt:lpstr>
      <vt:lpstr>string.h中的   函数(原型)声明</vt:lpstr>
      <vt:lpstr>PowerPoint 演示文稿</vt:lpstr>
      <vt:lpstr>PowerPoint 演示文稿</vt:lpstr>
      <vt:lpstr>PowerPoint 演示文稿</vt:lpstr>
      <vt:lpstr>PowerPoint 演示文稿</vt:lpstr>
      <vt:lpstr>sizeof与   strlen</vt:lpstr>
      <vt:lpstr>统计某子串   出现次数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927</cp:revision>
  <dcterms:created xsi:type="dcterms:W3CDTF">2012-09-25T16:36:19Z</dcterms:created>
  <dcterms:modified xsi:type="dcterms:W3CDTF">2022-11-04T10:42:09Z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