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578" r:id="rId2"/>
    <p:sldId id="788" r:id="rId3"/>
    <p:sldId id="758" r:id="rId4"/>
    <p:sldId id="759" r:id="rId5"/>
    <p:sldId id="760" r:id="rId6"/>
    <p:sldId id="761" r:id="rId7"/>
    <p:sldId id="762" r:id="rId8"/>
    <p:sldId id="763" r:id="rId9"/>
    <p:sldId id="765" r:id="rId10"/>
    <p:sldId id="766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0" autoAdjust="0"/>
  </p:normalViewPr>
  <p:slideViewPr>
    <p:cSldViewPr>
      <p:cViewPr varScale="1">
        <p:scale>
          <a:sx n="52" d="100"/>
          <a:sy n="52" d="100"/>
        </p:scale>
        <p:origin x="122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本小节利用几个实例，结合</a:t>
            </a:r>
            <a:r>
              <a:rPr lang="en-US" altLang="zh-CN"/>
              <a:t>C</a:t>
            </a:r>
            <a:r>
              <a:rPr lang="zh-CN" altLang="en-US"/>
              <a:t>语言标准库中的一些常见库函数，介绍如何去求解实际应用中一些具体的数学问题，比如最常见的排序、查找等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16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34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就程序设计语言而言，毫不夸张地说，没有哪一本</a:t>
            </a:r>
            <a:r>
              <a:rPr lang="en-US" altLang="zh-CN"/>
              <a:t>C</a:t>
            </a:r>
            <a:r>
              <a:rPr lang="zh-CN" altLang="en-US"/>
              <a:t>语言的教材里不提递归这个概念</a:t>
            </a:r>
            <a:endParaRPr lang="en-US" altLang="zh-CN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实现跟函数密不可分，所以放到本章来介绍（而不像其它算法那样，在第三章节里统一描述）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9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696"/>
            <a:ext cx="8540750" cy="5406479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/>
              <a:t>库函数与递归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6836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产生随机数的   典型程序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	int a[20]={0},i,m=1,n=100;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	srand(time(NULL)); </a:t>
            </a:r>
            <a:r>
              <a:rPr lang="en-US" altLang="zh-CN" sz="2400">
                <a:solidFill>
                  <a:srgbClr val="00B05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取当前时间作随机数种子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400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for(i=0;i&lt;20;i++){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		a[i]=rand()%(n-m+1)+m;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		</a:t>
            </a:r>
            <a:r>
              <a:rPr lang="en-US" altLang="zh-CN" sz="2400">
                <a:solidFill>
                  <a:srgbClr val="00B05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产生</a:t>
            </a:r>
            <a:r>
              <a:rPr lang="en-US" altLang="zh-CN" sz="2400">
                <a:solidFill>
                  <a:srgbClr val="00B050"/>
                </a:solidFill>
              </a:rPr>
              <a:t>[m,n]</a:t>
            </a:r>
            <a:r>
              <a:rPr lang="zh-CN" altLang="en-US" sz="2400">
                <a:solidFill>
                  <a:srgbClr val="00B050"/>
                </a:solidFill>
              </a:rPr>
              <a:t>内的随机整数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400">
                <a:solidFill>
                  <a:srgbClr val="000000"/>
                </a:solidFill>
              </a:rPr>
              <a:t>		</a:t>
            </a:r>
            <a:r>
              <a:rPr lang="en-US" altLang="zh-CN" sz="2400">
                <a:solidFill>
                  <a:srgbClr val="000000"/>
                </a:solidFill>
              </a:rPr>
              <a:t>printf("%d%c",a[i],(i+1)%5?'\t':'\n');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	}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自行编写产生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[0,1]</a:t>
            </a:r>
            <a:r>
              <a:rPr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之间随机浮点数的程序</a:t>
            </a:r>
            <a:endParaRPr lang="en-US" altLang="zh-CN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65" y="1628800"/>
            <a:ext cx="483951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4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65C56-8963-484A-986B-21C23BC3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递归算法   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892F1-6047-4F9C-83B5-03407103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3"/>
            <a:ext cx="8540750" cy="2088232"/>
          </a:xfrm>
        </p:spPr>
        <p:txBody>
          <a:bodyPr/>
          <a:lstStyle/>
          <a:p>
            <a:r>
              <a:rPr lang="zh-CN" altLang="en-US"/>
              <a:t>递归，在计算机领域使用广泛，</a:t>
            </a:r>
            <a:r>
              <a:rPr lang="en-US" altLang="zh-CN"/>
              <a:t>C</a:t>
            </a:r>
            <a:r>
              <a:rPr lang="zh-CN" altLang="en-US"/>
              <a:t>语言里一种重要的算法</a:t>
            </a:r>
            <a:endParaRPr lang="en-US" altLang="zh-CN"/>
          </a:p>
          <a:p>
            <a:r>
              <a:rPr lang="zh-CN" altLang="en-US"/>
              <a:t>函数</a:t>
            </a:r>
            <a:r>
              <a:rPr lang="zh-CN" altLang="en-US">
                <a:solidFill>
                  <a:schemeClr val="accent2"/>
                </a:solidFill>
              </a:rPr>
              <a:t>直接或间接地调用自身</a:t>
            </a:r>
            <a:r>
              <a:rPr lang="zh-CN" altLang="en-US"/>
              <a:t>，就称为递归（</a:t>
            </a:r>
            <a:r>
              <a:rPr lang="en-US" altLang="zh-CN"/>
              <a:t>recursive</a:t>
            </a:r>
            <a:r>
              <a:rPr lang="zh-CN" altLang="en-US"/>
              <a:t>）调用</a:t>
            </a:r>
            <a:endParaRPr lang="en-US" altLang="zh-CN"/>
          </a:p>
          <a:p>
            <a:r>
              <a:rPr lang="zh-CN" altLang="en-US"/>
              <a:t>在递归调用中，调用函数又是被调用函数 </a:t>
            </a:r>
          </a:p>
          <a:p>
            <a:r>
              <a:rPr lang="zh-CN" altLang="en-US"/>
              <a:t>执行递归函数将反复调用其自身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B2400-2016-4BE5-9062-D90F6BBB16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6" y="3789040"/>
            <a:ext cx="63728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406897"/>
            <a:ext cx="8540750" cy="540647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008000"/>
                </a:solidFill>
                <a:effectLst/>
                <a:latin typeface="Cousine Nerd Font" panose="02070409020205020404" pitchFamily="50" charset="0"/>
              </a:rPr>
              <a:t>...</a:t>
            </a:r>
            <a:endParaRPr lang="en-US" altLang="zh-CN" b="1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return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(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}</a:t>
            </a:r>
          </a:p>
          <a:p>
            <a:r>
              <a:rPr lang="zh-CN" altLang="en-US" b="0">
                <a:effectLst/>
                <a:latin typeface="Cousine Nerd Font" panose="02070409020205020404" pitchFamily="50" charset="0"/>
              </a:rPr>
              <a:t>请思考：这个例子能够正常运行吗？</a:t>
            </a:r>
            <a:endParaRPr lang="en-US" altLang="zh-CN" b="0">
              <a:effectLst/>
              <a:latin typeface="Cousine Nerd Font" panose="02070409020205020404" pitchFamily="50" charset="0"/>
            </a:endParaRPr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如果没有限制，无止境地调用自己，不就陷入了可怕的</a:t>
            </a:r>
            <a:r>
              <a:rPr lang="zh-CN" altLang="en-US">
                <a:solidFill>
                  <a:schemeClr val="accent2"/>
                </a:solidFill>
              </a:rPr>
              <a:t>死循环</a:t>
            </a:r>
            <a:r>
              <a:rPr lang="zh-CN" altLang="en-US"/>
              <a:t>了么？</a:t>
            </a:r>
            <a:endParaRPr lang="en-US" altLang="zh-CN"/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递归的核心：</a:t>
            </a:r>
            <a:r>
              <a:rPr lang="zh-CN" altLang="en-US">
                <a:solidFill>
                  <a:srgbClr val="FF0000"/>
                </a:solidFill>
              </a:rPr>
              <a:t>结束条件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当满足结束条件后，不再调用自身，停止递归</a:t>
            </a:r>
          </a:p>
          <a:p>
            <a:endParaRPr lang="en-US" altLang="zh-CN" b="0">
              <a:effectLst/>
              <a:latin typeface="Cousine Nerd Font" panose="02070409020205020404" pitchFamily="50" charset="0"/>
            </a:endParaRPr>
          </a:p>
          <a:p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E665C56-8963-484A-986B-21C23BC3D091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递归的基本形式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 flipV="1">
            <a:off x="1259632" y="1700808"/>
            <a:ext cx="792088" cy="9361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143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6166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fac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&lt; 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"n&lt;0,data error!"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}                     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//n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不能小于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0</a:t>
            </a:r>
            <a:endParaRPr lang="zh-CN" altLang="en-US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== 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||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== 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 </a:t>
            </a:r>
            <a:r>
              <a:rPr lang="en-US" altLang="zh-CN" dirty="0">
                <a:solidFill>
                  <a:srgbClr val="008000"/>
                </a:solidFill>
              </a:rPr>
              <a:t>//n=0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,1</a:t>
            </a:r>
            <a:r>
              <a:rPr lang="zh-CN" altLang="en-US" dirty="0">
                <a:solidFill>
                  <a:srgbClr val="008000"/>
                </a:solidFill>
              </a:rPr>
              <a:t>时</a:t>
            </a:r>
            <a:r>
              <a:rPr lang="en-US" altLang="zh-CN" dirty="0">
                <a:solidFill>
                  <a:srgbClr val="008000"/>
                </a:solidFill>
              </a:rPr>
              <a:t>n!=1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        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递归</a:t>
            </a:r>
            <a:r>
              <a:rPr lang="zh-CN" altLang="en-US" dirty="0">
                <a:solidFill>
                  <a:schemeClr val="accent6"/>
                </a:solidFill>
              </a:rPr>
              <a:t>终止条件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else</a:t>
            </a:r>
            <a:endParaRPr lang="en-US" altLang="zh-CN" b="1" dirty="0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fac(n - 1)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Cousine Nerd Font" panose="02070409020205020404" pitchFamily="50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//n&gt;1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时，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n!=n*(n-1)</a:t>
            </a:r>
            <a:r>
              <a:rPr lang="zh-CN" altLang="en-US" dirty="0">
                <a:solidFill>
                  <a:srgbClr val="008000"/>
                </a:solidFill>
                <a:effectLst/>
              </a:rPr>
              <a:t>，即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fac(n)=fac(n-1)*n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}</a:t>
            </a:r>
            <a:r>
              <a:rPr lang="en-US" altLang="zh-CN" b="1" dirty="0">
                <a:solidFill>
                  <a:schemeClr val="accent6"/>
                </a:solidFill>
                <a:effectLst/>
              </a:rPr>
              <a:t>//</a:t>
            </a:r>
            <a:r>
              <a:rPr lang="zh-CN" altLang="en-US" b="1" dirty="0">
                <a:solidFill>
                  <a:schemeClr val="accent6"/>
                </a:solidFill>
                <a:effectLst/>
              </a:rPr>
              <a:t>上图的流程真正看懂了，递归也就基本明白了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0648"/>
            <a:ext cx="5976664" cy="12961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665C56-8963-484A-986B-21C23BC3D091}"/>
              </a:ext>
            </a:extLst>
          </p:cNvPr>
          <p:cNvSpPr txBox="1">
            <a:spLocks/>
          </p:cNvSpPr>
          <p:nvPr/>
        </p:nvSpPr>
        <p:spPr>
          <a:xfrm>
            <a:off x="107504" y="609600"/>
            <a:ext cx="2974231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递归   求阶乘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1331640" y="1556792"/>
            <a:ext cx="1584176" cy="3456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547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" y="1897211"/>
            <a:ext cx="75438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665C56-8963-484A-986B-21C23BC3D091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阶乘递归调用的详细过程分解</a:t>
            </a:r>
          </a:p>
        </p:txBody>
      </p:sp>
    </p:spTree>
    <p:extLst>
      <p:ext uri="{BB962C8B-B14F-4D97-AF65-F5344CB8AC3E}">
        <p14:creationId xmlns:p14="http://schemas.microsoft.com/office/powerpoint/2010/main" val="303577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5936"/>
            <a:ext cx="67437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665C56-8963-484A-986B-21C23BC3D091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递归调用的栈情况</a:t>
            </a:r>
          </a:p>
        </p:txBody>
      </p:sp>
    </p:spTree>
    <p:extLst>
      <p:ext uri="{BB962C8B-B14F-4D97-AF65-F5344CB8AC3E}">
        <p14:creationId xmlns:p14="http://schemas.microsoft.com/office/powerpoint/2010/main" val="285312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4" y="1340768"/>
            <a:ext cx="8662863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float fac(int n)  {	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float f;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if(n&lt;0) {printf(“n&lt;0,</a:t>
            </a:r>
            <a:r>
              <a:rPr lang="zh-CN" altLang="en-US">
                <a:solidFill>
                  <a:schemeClr val="accent4"/>
                </a:solidFill>
                <a:latin typeface="Cousine Nerd Font" panose="02070409020205020404" pitchFamily="50" charset="0"/>
              </a:rPr>
              <a:t>输入错误</a:t>
            </a:r>
            <a:r>
              <a:rPr lang="en-US" altLang="zh-CN">
                <a:solidFill>
                  <a:schemeClr val="accent4"/>
                </a:solidFill>
              </a:rPr>
              <a:t>!</a:t>
            </a: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”);return 0;}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else if(n==0|| n==1) f=1;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     else f=fac(n-1)*n;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return f;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int main()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int n;	float y;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scanf("%d",&amp;n);		y=fac(n);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if (!y)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	printf("%d!=%.0f",n,y);		return 0;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r>
              <a:rPr lang="en-US" altLang="zh-CN" b="1">
                <a:solidFill>
                  <a:schemeClr val="accent4"/>
                </a:solidFill>
                <a:latin typeface="Cousine Nerd Font" panose="02070409020205020404" pitchFamily="50" charset="0"/>
              </a:rPr>
              <a:t>}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0CB3388-9306-4F54-BA80-6C13B1F8BB46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完整的用递归求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3240000" cy="85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3240000" cy="82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9" y="1340768"/>
            <a:ext cx="8518846" cy="547260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/>
              <a:t>问题的提出：</a:t>
            </a:r>
            <a:r>
              <a:rPr lang="en-US" altLang="en-US"/>
              <a:t>5个人并排站着，</a:t>
            </a:r>
            <a:r>
              <a:rPr lang="zh-CN" altLang="en-US"/>
              <a:t>每个人都比前一个大</a:t>
            </a:r>
            <a:r>
              <a:rPr lang="en-US" altLang="zh-CN"/>
              <a:t>2</a:t>
            </a:r>
            <a:r>
              <a:rPr lang="zh-CN" altLang="en-US"/>
              <a:t>岁，第一个人是</a:t>
            </a:r>
            <a:r>
              <a:rPr lang="en-US" altLang="zh-CN"/>
              <a:t>10</a:t>
            </a:r>
            <a:r>
              <a:rPr lang="zh-CN" altLang="en-US"/>
              <a:t>岁，求</a:t>
            </a:r>
            <a:r>
              <a:rPr lang="en-US" altLang="en-US"/>
              <a:t>第5个人年龄</a:t>
            </a:r>
            <a:r>
              <a:rPr lang="zh-CN" altLang="en-US"/>
              <a:t>？     显然关系如下：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/>
              <a:t>    age(n)=10		(n=1)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/>
              <a:t>    age(n)=age(n-1)+2	(n&gt;1)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>
              <a:latin typeface="+mn-ea"/>
              <a:ea typeface="+mn-ea"/>
              <a:cs typeface="+mn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400">
              <a:latin typeface="+mn-ea"/>
              <a:ea typeface="+mn-ea"/>
              <a:cs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kumimoji="1" lang="en-US" altLang="zh-CN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age(</a:t>
            </a: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n) 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(n==1) </a:t>
            </a:r>
            <a:r>
              <a:rPr kumimoji="1" lang="en-US" altLang="zh-CN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c=10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kumimoji="1" lang="en-US" altLang="zh-CN">
                <a:solidFill>
                  <a:srgbClr val="008000"/>
                </a:solidFill>
                <a:cs typeface="Courier New" panose="02070309020205020404" pitchFamily="49" charset="0"/>
              </a:rPr>
              <a:t>//</a:t>
            </a:r>
            <a:r>
              <a:rPr kumimoji="1" lang="zh-CN" altLang="en-US">
                <a:solidFill>
                  <a:srgbClr val="008000"/>
                </a:solidFill>
                <a:cs typeface="Courier New" panose="02070309020205020404" pitchFamily="49" charset="0"/>
              </a:rPr>
              <a:t>边界条件，奠基情形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</a:t>
            </a:r>
            <a:r>
              <a:rPr kumimoji="1" lang="en-US" altLang="zh-CN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age(n-1)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+2;  	</a:t>
            </a:r>
            <a:r>
              <a:rPr kumimoji="1" lang="en-US" altLang="zh-CN">
                <a:solidFill>
                  <a:srgbClr val="008000"/>
                </a:solidFill>
                <a:cs typeface="Courier New" panose="02070309020205020404" pitchFamily="49" charset="0"/>
              </a:rPr>
              <a:t>//</a:t>
            </a:r>
            <a:r>
              <a:rPr kumimoji="1" lang="zh-CN" altLang="en-US">
                <a:solidFill>
                  <a:srgbClr val="008000"/>
                </a:solidFill>
                <a:cs typeface="Courier New" panose="02070309020205020404" pitchFamily="49" charset="0"/>
              </a:rPr>
              <a:t>递归</a:t>
            </a:r>
            <a:r>
              <a:rPr kumimoji="1" lang="zh-CN" altLang="en-US">
                <a:solidFill>
                  <a:srgbClr val="FF0000"/>
                </a:solidFill>
                <a:cs typeface="Courier New" panose="02070309020205020404" pitchFamily="49" charset="0"/>
              </a:rPr>
              <a:t>调用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			</a:t>
            </a:r>
            <a:r>
              <a:rPr kumimoji="1" lang="en-US" altLang="zh-CN">
                <a:solidFill>
                  <a:srgbClr val="008000"/>
                </a:solidFill>
                <a:cs typeface="Courier New" panose="02070309020205020404" pitchFamily="49" charset="0"/>
              </a:rPr>
              <a:t>//</a:t>
            </a:r>
            <a:r>
              <a:rPr kumimoji="1" lang="zh-CN" altLang="en-US">
                <a:solidFill>
                  <a:schemeClr val="accent6"/>
                </a:solidFill>
                <a:cs typeface="Courier New" panose="02070309020205020404" pitchFamily="49" charset="0"/>
              </a:rPr>
              <a:t>返回</a:t>
            </a:r>
            <a:r>
              <a:rPr kumimoji="1" lang="zh-CN" altLang="en-US">
                <a:solidFill>
                  <a:srgbClr val="008000"/>
                </a:solidFill>
                <a:cs typeface="Courier New" panose="02070309020205020404" pitchFamily="49" charset="0"/>
              </a:rPr>
              <a:t>过程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  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("%d",age(5)); </a:t>
            </a:r>
            <a:r>
              <a:rPr kumimoji="1"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kumimoji="1" lang="zh-CN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kumimoji="1" lang="en-US" altLang="zh-CN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400">
              <a:latin typeface="+mn-ea"/>
              <a:ea typeface="+mn-ea"/>
              <a:cs typeface="+mn-ea"/>
            </a:endParaRPr>
          </a:p>
        </p:txBody>
      </p:sp>
      <p:grpSp>
        <p:nvGrpSpPr>
          <p:cNvPr id="29700" name="组合 19"/>
          <p:cNvGrpSpPr>
            <a:grpSpLocks/>
          </p:cNvGrpSpPr>
          <p:nvPr/>
        </p:nvGrpSpPr>
        <p:grpSpPr bwMode="auto">
          <a:xfrm>
            <a:off x="816049" y="3148955"/>
            <a:ext cx="1643063" cy="1000126"/>
            <a:chOff x="785786" y="3143248"/>
            <a:chExt cx="1643074" cy="1000134"/>
          </a:xfrm>
        </p:grpSpPr>
        <p:sp>
          <p:nvSpPr>
            <p:cNvPr id="348167" name="矩形 8"/>
            <p:cNvSpPr>
              <a:spLocks noChangeArrowheads="1"/>
            </p:cNvSpPr>
            <p:nvPr/>
          </p:nvSpPr>
          <p:spPr bwMode="auto">
            <a:xfrm>
              <a:off x="785786" y="3643314"/>
              <a:ext cx="1307688" cy="500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age(5)</a:t>
              </a:r>
            </a:p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输出</a:t>
              </a: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（</a:t>
              </a: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5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）</a:t>
              </a:r>
            </a:p>
          </p:txBody>
        </p:sp>
        <p:sp>
          <p:nvSpPr>
            <p:cNvPr id="348168" name="TextBox 12"/>
            <p:cNvSpPr txBox="1">
              <a:spLocks noChangeArrowheads="1"/>
            </p:cNvSpPr>
            <p:nvPr/>
          </p:nvSpPr>
          <p:spPr bwMode="auto">
            <a:xfrm>
              <a:off x="785786" y="3143248"/>
              <a:ext cx="1307688" cy="320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main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函数</a:t>
              </a:r>
            </a:p>
          </p:txBody>
        </p:sp>
        <p:cxnSp>
          <p:nvCxnSpPr>
            <p:cNvPr id="29722" name="直接箭头连接符 14"/>
            <p:cNvCxnSpPr>
              <a:cxnSpLocks noChangeShapeType="1"/>
              <a:endCxn id="348173" idx="1"/>
            </p:cNvCxnSpPr>
            <p:nvPr/>
          </p:nvCxnSpPr>
          <p:spPr bwMode="auto">
            <a:xfrm flipV="1">
              <a:off x="1373389" y="3440639"/>
              <a:ext cx="1055471" cy="342789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直接箭头连接符 16"/>
            <p:cNvCxnSpPr>
              <a:cxnSpLocks noChangeShapeType="1"/>
            </p:cNvCxnSpPr>
            <p:nvPr/>
          </p:nvCxnSpPr>
          <p:spPr bwMode="auto">
            <a:xfrm flipH="1" flipV="1">
              <a:off x="1805440" y="3893348"/>
              <a:ext cx="623420" cy="2500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1" name="组合 20"/>
          <p:cNvGrpSpPr>
            <a:grpSpLocks/>
          </p:cNvGrpSpPr>
          <p:nvPr/>
        </p:nvGrpSpPr>
        <p:grpSpPr bwMode="auto">
          <a:xfrm>
            <a:off x="2459112" y="3148955"/>
            <a:ext cx="1643062" cy="1000125"/>
            <a:chOff x="785786" y="3143248"/>
            <a:chExt cx="1643074" cy="1000133"/>
          </a:xfrm>
        </p:grpSpPr>
        <p:sp>
          <p:nvSpPr>
            <p:cNvPr id="348172" name="矩形 21"/>
            <p:cNvSpPr>
              <a:spLocks noChangeArrowheads="1"/>
            </p:cNvSpPr>
            <p:nvPr/>
          </p:nvSpPr>
          <p:spPr bwMode="auto">
            <a:xfrm>
              <a:off x="785786" y="3643314"/>
              <a:ext cx="1176793" cy="500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c=age(4)+2</a:t>
              </a: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sp>
          <p:nvSpPr>
            <p:cNvPr id="348173" name="TextBox 22"/>
            <p:cNvSpPr txBox="1">
              <a:spLocks noChangeArrowheads="1"/>
            </p:cNvSpPr>
            <p:nvPr/>
          </p:nvSpPr>
          <p:spPr bwMode="auto">
            <a:xfrm>
              <a:off x="785786" y="3143248"/>
              <a:ext cx="1392818" cy="59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age(5)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函数</a:t>
              </a: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9718" name="直接箭头连接符 23"/>
            <p:cNvCxnSpPr>
              <a:cxnSpLocks noChangeShapeType="1"/>
              <a:endCxn id="348178" idx="1"/>
            </p:cNvCxnSpPr>
            <p:nvPr/>
          </p:nvCxnSpPr>
          <p:spPr bwMode="auto">
            <a:xfrm flipV="1">
              <a:off x="1602536" y="3440639"/>
              <a:ext cx="826324" cy="362720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直接箭头连接符 24"/>
            <p:cNvCxnSpPr>
              <a:cxnSpLocks noChangeShapeType="1"/>
            </p:cNvCxnSpPr>
            <p:nvPr/>
          </p:nvCxnSpPr>
          <p:spPr bwMode="auto">
            <a:xfrm rot="10800000">
              <a:off x="1785918" y="4000506"/>
              <a:ext cx="642942" cy="142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2" name="组合 25"/>
          <p:cNvGrpSpPr>
            <a:grpSpLocks/>
          </p:cNvGrpSpPr>
          <p:nvPr/>
        </p:nvGrpSpPr>
        <p:grpSpPr bwMode="auto">
          <a:xfrm>
            <a:off x="4102174" y="3148955"/>
            <a:ext cx="1189906" cy="1000125"/>
            <a:chOff x="785786" y="3143248"/>
            <a:chExt cx="1000132" cy="1000132"/>
          </a:xfrm>
        </p:grpSpPr>
        <p:sp>
          <p:nvSpPr>
            <p:cNvPr id="348177" name="矩形 26"/>
            <p:cNvSpPr>
              <a:spLocks noChangeArrowheads="1"/>
            </p:cNvSpPr>
            <p:nvPr/>
          </p:nvSpPr>
          <p:spPr bwMode="auto">
            <a:xfrm>
              <a:off x="785786" y="3643313"/>
              <a:ext cx="1000132" cy="500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c=age(3)+2</a:t>
              </a: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sp>
          <p:nvSpPr>
            <p:cNvPr id="348178" name="TextBox 27"/>
            <p:cNvSpPr txBox="1">
              <a:spLocks noChangeArrowheads="1"/>
            </p:cNvSpPr>
            <p:nvPr/>
          </p:nvSpPr>
          <p:spPr bwMode="auto">
            <a:xfrm>
              <a:off x="785786" y="3143248"/>
              <a:ext cx="1000132" cy="59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age(4)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函数</a:t>
              </a: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</p:grpSp>
      <p:grpSp>
        <p:nvGrpSpPr>
          <p:cNvPr id="29703" name="组合 30"/>
          <p:cNvGrpSpPr>
            <a:grpSpLocks/>
          </p:cNvGrpSpPr>
          <p:nvPr/>
        </p:nvGrpSpPr>
        <p:grpSpPr bwMode="auto">
          <a:xfrm>
            <a:off x="5745237" y="3148955"/>
            <a:ext cx="1707084" cy="1000125"/>
            <a:chOff x="785786" y="3143248"/>
            <a:chExt cx="1707096" cy="1000133"/>
          </a:xfrm>
        </p:grpSpPr>
        <p:sp>
          <p:nvSpPr>
            <p:cNvPr id="348180" name="矩形 31"/>
            <p:cNvSpPr>
              <a:spLocks noChangeArrowheads="1"/>
            </p:cNvSpPr>
            <p:nvPr/>
          </p:nvSpPr>
          <p:spPr bwMode="auto">
            <a:xfrm>
              <a:off x="785786" y="3643314"/>
              <a:ext cx="1203036" cy="500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c=age(1)+2</a:t>
              </a: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sp>
          <p:nvSpPr>
            <p:cNvPr id="348181" name="TextBox 32"/>
            <p:cNvSpPr txBox="1">
              <a:spLocks noChangeArrowheads="1"/>
            </p:cNvSpPr>
            <p:nvPr/>
          </p:nvSpPr>
          <p:spPr bwMode="auto">
            <a:xfrm>
              <a:off x="785786" y="3143248"/>
              <a:ext cx="1203036" cy="640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age(2)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函数</a:t>
              </a: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9712" name="直接箭头连接符 33"/>
            <p:cNvCxnSpPr>
              <a:cxnSpLocks noChangeShapeType="1"/>
            </p:cNvCxnSpPr>
            <p:nvPr/>
          </p:nvCxnSpPr>
          <p:spPr bwMode="auto">
            <a:xfrm flipV="1">
              <a:off x="1556771" y="3423295"/>
              <a:ext cx="936111" cy="360133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箭头连接符 34"/>
            <p:cNvCxnSpPr>
              <a:cxnSpLocks noChangeShapeType="1"/>
            </p:cNvCxnSpPr>
            <p:nvPr/>
          </p:nvCxnSpPr>
          <p:spPr bwMode="auto">
            <a:xfrm rot="10800000">
              <a:off x="1785918" y="4000506"/>
              <a:ext cx="642942" cy="142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组合 35"/>
          <p:cNvGrpSpPr>
            <a:grpSpLocks/>
          </p:cNvGrpSpPr>
          <p:nvPr/>
        </p:nvGrpSpPr>
        <p:grpSpPr bwMode="auto">
          <a:xfrm>
            <a:off x="7388299" y="3148955"/>
            <a:ext cx="1216149" cy="1000125"/>
            <a:chOff x="785786" y="3143248"/>
            <a:chExt cx="1000132" cy="1000132"/>
          </a:xfrm>
        </p:grpSpPr>
        <p:sp>
          <p:nvSpPr>
            <p:cNvPr id="348185" name="矩形 36"/>
            <p:cNvSpPr>
              <a:spLocks noChangeArrowheads="1"/>
            </p:cNvSpPr>
            <p:nvPr/>
          </p:nvSpPr>
          <p:spPr bwMode="auto">
            <a:xfrm>
              <a:off x="785786" y="3643313"/>
              <a:ext cx="928695" cy="5000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c=10</a:t>
              </a:r>
              <a:endParaRPr kumimoji="1"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sp>
          <p:nvSpPr>
            <p:cNvPr id="348186" name="TextBox 37"/>
            <p:cNvSpPr txBox="1">
              <a:spLocks noChangeArrowheads="1"/>
            </p:cNvSpPr>
            <p:nvPr/>
          </p:nvSpPr>
          <p:spPr bwMode="auto">
            <a:xfrm>
              <a:off x="785786" y="3143248"/>
              <a:ext cx="1000132" cy="91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age(1)</a:t>
              </a:r>
              <a:r>
                <a:rPr kumimoji="1" lang="zh-CN" altLang="en-US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函数</a:t>
              </a: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endParaRPr kumimoji="1" lang="zh-CN" altLang="en-US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</p:grpSp>
      <p:sp>
        <p:nvSpPr>
          <p:cNvPr id="348187" name="TextBox 40"/>
          <p:cNvSpPr txBox="1">
            <a:spLocks noChangeArrowheads="1"/>
          </p:cNvSpPr>
          <p:nvPr/>
        </p:nvSpPr>
        <p:spPr bwMode="auto">
          <a:xfrm>
            <a:off x="5173737" y="3649017"/>
            <a:ext cx="500062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…</a:t>
            </a:r>
            <a:endParaRPr kumimoji="1" lang="zh-CN" altLang="en-US" sz="1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D0CB3388-9306-4F54-BA80-6C13B1F8BB46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递归求年龄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37112"/>
            <a:ext cx="2160000" cy="4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5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B129-38D5-4FF7-AAFE-E30839EC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递归求解梵塔的移动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548F3-40AD-4239-BDF1-46B5CFEC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梵塔问题，又称汉诺塔问题（</a:t>
            </a:r>
            <a:r>
              <a:rPr lang="en-US" altLang="zh-CN"/>
              <a:t>Hanoi</a:t>
            </a:r>
            <a:r>
              <a:rPr lang="zh-CN" altLang="en-US"/>
              <a:t>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问题的描述：古代有个梵塔，塔内有</a:t>
            </a:r>
            <a:r>
              <a:rPr lang="en-US" altLang="zh-CN"/>
              <a:t>3</a:t>
            </a:r>
            <a:r>
              <a:rPr lang="zh-CN" altLang="en-US"/>
              <a:t>个柱子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；开始时</a:t>
            </a:r>
            <a:r>
              <a:rPr lang="en-US" altLang="zh-CN"/>
              <a:t>A</a:t>
            </a:r>
            <a:r>
              <a:rPr lang="zh-CN" altLang="en-US"/>
              <a:t>柱上有</a:t>
            </a:r>
            <a:r>
              <a:rPr lang="en-US" altLang="zh-CN"/>
              <a:t>64</a:t>
            </a:r>
            <a:r>
              <a:rPr lang="zh-CN" altLang="en-US"/>
              <a:t>个盘子，大小不等，大的在下，小的在上；现要把这</a:t>
            </a:r>
            <a:r>
              <a:rPr lang="en-US" altLang="zh-CN"/>
              <a:t>64</a:t>
            </a:r>
            <a:r>
              <a:rPr lang="zh-CN" altLang="en-US"/>
              <a:t>个盘子从</a:t>
            </a:r>
            <a:r>
              <a:rPr lang="en-US" altLang="zh-CN"/>
              <a:t>A</a:t>
            </a:r>
            <a:r>
              <a:rPr lang="zh-CN" altLang="en-US"/>
              <a:t>柱移到</a:t>
            </a:r>
            <a:r>
              <a:rPr lang="en-US" altLang="zh-CN"/>
              <a:t>C</a:t>
            </a:r>
            <a:r>
              <a:rPr lang="zh-CN" altLang="en-US"/>
              <a:t>柱，但规定：每次只允许移动一个盘；且在移动过程中在</a:t>
            </a:r>
            <a:r>
              <a:rPr lang="en-US" altLang="zh-CN"/>
              <a:t>3</a:t>
            </a:r>
            <a:r>
              <a:rPr lang="zh-CN" altLang="en-US"/>
              <a:t>个柱子上都始终保持大盘在下，小盘在上；在移动过程中可以利用</a:t>
            </a:r>
            <a:r>
              <a:rPr lang="en-US" altLang="zh-CN"/>
              <a:t>B</a:t>
            </a:r>
            <a:r>
              <a:rPr lang="zh-CN" altLang="en-US"/>
              <a:t>柱</a:t>
            </a:r>
            <a:endParaRPr lang="en-US" altLang="zh-CN"/>
          </a:p>
          <a:p>
            <a:r>
              <a:rPr lang="zh-CN" altLang="en-US"/>
              <a:t>要求编程序输出移动盘子的步骤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CB623-5920-4634-967A-A9BB119F3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510" y="4823054"/>
            <a:ext cx="4316095" cy="1896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D48F02-87A2-46DD-951E-D6965213CA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58699" y="4823054"/>
            <a:ext cx="3483676" cy="18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DBC27-A39A-4BB6-AE96-9310D920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1CD6C-2FDB-4C93-BF06-7FF570C2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8245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为将</a:t>
            </a:r>
            <a:r>
              <a:rPr lang="en-US" altLang="zh-CN"/>
              <a:t>A</a:t>
            </a:r>
            <a:r>
              <a:rPr lang="zh-CN" altLang="en-US"/>
              <a:t>柱上所有</a:t>
            </a:r>
            <a:r>
              <a:rPr lang="en-US" altLang="zh-CN"/>
              <a:t>n</a:t>
            </a:r>
            <a:r>
              <a:rPr lang="zh-CN" altLang="en-US"/>
              <a:t>个圆盘移至</a:t>
            </a:r>
            <a:r>
              <a:rPr lang="en-US" altLang="zh-CN"/>
              <a:t>C</a:t>
            </a:r>
            <a:r>
              <a:rPr lang="zh-CN" altLang="en-US"/>
              <a:t>柱，必然需要有一步将底部最大的圆盘从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，而为此又必须先将最大圆盘上面的</a:t>
            </a:r>
            <a:r>
              <a:rPr lang="en-US" altLang="zh-CN"/>
              <a:t>n-1</a:t>
            </a:r>
            <a:r>
              <a:rPr lang="zh-CN" altLang="en-US"/>
              <a:t>个圆盘从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B</a:t>
            </a:r>
            <a:r>
              <a:rPr lang="zh-CN" altLang="en-US"/>
              <a:t>，从而形成：</a:t>
            </a:r>
            <a:r>
              <a:rPr lang="zh-CN" altLang="en-US">
                <a:solidFill>
                  <a:srgbClr val="FF0000"/>
                </a:solidFill>
              </a:rPr>
              <a:t>最大圆盘之上没有其他圆盘，同时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柱上也没有圆盘的局面</a:t>
            </a:r>
            <a:r>
              <a:rPr lang="zh-CN" altLang="en-US"/>
              <a:t>（此为移动最大圆盘必须形成的格局）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至此，可将最大圆盘从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（这实际上就是一个</a:t>
            </a:r>
            <a:r>
              <a:rPr lang="zh-CN" altLang="en-US">
                <a:solidFill>
                  <a:srgbClr val="FF0000"/>
                </a:solidFill>
              </a:rPr>
              <a:t>奠基情形</a:t>
            </a:r>
            <a:r>
              <a:rPr lang="zh-CN" altLang="en-US"/>
              <a:t>，可一步完成），</a:t>
            </a:r>
            <a:r>
              <a:rPr lang="zh-CN" altLang="en-US">
                <a:solidFill>
                  <a:schemeClr val="accent2"/>
                </a:solidFill>
              </a:rPr>
              <a:t>显然接下去再也不需要移动这个最大圆盘了，因此可视为不存在</a:t>
            </a:r>
            <a:r>
              <a:rPr lang="zh-CN" altLang="en-US"/>
              <a:t>（这个抽象理解也挺关键）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这时形成的局面（即最大圆盘就位后形成的格局）与初始局面（梵塔问题）非常相似，即：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B</a:t>
            </a:r>
            <a:r>
              <a:rPr lang="zh-CN" altLang="en-US"/>
              <a:t>上有</a:t>
            </a:r>
            <a:r>
              <a:rPr lang="en-US" altLang="zh-CN"/>
              <a:t>n-1</a:t>
            </a:r>
            <a:r>
              <a:rPr lang="zh-CN" altLang="en-US"/>
              <a:t>个圆盘，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为空（无视最大圆盘），任务变成：将</a:t>
            </a:r>
            <a:r>
              <a:rPr lang="en-US" altLang="zh-CN"/>
              <a:t>n-1</a:t>
            </a:r>
            <a:r>
              <a:rPr lang="zh-CN" altLang="en-US"/>
              <a:t>个圆盘从</a:t>
            </a:r>
            <a:r>
              <a:rPr lang="en-US" altLang="zh-CN"/>
              <a:t>B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（可用</a:t>
            </a:r>
            <a:r>
              <a:rPr lang="en-US" altLang="zh-CN"/>
              <a:t>A</a:t>
            </a:r>
            <a:r>
              <a:rPr lang="zh-CN" altLang="en-US"/>
              <a:t>作为临时存放柱）</a:t>
            </a:r>
          </a:p>
        </p:txBody>
      </p:sp>
    </p:spTree>
    <p:extLst>
      <p:ext uri="{BB962C8B-B14F-4D97-AF65-F5344CB8AC3E}">
        <p14:creationId xmlns:p14="http://schemas.microsoft.com/office/powerpoint/2010/main" val="29372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660" y="1458064"/>
            <a:ext cx="8595828" cy="531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#include&lt;stdio.h&gt;</a:t>
            </a: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#include&lt;string.h&gt;</a:t>
            </a: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   {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400" b="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num=0,  word=0;    char c;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gets(str);   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//please input the word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400" b="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 (c=str[</a:t>
            </a:r>
            <a:r>
              <a:rPr lang="en-US" altLang="zh-CN" sz="2400" b="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])!='\0';  </a:t>
            </a:r>
            <a:r>
              <a:rPr lang="en-US" altLang="zh-CN" sz="2400" b="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if(c==' '||c=='\t')  word=0;  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//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单词分隔符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word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表示下次判定时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新单词开始</a:t>
            </a: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if(word==0) 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//0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表示单词第一个字符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后置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word=1;	    num++; }   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//++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单词计数，置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表示以后同一单词，不用再计数</a:t>
            </a:r>
            <a:endParaRPr lang="en-US" altLang="zh-CN" sz="24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("\t</a:t>
            </a: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字符串中有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个单词</a:t>
            </a:r>
            <a:r>
              <a:rPr lang="en-US" altLang="zh-CN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 num);</a:t>
            </a:r>
            <a:endParaRPr lang="zh-CN" altLang="en-US" sz="2400" b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587152"/>
          </a:xfrm>
        </p:spPr>
        <p:txBody>
          <a:bodyPr/>
          <a:lstStyle/>
          <a:p>
            <a:r>
              <a:rPr lang="zh-CN" altLang="en-US"/>
              <a:t>统计一行字符中   空格分隔的单词个数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69" y="1628800"/>
            <a:ext cx="389611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52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2D7322-99D2-4FE6-BA56-9AC262162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88" y="3690743"/>
            <a:ext cx="4398273" cy="2478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643E76-DC4F-488D-A7A9-18736B35C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9" y="3690743"/>
            <a:ext cx="4398273" cy="2386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7D010-98D5-4917-988D-7356A3E75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87" y="778396"/>
            <a:ext cx="4398273" cy="23865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37F95E-8AE5-4DD1-97F6-F1356CE7BD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9" y="778396"/>
            <a:ext cx="4398273" cy="23865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816478-27B1-4A81-85D4-CEF78D91D0AF}"/>
              </a:ext>
            </a:extLst>
          </p:cNvPr>
          <p:cNvSpPr txBox="1"/>
          <p:nvPr/>
        </p:nvSpPr>
        <p:spPr>
          <a:xfrm>
            <a:off x="362751" y="3167523"/>
            <a:ext cx="403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/>
              <a:t>A             B            C</a:t>
            </a:r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79E1B2-6D86-4510-8E36-30C0B1D99151}"/>
              </a:ext>
            </a:extLst>
          </p:cNvPr>
          <p:cNvSpPr txBox="1"/>
          <p:nvPr/>
        </p:nvSpPr>
        <p:spPr>
          <a:xfrm>
            <a:off x="4748801" y="3164985"/>
            <a:ext cx="403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/>
              <a:t>A             B            C</a:t>
            </a:r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F3897E-1F51-4F12-B41B-DA79E5D47DD0}"/>
              </a:ext>
            </a:extLst>
          </p:cNvPr>
          <p:cNvSpPr txBox="1"/>
          <p:nvPr/>
        </p:nvSpPr>
        <p:spPr>
          <a:xfrm>
            <a:off x="355132" y="6077332"/>
            <a:ext cx="403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/>
              <a:t>A             B            C</a:t>
            </a:r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F606F2-B4B2-4B91-AEE9-F3EC00FFA1E4}"/>
              </a:ext>
            </a:extLst>
          </p:cNvPr>
          <p:cNvSpPr txBox="1"/>
          <p:nvPr/>
        </p:nvSpPr>
        <p:spPr>
          <a:xfrm>
            <a:off x="4756421" y="6074794"/>
            <a:ext cx="403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/>
              <a:t>B             A            C</a:t>
            </a:r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2" name="右箭头 1"/>
          <p:cNvSpPr/>
          <p:nvPr/>
        </p:nvSpPr>
        <p:spPr bwMode="auto">
          <a:xfrm>
            <a:off x="4283968" y="2060848"/>
            <a:ext cx="432048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8604448" y="2060848"/>
            <a:ext cx="432048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283968" y="4797152"/>
            <a:ext cx="432048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772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3F018F-2283-4608-A94B-7CAD04BE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易见，其递归性质：一旦（</a:t>
            </a:r>
            <a:r>
              <a:rPr lang="zh-CN" altLang="en-US">
                <a:solidFill>
                  <a:schemeClr val="accent6"/>
                </a:solidFill>
              </a:rPr>
              <a:t>当前</a:t>
            </a:r>
            <a:r>
              <a:rPr lang="en-US" altLang="zh-CN" err="1">
                <a:solidFill>
                  <a:schemeClr val="accent6"/>
                </a:solidFill>
              </a:rPr>
              <a:t>i</a:t>
            </a:r>
            <a:r>
              <a:rPr lang="zh-CN" altLang="en-US">
                <a:solidFill>
                  <a:schemeClr val="accent6"/>
                </a:solidFill>
              </a:rPr>
              <a:t>个</a:t>
            </a:r>
            <a:r>
              <a:rPr lang="zh-CN" altLang="en-US"/>
              <a:t>圆盘中的）</a:t>
            </a:r>
            <a:r>
              <a:rPr lang="zh-CN" altLang="en-US">
                <a:solidFill>
                  <a:schemeClr val="accent6"/>
                </a:solidFill>
              </a:rPr>
              <a:t>最大</a:t>
            </a:r>
            <a:r>
              <a:rPr lang="zh-CN" altLang="en-US"/>
              <a:t>圆盘</a:t>
            </a:r>
            <a:r>
              <a:rPr lang="en-US" altLang="zh-CN" err="1"/>
              <a:t>i</a:t>
            </a:r>
            <a:r>
              <a:rPr lang="zh-CN" altLang="en-US"/>
              <a:t>到达目的地，剩下来的问题恰好又是初始梵塔问题，只不过问题规模变成了</a:t>
            </a:r>
            <a:r>
              <a:rPr lang="en-US" altLang="zh-CN"/>
              <a:t>i-1</a:t>
            </a:r>
            <a:r>
              <a:rPr lang="zh-CN" altLang="en-US"/>
              <a:t>，而且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柱的角色（每次）相互交换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据此，易得算法，可用伪代码表示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个圆盘从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，以</a:t>
            </a:r>
            <a:r>
              <a:rPr lang="en-US" altLang="zh-CN"/>
              <a:t>B</a:t>
            </a:r>
            <a:r>
              <a:rPr lang="zh-CN" altLang="en-US"/>
              <a:t>为临时存放柱，分解为：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将</a:t>
            </a:r>
            <a:r>
              <a:rPr lang="en-US" altLang="zh-CN"/>
              <a:t>n-1</a:t>
            </a:r>
            <a:r>
              <a:rPr lang="zh-CN" altLang="en-US"/>
              <a:t>个圆盘从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B</a:t>
            </a:r>
            <a:r>
              <a:rPr lang="zh-CN" altLang="en-US"/>
              <a:t>，以</a:t>
            </a:r>
            <a:r>
              <a:rPr lang="en-US" altLang="zh-CN"/>
              <a:t>C</a:t>
            </a:r>
            <a:r>
              <a:rPr lang="zh-CN" altLang="en-US"/>
              <a:t>为临时存放柱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将最大圆盘从</a:t>
            </a:r>
            <a:r>
              <a:rPr lang="en-US" altLang="zh-CN"/>
              <a:t>A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（这是关键，即奠基情形，抽象为：在只有一个盘子，即</a:t>
            </a:r>
            <a:r>
              <a:rPr lang="en-US" altLang="zh-CN"/>
              <a:t>n=1</a:t>
            </a:r>
            <a:r>
              <a:rPr lang="zh-CN" altLang="en-US"/>
              <a:t>时，此时已满足移动条件，可以直接移动的情形）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将</a:t>
            </a:r>
            <a:r>
              <a:rPr lang="en-US" altLang="zh-CN"/>
              <a:t>n-1</a:t>
            </a:r>
            <a:r>
              <a:rPr lang="zh-CN" altLang="en-US"/>
              <a:t>个圆盘从</a:t>
            </a:r>
            <a:r>
              <a:rPr lang="en-US" altLang="zh-CN"/>
              <a:t>B</a:t>
            </a:r>
            <a:r>
              <a:rPr lang="zh-CN" altLang="en-US"/>
              <a:t>移至</a:t>
            </a:r>
            <a:r>
              <a:rPr lang="en-US" altLang="zh-CN"/>
              <a:t>C</a:t>
            </a:r>
            <a:r>
              <a:rPr lang="zh-CN" altLang="en-US"/>
              <a:t>，以</a:t>
            </a:r>
            <a:r>
              <a:rPr lang="en-US" altLang="zh-CN"/>
              <a:t>A</a:t>
            </a:r>
            <a:r>
              <a:rPr lang="zh-CN" altLang="en-US"/>
              <a:t>为临时存放柱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1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550913"/>
            <a:ext cx="9000999" cy="52624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1" spc="-15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spc="-150">
                <a:solidFill>
                  <a:srgbClr val="795E26"/>
                </a:solidFill>
                <a:latin typeface="Cousine Nerd Font" panose="02070409020205020404" pitchFamily="50" charset="0"/>
              </a:rPr>
              <a:t>Hanoi 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 spc="-15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spc="-15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 </a:t>
            </a:r>
            <a:r>
              <a:rPr lang="en-US" altLang="zh-CN" b="1" spc="-15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char source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  </a:t>
            </a:r>
            <a:r>
              <a:rPr lang="en-US" altLang="zh-CN" b="1" spc="-15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char destination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 spc="-150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char temp</a:t>
            </a:r>
            <a:r>
              <a:rPr lang="en-US" altLang="zh-CN" b="1" spc="-150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B0F0"/>
                </a:solidFill>
              </a:rPr>
              <a:t>//H</a:t>
            </a:r>
            <a:r>
              <a:rPr lang="zh-CN" altLang="en-US">
                <a:solidFill>
                  <a:srgbClr val="00B0F0"/>
                </a:solidFill>
              </a:rPr>
              <a:t>的参数：</a:t>
            </a:r>
            <a:r>
              <a:rPr lang="en-US" altLang="zh-CN">
                <a:solidFill>
                  <a:srgbClr val="00B0F0"/>
                </a:solidFill>
              </a:rPr>
              <a:t>n</a:t>
            </a:r>
            <a:r>
              <a:rPr lang="zh-CN" altLang="en-US">
                <a:solidFill>
                  <a:srgbClr val="00B0F0"/>
                </a:solidFill>
              </a:rPr>
              <a:t>个盘子，从</a:t>
            </a:r>
            <a:r>
              <a:rPr lang="en-US" altLang="zh-CN">
                <a:solidFill>
                  <a:srgbClr val="00B0F0"/>
                </a:solidFill>
              </a:rPr>
              <a:t>source</a:t>
            </a:r>
            <a:r>
              <a:rPr lang="zh-CN" altLang="en-US">
                <a:solidFill>
                  <a:srgbClr val="00B0F0"/>
                </a:solidFill>
              </a:rPr>
              <a:t>到</a:t>
            </a:r>
            <a:r>
              <a:rPr lang="en-US" altLang="zh-CN">
                <a:solidFill>
                  <a:srgbClr val="00B0F0"/>
                </a:solidFill>
              </a:rPr>
              <a:t>destination</a:t>
            </a:r>
            <a:r>
              <a:rPr lang="zh-CN" altLang="en-US">
                <a:solidFill>
                  <a:srgbClr val="00B0F0"/>
                </a:solidFill>
              </a:rPr>
              <a:t>，通过</a:t>
            </a:r>
            <a:r>
              <a:rPr lang="en-US" altLang="zh-CN">
                <a:solidFill>
                  <a:srgbClr val="00B0F0"/>
                </a:solidFill>
              </a:rPr>
              <a:t>temp</a:t>
            </a:r>
            <a:r>
              <a:rPr lang="zh-CN" altLang="en-US">
                <a:solidFill>
                  <a:srgbClr val="00B0F0"/>
                </a:solidFill>
              </a:rPr>
              <a:t>中转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    if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(n ==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只有一个圆盘，直接移动，这是奠基情形</a:t>
            </a:r>
            <a:endParaRPr lang="en-US" altLang="zh-CN">
              <a:solidFill>
                <a:srgbClr val="008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err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printf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%c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-&gt;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%c</a:t>
            </a:r>
            <a:r>
              <a:rPr lang="en-US" altLang="zh-CN" b="1">
                <a:solidFill>
                  <a:srgbClr val="EE0000"/>
                </a:solidFill>
                <a:effectLst/>
                <a:latin typeface="Cousine Nerd Font" panose="02070409020205020404" pitchFamily="50" charset="0"/>
              </a:rPr>
              <a:t>\n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source, destination);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else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H</a:t>
            </a:r>
            <a:r>
              <a:rPr lang="en-US" altLang="zh-CN" b="1" spc="-150">
                <a:solidFill>
                  <a:srgbClr val="795E26"/>
                </a:solidFill>
                <a:latin typeface="Cousine Nerd Font" panose="02070409020205020404" pitchFamily="50" charset="0"/>
              </a:rPr>
              <a:t>anoi 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-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source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temp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destination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        </a:t>
            </a:r>
            <a:r>
              <a:rPr lang="en-US" altLang="zh-CN">
                <a:solidFill>
                  <a:srgbClr val="008000"/>
                </a:solidFill>
                <a:effectLst/>
              </a:rPr>
              <a:t>//</a:t>
            </a:r>
            <a:r>
              <a:rPr lang="zh-CN" altLang="en-US">
                <a:solidFill>
                  <a:srgbClr val="008000"/>
                </a:solidFill>
                <a:effectLst/>
              </a:rPr>
              <a:t>先将</a:t>
            </a:r>
            <a:r>
              <a:rPr lang="en-US" altLang="zh-CN">
                <a:solidFill>
                  <a:srgbClr val="008000"/>
                </a:solidFill>
                <a:effectLst/>
              </a:rPr>
              <a:t>n-1</a:t>
            </a:r>
            <a:r>
              <a:rPr lang="zh-CN" altLang="en-US">
                <a:solidFill>
                  <a:srgbClr val="008000"/>
                </a:solidFill>
                <a:effectLst/>
              </a:rPr>
              <a:t>个圆盘从</a:t>
            </a:r>
            <a:r>
              <a:rPr lang="en-US" altLang="zh-CN">
                <a:solidFill>
                  <a:srgbClr val="008000"/>
                </a:solidFill>
                <a:effectLst/>
              </a:rPr>
              <a:t>source</a:t>
            </a:r>
            <a:r>
              <a:rPr lang="zh-CN" altLang="en-US">
                <a:solidFill>
                  <a:srgbClr val="008000"/>
                </a:solidFill>
                <a:effectLst/>
              </a:rPr>
              <a:t>移动到</a:t>
            </a:r>
            <a:r>
              <a:rPr lang="en-US" altLang="zh-CN">
                <a:solidFill>
                  <a:srgbClr val="008000"/>
                </a:solidFill>
                <a:effectLst/>
              </a:rPr>
              <a:t>temp</a:t>
            </a:r>
            <a:endParaRPr lang="en-US" altLang="zh-CN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H</a:t>
            </a:r>
            <a:r>
              <a:rPr lang="en-US" altLang="zh-CN" b="1" spc="-150">
                <a:solidFill>
                  <a:srgbClr val="795E26"/>
                </a:solidFill>
                <a:latin typeface="Cousine Nerd Font" panose="02070409020205020404" pitchFamily="50" charset="0"/>
              </a:rPr>
              <a:t>anoi 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source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destination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temp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    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再将</a:t>
            </a:r>
            <a:r>
              <a:rPr lang="en-US" altLang="zh-CN">
                <a:solidFill>
                  <a:srgbClr val="008000"/>
                </a:solidFill>
              </a:rPr>
              <a:t>1</a:t>
            </a:r>
            <a:r>
              <a:rPr lang="zh-CN" altLang="en-US">
                <a:solidFill>
                  <a:srgbClr val="008000"/>
                </a:solidFill>
              </a:rPr>
              <a:t>个盘子从</a:t>
            </a:r>
            <a:r>
              <a:rPr lang="en-US" altLang="zh-CN">
                <a:solidFill>
                  <a:srgbClr val="008000"/>
                </a:solidFill>
              </a:rPr>
              <a:t>source</a:t>
            </a:r>
            <a:r>
              <a:rPr lang="zh-CN" altLang="en-US">
                <a:solidFill>
                  <a:srgbClr val="008000"/>
                </a:solidFill>
              </a:rPr>
              <a:t>移动到</a:t>
            </a:r>
            <a:r>
              <a:rPr lang="en-US" altLang="zh-CN">
                <a:solidFill>
                  <a:srgbClr val="008000"/>
                </a:solidFill>
              </a:rPr>
              <a:t>destination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H</a:t>
            </a:r>
            <a:r>
              <a:rPr lang="en-US" altLang="zh-CN" b="1" spc="-150">
                <a:solidFill>
                  <a:srgbClr val="795E26"/>
                </a:solidFill>
                <a:latin typeface="Cousine Nerd Font" panose="02070409020205020404" pitchFamily="50" charset="0"/>
              </a:rPr>
              <a:t>anoi 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-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temp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destination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source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    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最后将</a:t>
            </a:r>
            <a:r>
              <a:rPr lang="en-US" altLang="zh-CN">
                <a:solidFill>
                  <a:srgbClr val="008000"/>
                </a:solidFill>
              </a:rPr>
              <a:t>n-1</a:t>
            </a:r>
            <a:r>
              <a:rPr lang="zh-CN" altLang="en-US">
                <a:solidFill>
                  <a:srgbClr val="008000"/>
                </a:solidFill>
              </a:rPr>
              <a:t>个圆盘从</a:t>
            </a:r>
            <a:r>
              <a:rPr lang="en-US" altLang="zh-CN">
                <a:solidFill>
                  <a:srgbClr val="008000"/>
                </a:solidFill>
              </a:rPr>
              <a:t>temp</a:t>
            </a:r>
            <a:r>
              <a:rPr lang="zh-CN" altLang="en-US">
                <a:solidFill>
                  <a:srgbClr val="008000"/>
                </a:solidFill>
              </a:rPr>
              <a:t>移动到</a:t>
            </a:r>
            <a:r>
              <a:rPr lang="en-US" altLang="zh-CN">
                <a:solidFill>
                  <a:srgbClr val="008000"/>
                </a:solidFill>
              </a:rPr>
              <a:t>destination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}</a:t>
            </a:r>
          </a:p>
          <a:p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77DBC27-A39A-4BB6-AE96-9310D9201F00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梵塔圆盘移动步骤的代码</a:t>
            </a:r>
          </a:p>
        </p:txBody>
      </p:sp>
    </p:spTree>
    <p:extLst>
      <p:ext uri="{BB962C8B-B14F-4D97-AF65-F5344CB8AC3E}">
        <p14:creationId xmlns:p14="http://schemas.microsoft.com/office/powerpoint/2010/main" val="28872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262881"/>
            <a:ext cx="8540750" cy="540647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Hanoi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 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求解三层汉诺塔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7DBC27-A39A-4BB6-AE96-9310D9201F00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main</a:t>
            </a:r>
            <a:r>
              <a:rPr lang="zh-CN" altLang="en-US" dirty="0"/>
              <a:t>函数中直接调用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1440000" cy="257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4904"/>
            <a:ext cx="1224136" cy="41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0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27478-0EB0-430F-A323-13273307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随机数生成函数   </a:t>
            </a:r>
            <a:r>
              <a:rPr lang="en-US" altLang="zh-CN"/>
              <a:t>rand()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6D8BA-DA02-444C-A3C4-4641F3CB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040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/>
              <a:t>C</a:t>
            </a:r>
            <a:r>
              <a:rPr lang="zh-CN" altLang="en-US"/>
              <a:t>语言中，一般使用（</a:t>
            </a:r>
            <a:r>
              <a:rPr lang="en-US" altLang="zh-CN" err="1"/>
              <a:t>stdlib.h</a:t>
            </a:r>
            <a:r>
              <a:rPr lang="zh-CN" altLang="en-US"/>
              <a:t>中的）</a:t>
            </a:r>
            <a:r>
              <a:rPr lang="en-US" altLang="zh-CN"/>
              <a:t>rand()</a:t>
            </a:r>
            <a:r>
              <a:rPr lang="zh-CN" altLang="en-US"/>
              <a:t>函数来生成随机数，用法为：</a:t>
            </a:r>
          </a:p>
          <a:p>
            <a:pPr mar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rand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r>
              <a:rPr lang="zh-CN" altLang="en-US"/>
              <a:t>返回一个范围在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RAND_MAX</a:t>
            </a:r>
            <a:r>
              <a:rPr lang="zh-CN" altLang="en-US"/>
              <a:t>之间的伪随机数</a:t>
            </a:r>
          </a:p>
          <a:p>
            <a:pPr>
              <a:lnSpc>
                <a:spcPct val="100000"/>
              </a:lnSpc>
            </a:pPr>
            <a:r>
              <a:rPr lang="en-US" altLang="zh-CN"/>
              <a:t>void </a:t>
            </a:r>
            <a:r>
              <a:rPr lang="zh-CN" altLang="en-US"/>
              <a:t>表示不需要传递参数。</a:t>
            </a:r>
            <a:r>
              <a:rPr lang="en-US" altLang="zh-CN"/>
              <a:t>rand() </a:t>
            </a:r>
            <a:r>
              <a:rPr lang="zh-CN" altLang="en-US"/>
              <a:t>会随机生成一个位于 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RAND_MAX </a:t>
            </a:r>
            <a:r>
              <a:rPr lang="zh-CN" altLang="en-US"/>
              <a:t>之间的整数</a:t>
            </a:r>
          </a:p>
          <a:p>
            <a:pPr>
              <a:lnSpc>
                <a:spcPct val="100000"/>
              </a:lnSpc>
            </a:pPr>
            <a:r>
              <a:rPr lang="en-US" altLang="zh-CN"/>
              <a:t>RAND_MAX </a:t>
            </a:r>
            <a:r>
              <a:rPr lang="zh-CN" altLang="en-US"/>
              <a:t>是</a:t>
            </a:r>
            <a:r>
              <a:rPr lang="en-US" altLang="zh-CN" err="1"/>
              <a:t>stdlib.h</a:t>
            </a:r>
            <a:r>
              <a:rPr lang="zh-CN" altLang="en-US"/>
              <a:t>中的一个宏，它用来指明</a:t>
            </a:r>
            <a:r>
              <a:rPr lang="en-US" altLang="zh-CN"/>
              <a:t>rand()</a:t>
            </a:r>
            <a:r>
              <a:rPr lang="zh-CN" altLang="en-US"/>
              <a:t>所能返回的随机数的最大值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C</a:t>
            </a:r>
            <a:r>
              <a:rPr lang="zh-CN" altLang="en-US"/>
              <a:t>语言标准并没有规定 </a:t>
            </a:r>
            <a:r>
              <a:rPr lang="en-US" altLang="zh-CN"/>
              <a:t>RAND_MAX </a:t>
            </a:r>
            <a:r>
              <a:rPr lang="zh-CN" altLang="en-US"/>
              <a:t>的具体数值，只是规定它的值至少为 </a:t>
            </a:r>
            <a:r>
              <a:rPr lang="en-US" altLang="zh-CN"/>
              <a:t>32767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实际编程中，也不需知道 </a:t>
            </a:r>
            <a:r>
              <a:rPr lang="en-US" altLang="zh-CN"/>
              <a:t>RAND_MAX </a:t>
            </a:r>
            <a:r>
              <a:rPr lang="zh-CN" altLang="en-US"/>
              <a:t>的具体值，把它当做一个很大的数来对待即可</a:t>
            </a:r>
          </a:p>
        </p:txBody>
      </p:sp>
    </p:spTree>
    <p:extLst>
      <p:ext uri="{BB962C8B-B14F-4D97-AF65-F5344CB8AC3E}">
        <p14:creationId xmlns:p14="http://schemas.microsoft.com/office/powerpoint/2010/main" val="1248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rand()    </a:t>
            </a:r>
            <a:r>
              <a:rPr lang="zh-CN" altLang="en-US"/>
              <a:t>产生随机数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&lt;stdio.h&gt;</a:t>
            </a:r>
            <a:endParaRPr lang="en-US" altLang="zh-CN" b="1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&lt;</a:t>
            </a:r>
            <a:r>
              <a:rPr lang="en-US" altLang="zh-CN" b="1" err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stdlib.h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&gt;</a:t>
            </a:r>
            <a:endParaRPr lang="en-US" altLang="zh-CN" b="1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main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()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for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 err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,a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 </a:t>
            </a:r>
            <a:r>
              <a:rPr lang="en-US" altLang="zh-CN" b="1" err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&gt;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 </a:t>
            </a:r>
            <a:r>
              <a:rPr lang="en-US" altLang="zh-CN" b="1" err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--)   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rand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    </a:t>
            </a:r>
            <a:r>
              <a:rPr lang="en-US" altLang="zh-CN" b="1" err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printf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%d</a:t>
            </a:r>
            <a:r>
              <a:rPr lang="en-US" altLang="zh-CN" b="1">
                <a:solidFill>
                  <a:srgbClr val="EE0000"/>
                </a:solidFill>
                <a:effectLst/>
                <a:latin typeface="Cousine Nerd Font" panose="02070409020205020404" pitchFamily="50" charset="0"/>
              </a:rPr>
              <a:t>\n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</a:t>
            </a: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return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98658"/>
                </a:solidFill>
                <a:effectLst/>
                <a:latin typeface="Cousine Nerd Font" panose="02070409020205020404" pitchFamily="50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多次运行上述程序，观察现象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157192"/>
            <a:ext cx="946435" cy="151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AE3E15-46CB-43B3-8F8E-87CA26F6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125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反复运行该程序，输出的结果都相同；为什么随机数并不随机？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实际上，</a:t>
            </a:r>
            <a:r>
              <a:rPr lang="en-US" altLang="zh-CN"/>
              <a:t>rand() </a:t>
            </a:r>
            <a:r>
              <a:rPr lang="zh-CN" altLang="en-US"/>
              <a:t>函数产生的随机数是</a:t>
            </a:r>
            <a:r>
              <a:rPr lang="zh-CN" altLang="en-US">
                <a:solidFill>
                  <a:schemeClr val="accent2"/>
                </a:solidFill>
              </a:rPr>
              <a:t>伪随机数</a:t>
            </a:r>
            <a:r>
              <a:rPr lang="zh-CN" altLang="en-US"/>
              <a:t>，是根据一个数值按照某个公式推算出来的，这个数值我们称之为“</a:t>
            </a:r>
            <a:r>
              <a:rPr lang="zh-CN" altLang="en-US">
                <a:solidFill>
                  <a:schemeClr val="accent2"/>
                </a:solidFill>
              </a:rPr>
              <a:t>种子</a:t>
            </a:r>
            <a:r>
              <a:rPr lang="zh-CN" altLang="en-US"/>
              <a:t>”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现在的编译器，在第一次运行</a:t>
            </a:r>
            <a:r>
              <a:rPr lang="en-US" altLang="zh-CN"/>
              <a:t>rand()</a:t>
            </a:r>
            <a:r>
              <a:rPr lang="zh-CN" altLang="en-US"/>
              <a:t>时，若没有调用过</a:t>
            </a:r>
            <a:r>
              <a:rPr lang="en-US" altLang="zh-CN"/>
              <a:t>srand()</a:t>
            </a:r>
            <a:r>
              <a:rPr lang="zh-CN" altLang="en-US"/>
              <a:t>函数时，会默认给一个</a:t>
            </a:r>
            <a:r>
              <a:rPr lang="zh-CN" altLang="en-US">
                <a:solidFill>
                  <a:srgbClr val="FF0000"/>
                </a:solidFill>
              </a:rPr>
              <a:t>定值</a:t>
            </a:r>
            <a:r>
              <a:rPr lang="zh-CN" altLang="en-US"/>
              <a:t>的种子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因此，根据公式推算出来的结果，也就是生成的</a:t>
            </a:r>
            <a:r>
              <a:rPr lang="zh-CN" altLang="en-US">
                <a:solidFill>
                  <a:srgbClr val="FF0000"/>
                </a:solidFill>
              </a:rPr>
              <a:t>随机数序列</a:t>
            </a:r>
            <a:r>
              <a:rPr lang="zh-CN" altLang="en-US"/>
              <a:t>，就是固定的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线性同余法，</a:t>
            </a:r>
            <a:r>
              <a:rPr lang="en-US" altLang="zh-CN"/>
              <a:t>LGC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X</a:t>
            </a:r>
            <a:r>
              <a:rPr lang="zh-CN" altLang="en-US"/>
              <a:t>即随机序列</a:t>
            </a:r>
            <a:r>
              <a:rPr lang="en-US" altLang="zh-CN"/>
              <a:t>(</a:t>
            </a:r>
            <a:r>
              <a:rPr lang="zh-CN" altLang="en-US"/>
              <a:t>可理解为</a:t>
            </a:r>
            <a:r>
              <a:rPr lang="en-US" altLang="zh-CN"/>
              <a:t>rand()</a:t>
            </a:r>
            <a:r>
              <a:rPr lang="zh-CN" altLang="en-US"/>
              <a:t>被调用时，每次一个，依序的 </a:t>
            </a: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zh-CN" altLang="en-US"/>
              <a:t>返回值</a:t>
            </a:r>
            <a:r>
              <a:rPr lang="en-US" altLang="zh-CN"/>
              <a:t>)</a:t>
            </a:r>
            <a:r>
              <a:rPr lang="zh-CN" altLang="en-US"/>
              <a:t>；</a:t>
            </a:r>
            <a:r>
              <a:rPr lang="en-US" altLang="zh-CN"/>
              <a:t>X0</a:t>
            </a:r>
            <a:r>
              <a:rPr lang="zh-CN" altLang="en-US"/>
              <a:t>开始值，常称为种子，显然种子不同，序列不</a:t>
            </a: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zh-CN" altLang="en-US"/>
              <a:t>同；</a:t>
            </a:r>
            <a:r>
              <a:rPr lang="en-US" altLang="zh-CN"/>
              <a:t>m</a:t>
            </a:r>
            <a:r>
              <a:rPr lang="zh-CN" altLang="en-US"/>
              <a:t>，模；</a:t>
            </a:r>
            <a:r>
              <a:rPr lang="en-US" altLang="zh-CN"/>
              <a:t>a</a:t>
            </a:r>
            <a:r>
              <a:rPr lang="zh-CN" altLang="en-US"/>
              <a:t>，乘子；</a:t>
            </a:r>
            <a:r>
              <a:rPr lang="en-US" altLang="zh-CN"/>
              <a:t>c</a:t>
            </a:r>
            <a:r>
              <a:rPr lang="zh-CN" altLang="en-US"/>
              <a:t>，增量，也叫偏移量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伪随机数和   种子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48" y="4807942"/>
            <a:ext cx="3276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4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B9E82-BA60-4FC6-942F-1BE28F65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 err="1"/>
              <a:t>srand</a:t>
            </a:r>
            <a:r>
              <a:rPr lang="en-US" altLang="zh-CN"/>
              <a:t>()</a:t>
            </a:r>
            <a:r>
              <a:rPr lang="zh-CN" altLang="en-US"/>
              <a:t>设置   随机数种子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3F5E0-7071-487B-96D1-2F62750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可以通过 </a:t>
            </a:r>
            <a:r>
              <a:rPr lang="en-US" altLang="zh-CN" err="1"/>
              <a:t>srand</a:t>
            </a:r>
            <a:r>
              <a:rPr lang="en-US" altLang="zh-CN"/>
              <a:t>() </a:t>
            </a:r>
            <a:r>
              <a:rPr lang="zh-CN" altLang="en-US"/>
              <a:t>函数来重新“</a:t>
            </a:r>
            <a:r>
              <a:rPr lang="zh-CN" altLang="en-US">
                <a:solidFill>
                  <a:schemeClr val="accent2"/>
                </a:solidFill>
              </a:rPr>
              <a:t>播种</a:t>
            </a:r>
            <a:r>
              <a:rPr lang="zh-CN" altLang="en-US"/>
              <a:t>”，这样</a:t>
            </a:r>
            <a:r>
              <a:rPr lang="zh-CN" altLang="en-US">
                <a:solidFill>
                  <a:schemeClr val="accent2"/>
                </a:solidFill>
              </a:rPr>
              <a:t>种子就会发生改变；</a:t>
            </a:r>
            <a:r>
              <a:rPr lang="zh-CN" altLang="en-US"/>
              <a:t>需要说明的是，这是一个常用但非必须的改变种子的办法</a:t>
            </a:r>
            <a:endParaRPr lang="en-US" altLang="zh-CN"/>
          </a:p>
          <a:p>
            <a:r>
              <a:rPr lang="en-US" altLang="zh-CN"/>
              <a:t>srand()</a:t>
            </a:r>
            <a:r>
              <a:rPr lang="zh-CN" altLang="en-US"/>
              <a:t>的用法为：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srand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unsigned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seed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它需要一个 </a:t>
            </a:r>
            <a:r>
              <a:rPr lang="en-US" altLang="zh-CN"/>
              <a:t>unsigned int</a:t>
            </a:r>
            <a:r>
              <a:rPr lang="zh-CN" altLang="en-US"/>
              <a:t>类型的参数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在实际开发中，我们可以</a:t>
            </a:r>
            <a:r>
              <a:rPr lang="zh-CN" altLang="en-US">
                <a:solidFill>
                  <a:srgbClr val="FF0000"/>
                </a:solidFill>
              </a:rPr>
              <a:t>用时间作为参数</a:t>
            </a:r>
            <a:r>
              <a:rPr lang="zh-CN" altLang="en-US"/>
              <a:t>，只要每次播种的时间不同，那么生成的种子就不同，最终的随机数</a:t>
            </a:r>
            <a:r>
              <a:rPr lang="en-US" altLang="zh-CN"/>
              <a:t>(</a:t>
            </a:r>
            <a:r>
              <a:rPr lang="zh-CN" altLang="en-US"/>
              <a:t>序列</a:t>
            </a:r>
            <a:r>
              <a:rPr lang="en-US" altLang="zh-CN"/>
              <a:t>)</a:t>
            </a:r>
            <a:r>
              <a:rPr lang="zh-CN" altLang="en-US"/>
              <a:t>也就不同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或者简单地讲，调用</a:t>
            </a:r>
            <a:r>
              <a:rPr lang="en-US" altLang="zh-CN"/>
              <a:t>srand()</a:t>
            </a:r>
            <a:r>
              <a:rPr lang="zh-CN" altLang="en-US"/>
              <a:t>时，只要参数</a:t>
            </a:r>
            <a:r>
              <a:rPr lang="en-US" altLang="zh-CN"/>
              <a:t>seed</a:t>
            </a:r>
            <a:r>
              <a:rPr lang="zh-CN" altLang="en-US"/>
              <a:t>不同，则</a:t>
            </a:r>
            <a:r>
              <a:rPr lang="en-US" altLang="zh-CN"/>
              <a:t>rand()</a:t>
            </a:r>
            <a:r>
              <a:rPr lang="zh-CN" altLang="en-US"/>
              <a:t>产生的序列肯定不同（可参见稍后的示例，演示</a:t>
            </a:r>
            <a:r>
              <a:rPr lang="en-US" altLang="zh-CN"/>
              <a:t>4-42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35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A9430-00FD-4314-A7D6-312CC2CE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time()  </a:t>
            </a:r>
            <a:r>
              <a:rPr lang="zh-CN" altLang="en-US"/>
              <a:t>获取时间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01E38-010E-4DF2-8151-1EA10559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125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使用</a:t>
            </a:r>
            <a:r>
              <a:rPr lang="en-US" altLang="zh-CN" err="1">
                <a:solidFill>
                  <a:schemeClr val="accent2"/>
                </a:solidFill>
              </a:rPr>
              <a:t>time.h</a:t>
            </a:r>
            <a:r>
              <a:rPr lang="zh-CN" altLang="en-US"/>
              <a:t>中的</a:t>
            </a:r>
            <a:r>
              <a:rPr lang="en-US" altLang="zh-CN"/>
              <a:t>time()</a:t>
            </a:r>
            <a:r>
              <a:rPr lang="zh-CN" altLang="en-US"/>
              <a:t>函数即可得到当前的时间（精确到秒），</a:t>
            </a:r>
            <a:r>
              <a:rPr lang="en-US" altLang="zh-CN"/>
              <a:t>time()</a:t>
            </a:r>
            <a:r>
              <a:rPr lang="zh-CN" altLang="en-US"/>
              <a:t>的用法为：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time_t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time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time_t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seconds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  <a:endParaRPr lang="zh-CN" altLang="en-US" b="1"/>
          </a:p>
          <a:p>
            <a:pPr>
              <a:lnSpc>
                <a:spcPct val="100000"/>
              </a:lnSpc>
            </a:pPr>
            <a:r>
              <a:rPr lang="zh-CN" altLang="en-US"/>
              <a:t>成功，则返回当前的秒数（自纪元起到当前时刻所经过的时间，以秒为单位）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如果函数参数</a:t>
            </a:r>
            <a:r>
              <a:rPr lang="en-US" altLang="zh-CN"/>
              <a:t>seconds</a:t>
            </a:r>
            <a:r>
              <a:rPr lang="zh-CN" altLang="en-US"/>
              <a:t>并非空指针的话，则此函数同时也会将返回值存到变量</a:t>
            </a:r>
            <a:r>
              <a:rPr lang="en-US" altLang="zh-CN"/>
              <a:t>seconds</a:t>
            </a:r>
            <a:r>
              <a:rPr lang="zh-CN" altLang="en-US"/>
              <a:t>中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实际应用中，方便起见，</a:t>
            </a:r>
            <a:r>
              <a:rPr lang="zh-CN" altLang="en-US">
                <a:solidFill>
                  <a:schemeClr val="accent2"/>
                </a:solidFill>
              </a:rPr>
              <a:t>常使用空指针作为参数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常见使用方法，例如：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sec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time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((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time_t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*)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NULL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 或更简单地：</a:t>
            </a:r>
            <a:r>
              <a:rPr lang="en-US" altLang="zh-CN" b="0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  </a:t>
            </a:r>
            <a:r>
              <a:rPr lang="en-US" altLang="zh-CN" b="1">
                <a:solidFill>
                  <a:srgbClr val="FF0000"/>
                </a:solidFill>
                <a:effectLst/>
                <a:latin typeface="Cousine Nerd Font" panose="02070409020205020404" pitchFamily="50" charset="0"/>
              </a:rPr>
              <a:t>int sec = time(NULL);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5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1625" y="1334889"/>
            <a:ext cx="8540750" cy="54784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&lt;stdio.h&gt;</a:t>
            </a:r>
            <a:endParaRPr lang="en-US" altLang="zh-CN" b="1">
              <a:solidFill>
                <a:srgbClr val="000000"/>
              </a:solidFill>
              <a:effectLst/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&lt;</a:t>
            </a:r>
            <a:r>
              <a:rPr lang="en-US" altLang="zh-CN" b="1" err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stdlib.h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&gt;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>
                <a:solidFill>
                  <a:srgbClr val="008000"/>
                </a:solidFill>
              </a:rPr>
              <a:t>//rand()</a:t>
            </a:r>
            <a:r>
              <a:rPr lang="zh-CN" altLang="en-US">
                <a:solidFill>
                  <a:srgbClr val="008000"/>
                </a:solidFill>
              </a:rPr>
              <a:t>函数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AF00DB"/>
                </a:solidFill>
                <a:effectLst/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&lt;</a:t>
            </a:r>
            <a:r>
              <a:rPr lang="en-US" altLang="zh-CN" b="1" err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time.h</a:t>
            </a:r>
            <a:r>
              <a:rPr lang="en-US" altLang="zh-CN" b="1">
                <a:solidFill>
                  <a:srgbClr val="A31515"/>
                </a:solidFill>
                <a:effectLst/>
                <a:latin typeface="Cousine Nerd Font" panose="02070409020205020404" pitchFamily="50" charset="0"/>
              </a:rPr>
              <a:t>&gt;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   </a:t>
            </a:r>
            <a:r>
              <a:rPr lang="en-US" altLang="zh-CN">
                <a:solidFill>
                  <a:srgbClr val="008000"/>
                </a:solidFill>
                <a:effectLst/>
              </a:rPr>
              <a:t>//time()</a:t>
            </a:r>
            <a:r>
              <a:rPr lang="zh-CN" altLang="en-US">
                <a:solidFill>
                  <a:srgbClr val="008000"/>
                </a:solidFill>
                <a:effectLst/>
              </a:rPr>
              <a:t>函数</a:t>
            </a:r>
            <a:endParaRPr lang="en-US" altLang="zh-CN">
              <a:solidFill>
                <a:srgbClr val="008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AF00DB"/>
                </a:solidFill>
                <a:latin typeface="Cousine Nerd Font" panose="02070409020205020404" pitchFamily="50" charset="0"/>
              </a:rPr>
              <a:t>#include</a:t>
            </a:r>
            <a:r>
              <a:rPr lang="en-US" altLang="zh-CN" b="1">
                <a:solidFill>
                  <a:srgbClr val="0000FF"/>
                </a:solidFill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A31515"/>
                </a:solidFill>
                <a:latin typeface="Cousine Nerd Font" panose="02070409020205020404" pitchFamily="50" charset="0"/>
              </a:rPr>
              <a:t>&lt;windows.h&gt;</a:t>
            </a:r>
            <a:r>
              <a:rPr lang="en-US" altLang="zh-CN" b="1">
                <a:solidFill>
                  <a:srgbClr val="0000FF"/>
                </a:solidFill>
                <a:latin typeface="Cousine Nerd Font" panose="02070409020205020404" pitchFamily="50" charset="0"/>
              </a:rPr>
              <a:t>   </a:t>
            </a:r>
            <a:r>
              <a:rPr lang="en-US" altLang="zh-CN">
                <a:solidFill>
                  <a:srgbClr val="008000"/>
                </a:solidFill>
              </a:rPr>
              <a:t>//Sleep()</a:t>
            </a:r>
            <a:r>
              <a:rPr lang="zh-CN" altLang="en-US">
                <a:solidFill>
                  <a:srgbClr val="008000"/>
                </a:solidFill>
              </a:rPr>
              <a:t>函数</a:t>
            </a:r>
            <a:endParaRPr lang="en-US" altLang="zh-CN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795E26"/>
                </a:solidFill>
                <a:effectLst/>
                <a:latin typeface="Cousine Nerd Font" panose="02070409020205020404" pitchFamily="50" charset="0"/>
              </a:rPr>
              <a:t>main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()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   	</a:t>
            </a:r>
            <a:r>
              <a:rPr lang="en-US" altLang="zh-CN" b="1">
                <a:solidFill>
                  <a:srgbClr val="0000FF"/>
                </a:solidFill>
                <a:effectLst/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effectLst/>
                <a:latin typeface="Cousine Nerd Font" panose="02070409020205020404" pitchFamily="50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AF00DB"/>
                </a:solidFill>
                <a:latin typeface="Cousine Nerd Font" panose="02070409020205020404" pitchFamily="50" charset="0"/>
              </a:rPr>
              <a:t>	for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(</a:t>
            </a:r>
            <a:r>
              <a:rPr lang="en-US" altLang="zh-CN" b="1">
                <a:solidFill>
                  <a:srgbClr val="0000FF"/>
                </a:solidFill>
                <a:latin typeface="Cousine Nerd Font" panose="02070409020205020404" pitchFamily="50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</a:t>
            </a: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098658"/>
                </a:solidFill>
                <a:latin typeface="Cousine Nerd Font" panose="02070409020205020404" pitchFamily="50" charset="0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; </a:t>
            </a: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&gt; </a:t>
            </a:r>
            <a:r>
              <a:rPr lang="en-US" altLang="zh-CN" b="1">
                <a:solidFill>
                  <a:srgbClr val="098658"/>
                </a:solidFill>
                <a:latin typeface="Cousine Nerd Font" panose="02070409020205020404" pitchFamily="50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; </a:t>
            </a: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--)  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       </a:t>
            </a:r>
            <a:r>
              <a:rPr lang="en-US" altLang="zh-CN" b="1">
                <a:solidFill>
                  <a:srgbClr val="795E26"/>
                </a:solidFill>
                <a:latin typeface="Cousine Nerd Font" panose="02070409020205020404" pitchFamily="50" charset="0"/>
              </a:rPr>
              <a:t>srand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((</a:t>
            </a:r>
            <a:r>
              <a:rPr lang="en-US" altLang="zh-CN" b="1">
                <a:solidFill>
                  <a:srgbClr val="0000FF"/>
                </a:solidFill>
                <a:latin typeface="Cousine Nerd Font" panose="02070409020205020404" pitchFamily="50" charset="0"/>
              </a:rPr>
              <a:t>unsigned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)</a:t>
            </a:r>
            <a:r>
              <a:rPr lang="en-US" altLang="zh-CN" b="1">
                <a:solidFill>
                  <a:srgbClr val="795E26"/>
                </a:solidFill>
                <a:latin typeface="Cousine Nerd Font" panose="02070409020205020404" pitchFamily="50" charset="0"/>
              </a:rPr>
              <a:t>time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Cousine Nerd Font" panose="02070409020205020404" pitchFamily="50" charset="0"/>
              </a:rPr>
              <a:t>NULL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    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重</a:t>
            </a:r>
            <a:r>
              <a:rPr lang="zh-CN" altLang="en-US">
                <a:solidFill>
                  <a:srgbClr val="008000"/>
                </a:solidFill>
                <a:latin typeface="Cousine Nerd Font" panose="02070409020205020404" pitchFamily="50" charset="0"/>
              </a:rPr>
              <a:t>新设置随机数种子即重新播种</a:t>
            </a:r>
            <a:endParaRPr lang="en-US" altLang="zh-CN">
              <a:solidFill>
                <a:srgbClr val="008000"/>
              </a:solidFill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	   a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= </a:t>
            </a:r>
            <a:r>
              <a:rPr lang="en-US" altLang="zh-CN" b="1">
                <a:solidFill>
                  <a:srgbClr val="795E26"/>
                </a:solidFill>
                <a:latin typeface="Cousine Nerd Font" panose="02070409020205020404" pitchFamily="50" charset="0"/>
              </a:rPr>
              <a:t>rand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();      </a:t>
            </a:r>
            <a:r>
              <a:rPr lang="en-US" altLang="zh-CN" b="1">
                <a:solidFill>
                  <a:srgbClr val="795E26"/>
                </a:solidFill>
                <a:latin typeface="Cousine Nerd Font" panose="02070409020205020404" pitchFamily="50" charset="0"/>
              </a:rPr>
              <a:t>printf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(</a:t>
            </a:r>
            <a:r>
              <a:rPr lang="en-US" altLang="zh-CN" b="1">
                <a:solidFill>
                  <a:srgbClr val="A31515"/>
                </a:solidFill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%d</a:t>
            </a:r>
            <a:r>
              <a:rPr lang="en-US" altLang="zh-CN" b="1">
                <a:solidFill>
                  <a:srgbClr val="EE0000"/>
                </a:solidFill>
                <a:latin typeface="Cousine Nerd Font" panose="02070409020205020404" pitchFamily="50" charset="0"/>
              </a:rPr>
              <a:t>\n</a:t>
            </a:r>
            <a:r>
              <a:rPr lang="en-US" altLang="zh-CN" b="1">
                <a:solidFill>
                  <a:srgbClr val="A31515"/>
                </a:solidFill>
                <a:latin typeface="Cousine Nerd Font" panose="02070409020205020404" pitchFamily="50" charset="0"/>
              </a:rPr>
              <a:t>"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, </a:t>
            </a:r>
            <a:r>
              <a:rPr lang="en-US" altLang="zh-CN" b="1">
                <a:solidFill>
                  <a:srgbClr val="001080"/>
                </a:solidFill>
                <a:latin typeface="Cousine Nerd Font" panose="02070409020205020404" pitchFamily="50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	   Sleep(1000);</a:t>
            </a: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//</a:t>
            </a:r>
            <a:r>
              <a:rPr lang="zh-CN" altLang="en-US">
                <a:solidFill>
                  <a:srgbClr val="000000"/>
                </a:solidFill>
                <a:latin typeface="Cousine Nerd Font" panose="02070409020205020404" pitchFamily="50" charset="0"/>
              </a:rPr>
              <a:t>试试去掉这条语句会怎样？</a:t>
            </a:r>
            <a:endParaRPr lang="en-US" altLang="zh-CN">
              <a:solidFill>
                <a:srgbClr val="000000"/>
              </a:solidFill>
              <a:latin typeface="Cousine Nerd Font" panose="02070409020205020404" pitchFamily="50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00"/>
                </a:solidFill>
                <a:latin typeface="Cousine Nerd Font" panose="02070409020205020404" pitchFamily="50" charset="0"/>
              </a:rPr>
              <a:t>    }</a:t>
            </a:r>
            <a:r>
              <a:rPr lang="en-US" altLang="zh-CN">
                <a:solidFill>
                  <a:srgbClr val="000000"/>
                </a:solidFill>
                <a:latin typeface="Cousine Nerd Font" panose="02070409020205020404" pitchFamily="50" charset="0"/>
              </a:rPr>
              <a:t>//</a:t>
            </a:r>
            <a:r>
              <a:rPr lang="zh-CN" altLang="en-US">
                <a:solidFill>
                  <a:srgbClr val="000000"/>
                </a:solidFill>
                <a:latin typeface="Cousine Nerd Font" panose="02070409020205020404" pitchFamily="50" charset="0"/>
              </a:rPr>
              <a:t>试试加大循环次数会怎样？</a:t>
            </a:r>
            <a:endParaRPr lang="en-US" altLang="zh-CN">
              <a:solidFill>
                <a:srgbClr val="000000"/>
              </a:solidFill>
              <a:latin typeface="Cousine Nerd Font" panose="02070409020205020404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b="1">
                <a:solidFill>
                  <a:srgbClr val="000000"/>
                </a:solidFill>
                <a:effectLst/>
                <a:latin typeface="Cousine Nerd Font" panose="02070409020205020404" pitchFamily="50" charset="0"/>
              </a:rPr>
              <a:t>}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7A9430-00FD-4314-A7D6-312CC2CE9CE2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利用</a:t>
            </a:r>
            <a:r>
              <a:rPr lang="en-US" altLang="zh-CN"/>
              <a:t>time()</a:t>
            </a:r>
            <a:r>
              <a:rPr lang="zh-CN" altLang="en-US"/>
              <a:t>作为</a:t>
            </a:r>
            <a:r>
              <a:rPr lang="en-US" altLang="zh-CN"/>
              <a:t>srand()</a:t>
            </a:r>
            <a:r>
              <a:rPr lang="zh-CN" altLang="en-US"/>
              <a:t>参数  重新播种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57192"/>
            <a:ext cx="720000" cy="13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4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获取一定范围内的   随机数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利用取模运算，可以将随机数限制在一定范围内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</a:rPr>
              <a:t>    int</a:t>
            </a:r>
            <a:r>
              <a:rPr lang="en-US" altLang="zh-CN" b="0">
                <a:solidFill>
                  <a:srgbClr val="000000"/>
                </a:solidFill>
                <a:effectLst/>
              </a:rPr>
              <a:t> </a:t>
            </a:r>
            <a:r>
              <a:rPr lang="en-US" altLang="zh-CN" b="0">
                <a:solidFill>
                  <a:srgbClr val="001080"/>
                </a:solidFill>
                <a:effectLst/>
              </a:rPr>
              <a:t>a</a:t>
            </a:r>
            <a:r>
              <a:rPr lang="en-US" altLang="zh-CN" b="0">
                <a:solidFill>
                  <a:srgbClr val="000000"/>
                </a:solidFill>
                <a:effectLst/>
              </a:rPr>
              <a:t> = </a:t>
            </a:r>
            <a:r>
              <a:rPr lang="en-US" altLang="zh-CN" b="0">
                <a:solidFill>
                  <a:srgbClr val="795E26"/>
                </a:solidFill>
                <a:effectLst/>
              </a:rPr>
              <a:t>rand</a:t>
            </a:r>
            <a:r>
              <a:rPr lang="en-US" altLang="zh-CN" b="0">
                <a:solidFill>
                  <a:srgbClr val="000000"/>
                </a:solidFill>
                <a:effectLst/>
              </a:rPr>
              <a:t>() % </a:t>
            </a:r>
            <a:r>
              <a:rPr lang="en-US" altLang="zh-CN" b="0">
                <a:solidFill>
                  <a:srgbClr val="098658"/>
                </a:solidFill>
                <a:effectLst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altLang="zh-CN" b="0">
                <a:solidFill>
                  <a:srgbClr val="008000"/>
                </a:solidFill>
                <a:effectLst/>
              </a:rPr>
              <a:t>    //</a:t>
            </a:r>
            <a:r>
              <a:rPr lang="zh-CN" altLang="en-US" b="0">
                <a:solidFill>
                  <a:srgbClr val="008000"/>
                </a:solidFill>
                <a:effectLst/>
              </a:rPr>
              <a:t>产生</a:t>
            </a:r>
            <a:r>
              <a:rPr lang="en-US" altLang="zh-CN" b="0">
                <a:solidFill>
                  <a:srgbClr val="008000"/>
                </a:solidFill>
                <a:effectLst/>
              </a:rPr>
              <a:t>0</a:t>
            </a:r>
            <a:r>
              <a:rPr lang="zh-CN" altLang="en-US" b="0">
                <a:solidFill>
                  <a:srgbClr val="008000"/>
                </a:solidFill>
                <a:effectLst/>
              </a:rPr>
              <a:t>～</a:t>
            </a:r>
            <a:r>
              <a:rPr lang="en-US" altLang="zh-CN" b="0">
                <a:solidFill>
                  <a:srgbClr val="008000"/>
                </a:solidFill>
                <a:effectLst/>
              </a:rPr>
              <a:t>9</a:t>
            </a:r>
            <a:r>
              <a:rPr lang="zh-CN" altLang="en-US" b="0">
                <a:solidFill>
                  <a:srgbClr val="008000"/>
                </a:solidFill>
                <a:effectLst/>
              </a:rPr>
              <a:t>的随机数，注意</a:t>
            </a:r>
            <a:r>
              <a:rPr lang="en-US" altLang="zh-CN" b="0">
                <a:solidFill>
                  <a:srgbClr val="008000"/>
                </a:solidFill>
                <a:effectLst/>
              </a:rPr>
              <a:t>10</a:t>
            </a:r>
            <a:r>
              <a:rPr lang="zh-CN" altLang="en-US" b="0">
                <a:solidFill>
                  <a:srgbClr val="008000"/>
                </a:solidFill>
                <a:effectLst/>
              </a:rPr>
              <a:t>会被整除</a:t>
            </a:r>
            <a:endParaRPr lang="en-US" altLang="zh-CN" b="0">
              <a:solidFill>
                <a:srgbClr val="008000"/>
              </a:solidFill>
              <a:effectLst/>
            </a:endParaRPr>
          </a:p>
          <a:p>
            <a:pPr marL="0" indent="0">
              <a:buNone/>
            </a:pPr>
            <a:endParaRPr lang="zh-CN" altLang="en-US" b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</a:rPr>
              <a:t>    int</a:t>
            </a:r>
            <a:r>
              <a:rPr lang="en-US" altLang="zh-CN" b="0">
                <a:solidFill>
                  <a:srgbClr val="000000"/>
                </a:solidFill>
                <a:effectLst/>
              </a:rPr>
              <a:t> </a:t>
            </a:r>
            <a:r>
              <a:rPr lang="en-US" altLang="zh-CN" b="0">
                <a:solidFill>
                  <a:srgbClr val="001080"/>
                </a:solidFill>
                <a:effectLst/>
              </a:rPr>
              <a:t>a</a:t>
            </a:r>
            <a:r>
              <a:rPr lang="en-US" altLang="zh-CN" b="0">
                <a:solidFill>
                  <a:srgbClr val="000000"/>
                </a:solidFill>
                <a:effectLst/>
              </a:rPr>
              <a:t> = </a:t>
            </a:r>
            <a:r>
              <a:rPr lang="en-US" altLang="zh-CN" b="0">
                <a:solidFill>
                  <a:srgbClr val="795E26"/>
                </a:solidFill>
                <a:effectLst/>
              </a:rPr>
              <a:t>rand</a:t>
            </a:r>
            <a:r>
              <a:rPr lang="en-US" altLang="zh-CN" b="0">
                <a:solidFill>
                  <a:srgbClr val="000000"/>
                </a:solidFill>
                <a:effectLst/>
              </a:rPr>
              <a:t>() % </a:t>
            </a:r>
            <a:r>
              <a:rPr lang="en-US" altLang="zh-CN" b="0">
                <a:solidFill>
                  <a:srgbClr val="098658"/>
                </a:solidFill>
                <a:effectLst/>
              </a:rPr>
              <a:t>51</a:t>
            </a:r>
            <a:r>
              <a:rPr lang="en-US" altLang="zh-CN" b="0">
                <a:solidFill>
                  <a:srgbClr val="000000"/>
                </a:solidFill>
                <a:effectLst/>
              </a:rPr>
              <a:t> + </a:t>
            </a:r>
            <a:r>
              <a:rPr lang="en-US" altLang="zh-CN" b="0">
                <a:solidFill>
                  <a:srgbClr val="098658"/>
                </a:solidFill>
                <a:effectLst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</a:rPr>
              <a:t>; </a:t>
            </a:r>
            <a:r>
              <a:rPr lang="en-US" altLang="zh-CN" b="0">
                <a:solidFill>
                  <a:srgbClr val="008000"/>
                </a:solidFill>
                <a:effectLst/>
              </a:rPr>
              <a:t>//</a:t>
            </a:r>
            <a:r>
              <a:rPr lang="zh-CN" altLang="en-US" b="0">
                <a:solidFill>
                  <a:srgbClr val="008000"/>
                </a:solidFill>
                <a:effectLst/>
              </a:rPr>
              <a:t>产生</a:t>
            </a:r>
            <a:r>
              <a:rPr lang="en-US" altLang="zh-CN" b="0">
                <a:solidFill>
                  <a:srgbClr val="008000"/>
                </a:solidFill>
                <a:effectLst/>
              </a:rPr>
              <a:t>10</a:t>
            </a:r>
            <a:r>
              <a:rPr lang="zh-CN" altLang="en-US" b="0">
                <a:solidFill>
                  <a:srgbClr val="008000"/>
                </a:solidFill>
                <a:effectLst/>
              </a:rPr>
              <a:t>～</a:t>
            </a:r>
            <a:r>
              <a:rPr lang="en-US" altLang="zh-CN" b="0">
                <a:solidFill>
                  <a:srgbClr val="008000"/>
                </a:solidFill>
                <a:effectLst/>
              </a:rPr>
              <a:t>60</a:t>
            </a:r>
            <a:r>
              <a:rPr lang="zh-CN" altLang="en-US" b="0">
                <a:solidFill>
                  <a:srgbClr val="008000"/>
                </a:solidFill>
                <a:effectLst/>
              </a:rPr>
              <a:t>的随机数</a:t>
            </a:r>
            <a:endParaRPr lang="zh-CN" altLang="en-US" b="0">
              <a:solidFill>
                <a:srgbClr val="000000"/>
              </a:solidFill>
              <a:effectLst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85392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16970</TotalTime>
  <Pages>0</Pages>
  <Words>2488</Words>
  <Characters>0</Characters>
  <Application>Microsoft Office PowerPoint</Application>
  <DocSecurity>0</DocSecurity>
  <PresentationFormat>全屏显示(4:3)</PresentationFormat>
  <Lines>0</Lines>
  <Paragraphs>211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Cousine Nerd Font</vt:lpstr>
      <vt:lpstr>黑体</vt:lpstr>
      <vt:lpstr>宋体</vt:lpstr>
      <vt:lpstr>微软雅黑</vt:lpstr>
      <vt:lpstr>Arial</vt:lpstr>
      <vt:lpstr>Consolas</vt:lpstr>
      <vt:lpstr>Courier New</vt:lpstr>
      <vt:lpstr>Wingdings</vt:lpstr>
      <vt:lpstr>诗情画意</vt:lpstr>
      <vt:lpstr>库函数与递归</vt:lpstr>
      <vt:lpstr>统计一行字符中   空格分隔的单词个数</vt:lpstr>
      <vt:lpstr> 随机数生成函数   rand()</vt:lpstr>
      <vt:lpstr>利用rand()    产生随机数</vt:lpstr>
      <vt:lpstr>PowerPoint 演示文稿</vt:lpstr>
      <vt:lpstr>使用srand()设置   随机数种子</vt:lpstr>
      <vt:lpstr>使用time()  获取时间</vt:lpstr>
      <vt:lpstr>PowerPoint 演示文稿</vt:lpstr>
      <vt:lpstr>获取一定范围内的   随机数</vt:lpstr>
      <vt:lpstr>产生随机数的   典型程序</vt:lpstr>
      <vt:lpstr>递归算法   函数的递归调用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递归求解梵塔的移动</vt:lpstr>
      <vt:lpstr>问题分析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928</cp:revision>
  <dcterms:created xsi:type="dcterms:W3CDTF">2012-09-25T16:36:19Z</dcterms:created>
  <dcterms:modified xsi:type="dcterms:W3CDTF">2022-11-11T05:47:13Z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