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4" r:id="rId1"/>
  </p:sldMasterIdLst>
  <p:notesMasterIdLst>
    <p:notesMasterId r:id="rId19"/>
  </p:notesMasterIdLst>
  <p:handoutMasterIdLst>
    <p:handoutMasterId r:id="rId20"/>
  </p:handoutMasterIdLst>
  <p:sldIdLst>
    <p:sldId id="729" r:id="rId2"/>
    <p:sldId id="627" r:id="rId3"/>
    <p:sldId id="628" r:id="rId4"/>
    <p:sldId id="629" r:id="rId5"/>
    <p:sldId id="630" r:id="rId6"/>
    <p:sldId id="631" r:id="rId7"/>
    <p:sldId id="632" r:id="rId8"/>
    <p:sldId id="633" r:id="rId9"/>
    <p:sldId id="634" r:id="rId10"/>
    <p:sldId id="635" r:id="rId11"/>
    <p:sldId id="637" r:id="rId12"/>
    <p:sldId id="636" r:id="rId13"/>
    <p:sldId id="639" r:id="rId14"/>
    <p:sldId id="640" r:id="rId15"/>
    <p:sldId id="641" r:id="rId16"/>
    <p:sldId id="642" r:id="rId17"/>
    <p:sldId id="643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09" autoAdjust="0"/>
  </p:normalViewPr>
  <p:slideViewPr>
    <p:cSldViewPr>
      <p:cViewPr varScale="1">
        <p:scale>
          <a:sx n="44" d="100"/>
          <a:sy n="44" d="100"/>
        </p:scale>
        <p:origin x="1467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34073-7419-4F9B-B5FF-5CFB6D9629C3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EB4BA-7F83-42A0-9285-3CFC7B3D4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AD298AE-FFCC-4527-947F-ACA5D74C62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747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b="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EDFBDFA-9B95-450C-9B75-7FE7D2CA6B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12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1E4275-4135-4D92-9DB1-AE79C58478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15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659160"/>
          </a:xfrm>
        </p:spPr>
        <p:txBody>
          <a:bodyPr/>
          <a:lstStyle>
            <a:lvl1pPr>
              <a:defRPr sz="3600" baseline="0"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4542383"/>
          </a:xfrm>
        </p:spPr>
        <p:txBody>
          <a:bodyPr/>
          <a:lstStyle>
            <a:lvl1pPr>
              <a:defRPr sz="2400" baseline="0">
                <a:latin typeface="微软雅黑" panose="020B0503020204020204" pitchFamily="34" charset="-122"/>
              </a:defRPr>
            </a:lvl1pPr>
            <a:lvl2pPr>
              <a:defRPr sz="2400" baseline="0">
                <a:latin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8B2979F-5A86-448F-8EEA-2A5523B49A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59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22331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437113"/>
            <a:ext cx="7886700" cy="1652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FCFB400-C9DC-49E3-989A-8794DD0EA2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25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28800"/>
            <a:ext cx="4194175" cy="4470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4194175" cy="4470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AFBC70-50F1-47DE-A132-358C34147BA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49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68CE3E-B63B-435F-8DFD-6F47D90E59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130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EA8BDFD-08A6-4AB4-AFD0-B0543BBC87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1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E71EB9-FAD2-4FF4-B06F-78D86D9EFD3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99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AFAAA0-6F14-4E85-ABBD-67AA108F4B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66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5F2F76-E7A3-4182-BF78-8AF7DE57E4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78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74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587260"/>
            <a:ext cx="8540750" cy="451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pic>
        <p:nvPicPr>
          <p:cNvPr id="1031" name="Picture 7" descr="ustcnameblu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1494"/>
            <a:ext cx="22923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ustcblue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93" y="166813"/>
            <a:ext cx="369917" cy="37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0" i="0" kern="12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24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4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2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控制语句与基本算法</a:t>
            </a:r>
            <a:endParaRPr lang="en-US" altLang="zh-CN" dirty="0"/>
          </a:p>
          <a:p>
            <a:pPr lvl="1"/>
            <a:r>
              <a:rPr lang="zh-CN" altLang="zh-CN" dirty="0"/>
              <a:t>循环语句</a:t>
            </a:r>
            <a:endParaRPr lang="en-US" altLang="zh-CN" dirty="0"/>
          </a:p>
          <a:p>
            <a:pPr lvl="1"/>
            <a:r>
              <a:rPr lang="zh-CN" altLang="zh-CN" dirty="0"/>
              <a:t>中断与跳转语句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45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两层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sp>
        <p:nvSpPr>
          <p:cNvPr id="4" name="矩形 3"/>
          <p:cNvSpPr/>
          <p:nvPr/>
        </p:nvSpPr>
        <p:spPr>
          <a:xfrm>
            <a:off x="197768" y="1513815"/>
            <a:ext cx="874846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 //</a:t>
            </a:r>
            <a:r>
              <a:rPr lang="zh-CN" altLang="en-US" sz="2400" dirty="0"/>
              <a:t>从键盘输入</a:t>
            </a:r>
            <a:r>
              <a:rPr lang="en-US" altLang="zh-CN" sz="2400" dirty="0"/>
              <a:t>3</a:t>
            </a:r>
            <a:r>
              <a:rPr lang="zh-CN" altLang="en-US" sz="2400" dirty="0"/>
              <a:t>次整数并计算阶乘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i,j,m,fact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for(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=0;i&lt;3;i++) {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scanf("%d", &amp;m);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fact=1;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for(j=1;j&lt;=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m;j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++)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fact*=j;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printf("%2d!=%4d\n",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m,fact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可以合并成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for(fact=1,j=1;j&lt;=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m;j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++)</a:t>
            </a:r>
          </a:p>
        </p:txBody>
      </p:sp>
    </p:spTree>
    <p:extLst>
      <p:ext uri="{BB962C8B-B14F-4D97-AF65-F5344CB8AC3E}">
        <p14:creationId xmlns:p14="http://schemas.microsoft.com/office/powerpoint/2010/main" val="127992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内外循环交换</a:t>
            </a:r>
          </a:p>
        </p:txBody>
      </p:sp>
      <p:sp>
        <p:nvSpPr>
          <p:cNvPr id="4" name="矩形 3"/>
          <p:cNvSpPr/>
          <p:nvPr/>
        </p:nvSpPr>
        <p:spPr>
          <a:xfrm>
            <a:off x="197768" y="1513815"/>
            <a:ext cx="874846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i,m,n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=0;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fact;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scanf("%d", &amp;m);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for(n=1; n&lt;=m; n++) {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fact=1; 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=1;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while(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&lt;=n){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fact*=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++;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}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printf("%2d!=%4d\n",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n,fact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056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与</a:t>
            </a:r>
            <a:r>
              <a:rPr lang="en-US" altLang="zh-CN" dirty="0"/>
              <a:t>for</a:t>
            </a:r>
            <a:r>
              <a:rPr lang="zh-CN" altLang="en-US" dirty="0"/>
              <a:t>混合</a:t>
            </a:r>
          </a:p>
        </p:txBody>
      </p:sp>
      <p:sp>
        <p:nvSpPr>
          <p:cNvPr id="4" name="矩形 3"/>
          <p:cNvSpPr/>
          <p:nvPr/>
        </p:nvSpPr>
        <p:spPr>
          <a:xfrm>
            <a:off x="197768" y="1513815"/>
            <a:ext cx="874846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//</a:t>
            </a:r>
            <a:r>
              <a:rPr lang="zh-CN" altLang="en-US" sz="2000" dirty="0"/>
              <a:t>输入</a:t>
            </a:r>
            <a:r>
              <a:rPr lang="en-US" altLang="zh-CN" sz="2000" dirty="0"/>
              <a:t>1</a:t>
            </a:r>
            <a:r>
              <a:rPr lang="zh-CN" altLang="en-US" sz="2000" dirty="0"/>
              <a:t>个整数后计算小于等于该数的所有阶乘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i,m,n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=0;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fact;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scanf("%d", &amp;m);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while(n&lt;=m)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{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for(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=1,fact=1; 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&lt;=n; 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++) //fact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置为 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fact *= 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	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printf("  %d! = %d\n", n, fact);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n++;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891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235224"/>
          </a:xfrm>
        </p:spPr>
        <p:txBody>
          <a:bodyPr/>
          <a:lstStyle/>
          <a:p>
            <a:r>
              <a:rPr lang="zh-CN" altLang="zh-CN" dirty="0"/>
              <a:t>中断与跳转语句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988840"/>
            <a:ext cx="7992888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break</a:t>
            </a:r>
            <a:r>
              <a:rPr lang="zh-CN" altLang="zh-CN" dirty="0"/>
              <a:t>打断循环的执行</a:t>
            </a:r>
            <a:endParaRPr lang="en-US" altLang="zh-CN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n-NO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 i,sum=0; 	</a:t>
            </a:r>
          </a:p>
          <a:p>
            <a:pPr>
              <a:spcAft>
                <a:spcPts val="0"/>
              </a:spcAft>
            </a:pPr>
            <a:r>
              <a:rPr lang="nn-NO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for(i=1; i&lt;=100; i++)   </a:t>
            </a:r>
          </a:p>
          <a:p>
            <a:pPr>
              <a:spcAft>
                <a:spcPts val="0"/>
              </a:spcAft>
            </a:pPr>
            <a:r>
              <a:rPr lang="nn-NO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nn-NO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sum += i;</a:t>
            </a:r>
          </a:p>
          <a:p>
            <a:pPr>
              <a:spcAft>
                <a:spcPts val="0"/>
              </a:spcAft>
            </a:pPr>
            <a:r>
              <a:rPr lang="nn-NO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zh-CN" altLang="nn-NO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（</a:t>
            </a:r>
            <a:r>
              <a:rPr lang="nn-NO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sum&gt;=3000)  break;</a:t>
            </a:r>
          </a:p>
          <a:p>
            <a:pPr>
              <a:spcAft>
                <a:spcPts val="0"/>
              </a:spcAft>
            </a:pPr>
            <a:r>
              <a:rPr lang="nn-NO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nn-NO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printf(“i=%d,sum=%d\n",i,sum);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7052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continue</a:t>
            </a:r>
            <a:r>
              <a:rPr lang="zh-CN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340768"/>
            <a:ext cx="874846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en-US" altLang="zh-CN" sz="22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/>
              <a:t>continue</a:t>
            </a:r>
            <a:r>
              <a:rPr lang="zh-CN" altLang="zh-CN" dirty="0"/>
              <a:t>结束本次循环体的执行</a:t>
            </a:r>
            <a:endParaRPr lang="en-US" altLang="zh-CN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n-NO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 i,sum=0; 	</a:t>
            </a:r>
          </a:p>
          <a:p>
            <a:pPr>
              <a:spcAft>
                <a:spcPts val="0"/>
              </a:spcAft>
            </a:pPr>
            <a:r>
              <a:rPr lang="nn-NO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for(i=1; i&lt;=100; i++)   </a:t>
            </a:r>
          </a:p>
          <a:p>
            <a:pPr>
              <a:spcAft>
                <a:spcPts val="0"/>
              </a:spcAft>
            </a:pPr>
            <a:r>
              <a:rPr lang="nn-NO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   </a:t>
            </a:r>
          </a:p>
          <a:p>
            <a:pPr>
              <a:spcAft>
                <a:spcPts val="0"/>
              </a:spcAft>
            </a:pPr>
            <a:r>
              <a:rPr lang="nn-NO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if(i==13)   continue;</a:t>
            </a:r>
          </a:p>
          <a:p>
            <a:pPr>
              <a:spcAft>
                <a:spcPts val="0"/>
              </a:spcAft>
            </a:pPr>
            <a:r>
              <a:rPr lang="nn-NO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sum += i; </a:t>
            </a:r>
          </a:p>
          <a:p>
            <a:pPr>
              <a:spcAft>
                <a:spcPts val="0"/>
              </a:spcAft>
            </a:pPr>
            <a:r>
              <a:rPr lang="nn-NO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	</a:t>
            </a:r>
          </a:p>
          <a:p>
            <a:pPr>
              <a:spcAft>
                <a:spcPts val="0"/>
              </a:spcAft>
            </a:pPr>
            <a:r>
              <a:rPr lang="nn-NO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printf(“sum=%d\n",sum);</a:t>
            </a:r>
          </a:p>
          <a:p>
            <a:pPr>
              <a:spcAft>
                <a:spcPts val="0"/>
              </a:spcAft>
            </a:pPr>
            <a:endParaRPr lang="en-US" altLang="zh-CN" sz="22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113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循环控制结构小结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C</a:t>
            </a:r>
            <a:r>
              <a:rPr lang="zh-CN" altLang="en-US" sz="2400" dirty="0"/>
              <a:t>语言的三种循环语句</a:t>
            </a:r>
          </a:p>
          <a:p>
            <a:pPr lvl="1"/>
            <a:r>
              <a:rPr lang="en-US" altLang="zh-CN" sz="2400" dirty="0"/>
              <a:t>for</a:t>
            </a:r>
            <a:r>
              <a:rPr lang="zh-CN" altLang="en-US" sz="2400" dirty="0"/>
              <a:t>：强调对</a:t>
            </a: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循环次数</a:t>
            </a:r>
            <a:r>
              <a:rPr lang="zh-CN" altLang="en-US" sz="2400" dirty="0"/>
              <a:t>的判断，可用于所有循环的场合，语法最灵活</a:t>
            </a:r>
          </a:p>
          <a:p>
            <a:pPr lvl="1"/>
            <a:r>
              <a:rPr lang="en-US" altLang="zh-CN" sz="2400" dirty="0"/>
              <a:t>while</a:t>
            </a:r>
            <a:r>
              <a:rPr lang="zh-CN" altLang="en-US" sz="2400" dirty="0"/>
              <a:t>：强调对</a:t>
            </a: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循环条件</a:t>
            </a:r>
            <a:r>
              <a:rPr lang="zh-CN" altLang="en-US" sz="2400" dirty="0"/>
              <a:t>的判断，可用于所有循环的场合</a:t>
            </a:r>
          </a:p>
          <a:p>
            <a:pPr lvl="1"/>
            <a:r>
              <a:rPr lang="en-US" altLang="zh-CN" sz="2400" dirty="0"/>
              <a:t>do-while</a:t>
            </a:r>
            <a:r>
              <a:rPr lang="zh-CN" altLang="en-US" sz="2400" dirty="0"/>
              <a:t>：保证循环体至少执行一次，其余同</a:t>
            </a:r>
            <a:r>
              <a:rPr lang="en-US" altLang="zh-CN" sz="2400" dirty="0"/>
              <a:t>while</a:t>
            </a:r>
            <a:endParaRPr lang="zh-CN" altLang="en-US" sz="2400" dirty="0"/>
          </a:p>
          <a:p>
            <a:pPr lvl="1"/>
            <a:r>
              <a:rPr lang="zh-CN" altLang="en-US" sz="2400" dirty="0"/>
              <a:t>都可以用</a:t>
            </a:r>
            <a:r>
              <a:rPr lang="en-US" altLang="zh-CN" sz="2400" dirty="0"/>
              <a:t>break</a:t>
            </a:r>
            <a:r>
              <a:rPr lang="zh-CN" altLang="en-US" sz="2400" dirty="0"/>
              <a:t>语句跳出循环</a:t>
            </a:r>
            <a:endParaRPr lang="en-US" altLang="zh-CN" sz="2400" dirty="0"/>
          </a:p>
          <a:p>
            <a:pPr lvl="1"/>
            <a:r>
              <a:rPr lang="zh-CN" altLang="en-US" dirty="0"/>
              <a:t>都可以用</a:t>
            </a:r>
            <a:r>
              <a:rPr lang="en-US" altLang="zh-CN" dirty="0"/>
              <a:t>continue</a:t>
            </a:r>
            <a:r>
              <a:rPr lang="zh-CN" altLang="en-US" dirty="0"/>
              <a:t>语句提前进入下一轮循环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2539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goto</a:t>
            </a:r>
            <a:r>
              <a:rPr lang="zh-CN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1700808"/>
            <a:ext cx="874846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/>
              <a:t>goto</a:t>
            </a:r>
            <a:r>
              <a:rPr lang="zh-CN" altLang="en-US" dirty="0"/>
              <a:t>制造循环</a:t>
            </a:r>
            <a:endParaRPr lang="en-US" altLang="zh-CN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sz="22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n=1,sum=0;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loop: sum += n;   // loop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为语句标号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n++;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if(n&lt;=100) goto loop;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条件成立时转向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loop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标号所在语句执行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printf(“sum=%d\n”, sum);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9542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goto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跳出循环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可用于从多层循环内部直接跳出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7768" y="1412776"/>
            <a:ext cx="874846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i,j,m,fact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for(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=0;i&lt;3;i++) {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here: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scanf("%d", &amp;m);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fact=1;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for(j=1;j&lt;=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m;j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++) {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fact*=j;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if(fact&gt;1e6) {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  printf("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结果太大无法显示，换一个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  goto </a:t>
            </a:r>
            <a:r>
              <a:rPr lang="en-US" altLang="zh-CN" sz="2200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here;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}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}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859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404664"/>
            <a:ext cx="8540750" cy="659160"/>
          </a:xfrm>
        </p:spPr>
        <p:txBody>
          <a:bodyPr/>
          <a:lstStyle/>
          <a:p>
            <a:r>
              <a:rPr lang="zh-CN" altLang="zh-CN" dirty="0"/>
              <a:t>循环语句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082619"/>
            <a:ext cx="7870775" cy="5370717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/>
              <a:t>     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539551" y="1196752"/>
            <a:ext cx="81588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577850">
              <a:lnSpc>
                <a:spcPct val="150000"/>
              </a:lnSpc>
              <a:buNone/>
            </a:pPr>
            <a:r>
              <a:rPr lang="en-US" altLang="zh-CN" dirty="0"/>
              <a:t> C</a:t>
            </a:r>
            <a:r>
              <a:rPr lang="zh-CN" altLang="en-US" dirty="0"/>
              <a:t>语言提供了</a:t>
            </a:r>
            <a:r>
              <a:rPr lang="en-US" altLang="zh-CN" dirty="0"/>
              <a:t>3</a:t>
            </a:r>
            <a:r>
              <a:rPr lang="zh-CN" altLang="en-US" dirty="0"/>
              <a:t>条循环语句来实现</a:t>
            </a:r>
            <a:r>
              <a:rPr lang="zh-CN" altLang="en-US" dirty="0">
                <a:solidFill>
                  <a:srgbClr val="C00000"/>
                </a:solidFill>
              </a:rPr>
              <a:t>重复计算结构</a:t>
            </a:r>
            <a:r>
              <a:rPr lang="zh-CN" altLang="en-US" dirty="0"/>
              <a:t>，以简化、并规范循环结构程序设计。</a:t>
            </a:r>
          </a:p>
          <a:p>
            <a:pPr marL="0" indent="57785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2"/>
                </a:solidFill>
              </a:rPr>
              <a:t>  </a:t>
            </a:r>
            <a:r>
              <a:rPr lang="zh-CN" altLang="en-US" dirty="0"/>
              <a:t>在Ｃ语言中，可以用以下语句实现循环结构：</a:t>
            </a:r>
          </a:p>
          <a:p>
            <a:pPr marL="0" indent="57785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7030A0"/>
                </a:solidFill>
              </a:rPr>
              <a:t>（</a:t>
            </a:r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）</a:t>
            </a:r>
            <a:r>
              <a:rPr lang="en-US" altLang="zh-CN" dirty="0">
                <a:solidFill>
                  <a:srgbClr val="7030A0"/>
                </a:solidFill>
              </a:rPr>
              <a:t>for </a:t>
            </a:r>
            <a:r>
              <a:rPr lang="zh-CN" altLang="en-US" dirty="0">
                <a:solidFill>
                  <a:srgbClr val="7030A0"/>
                </a:solidFill>
              </a:rPr>
              <a:t>语句（最常用）</a:t>
            </a:r>
          </a:p>
          <a:p>
            <a:pPr marL="0" indent="57785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7030A0"/>
                </a:solidFill>
              </a:rPr>
              <a:t>（</a:t>
            </a:r>
            <a:r>
              <a:rPr lang="en-US" altLang="zh-CN" dirty="0">
                <a:solidFill>
                  <a:srgbClr val="7030A0"/>
                </a:solidFill>
              </a:rPr>
              <a:t>2</a:t>
            </a:r>
            <a:r>
              <a:rPr lang="zh-CN" altLang="en-US" dirty="0">
                <a:solidFill>
                  <a:srgbClr val="7030A0"/>
                </a:solidFill>
              </a:rPr>
              <a:t>）</a:t>
            </a:r>
            <a:r>
              <a:rPr lang="en-US" altLang="zh-CN" dirty="0">
                <a:solidFill>
                  <a:srgbClr val="7030A0"/>
                </a:solidFill>
              </a:rPr>
              <a:t>while </a:t>
            </a:r>
            <a:r>
              <a:rPr lang="zh-CN" altLang="en-US" dirty="0">
                <a:solidFill>
                  <a:srgbClr val="7030A0"/>
                </a:solidFill>
              </a:rPr>
              <a:t>语句</a:t>
            </a:r>
          </a:p>
          <a:p>
            <a:pPr marL="0" indent="57785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7030A0"/>
                </a:solidFill>
              </a:rPr>
              <a:t>（</a:t>
            </a:r>
            <a:r>
              <a:rPr lang="en-US" altLang="zh-CN" dirty="0">
                <a:solidFill>
                  <a:srgbClr val="7030A0"/>
                </a:solidFill>
              </a:rPr>
              <a:t>3</a:t>
            </a:r>
            <a:r>
              <a:rPr lang="zh-CN" altLang="en-US" dirty="0">
                <a:solidFill>
                  <a:srgbClr val="7030A0"/>
                </a:solidFill>
              </a:rPr>
              <a:t>）</a:t>
            </a:r>
            <a:r>
              <a:rPr lang="en-US" altLang="zh-CN" dirty="0" err="1">
                <a:solidFill>
                  <a:srgbClr val="7030A0"/>
                </a:solidFill>
              </a:rPr>
              <a:t>do_while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>
                <a:solidFill>
                  <a:srgbClr val="7030A0"/>
                </a:solidFill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95374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0179" y="3113589"/>
            <a:ext cx="7303642" cy="3267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for(</a:t>
            </a:r>
            <a:r>
              <a:rPr lang="zh-CN" altLang="en-US" dirty="0"/>
              <a:t>参数初始化</a:t>
            </a:r>
            <a:r>
              <a:rPr lang="en-US" altLang="zh-CN" dirty="0">
                <a:solidFill>
                  <a:srgbClr val="FF0000"/>
                </a:solidFill>
              </a:rPr>
              <a:t>; </a:t>
            </a:r>
            <a:r>
              <a:rPr lang="zh-CN" altLang="en-US" dirty="0"/>
              <a:t>条件判断</a:t>
            </a:r>
            <a:r>
              <a:rPr lang="en-US" altLang="zh-CN" dirty="0">
                <a:solidFill>
                  <a:srgbClr val="FF0000"/>
                </a:solidFill>
              </a:rPr>
              <a:t>; </a:t>
            </a:r>
            <a:r>
              <a:rPr lang="zh-CN" altLang="en-US" dirty="0"/>
              <a:t>更新循环变量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循环体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}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除红色以外的部分都可以没有</a:t>
            </a:r>
          </a:p>
        </p:txBody>
      </p:sp>
    </p:spTree>
    <p:extLst>
      <p:ext uri="{BB962C8B-B14F-4D97-AF65-F5344CB8AC3E}">
        <p14:creationId xmlns:p14="http://schemas.microsoft.com/office/powerpoint/2010/main" val="229939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求阶乘示例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197768" y="1513815"/>
            <a:ext cx="87484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n;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fact=1; //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将累乘器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fact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初始化为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，不能是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！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printf("Input  n: ");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scanf("%d", &amp;n);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for(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=1; 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&lt;=n; 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++) fact *= 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printf("%d! = %d\n", n, fact);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969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循环的各种形态示例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两个分号前、中、后有缺省时的用例</a:t>
            </a:r>
            <a:endParaRPr lang="en-US" altLang="zh-CN" dirty="0"/>
          </a:p>
          <a:p>
            <a:r>
              <a:rPr lang="zh-CN" altLang="en-US" dirty="0"/>
              <a:t>循环体只有一个</a:t>
            </a:r>
            <a:r>
              <a:rPr lang="zh-CN" altLang="en-US" b="1" dirty="0">
                <a:solidFill>
                  <a:srgbClr val="C00000"/>
                </a:solidFill>
              </a:rPr>
              <a:t>；</a:t>
            </a:r>
            <a:r>
              <a:rPr lang="zh-CN" altLang="en-US" dirty="0"/>
              <a:t>的示例</a:t>
            </a:r>
          </a:p>
        </p:txBody>
      </p:sp>
    </p:spTree>
    <p:extLst>
      <p:ext uri="{BB962C8B-B14F-4D97-AF65-F5344CB8AC3E}">
        <p14:creationId xmlns:p14="http://schemas.microsoft.com/office/powerpoint/2010/main" val="332530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68760"/>
            <a:ext cx="8856984" cy="4542383"/>
          </a:xfrm>
        </p:spPr>
        <p:txBody>
          <a:bodyPr/>
          <a:lstStyle/>
          <a:p>
            <a:pPr marL="0" indent="577850">
              <a:lnSpc>
                <a:spcPct val="150000"/>
              </a:lnSpc>
              <a:buNone/>
            </a:pPr>
            <a:r>
              <a:rPr lang="en-US" altLang="zh-CN" b="1" dirty="0"/>
              <a:t>1.  while</a:t>
            </a:r>
            <a:r>
              <a:rPr lang="zh-CN" altLang="en-US" b="1" dirty="0"/>
              <a:t>语句的一般格式</a:t>
            </a:r>
            <a:br>
              <a:rPr lang="zh-CN" altLang="en-US" b="1" dirty="0"/>
            </a:br>
            <a:r>
              <a:rPr lang="zh-CN" altLang="en-US" b="1" dirty="0"/>
              <a:t>             </a:t>
            </a:r>
            <a:r>
              <a:rPr lang="en-US" altLang="zh-CN" b="1" dirty="0">
                <a:solidFill>
                  <a:srgbClr val="7030A0"/>
                </a:solidFill>
              </a:rPr>
              <a:t>while(</a:t>
            </a:r>
            <a:r>
              <a:rPr lang="zh-CN" altLang="en-US" b="1" dirty="0">
                <a:solidFill>
                  <a:srgbClr val="7030A0"/>
                </a:solidFill>
              </a:rPr>
              <a:t>循环继续条件</a:t>
            </a:r>
            <a:r>
              <a:rPr lang="en-US" altLang="zh-CN" b="1" dirty="0">
                <a:solidFill>
                  <a:srgbClr val="7030A0"/>
                </a:solidFill>
              </a:rPr>
              <a:t>)</a:t>
            </a:r>
            <a:br>
              <a:rPr lang="en-US" altLang="zh-CN" b="1" dirty="0">
                <a:solidFill>
                  <a:schemeClr val="accent2"/>
                </a:solidFill>
              </a:rPr>
            </a:br>
            <a:r>
              <a:rPr lang="en-US" altLang="zh-CN" b="1" dirty="0">
                <a:solidFill>
                  <a:srgbClr val="C00000"/>
                </a:solidFill>
              </a:rPr>
              <a:t>                { </a:t>
            </a:r>
            <a:r>
              <a:rPr lang="zh-CN" altLang="en-US" b="1" dirty="0">
                <a:solidFill>
                  <a:srgbClr val="C00000"/>
                </a:solidFill>
              </a:rPr>
              <a:t>循环体语句组；</a:t>
            </a:r>
            <a:r>
              <a:rPr lang="en-US" altLang="zh-CN" b="1" dirty="0">
                <a:solidFill>
                  <a:srgbClr val="C00000"/>
                </a:solidFill>
              </a:rPr>
              <a:t>}</a:t>
            </a:r>
          </a:p>
          <a:p>
            <a:pPr marL="0" indent="577850">
              <a:lnSpc>
                <a:spcPct val="150000"/>
              </a:lnSpc>
              <a:buNone/>
            </a:pPr>
            <a:r>
              <a:rPr lang="en-US" altLang="zh-CN" b="1" dirty="0"/>
              <a:t>2.  </a:t>
            </a:r>
            <a:r>
              <a:rPr lang="zh-CN" altLang="en-US" b="1" dirty="0"/>
              <a:t>执行过程</a:t>
            </a:r>
          </a:p>
          <a:p>
            <a:pPr marL="0" indent="577850">
              <a:lnSpc>
                <a:spcPct val="150000"/>
              </a:lnSpc>
              <a:buNone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）求解“循环继续条件”表达式。如果其值为非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，转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）；否则转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）。</a:t>
            </a:r>
          </a:p>
          <a:p>
            <a:pPr marL="0" indent="577850">
              <a:lnSpc>
                <a:spcPct val="150000"/>
              </a:lnSpc>
              <a:buNone/>
            </a:pPr>
            <a:r>
              <a:rPr lang="en-US" altLang="zh-CN" sz="2000" b="1" dirty="0"/>
              <a:t>2</a:t>
            </a:r>
            <a:r>
              <a:rPr lang="zh-CN" altLang="en-US" sz="2000" b="1" dirty="0"/>
              <a:t>）执行循环体语句组，然后转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）。</a:t>
            </a:r>
          </a:p>
          <a:p>
            <a:pPr marL="0" indent="577850">
              <a:lnSpc>
                <a:spcPct val="150000"/>
              </a:lnSpc>
              <a:buNone/>
            </a:pPr>
            <a:r>
              <a:rPr lang="en-US" altLang="zh-CN" sz="2000" b="1" dirty="0"/>
              <a:t>3</a:t>
            </a:r>
            <a:r>
              <a:rPr lang="zh-CN" altLang="en-US" sz="2000" b="1" dirty="0"/>
              <a:t>）执行</a:t>
            </a:r>
            <a:r>
              <a:rPr lang="en-US" altLang="zh-CN" sz="2000" b="1" dirty="0"/>
              <a:t>while</a:t>
            </a:r>
            <a:r>
              <a:rPr lang="zh-CN" altLang="en-US" sz="2000" b="1" dirty="0"/>
              <a:t>语句的下一条。</a:t>
            </a:r>
          </a:p>
          <a:p>
            <a:pPr marL="0" indent="577850">
              <a:lnSpc>
                <a:spcPct val="150000"/>
              </a:lnSpc>
              <a:buNone/>
            </a:pPr>
            <a:r>
              <a:rPr lang="zh-CN" altLang="en-US" b="1" dirty="0"/>
              <a:t>显然，</a:t>
            </a:r>
            <a:r>
              <a:rPr lang="en-US" altLang="zh-CN" b="1" dirty="0"/>
              <a:t>while</a:t>
            </a:r>
            <a:r>
              <a:rPr lang="zh-CN" altLang="en-US" b="1" dirty="0"/>
              <a:t>循环是</a:t>
            </a:r>
            <a:r>
              <a:rPr lang="en-US" altLang="zh-CN" b="1" dirty="0"/>
              <a:t>for</a:t>
            </a:r>
            <a:r>
              <a:rPr lang="zh-CN" altLang="en-US" b="1" dirty="0"/>
              <a:t>循环的另一种形式。</a:t>
            </a:r>
            <a:br>
              <a:rPr lang="zh-CN" altLang="en-US" b="1" dirty="0"/>
            </a:br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6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求最大公约数和最小公倍数</a:t>
            </a:r>
          </a:p>
        </p:txBody>
      </p:sp>
      <p:sp>
        <p:nvSpPr>
          <p:cNvPr id="4" name="矩形 3"/>
          <p:cNvSpPr/>
          <p:nvPr/>
        </p:nvSpPr>
        <p:spPr>
          <a:xfrm>
            <a:off x="197768" y="1513815"/>
            <a:ext cx="87484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m,m1,n,n1,temp,r; //r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为最大公约数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printf("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请输入两个整数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，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N(M&gt;=N):\n");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scanf("%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d,%d",&amp;m,&amp;n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  //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输入两数之间以逗号分隔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m1=m; //m1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、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n1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用来保留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、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的原值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n1=n;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while(temp=(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m%n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 { 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m=n;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n=temp; 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r=n;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printf("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最大公约数为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%d,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最小公倍数为 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d",r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,(m1*n1)/r);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825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do~while</a:t>
            </a:r>
            <a:r>
              <a:rPr lang="zh-CN" altLang="en-US" dirty="0"/>
              <a:t>语句</a:t>
            </a:r>
          </a:p>
        </p:txBody>
      </p:sp>
      <p:sp>
        <p:nvSpPr>
          <p:cNvPr id="4" name="矩形 3"/>
          <p:cNvSpPr/>
          <p:nvPr/>
        </p:nvSpPr>
        <p:spPr>
          <a:xfrm>
            <a:off x="197768" y="1513815"/>
            <a:ext cx="87484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 //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倒序输出数字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n;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printf("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请输入一个整数：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\n");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scanf("%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d",&amp;n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do 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{  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printf("%d",n%10); 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n=n/10;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 while(n!=0)</a:t>
            </a:r>
            <a:r>
              <a:rPr lang="en-US" altLang="zh-CN" sz="2200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这个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不能少</a:t>
            </a:r>
            <a:endParaRPr lang="en-US" altLang="zh-CN" sz="22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printf("\n");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25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多层循环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1340768"/>
            <a:ext cx="7740352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多层循环指循环语句的循环体内包含另一个完整的循环结构，也称为多重循环或者循环嵌套、嵌套循环。</a:t>
            </a:r>
            <a:endParaRPr lang="en-US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20000"/>
              </a:lnSpc>
              <a:spcAft>
                <a:spcPts val="0"/>
              </a:spcAft>
            </a:pPr>
            <a:endParaRPr lang="en-US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语言的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do~while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语句可以在多层循环中混合使用，最多允许达到</a:t>
            </a:r>
            <a:r>
              <a:rPr lang="en-US" altLang="zh-CN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127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层循环。</a:t>
            </a:r>
            <a:endParaRPr lang="en-US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当然，实际的程序不太可能用到这么多层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，一般应尽量控制最多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6~7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410357"/>
      </p:ext>
    </p:extLst>
  </p:cSld>
  <p:clrMapOvr>
    <a:masterClrMapping/>
  </p:clrMapOvr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16909</TotalTime>
  <Pages>0</Pages>
  <Words>1359</Words>
  <Characters>0</Characters>
  <Application>Microsoft Office PowerPoint</Application>
  <DocSecurity>0</DocSecurity>
  <PresentationFormat>全屏显示(4:3)</PresentationFormat>
  <Lines>0</Lines>
  <Paragraphs>170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微软雅黑</vt:lpstr>
      <vt:lpstr>Arial</vt:lpstr>
      <vt:lpstr>Calibri</vt:lpstr>
      <vt:lpstr>Courier New</vt:lpstr>
      <vt:lpstr>Times New Roman</vt:lpstr>
      <vt:lpstr>Wingdings</vt:lpstr>
      <vt:lpstr>诗情画意</vt:lpstr>
      <vt:lpstr>第四讲</vt:lpstr>
      <vt:lpstr>循环语句</vt:lpstr>
      <vt:lpstr>for循环</vt:lpstr>
      <vt:lpstr>求阶乘示例</vt:lpstr>
      <vt:lpstr>for循环的各种形态示例</vt:lpstr>
      <vt:lpstr>while语句</vt:lpstr>
      <vt:lpstr>求最大公约数和最小公倍数</vt:lpstr>
      <vt:lpstr>do~while语句</vt:lpstr>
      <vt:lpstr>多层循环</vt:lpstr>
      <vt:lpstr>两层for循环</vt:lpstr>
      <vt:lpstr>内外循环交换</vt:lpstr>
      <vt:lpstr>while与for混合</vt:lpstr>
      <vt:lpstr>中断与跳转语句</vt:lpstr>
      <vt:lpstr>continue语句</vt:lpstr>
      <vt:lpstr>循环控制结构小结</vt:lpstr>
      <vt:lpstr>goto语句</vt:lpstr>
      <vt:lpstr>goto跳出循环(可用于从多层循环内部直接跳出)</vt:lpstr>
    </vt:vector>
  </TitlesOfParts>
  <Manager/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计算机程序设计</dc:title>
  <dc:subject/>
  <dc:creator>wanglei</dc:creator>
  <cp:keywords/>
  <dc:description/>
  <cp:lastModifiedBy>Xiao-Hua Xu</cp:lastModifiedBy>
  <cp:revision>856</cp:revision>
  <dcterms:created xsi:type="dcterms:W3CDTF">2012-09-25T16:36:19Z</dcterms:created>
  <dcterms:modified xsi:type="dcterms:W3CDTF">2022-10-14T03:45:27Z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