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46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9" autoAdjust="0"/>
  </p:normalViewPr>
  <p:slideViewPr>
    <p:cSldViewPr>
      <p:cViewPr varScale="1">
        <p:scale>
          <a:sx n="26" d="100"/>
          <a:sy n="26" d="100"/>
        </p:scale>
        <p:origin x="1978" y="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94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5.1 </a:t>
            </a:r>
            <a:r>
              <a:rPr lang="zh-CN" altLang="en-US" dirty="0"/>
              <a:t>指针的基本概念与用法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5.1.1 </a:t>
            </a:r>
            <a:r>
              <a:rPr lang="zh-CN" altLang="en-US" dirty="0"/>
              <a:t>指针的基本概念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5.1.2 </a:t>
            </a:r>
            <a:r>
              <a:rPr lang="zh-CN" altLang="en-US" dirty="0"/>
              <a:t>一维数组与指针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5.1.2.1 </a:t>
            </a:r>
            <a:r>
              <a:rPr lang="zh-CN" altLang="en-US" dirty="0"/>
              <a:t>指向数组元素的指针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5.1.2.2 </a:t>
            </a:r>
            <a:r>
              <a:rPr lang="zh-CN" altLang="en-US" dirty="0"/>
              <a:t>指针的运算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5.1.2.3 </a:t>
            </a:r>
            <a:r>
              <a:rPr lang="zh-CN" altLang="en-US" dirty="0"/>
              <a:t>字符数组与指针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03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7BE8A-9AF0-466F-BE62-E81BD59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4CACB-9BC5-4263-B6FE-F89BDBDA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r>
              <a:rPr lang="zh-CN" altLang="en-US" dirty="0"/>
              <a:t>关系运算</a:t>
            </a:r>
            <a:endParaRPr lang="en-US" altLang="zh-CN" dirty="0"/>
          </a:p>
          <a:p>
            <a:pPr lvl="1"/>
            <a:r>
              <a:rPr lang="zh-CN" altLang="en-US" dirty="0"/>
              <a:t>同类型指针之间可以比较是否相等或不等，判断这两个指针是否指向了同一个数据</a:t>
            </a:r>
            <a:endParaRPr lang="en-US" altLang="zh-CN" dirty="0"/>
          </a:p>
          <a:p>
            <a:pPr lvl="1"/>
            <a:r>
              <a:rPr lang="zh-CN" altLang="en-US" dirty="0"/>
              <a:t>指向同一个数组中的元素的指针可以进行大于、大于等于、小于、小于等于的关系比较，判断这两个指针所指元素在数组中的前后次序关系</a:t>
            </a:r>
            <a:endParaRPr lang="en-US" altLang="zh-CN" dirty="0"/>
          </a:p>
          <a:p>
            <a:pPr lvl="1"/>
            <a:r>
              <a:rPr lang="zh-CN" altLang="en-US" dirty="0"/>
              <a:t>任何类型的指针都可以与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NULL</a:t>
            </a:r>
            <a:r>
              <a:rPr lang="zh-CN" altLang="en-US" dirty="0"/>
              <a:t>比较是否相等或不等，判断指针值是否为“空”</a:t>
            </a:r>
          </a:p>
        </p:txBody>
      </p:sp>
    </p:spTree>
    <p:extLst>
      <p:ext uri="{BB962C8B-B14F-4D97-AF65-F5344CB8AC3E}">
        <p14:creationId xmlns:p14="http://schemas.microsoft.com/office/powerpoint/2010/main" val="19647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7BE8A-9AF0-466F-BE62-E81BD59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4CACB-9BC5-4263-B6FE-F89BDBDA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5256584"/>
          </a:xfrm>
        </p:spPr>
        <p:txBody>
          <a:bodyPr/>
          <a:lstStyle/>
          <a:p>
            <a:r>
              <a:rPr lang="zh-CN" altLang="en-US" dirty="0"/>
              <a:t>间接访问运算</a:t>
            </a:r>
            <a:endParaRPr lang="en-US" altLang="zh-CN" dirty="0"/>
          </a:p>
          <a:p>
            <a:pPr lvl="1"/>
            <a:r>
              <a:rPr lang="zh-CN" altLang="en-US" dirty="0"/>
              <a:t>除了空类型指针和空指针外，通过间接访问运算符*可以引用指针指向的数据</a:t>
            </a:r>
            <a:endParaRPr lang="en-US" altLang="zh-CN" dirty="0"/>
          </a:p>
          <a:p>
            <a:pPr lvl="1"/>
            <a:r>
              <a:rPr lang="zh-CN" altLang="en-US" dirty="0"/>
              <a:t>需要注意指针的有效性</a:t>
            </a:r>
            <a:endParaRPr lang="en-US" altLang="zh-CN" dirty="0"/>
          </a:p>
          <a:p>
            <a:r>
              <a:rPr lang="zh-CN" altLang="en-US" dirty="0"/>
              <a:t>无效指针</a:t>
            </a:r>
            <a:endParaRPr lang="en-US" altLang="zh-CN" dirty="0"/>
          </a:p>
          <a:p>
            <a:pPr lvl="1"/>
            <a:r>
              <a:rPr lang="zh-CN" altLang="en-US" dirty="0"/>
              <a:t>没有指向有效数据对象或函数的非空指针</a:t>
            </a:r>
            <a:endParaRPr lang="en-US" altLang="zh-CN" dirty="0"/>
          </a:p>
          <a:p>
            <a:pPr lvl="1"/>
            <a:r>
              <a:rPr lang="zh-CN" altLang="en-US" dirty="0"/>
              <a:t>野指针：没有经过初始化或赋值的指针变量</a:t>
            </a:r>
            <a:endParaRPr lang="en-US" altLang="zh-CN" dirty="0"/>
          </a:p>
          <a:p>
            <a:pPr lvl="1"/>
            <a:r>
              <a:rPr lang="zh-CN" altLang="en-US" dirty="0"/>
              <a:t>悬空指针：</a:t>
            </a:r>
            <a:r>
              <a:rPr lang="zh-CN" altLang="zh-CN" dirty="0"/>
              <a:t>原本所指向的内存空间已经被释放的指针</a:t>
            </a:r>
            <a:endParaRPr lang="en-US" altLang="zh-CN" dirty="0"/>
          </a:p>
          <a:p>
            <a:pPr lvl="1"/>
            <a:r>
              <a:rPr lang="zh-CN" altLang="en-US" dirty="0"/>
              <a:t>指向数组元素的指针移动到了数组范围之外</a:t>
            </a:r>
            <a:endParaRPr lang="en-US" altLang="zh-CN" dirty="0"/>
          </a:p>
          <a:p>
            <a:pPr lvl="1"/>
            <a:r>
              <a:rPr lang="zh-CN" altLang="en-US" dirty="0"/>
              <a:t>把非</a:t>
            </a:r>
            <a:r>
              <a:rPr lang="en-US" altLang="zh-CN" dirty="0"/>
              <a:t>0</a:t>
            </a:r>
            <a:r>
              <a:rPr lang="zh-CN" altLang="en-US" dirty="0"/>
              <a:t>整数值强制转换成指针</a:t>
            </a:r>
          </a:p>
        </p:txBody>
      </p:sp>
    </p:spTree>
    <p:extLst>
      <p:ext uri="{BB962C8B-B14F-4D97-AF65-F5344CB8AC3E}">
        <p14:creationId xmlns:p14="http://schemas.microsoft.com/office/powerpoint/2010/main" val="274388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7BE8A-9AF0-466F-BE62-E81BD59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4CACB-9BC5-4263-B6FE-F89BDBDA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r>
              <a:rPr lang="zh-CN" altLang="en-US" dirty="0"/>
              <a:t>下标运算</a:t>
            </a:r>
            <a:endParaRPr lang="en-US" altLang="zh-CN" dirty="0"/>
          </a:p>
          <a:p>
            <a:pPr lvl="1"/>
            <a:r>
              <a:rPr lang="zh-CN" altLang="en-US" dirty="0"/>
              <a:t>指向数组元素的指针可以做下标运算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r>
              <a:rPr lang="zh-CN" altLang="en-US" dirty="0"/>
              <a:t>若指针</a:t>
            </a:r>
            <a:r>
              <a:rPr lang="en-US" altLang="zh-CN" dirty="0"/>
              <a:t>p</a:t>
            </a:r>
            <a:r>
              <a:rPr lang="zh-CN" altLang="en-US" dirty="0"/>
              <a:t>指向数组</a:t>
            </a:r>
            <a:r>
              <a:rPr lang="en-US" altLang="zh-CN" dirty="0"/>
              <a:t>a</a:t>
            </a:r>
            <a:r>
              <a:rPr lang="zh-CN" altLang="en-US" dirty="0"/>
              <a:t>的起始元素</a:t>
            </a:r>
            <a:r>
              <a:rPr lang="en-US" altLang="zh-CN" dirty="0"/>
              <a:t>a[0]</a:t>
            </a:r>
          </a:p>
          <a:p>
            <a:pPr lvl="2"/>
            <a:r>
              <a:rPr lang="zh-CN" altLang="en-US" dirty="0"/>
              <a:t>则</a:t>
            </a:r>
            <a:r>
              <a:rPr lang="en-US" altLang="zh-CN" dirty="0" err="1"/>
              <a:t>p+i</a:t>
            </a:r>
            <a:r>
              <a:rPr lang="zh-CN" altLang="en-US" dirty="0"/>
              <a:t>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就可以表示为*</a:t>
            </a:r>
            <a:r>
              <a:rPr lang="en-US" altLang="zh-CN" dirty="0"/>
              <a:t>(</a:t>
            </a:r>
            <a:r>
              <a:rPr lang="en-US" altLang="zh-CN" dirty="0" err="1"/>
              <a:t>p+i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由于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的值相等，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和*</a:t>
            </a:r>
            <a:r>
              <a:rPr lang="en-US" altLang="zh-CN" dirty="0"/>
              <a:t>(</a:t>
            </a:r>
            <a:r>
              <a:rPr lang="en-US" altLang="zh-CN" dirty="0" err="1"/>
              <a:t>a+i</a:t>
            </a:r>
            <a:r>
              <a:rPr lang="en-US" altLang="zh-CN" dirty="0"/>
              <a:t>)</a:t>
            </a:r>
            <a:r>
              <a:rPr lang="zh-CN" altLang="en-US" dirty="0"/>
              <a:t>也可以表示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  <a:p>
            <a:pPr lvl="1"/>
            <a:r>
              <a:rPr lang="zh-CN" altLang="en-US" dirty="0"/>
              <a:t>若指针</a:t>
            </a:r>
            <a:r>
              <a:rPr lang="en-US" altLang="zh-CN" dirty="0"/>
              <a:t>q</a:t>
            </a:r>
            <a:r>
              <a:rPr lang="zh-CN" altLang="en-US" dirty="0"/>
              <a:t>指向数组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个元素</a:t>
            </a:r>
            <a:r>
              <a:rPr lang="en-US" altLang="zh-CN" dirty="0"/>
              <a:t>a[j]</a:t>
            </a:r>
          </a:p>
          <a:p>
            <a:pPr lvl="2"/>
            <a:r>
              <a:rPr lang="zh-CN" altLang="en-US" dirty="0"/>
              <a:t>则</a:t>
            </a:r>
            <a:r>
              <a:rPr lang="en-US" altLang="zh-CN" dirty="0" err="1"/>
              <a:t>q+i</a:t>
            </a:r>
            <a:r>
              <a:rPr lang="zh-CN" altLang="en-US" dirty="0"/>
              <a:t>指向</a:t>
            </a:r>
            <a:r>
              <a:rPr lang="en-US" altLang="zh-CN" dirty="0"/>
              <a:t>a[</a:t>
            </a:r>
            <a:r>
              <a:rPr lang="en-US" altLang="zh-CN" dirty="0" err="1"/>
              <a:t>i+j</a:t>
            </a:r>
            <a:r>
              <a:rPr lang="en-US" altLang="zh-CN" dirty="0"/>
              <a:t>]</a:t>
            </a:r>
            <a:r>
              <a:rPr lang="zh-CN" altLang="en-US" dirty="0"/>
              <a:t>，*</a:t>
            </a:r>
            <a:r>
              <a:rPr lang="en-US" altLang="zh-CN" dirty="0"/>
              <a:t>(</a:t>
            </a:r>
            <a:r>
              <a:rPr lang="en-US" altLang="zh-CN" dirty="0" err="1"/>
              <a:t>q+i</a:t>
            </a:r>
            <a:r>
              <a:rPr lang="en-US" altLang="zh-CN" dirty="0"/>
              <a:t>)</a:t>
            </a:r>
            <a:r>
              <a:rPr lang="zh-CN" altLang="en-US" dirty="0"/>
              <a:t>即</a:t>
            </a:r>
            <a:r>
              <a:rPr lang="en-US" altLang="zh-CN" dirty="0"/>
              <a:t>a[</a:t>
            </a:r>
            <a:r>
              <a:rPr lang="en-US" altLang="zh-CN" dirty="0" err="1"/>
              <a:t>i+j</a:t>
            </a:r>
            <a:r>
              <a:rPr lang="en-US" altLang="zh-CN" dirty="0"/>
              <a:t>]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23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C1BF0-1810-41B2-BAD7-41952AD7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通过指针访问数组元素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1F645D-477A-44CA-A910-6754CE676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5" y="1772816"/>
            <a:ext cx="8117430" cy="4110880"/>
          </a:xfrm>
        </p:spPr>
      </p:pic>
    </p:spTree>
    <p:extLst>
      <p:ext uri="{BB962C8B-B14F-4D97-AF65-F5344CB8AC3E}">
        <p14:creationId xmlns:p14="http://schemas.microsoft.com/office/powerpoint/2010/main" val="199683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0A614-665B-4FDE-9621-020F4D10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4464-4139-44C6-B17C-E3524F2E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例：对一个字符型数组中的所有元素进行加密，加密的方式是每个字符加上它在字符数组中的位置和一个偏移量。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934999C1-C25C-401B-AF2D-3D268019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564904"/>
            <a:ext cx="4443205" cy="207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5FC455D-B5C4-44CF-AF5A-50ED56EA3E8A}"/>
              </a:ext>
            </a:extLst>
          </p:cNvPr>
          <p:cNvSpPr txBox="1">
            <a:spLocks/>
          </p:cNvSpPr>
          <p:nvPr/>
        </p:nvSpPr>
        <p:spPr bwMode="auto">
          <a:xfrm>
            <a:off x="3190329" y="5661248"/>
            <a:ext cx="570215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p=s;   </a:t>
            </a:r>
            <a:r>
              <a:rPr lang="zh-CN" altLang="en-US" sz="1800" dirty="0"/>
              <a:t>指针指向数组起始元素，即</a:t>
            </a:r>
            <a:r>
              <a:rPr lang="en-US" altLang="zh-CN" sz="1800" dirty="0"/>
              <a:t>s[0]</a:t>
            </a:r>
          </a:p>
          <a:p>
            <a:pPr marL="0" indent="0">
              <a:buNone/>
            </a:pPr>
            <a:r>
              <a:rPr lang="en-US" altLang="zh-CN" sz="1800" dirty="0"/>
              <a:t>p=p+1;   </a:t>
            </a:r>
            <a:r>
              <a:rPr lang="zh-CN" altLang="en-US" sz="1800" dirty="0"/>
              <a:t>指针移动一个元素的长度，指向下一个元素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5026B9-49BC-4E78-A5CC-A2575D14C4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636912"/>
            <a:ext cx="518692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EB3CD-2CAE-4E5A-9C44-F8E22505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字符串与字符数组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16B6F24-D3BC-4BD5-BCDD-1AB0CC72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字符串常量</a:t>
            </a:r>
            <a:endParaRPr lang="en-US" altLang="zh-CN" dirty="0"/>
          </a:p>
          <a:p>
            <a:pPr lvl="1"/>
            <a:r>
              <a:rPr lang="zh-CN" altLang="en-US" dirty="0"/>
              <a:t>以双引号括起来的若干个字符</a:t>
            </a:r>
            <a:endParaRPr lang="en-US" altLang="zh-CN" dirty="0"/>
          </a:p>
          <a:p>
            <a:pPr lvl="1"/>
            <a:r>
              <a:rPr lang="zh-CN" altLang="en-US" dirty="0"/>
              <a:t>自动为其分配连续存储空间，并在尾部补上结束标志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字符数组可以用来存储字符串</a:t>
            </a:r>
            <a:endParaRPr lang="en-US" altLang="zh-CN" dirty="0"/>
          </a:p>
          <a:p>
            <a:pPr lvl="1"/>
            <a:r>
              <a:rPr lang="zh-CN" altLang="en-US" dirty="0"/>
              <a:t>字符数组在内存中占用一段连续的存储空间</a:t>
            </a:r>
            <a:endParaRPr lang="en-US" altLang="zh-CN" dirty="0"/>
          </a:p>
          <a:p>
            <a:pPr lvl="1"/>
            <a:r>
              <a:rPr lang="zh-CN" altLang="en-US" dirty="0"/>
              <a:t>可用于存储字符串，包括字符串结束标志在内，不得超过字符数组最大长度</a:t>
            </a:r>
          </a:p>
        </p:txBody>
      </p:sp>
    </p:spTree>
    <p:extLst>
      <p:ext uri="{BB962C8B-B14F-4D97-AF65-F5344CB8AC3E}">
        <p14:creationId xmlns:p14="http://schemas.microsoft.com/office/powerpoint/2010/main" val="157886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EF536-B79D-4479-B1A4-F6B47696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指向字符串起始字符的指针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D0F8D-3DF5-4B04-BD4E-302A0C7E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896544"/>
          </a:xfrm>
        </p:spPr>
        <p:txBody>
          <a:bodyPr/>
          <a:lstStyle/>
          <a:p>
            <a:r>
              <a:rPr lang="zh-CN" altLang="en-US" dirty="0"/>
              <a:t>字符串常量与指针</a:t>
            </a:r>
            <a:endParaRPr lang="en-US" altLang="zh-CN" dirty="0"/>
          </a:p>
          <a:p>
            <a:pPr lvl="1"/>
            <a:r>
              <a:rPr lang="zh-CN" altLang="en-US" dirty="0"/>
              <a:t>字符串常量以其字面形式代替数组名，被解释为“指向该字符串常量起始字符的指针”</a:t>
            </a:r>
            <a:endParaRPr lang="en-US" altLang="zh-CN" dirty="0"/>
          </a:p>
          <a:p>
            <a:pPr lvl="1"/>
            <a:r>
              <a:rPr lang="zh-CN" altLang="en-US" dirty="0"/>
              <a:t>字符串常量可以用于对字符指针变量的初始化或赋值</a:t>
            </a:r>
            <a:endParaRPr lang="en-US" altLang="zh-CN" dirty="0"/>
          </a:p>
          <a:p>
            <a:pPr lvl="2"/>
            <a:r>
              <a:rPr lang="en-US" altLang="zh-CN" dirty="0"/>
              <a:t>char *str= "Hello World!";    </a:t>
            </a:r>
            <a:r>
              <a:rPr lang="zh-CN" altLang="en-US" dirty="0"/>
              <a:t>或</a:t>
            </a:r>
            <a:endParaRPr lang="en-US" altLang="zh-CN" dirty="0"/>
          </a:p>
          <a:p>
            <a:pPr lvl="2"/>
            <a:r>
              <a:rPr lang="en-US" altLang="zh-CN" dirty="0"/>
              <a:t>char *str;  str = "Hello World!";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0490F00-1468-433F-B440-3302BE5C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339" y="4653136"/>
            <a:ext cx="6318013" cy="148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00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97AB2-1B91-4028-B383-0C379C38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指向字符串的指针举例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5DB98B-C370-48BF-8547-1AD76793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例：利用指向字符串的指针统计每个字母出现的次数。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28F377-A247-4229-86EF-7C351EEB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46" y="2276872"/>
            <a:ext cx="578664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6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31A1C-729D-43C2-92DA-F5DFF3EE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指向字符串中字符元素的指针的移动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FAEB6F9-35BB-4568-BD41-F8709958D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72" y="1557338"/>
            <a:ext cx="6001656" cy="4541837"/>
          </a:xfrm>
        </p:spPr>
      </p:pic>
    </p:spTree>
    <p:extLst>
      <p:ext uri="{BB962C8B-B14F-4D97-AF65-F5344CB8AC3E}">
        <p14:creationId xmlns:p14="http://schemas.microsoft.com/office/powerpoint/2010/main" val="128015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755EB-C705-401B-B2D1-041F3896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字符数组、字符串、字符指针举例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83D04D-BE16-44ED-B692-789B56E51E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7848872" cy="48397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EC889E-ABAE-4143-BF6F-F0F0A45D43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75856" y="1412776"/>
            <a:ext cx="565706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7CA8C-2115-4F99-BF97-9E56ACA2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内存数据的访问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567D5-96BC-4099-829F-3DE6EAF3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简单变量</a:t>
            </a:r>
            <a:endParaRPr lang="en-US" altLang="zh-CN" dirty="0"/>
          </a:p>
          <a:p>
            <a:pPr lvl="1"/>
            <a:r>
              <a:rPr lang="zh-CN" altLang="en-US" dirty="0"/>
              <a:t>变量名、指针（多用于函数参数）</a:t>
            </a:r>
            <a:endParaRPr lang="en-US" altLang="zh-CN" dirty="0"/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pPr lvl="1"/>
            <a:r>
              <a:rPr lang="zh-CN" altLang="en-US" dirty="0"/>
              <a:t>数组名（起始地址）、下标（地址偏移量）</a:t>
            </a:r>
            <a:endParaRPr lang="en-US" altLang="zh-CN" dirty="0"/>
          </a:p>
          <a:p>
            <a:r>
              <a:rPr lang="zh-CN" altLang="en-US" dirty="0"/>
              <a:t>结构体类型</a:t>
            </a:r>
            <a:endParaRPr lang="en-US" altLang="zh-CN" dirty="0"/>
          </a:p>
          <a:p>
            <a:pPr lvl="1"/>
            <a:r>
              <a:rPr lang="zh-CN" altLang="en-US" dirty="0"/>
              <a:t>数据长度较大，使用指针访问效率更高</a:t>
            </a:r>
            <a:endParaRPr lang="en-US" altLang="zh-CN" dirty="0"/>
          </a:p>
          <a:p>
            <a:r>
              <a:rPr lang="zh-CN" altLang="en-US" dirty="0"/>
              <a:t>动态分配存储空间</a:t>
            </a:r>
            <a:endParaRPr lang="en-US" altLang="zh-CN" dirty="0"/>
          </a:p>
          <a:p>
            <a:pPr lvl="1"/>
            <a:r>
              <a:rPr lang="zh-CN" altLang="en-US" dirty="0"/>
              <a:t>不属于变量或数组，只能使用指针访问</a:t>
            </a:r>
          </a:p>
        </p:txBody>
      </p:sp>
    </p:spTree>
    <p:extLst>
      <p:ext uri="{BB962C8B-B14F-4D97-AF65-F5344CB8AC3E}">
        <p14:creationId xmlns:p14="http://schemas.microsoft.com/office/powerpoint/2010/main" val="16662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E385A-946E-484F-8E73-238CEC65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6AD94-1FCA-44E9-90D5-788374A4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指针的使用非常广泛</a:t>
            </a:r>
            <a:endParaRPr lang="en-US" altLang="zh-CN" dirty="0"/>
          </a:p>
          <a:p>
            <a:pPr lvl="1"/>
            <a:r>
              <a:rPr lang="zh-CN" altLang="en-US" dirty="0"/>
              <a:t>常常是表达某个计算的唯一途径</a:t>
            </a:r>
            <a:endParaRPr lang="en-US" altLang="zh-CN" dirty="0"/>
          </a:p>
          <a:p>
            <a:pPr lvl="1"/>
            <a:r>
              <a:rPr lang="zh-CN" altLang="en-US" dirty="0"/>
              <a:t>通常可以生成更高效、更紧凑的代码</a:t>
            </a:r>
            <a:endParaRPr lang="en-US" altLang="zh-CN" dirty="0"/>
          </a:p>
          <a:p>
            <a:r>
              <a:rPr lang="zh-CN" altLang="en-US" dirty="0"/>
              <a:t>指针类型</a:t>
            </a:r>
            <a:endParaRPr lang="en-US" altLang="zh-CN" dirty="0"/>
          </a:p>
          <a:p>
            <a:pPr lvl="1"/>
            <a:r>
              <a:rPr lang="zh-CN" altLang="en-US" dirty="0"/>
              <a:t>由其他类型派生而成，必须依托被引用类型进行定义</a:t>
            </a:r>
            <a:endParaRPr lang="en-US" altLang="zh-CN" dirty="0"/>
          </a:p>
          <a:p>
            <a:pPr lvl="1"/>
            <a:r>
              <a:rPr lang="zh-CN" altLang="en-US" dirty="0"/>
              <a:t>被引用类型也称为基类型</a:t>
            </a:r>
            <a:endParaRPr lang="en-US" altLang="zh-CN" dirty="0"/>
          </a:p>
          <a:p>
            <a:pPr lvl="1"/>
            <a:r>
              <a:rPr lang="zh-CN" altLang="en-US" dirty="0"/>
              <a:t>指针类型数据的值表示了数据在内存中的起始地址</a:t>
            </a:r>
            <a:endParaRPr lang="en-US" altLang="zh-CN" dirty="0"/>
          </a:p>
          <a:p>
            <a:pPr lvl="1"/>
            <a:r>
              <a:rPr lang="zh-CN" altLang="en-US" dirty="0"/>
              <a:t>指针的基类型提示了数据长度、格式、能够进行的运算</a:t>
            </a:r>
          </a:p>
        </p:txBody>
      </p:sp>
    </p:spTree>
    <p:extLst>
      <p:ext uri="{BB962C8B-B14F-4D97-AF65-F5344CB8AC3E}">
        <p14:creationId xmlns:p14="http://schemas.microsoft.com/office/powerpoint/2010/main" val="232213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2B160-CBA6-4D3A-90BA-1625C0E2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1A52-B0A6-411B-96EE-85D61BE6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4" y="1556792"/>
            <a:ext cx="8590855" cy="4542383"/>
          </a:xfrm>
        </p:spPr>
        <p:txBody>
          <a:bodyPr/>
          <a:lstStyle/>
          <a:p>
            <a:r>
              <a:rPr lang="zh-CN" altLang="en-US" dirty="0"/>
              <a:t>指针类型变量定义的一般形式</a:t>
            </a:r>
            <a:endParaRPr lang="en-US" altLang="zh-CN" dirty="0"/>
          </a:p>
          <a:p>
            <a:pPr lvl="1"/>
            <a:r>
              <a:rPr lang="zh-CN" altLang="en-US" dirty="0"/>
              <a:t>类型名 </a:t>
            </a:r>
            <a:r>
              <a:rPr lang="en-US" altLang="zh-CN" dirty="0"/>
              <a:t>*</a:t>
            </a:r>
            <a:r>
              <a:rPr lang="zh-CN" altLang="en-US" dirty="0"/>
              <a:t>指针变量名</a:t>
            </a:r>
            <a:r>
              <a:rPr lang="en-US" altLang="zh-CN" dirty="0"/>
              <a:t>;</a:t>
            </a:r>
          </a:p>
          <a:p>
            <a:pPr lvl="3"/>
            <a:endParaRPr lang="en-US" altLang="zh-CN" dirty="0"/>
          </a:p>
          <a:p>
            <a:r>
              <a:rPr lang="zh-CN" altLang="en-US" dirty="0"/>
              <a:t>取址运算符 </a:t>
            </a:r>
            <a:r>
              <a:rPr lang="en-US" altLang="zh-CN" dirty="0"/>
              <a:t>&amp;</a:t>
            </a:r>
          </a:p>
          <a:p>
            <a:pPr lvl="1"/>
            <a:r>
              <a:rPr lang="zh-CN" altLang="en-US" dirty="0"/>
              <a:t>取得操作数在内存中的起始地址，生成指向操作数的指针</a:t>
            </a:r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指针运算符、间接访问运算符 *</a:t>
            </a:r>
            <a:endParaRPr lang="en-US" altLang="zh-CN" dirty="0"/>
          </a:p>
          <a:p>
            <a:pPr lvl="1"/>
            <a:r>
              <a:rPr lang="zh-CN" altLang="en-US" dirty="0"/>
              <a:t>获得指针指向的数据对象</a:t>
            </a:r>
            <a:endParaRPr lang="en-US" altLang="zh-CN" dirty="0"/>
          </a:p>
          <a:p>
            <a:pPr lvl="1"/>
            <a:r>
              <a:rPr lang="zh-CN" altLang="en-US" dirty="0"/>
              <a:t>指针变量定义中的</a:t>
            </a:r>
            <a:r>
              <a:rPr lang="en-US" altLang="zh-CN" dirty="0"/>
              <a:t>*</a:t>
            </a:r>
            <a:r>
              <a:rPr lang="zh-CN" altLang="en-US" dirty="0"/>
              <a:t>不表示任何操作，只表示数据类型</a:t>
            </a:r>
          </a:p>
        </p:txBody>
      </p:sp>
    </p:spTree>
    <p:extLst>
      <p:ext uri="{BB962C8B-B14F-4D97-AF65-F5344CB8AC3E}">
        <p14:creationId xmlns:p14="http://schemas.microsoft.com/office/powerpoint/2010/main" val="304049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6EA3-83D4-45F4-898D-3A43119E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指针与对象的关系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567A2-5C64-469A-B28C-64DA63CE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5445224"/>
            <a:ext cx="7200800" cy="93610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指针</a:t>
            </a:r>
            <a:r>
              <a:rPr lang="en-US" altLang="zh-CN" dirty="0"/>
              <a:t>p</a:t>
            </a:r>
            <a:r>
              <a:rPr lang="zh-CN" altLang="en-US" dirty="0"/>
              <a:t>的值是变量</a:t>
            </a:r>
            <a:r>
              <a:rPr lang="en-US" altLang="zh-CN" dirty="0"/>
              <a:t>x</a:t>
            </a:r>
            <a:r>
              <a:rPr lang="zh-CN" altLang="en-US" dirty="0"/>
              <a:t>的地址，称为“</a:t>
            </a:r>
            <a:r>
              <a:rPr lang="en-US" altLang="zh-CN" dirty="0"/>
              <a:t>p</a:t>
            </a:r>
            <a:r>
              <a:rPr lang="zh-CN" altLang="en-US" dirty="0"/>
              <a:t>指向</a:t>
            </a:r>
            <a:r>
              <a:rPr lang="en-US" altLang="zh-CN" dirty="0"/>
              <a:t>x</a:t>
            </a:r>
            <a:r>
              <a:rPr lang="zh-CN" altLang="en-US" dirty="0"/>
              <a:t>”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75913B-7F2D-4F4E-8611-6F3B6EF5B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8"/>
          <a:stretch/>
        </p:blipFill>
        <p:spPr>
          <a:xfrm>
            <a:off x="1115616" y="2204864"/>
            <a:ext cx="2723902" cy="2448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412AAF-6AE7-4E85-A28A-FFFD5BAA9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44823"/>
            <a:ext cx="4248472" cy="31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D5126-E433-493D-AEBA-0EB564F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E7229-6052-4EBB-B599-F9B04E67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4" y="1556792"/>
            <a:ext cx="8842376" cy="4542383"/>
          </a:xfrm>
        </p:spPr>
        <p:txBody>
          <a:bodyPr/>
          <a:lstStyle/>
          <a:p>
            <a:r>
              <a:rPr lang="zh-CN" altLang="en-US" dirty="0"/>
              <a:t>数组名通常会被解释为“指向该数组起始元素的指针”，除了以下两种情况</a:t>
            </a:r>
            <a:endParaRPr lang="en-US" altLang="zh-CN" dirty="0"/>
          </a:p>
          <a:p>
            <a:pPr lvl="1"/>
            <a:r>
              <a:rPr lang="zh-CN" altLang="en-US" dirty="0"/>
              <a:t>数组名作为</a:t>
            </a:r>
            <a:r>
              <a:rPr lang="en-US" altLang="zh-CN" dirty="0" err="1"/>
              <a:t>sizeof</a:t>
            </a:r>
            <a:r>
              <a:rPr lang="zh-CN" altLang="en-US" dirty="0"/>
              <a:t>运算符操作数，得到数组整体的字节数</a:t>
            </a:r>
            <a:endParaRPr lang="en-US" altLang="zh-CN" dirty="0"/>
          </a:p>
          <a:p>
            <a:pPr lvl="1"/>
            <a:r>
              <a:rPr lang="zh-CN" altLang="en-US" dirty="0"/>
              <a:t>数组名作为取址运算符</a:t>
            </a:r>
            <a:r>
              <a:rPr lang="en-US" altLang="zh-CN" dirty="0"/>
              <a:t>&amp;</a:t>
            </a:r>
            <a:r>
              <a:rPr lang="zh-CN" altLang="en-US" dirty="0"/>
              <a:t>操作数，得到指向数组整体的指针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数组名不是变量，不能被修改</a:t>
            </a:r>
          </a:p>
        </p:txBody>
      </p:sp>
    </p:spTree>
    <p:extLst>
      <p:ext uri="{BB962C8B-B14F-4D97-AF65-F5344CB8AC3E}">
        <p14:creationId xmlns:p14="http://schemas.microsoft.com/office/powerpoint/2010/main" val="414028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0A614-665B-4FDE-9621-020F4D10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指向数组元素的指针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4464-4139-44C6-B17C-E3524F2E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例：利用指针输出数组中所有元素的值和地址。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5FC455D-B5C4-44CF-AF5A-50ED56EA3E8A}"/>
              </a:ext>
            </a:extLst>
          </p:cNvPr>
          <p:cNvSpPr txBox="1">
            <a:spLocks/>
          </p:cNvSpPr>
          <p:nvPr/>
        </p:nvSpPr>
        <p:spPr bwMode="auto">
          <a:xfrm>
            <a:off x="1763688" y="5445224"/>
            <a:ext cx="5616624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p=a;   </a:t>
            </a:r>
            <a:r>
              <a:rPr lang="zh-CN" altLang="en-US" sz="1800" dirty="0"/>
              <a:t>指针指向数组起始元素即</a:t>
            </a:r>
            <a:r>
              <a:rPr lang="en-US" altLang="zh-CN" sz="1800" dirty="0"/>
              <a:t>a[0]</a:t>
            </a:r>
          </a:p>
          <a:p>
            <a:pPr marL="0" indent="0">
              <a:buNone/>
            </a:pPr>
            <a:r>
              <a:rPr lang="en-US" altLang="zh-CN" sz="1800" dirty="0"/>
              <a:t>p=p+1;   </a:t>
            </a:r>
            <a:r>
              <a:rPr lang="zh-CN" altLang="en-US" sz="1800" dirty="0"/>
              <a:t>指针移动一个元素的长度，指向下一个元素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BE7C5B-3B6E-4EF3-AF8C-75015AB688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4059693" cy="29285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3C5B59-3E5A-47AE-8067-9EB0C37FF8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9013" y="2348880"/>
            <a:ext cx="4392488" cy="29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0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13C68-F2DB-4148-B4BC-F4B02E52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45699-1923-4666-AD63-B2DF0968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4" y="1340768"/>
            <a:ext cx="8662863" cy="5112568"/>
          </a:xfrm>
        </p:spPr>
        <p:txBody>
          <a:bodyPr/>
          <a:lstStyle/>
          <a:p>
            <a:r>
              <a:rPr lang="zh-CN" altLang="en-US" dirty="0"/>
              <a:t>赋值运算</a:t>
            </a:r>
            <a:endParaRPr lang="en-US" altLang="zh-CN" dirty="0"/>
          </a:p>
          <a:p>
            <a:pPr lvl="1"/>
            <a:r>
              <a:rPr lang="zh-CN" altLang="en-US" dirty="0"/>
              <a:t>指针类型的数据可以赋值给同类型的指针变量</a:t>
            </a:r>
            <a:endParaRPr lang="en-US" altLang="zh-CN" dirty="0"/>
          </a:p>
          <a:p>
            <a:pPr lvl="1"/>
            <a:r>
              <a:rPr lang="zh-CN" altLang="zh-CN" dirty="0"/>
              <a:t>任何类型的指针都可以赋值给</a:t>
            </a:r>
            <a:r>
              <a:rPr lang="zh-CN" altLang="zh-CN" b="1" dirty="0"/>
              <a:t>空类型指针</a:t>
            </a:r>
            <a:endParaRPr lang="en-US" altLang="zh-CN" b="1" dirty="0"/>
          </a:p>
          <a:p>
            <a:pPr lvl="2"/>
            <a:r>
              <a:rPr lang="en-US" altLang="zh-CN" dirty="0"/>
              <a:t>void </a:t>
            </a:r>
            <a:r>
              <a:rPr lang="zh-CN" altLang="en-US" dirty="0"/>
              <a:t>*</a:t>
            </a:r>
            <a:r>
              <a:rPr lang="en-US" altLang="zh-CN" dirty="0"/>
              <a:t>p;</a:t>
            </a:r>
          </a:p>
          <a:p>
            <a:pPr lvl="1"/>
            <a:r>
              <a:rPr lang="zh-CN" altLang="zh-CN" dirty="0"/>
              <a:t>整数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zh-CN" altLang="zh-CN" dirty="0"/>
              <a:t>符号常量</a:t>
            </a:r>
            <a:r>
              <a:rPr lang="en-US" altLang="zh-CN" dirty="0"/>
              <a:t>NULL</a:t>
            </a:r>
            <a:r>
              <a:rPr lang="zh-CN" altLang="en-US" dirty="0"/>
              <a:t>）可以</a:t>
            </a:r>
            <a:r>
              <a:rPr lang="zh-CN" altLang="zh-CN" dirty="0"/>
              <a:t>直接赋值给指针变量</a:t>
            </a:r>
            <a:endParaRPr lang="en-US" altLang="zh-CN" dirty="0"/>
          </a:p>
          <a:p>
            <a:pPr lvl="2"/>
            <a:r>
              <a:rPr lang="en-US" altLang="zh-CN" dirty="0"/>
              <a:t>int *p=NULL;</a:t>
            </a:r>
          </a:p>
          <a:p>
            <a:pPr lvl="1"/>
            <a:r>
              <a:rPr lang="zh-CN" altLang="zh-CN" dirty="0"/>
              <a:t>值为</a:t>
            </a:r>
            <a:r>
              <a:rPr lang="en-US" altLang="zh-CN" dirty="0"/>
              <a:t>0</a:t>
            </a:r>
            <a:r>
              <a:rPr lang="zh-CN" altLang="zh-CN" dirty="0"/>
              <a:t>的指针称为</a:t>
            </a:r>
            <a:r>
              <a:rPr lang="zh-CN" altLang="zh-CN" b="1" dirty="0"/>
              <a:t>空指针</a:t>
            </a:r>
            <a:endParaRPr lang="en-US" altLang="zh-CN" b="1" dirty="0"/>
          </a:p>
          <a:p>
            <a:pPr lvl="1"/>
            <a:r>
              <a:rPr lang="zh-CN" altLang="zh-CN" dirty="0"/>
              <a:t>其他类型的指针经过强制类型转换后</a:t>
            </a:r>
            <a:r>
              <a:rPr lang="zh-CN" altLang="en-US" dirty="0"/>
              <a:t>可以</a:t>
            </a:r>
            <a:r>
              <a:rPr lang="zh-CN" altLang="zh-CN" dirty="0"/>
              <a:t>赋值给指针变量</a:t>
            </a:r>
            <a:endParaRPr lang="en-US" altLang="zh-CN" dirty="0"/>
          </a:p>
          <a:p>
            <a:pPr lvl="2"/>
            <a:r>
              <a:rPr lang="en-US" altLang="zh-CN" dirty="0"/>
              <a:t>int *p; double d;</a:t>
            </a:r>
          </a:p>
          <a:p>
            <a:pPr lvl="2"/>
            <a:r>
              <a:rPr lang="en-US" altLang="zh-CN" dirty="0"/>
              <a:t>p = (int *) &amp;d;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7BE8A-9AF0-466F-BE62-E81BD59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4CACB-9BC5-4263-B6FE-F89BDBDA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544616"/>
          </a:xfrm>
        </p:spPr>
        <p:txBody>
          <a:bodyPr/>
          <a:lstStyle/>
          <a:p>
            <a:r>
              <a:rPr lang="zh-CN" altLang="en-US" dirty="0"/>
              <a:t>算术运算</a:t>
            </a:r>
            <a:endParaRPr lang="en-US" altLang="zh-CN" dirty="0"/>
          </a:p>
          <a:p>
            <a:pPr lvl="1"/>
            <a:r>
              <a:rPr lang="zh-CN" altLang="en-US" dirty="0"/>
              <a:t>指向数组元素的指针可以与整数进行加、减运算</a:t>
            </a:r>
            <a:endParaRPr lang="en-US" altLang="zh-CN" dirty="0"/>
          </a:p>
          <a:p>
            <a:pPr lvl="2"/>
            <a:r>
              <a:rPr lang="zh-CN" altLang="en-US" dirty="0"/>
              <a:t>若指针</a:t>
            </a:r>
            <a:r>
              <a:rPr lang="en-US" altLang="zh-CN" dirty="0"/>
              <a:t>p</a:t>
            </a:r>
            <a:r>
              <a:rPr lang="zh-CN" altLang="en-US" dirty="0"/>
              <a:t>指向数组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为整数，则</a:t>
            </a:r>
          </a:p>
          <a:p>
            <a:pPr lvl="2"/>
            <a:r>
              <a:rPr lang="en-US" altLang="zh-CN" dirty="0" err="1"/>
              <a:t>p+n</a:t>
            </a:r>
            <a:r>
              <a:rPr lang="zh-CN" altLang="en-US" dirty="0"/>
              <a:t>指向</a:t>
            </a:r>
            <a:r>
              <a:rPr lang="en-US" altLang="zh-CN" dirty="0"/>
              <a:t>a[</a:t>
            </a:r>
            <a:r>
              <a:rPr lang="en-US" altLang="zh-CN" dirty="0" err="1"/>
              <a:t>i+n</a:t>
            </a:r>
            <a:r>
              <a:rPr lang="en-US" altLang="zh-CN" dirty="0"/>
              <a:t>]</a:t>
            </a:r>
            <a:r>
              <a:rPr lang="zh-CN" altLang="en-US" dirty="0"/>
              <a:t>；</a:t>
            </a:r>
            <a:r>
              <a:rPr lang="en-US" altLang="zh-CN" dirty="0"/>
              <a:t>p-n</a:t>
            </a:r>
            <a:r>
              <a:rPr lang="zh-CN" altLang="en-US" dirty="0"/>
              <a:t>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-n]</a:t>
            </a:r>
          </a:p>
          <a:p>
            <a:pPr lvl="1"/>
            <a:r>
              <a:rPr lang="zh-CN" altLang="en-US" dirty="0"/>
              <a:t>指向数组元素的指针变量可以进行自增、自减运算</a:t>
            </a:r>
            <a:endParaRPr lang="en-US" altLang="zh-CN" dirty="0"/>
          </a:p>
          <a:p>
            <a:pPr lvl="2"/>
            <a:r>
              <a:rPr lang="en-US" altLang="zh-CN" dirty="0"/>
              <a:t>p++</a:t>
            </a:r>
            <a:r>
              <a:rPr lang="zh-CN" altLang="en-US" dirty="0"/>
              <a:t>的值为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的地址，</a:t>
            </a:r>
            <a:r>
              <a:rPr lang="en-US" altLang="zh-CN" dirty="0"/>
              <a:t>p</a:t>
            </a:r>
            <a:r>
              <a:rPr lang="zh-CN" altLang="en-US" dirty="0"/>
              <a:t>自增后指向</a:t>
            </a:r>
            <a:r>
              <a:rPr lang="en-US" altLang="zh-CN" dirty="0"/>
              <a:t>a[i+1]</a:t>
            </a:r>
            <a:endParaRPr lang="zh-CN" altLang="en-US" dirty="0"/>
          </a:p>
          <a:p>
            <a:pPr lvl="2"/>
            <a:r>
              <a:rPr lang="en-US" altLang="zh-CN" dirty="0"/>
              <a:t>++p</a:t>
            </a:r>
            <a:r>
              <a:rPr lang="zh-CN" altLang="en-US" dirty="0"/>
              <a:t>的值为</a:t>
            </a:r>
            <a:r>
              <a:rPr lang="en-US" altLang="zh-CN" dirty="0"/>
              <a:t>a[i+1]</a:t>
            </a:r>
            <a:r>
              <a:rPr lang="zh-CN" altLang="en-US" dirty="0"/>
              <a:t>的地址，</a:t>
            </a:r>
            <a:r>
              <a:rPr lang="en-US" altLang="zh-CN" dirty="0"/>
              <a:t>p</a:t>
            </a:r>
            <a:r>
              <a:rPr lang="zh-CN" altLang="en-US" dirty="0"/>
              <a:t>自增后指向</a:t>
            </a:r>
            <a:r>
              <a:rPr lang="en-US" altLang="zh-CN" dirty="0"/>
              <a:t>a[i+1]</a:t>
            </a:r>
            <a:endParaRPr lang="zh-CN" altLang="en-US" dirty="0"/>
          </a:p>
          <a:p>
            <a:pPr lvl="2"/>
            <a:r>
              <a:rPr lang="en-US" altLang="zh-CN" dirty="0"/>
              <a:t>p--</a:t>
            </a:r>
            <a:r>
              <a:rPr lang="zh-CN" altLang="en-US" dirty="0"/>
              <a:t>的值为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的地址，</a:t>
            </a:r>
            <a:r>
              <a:rPr lang="en-US" altLang="zh-CN" dirty="0"/>
              <a:t>p</a:t>
            </a:r>
            <a:r>
              <a:rPr lang="zh-CN" altLang="en-US" dirty="0"/>
              <a:t>自减后指向</a:t>
            </a:r>
            <a:r>
              <a:rPr lang="en-US" altLang="zh-CN" dirty="0"/>
              <a:t>a[i-1]</a:t>
            </a:r>
            <a:endParaRPr lang="zh-CN" altLang="en-US" dirty="0"/>
          </a:p>
          <a:p>
            <a:pPr lvl="2"/>
            <a:r>
              <a:rPr lang="en-US" altLang="zh-CN" dirty="0"/>
              <a:t>--p</a:t>
            </a:r>
            <a:r>
              <a:rPr lang="zh-CN" altLang="en-US" dirty="0"/>
              <a:t>的值为</a:t>
            </a:r>
            <a:r>
              <a:rPr lang="en-US" altLang="zh-CN" dirty="0"/>
              <a:t>a[i-1]</a:t>
            </a:r>
            <a:r>
              <a:rPr lang="zh-CN" altLang="en-US" dirty="0"/>
              <a:t>的地址，</a:t>
            </a:r>
            <a:r>
              <a:rPr lang="en-US" altLang="zh-CN" dirty="0"/>
              <a:t>p</a:t>
            </a:r>
            <a:r>
              <a:rPr lang="zh-CN" altLang="en-US" dirty="0"/>
              <a:t>自减后指向</a:t>
            </a:r>
            <a:r>
              <a:rPr lang="en-US" altLang="zh-CN" dirty="0"/>
              <a:t>a[i-1]</a:t>
            </a:r>
          </a:p>
          <a:p>
            <a:pPr lvl="1"/>
            <a:r>
              <a:rPr lang="zh-CN" altLang="en-US" dirty="0"/>
              <a:t>指向同一个数组中元素的指针可以进行减法运算</a:t>
            </a:r>
            <a:endParaRPr lang="en-US" altLang="zh-CN" dirty="0"/>
          </a:p>
          <a:p>
            <a:pPr lvl="2"/>
            <a:r>
              <a:rPr lang="zh-CN" altLang="en-US" dirty="0"/>
              <a:t>若指针</a:t>
            </a:r>
            <a:r>
              <a:rPr lang="en-US" altLang="zh-CN" dirty="0"/>
              <a:t>q</a:t>
            </a:r>
            <a:r>
              <a:rPr lang="zh-CN" altLang="en-US" dirty="0"/>
              <a:t>指向数组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个元素</a:t>
            </a:r>
            <a:r>
              <a:rPr lang="en-US" altLang="zh-CN" dirty="0"/>
              <a:t>a[j]</a:t>
            </a:r>
            <a:r>
              <a:rPr lang="zh-CN" altLang="en-US" dirty="0"/>
              <a:t>，则 </a:t>
            </a:r>
            <a:r>
              <a:rPr lang="en-US" altLang="zh-CN" dirty="0"/>
              <a:t>p-q</a:t>
            </a:r>
            <a:r>
              <a:rPr lang="zh-CN" altLang="en-US" dirty="0"/>
              <a:t>的值即为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355010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16581</TotalTime>
  <Pages>0</Pages>
  <Words>1178</Words>
  <Characters>0</Characters>
  <Application>Microsoft Office PowerPoint</Application>
  <DocSecurity>0</DocSecurity>
  <PresentationFormat>全屏显示(4:3)</PresentationFormat>
  <Lines>0</Lines>
  <Paragraphs>118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Wingdings</vt:lpstr>
      <vt:lpstr>诗情画意</vt:lpstr>
      <vt:lpstr>第一讲</vt:lpstr>
      <vt:lpstr>内存数据的访问</vt:lpstr>
      <vt:lpstr>指针的基本概念</vt:lpstr>
      <vt:lpstr>指针的基本语法</vt:lpstr>
      <vt:lpstr>指针与对象的关系</vt:lpstr>
      <vt:lpstr>一维数组与指针</vt:lpstr>
      <vt:lpstr>指向数组元素的指针</vt:lpstr>
      <vt:lpstr>指针的运算</vt:lpstr>
      <vt:lpstr>指针的运算</vt:lpstr>
      <vt:lpstr>指针的运算</vt:lpstr>
      <vt:lpstr>指针的运算</vt:lpstr>
      <vt:lpstr>指针的运算</vt:lpstr>
      <vt:lpstr>通过指针访问数组元素</vt:lpstr>
      <vt:lpstr>字符数组与指针</vt:lpstr>
      <vt:lpstr>字符串与字符数组</vt:lpstr>
      <vt:lpstr>指向字符串起始字符的指针</vt:lpstr>
      <vt:lpstr>指向字符串的指针举例</vt:lpstr>
      <vt:lpstr>指向字符串中字符元素的指针的移动</vt:lpstr>
      <vt:lpstr>字符数组、字符串、字符指针举例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834</cp:revision>
  <dcterms:created xsi:type="dcterms:W3CDTF">2012-09-25T16:36:19Z</dcterms:created>
  <dcterms:modified xsi:type="dcterms:W3CDTF">2022-11-11T12:04:25Z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