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728" r:id="rId2"/>
    <p:sldId id="611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09" autoAdjust="0"/>
  </p:normalViewPr>
  <p:slideViewPr>
    <p:cSldViewPr>
      <p:cViewPr varScale="1">
        <p:scale>
          <a:sx n="44" d="100"/>
          <a:sy n="44" d="100"/>
        </p:scale>
        <p:origin x="14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控制语句与基本算法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程序语句</a:t>
            </a:r>
            <a:endParaRPr lang="en-US" altLang="zh-CN" dirty="0"/>
          </a:p>
          <a:p>
            <a:pPr lvl="1"/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23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zh-CN" dirty="0"/>
              <a:t>语句</a:t>
            </a:r>
            <a:r>
              <a:rPr lang="zh-CN" altLang="en-US" dirty="0"/>
              <a:t>的嵌套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151216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</a:rPr>
              <a:t>语句嵌套时，</a:t>
            </a:r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else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</a:rPr>
              <a:t>子句与 </a:t>
            </a:r>
            <a:r>
              <a:rPr lang="en-US" altLang="zh-CN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zh-CN" altLang="en-US" dirty="0">
                <a:solidFill>
                  <a:schemeClr val="bg1">
                    <a:lumMod val="10000"/>
                  </a:schemeClr>
                </a:solidFill>
              </a:rPr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匹配原则：与在它上面、距它最近、且尚未匹配的 </a:t>
            </a:r>
            <a:r>
              <a:rPr lang="en-US" altLang="zh-CN" b="1" dirty="0">
                <a:solidFill>
                  <a:srgbClr val="C00000"/>
                </a:solidFill>
              </a:rPr>
              <a:t>if </a:t>
            </a:r>
            <a:r>
              <a:rPr lang="zh-CN" altLang="en-US" b="1" dirty="0">
                <a:solidFill>
                  <a:srgbClr val="C00000"/>
                </a:solidFill>
              </a:rPr>
              <a:t>配对。</a:t>
            </a:r>
            <a:r>
              <a:rPr lang="zh-CN" altLang="en-US" b="1" dirty="0">
                <a:solidFill>
                  <a:schemeClr val="bg1">
                    <a:lumMod val="10000"/>
                  </a:schemeClr>
                </a:solidFill>
              </a:rPr>
              <a:t>嵌套的层数不宜太多，应适当控制嵌套层数</a:t>
            </a:r>
            <a:r>
              <a:rPr lang="en-US" altLang="zh-CN" b="1" dirty="0">
                <a:solidFill>
                  <a:srgbClr val="C00000"/>
                </a:solidFill>
              </a:rPr>
              <a:t>(3</a:t>
            </a:r>
            <a:r>
              <a:rPr lang="zh-CN" altLang="en-US" b="1" dirty="0">
                <a:solidFill>
                  <a:srgbClr val="C00000"/>
                </a:solidFill>
              </a:rPr>
              <a:t>～</a:t>
            </a:r>
            <a:r>
              <a:rPr lang="en-US" altLang="zh-CN" b="1" dirty="0">
                <a:solidFill>
                  <a:srgbClr val="C00000"/>
                </a:solidFill>
              </a:rPr>
              <a:t>5</a:t>
            </a:r>
            <a:r>
              <a:rPr lang="zh-CN" altLang="en-US" b="1" dirty="0">
                <a:solidFill>
                  <a:srgbClr val="C00000"/>
                </a:solidFill>
              </a:rPr>
              <a:t>层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chemeClr val="bg1">
                    <a:lumMod val="10000"/>
                  </a:schemeClr>
                </a:solidFill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0" y="3140968"/>
            <a:ext cx="8337461" cy="3342592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87624" y="3790172"/>
            <a:ext cx="2304256" cy="208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if(  )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if(  )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else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if(  )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else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86992" y="3763329"/>
            <a:ext cx="199717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if(  )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{if(  )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1}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if(  )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else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marL="0" marR="0" lvl="0" indent="0" algn="l" defTabSz="91440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zh-CN" dirty="0"/>
              <a:t>语句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当存在多个分支，且条件判断表达式能与一些整数值中的某一个值匹配时，可以使用</a:t>
            </a:r>
            <a:r>
              <a:rPr lang="en-US" altLang="zh-CN" dirty="0"/>
              <a:t>switch</a:t>
            </a:r>
            <a:r>
              <a:rPr lang="zh-CN" altLang="en-US" dirty="0"/>
              <a:t>多路判定语句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switch (</a:t>
            </a:r>
            <a:r>
              <a:rPr lang="zh-CN" altLang="en-US" dirty="0">
                <a:solidFill>
                  <a:srgbClr val="000000"/>
                </a:solidFill>
              </a:rPr>
              <a:t>表达式</a:t>
            </a:r>
            <a:r>
              <a:rPr lang="en-US" altLang="zh-CN" dirty="0">
                <a:solidFill>
                  <a:srgbClr val="000000"/>
                </a:solidFill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	case 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000000"/>
                </a:solidFill>
              </a:rPr>
              <a:t>1: </a:t>
            </a:r>
            <a:r>
              <a:rPr lang="zh-CN" altLang="en-US" dirty="0">
                <a:solidFill>
                  <a:srgbClr val="000000"/>
                </a:solidFill>
              </a:rPr>
              <a:t>语句序列</a:t>
            </a:r>
            <a:r>
              <a:rPr lang="en-US" altLang="zh-CN" dirty="0">
                <a:solidFill>
                  <a:srgbClr val="000000"/>
                </a:solidFill>
              </a:rPr>
              <a:t>1; </a:t>
            </a:r>
            <a:r>
              <a:rPr lang="en-US" altLang="zh-CN" dirty="0">
                <a:solidFill>
                  <a:srgbClr val="00B0F0"/>
                </a:solidFill>
              </a:rPr>
              <a:t>break;</a:t>
            </a:r>
            <a:endParaRPr lang="zh-CN" altLang="en-US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	case 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000000"/>
                </a:solidFill>
              </a:rPr>
              <a:t>2: </a:t>
            </a:r>
            <a:r>
              <a:rPr lang="zh-CN" altLang="en-US" dirty="0">
                <a:solidFill>
                  <a:srgbClr val="000000"/>
                </a:solidFill>
              </a:rPr>
              <a:t>语句序列</a:t>
            </a:r>
            <a:r>
              <a:rPr lang="en-US" altLang="zh-CN" dirty="0">
                <a:solidFill>
                  <a:srgbClr val="000000"/>
                </a:solidFill>
              </a:rPr>
              <a:t>2; </a:t>
            </a:r>
            <a:r>
              <a:rPr lang="en-US" altLang="zh-CN" dirty="0">
                <a:solidFill>
                  <a:srgbClr val="00B0F0"/>
                </a:solidFill>
              </a:rPr>
              <a:t>break;</a:t>
            </a:r>
            <a:endParaRPr lang="zh-CN" altLang="en-US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	default: </a:t>
            </a:r>
            <a:r>
              <a:rPr lang="zh-CN" altLang="en-US" dirty="0">
                <a:solidFill>
                  <a:srgbClr val="000000"/>
                </a:solidFill>
              </a:rPr>
              <a:t>语句序列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每一个分支都由一个或多个整数值常量或常量表达式标记</a:t>
            </a:r>
            <a:endParaRPr lang="en-US" altLang="zh-CN" dirty="0"/>
          </a:p>
          <a:p>
            <a:r>
              <a:rPr lang="zh-CN" altLang="en-US" dirty="0"/>
              <a:t>如果某个分支与表达式的值匹配，则从该分支开始执行</a:t>
            </a:r>
            <a:endParaRPr lang="en-US" altLang="zh-CN" dirty="0"/>
          </a:p>
          <a:p>
            <a:r>
              <a:rPr lang="zh-CN" altLang="en-US" dirty="0"/>
              <a:t>如果表达式匹配不到分支，则执行标记为</a:t>
            </a:r>
            <a:r>
              <a:rPr lang="en-US" altLang="zh-CN" dirty="0"/>
              <a:t>default</a:t>
            </a:r>
            <a:r>
              <a:rPr lang="zh-CN" altLang="en-US" dirty="0"/>
              <a:t>的分支</a:t>
            </a:r>
          </a:p>
        </p:txBody>
      </p:sp>
    </p:spTree>
    <p:extLst>
      <p:ext uri="{BB962C8B-B14F-4D97-AF65-F5344CB8AC3E}">
        <p14:creationId xmlns:p14="http://schemas.microsoft.com/office/powerpoint/2010/main" val="418992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768" y="548680"/>
            <a:ext cx="8748464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9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</a:t>
            </a:r>
            <a:r>
              <a:rPr lang="en-US" altLang="zh-CN" sz="20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switch</a:t>
            </a:r>
            <a:r>
              <a:rPr lang="zh-CN" altLang="en-US" sz="2000" dirty="0">
                <a:solidFill>
                  <a:srgbClr val="00B050"/>
                </a:solidFill>
              </a:rPr>
              <a:t>计算满绩</a:t>
            </a:r>
            <a:r>
              <a:rPr lang="en-US" altLang="zh-CN" sz="2000" dirty="0">
                <a:solidFill>
                  <a:srgbClr val="00B050"/>
                </a:solidFill>
              </a:rPr>
              <a:t>5</a:t>
            </a:r>
            <a:r>
              <a:rPr lang="zh-CN" altLang="en-US" sz="2000" dirty="0">
                <a:solidFill>
                  <a:srgbClr val="00B050"/>
                </a:solidFill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</a:rPr>
              <a:t>GPA</a:t>
            </a:r>
            <a:endParaRPr lang="zh-CN" altLang="zh-CN" sz="20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9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main(){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9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9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score;scanf</a:t>
            </a: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("%</a:t>
            </a:r>
            <a:r>
              <a:rPr lang="en-US" altLang="zh-CN" sz="19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d",&amp;score</a:t>
            </a: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if(score&gt;=60&amp;&amp;score&lt;=100){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switch((score-50)/10) {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case 5: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case 4:printf("GPA%.1f--A",(score-50)/10.0);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break;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case 3:if(score&gt;=85) 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  printf("GPA=%.1f--A",(score-50)/10.0);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else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  printf("GPA=%.1f--B",(score-50)/10.0); 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break;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case 2:printf("GPA=%.1f--B",(score-50)/10.0);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   break;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case 1:printf("GPA=%.1f--C",(score-50)/10.0); 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}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 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else if(score&gt;=0&amp;&amp;score&lt;60)  printf("GPA=0--D"); </a:t>
            </a: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else printf("out of range");  //</a:t>
            </a:r>
            <a:r>
              <a:rPr lang="zh-CN" altLang="en-US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不合法成绩</a:t>
            </a:r>
            <a:endParaRPr lang="en-US" altLang="zh-CN" sz="19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9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58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switch( )</a:t>
            </a:r>
            <a:r>
              <a:rPr lang="zh-CN" altLang="en-US" dirty="0"/>
              <a:t>中</a:t>
            </a:r>
            <a:r>
              <a:rPr lang="zh-CN" altLang="zh-CN" dirty="0"/>
              <a:t>的表达式</a:t>
            </a:r>
            <a:r>
              <a:rPr lang="zh-CN" altLang="en-US" dirty="0"/>
              <a:t>必须能产生一个整数值</a:t>
            </a:r>
            <a:endParaRPr lang="zh-CN" altLang="zh-CN" dirty="0"/>
          </a:p>
          <a:p>
            <a:r>
              <a:rPr lang="zh-CN" altLang="zh-CN" dirty="0"/>
              <a:t>每个</a:t>
            </a:r>
            <a:r>
              <a:rPr lang="en-US" altLang="zh-CN" dirty="0"/>
              <a:t>case</a:t>
            </a:r>
            <a:r>
              <a:rPr lang="zh-CN" altLang="zh-CN" dirty="0"/>
              <a:t>后面</a:t>
            </a:r>
            <a:r>
              <a:rPr lang="en-US" altLang="zh-CN" dirty="0"/>
              <a:t>“</a:t>
            </a:r>
            <a:r>
              <a:rPr lang="zh-CN" altLang="zh-CN" dirty="0"/>
              <a:t>常量表达式</a:t>
            </a:r>
            <a:r>
              <a:rPr lang="en-US" altLang="zh-CN" dirty="0"/>
              <a:t>”</a:t>
            </a:r>
            <a:r>
              <a:rPr lang="zh-CN" altLang="zh-CN" dirty="0"/>
              <a:t>的值，必须各不相同</a:t>
            </a:r>
            <a:endParaRPr lang="en-US" altLang="zh-CN" dirty="0"/>
          </a:p>
          <a:p>
            <a:r>
              <a:rPr lang="zh-CN" altLang="zh-CN" dirty="0"/>
              <a:t>常量表达式仅起语句标号的作用，</a:t>
            </a:r>
            <a:r>
              <a:rPr lang="zh-CN" altLang="en-US" dirty="0"/>
              <a:t>匹配成功后</a:t>
            </a:r>
            <a:r>
              <a:rPr lang="zh-CN" altLang="zh-CN" dirty="0"/>
              <a:t>从此标号开始执行，</a:t>
            </a:r>
            <a:r>
              <a:rPr lang="zh-CN" altLang="en-US" dirty="0"/>
              <a:t>直至遇到</a:t>
            </a:r>
            <a:r>
              <a:rPr lang="en-US" altLang="zh-CN" dirty="0"/>
              <a:t>break</a:t>
            </a:r>
            <a:r>
              <a:rPr lang="zh-CN" altLang="zh-CN" dirty="0"/>
              <a:t>语句</a:t>
            </a:r>
            <a:r>
              <a:rPr lang="zh-CN" altLang="en-US" dirty="0"/>
              <a:t>才</a:t>
            </a:r>
            <a:r>
              <a:rPr lang="zh-CN" altLang="zh-CN" dirty="0"/>
              <a:t>结束</a:t>
            </a:r>
          </a:p>
          <a:p>
            <a:r>
              <a:rPr lang="zh-CN" altLang="zh-CN" dirty="0"/>
              <a:t>各</a:t>
            </a:r>
            <a:r>
              <a:rPr lang="en-US" altLang="zh-CN" dirty="0"/>
              <a:t>case</a:t>
            </a:r>
            <a:r>
              <a:rPr lang="zh-CN" altLang="zh-CN" dirty="0"/>
              <a:t>及</a:t>
            </a:r>
            <a:r>
              <a:rPr lang="en-US" altLang="zh-CN" dirty="0"/>
              <a:t>default</a:t>
            </a:r>
            <a:r>
              <a:rPr lang="zh-CN" altLang="zh-CN" dirty="0"/>
              <a:t>子句的先后次序，不影响程序执行结果</a:t>
            </a:r>
          </a:p>
          <a:p>
            <a:r>
              <a:rPr lang="zh-CN" altLang="zh-CN" dirty="0"/>
              <a:t>多个</a:t>
            </a:r>
            <a:r>
              <a:rPr lang="en-US" altLang="zh-CN" dirty="0"/>
              <a:t>case</a:t>
            </a:r>
            <a:r>
              <a:rPr lang="zh-CN" altLang="zh-CN" dirty="0"/>
              <a:t>子句，可共用同一语句（组）</a:t>
            </a:r>
          </a:p>
          <a:p>
            <a:r>
              <a:rPr lang="zh-CN" altLang="zh-CN" dirty="0"/>
              <a:t>用</a:t>
            </a:r>
            <a:r>
              <a:rPr lang="en-US" altLang="zh-CN" dirty="0"/>
              <a:t>switch</a:t>
            </a:r>
            <a:r>
              <a:rPr lang="zh-CN" altLang="zh-CN" dirty="0"/>
              <a:t>语句实现的多分支结构程序，完全可以用</a:t>
            </a:r>
            <a:r>
              <a:rPr lang="en-US" altLang="zh-CN" dirty="0"/>
              <a:t>if</a:t>
            </a:r>
            <a:r>
              <a:rPr lang="zh-CN" altLang="zh-CN" dirty="0"/>
              <a:t>语句的嵌套来实现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4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常见问题的演示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缺少写</a:t>
            </a:r>
            <a:r>
              <a:rPr lang="en-US" altLang="zh-CN" dirty="0"/>
              <a:t>break</a:t>
            </a:r>
            <a:r>
              <a:rPr lang="zh-CN" altLang="en-US" dirty="0"/>
              <a:t>的演示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改变</a:t>
            </a:r>
            <a:r>
              <a:rPr lang="en-US" altLang="zh-CN" dirty="0"/>
              <a:t>default</a:t>
            </a:r>
            <a:r>
              <a:rPr lang="zh-CN" altLang="en-US" dirty="0"/>
              <a:t>位置的演示</a:t>
            </a:r>
          </a:p>
        </p:txBody>
      </p:sp>
    </p:spTree>
    <p:extLst>
      <p:ext uri="{BB962C8B-B14F-4D97-AF65-F5344CB8AC3E}">
        <p14:creationId xmlns:p14="http://schemas.microsoft.com/office/powerpoint/2010/main" val="30262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基本的程序结构包括</a:t>
            </a:r>
            <a:r>
              <a:rPr lang="zh-CN" altLang="zh-CN" b="1" dirty="0"/>
              <a:t>顺序</a:t>
            </a:r>
            <a:r>
              <a:rPr lang="zh-CN" altLang="zh-CN" dirty="0"/>
              <a:t>、选择（</a:t>
            </a:r>
            <a:r>
              <a:rPr lang="zh-CN" altLang="zh-CN" b="1" dirty="0"/>
              <a:t>分支</a:t>
            </a:r>
            <a:r>
              <a:rPr lang="zh-CN" altLang="zh-CN" dirty="0"/>
              <a:t>）和重复（</a:t>
            </a:r>
            <a:r>
              <a:rPr lang="zh-CN" altLang="zh-CN" b="1" dirty="0"/>
              <a:t>循环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en-US" dirty="0"/>
              <a:t>这些结构能控制程序的走向（决定程序语句的执行顺序）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语言中有</a:t>
            </a:r>
            <a:r>
              <a:rPr lang="en-US" altLang="zh-CN" dirty="0"/>
              <a:t>5</a:t>
            </a:r>
            <a:r>
              <a:rPr lang="zh-CN" altLang="en-US" dirty="0"/>
              <a:t>种控制语句与之对应（共有</a:t>
            </a:r>
            <a:r>
              <a:rPr lang="en-US" altLang="zh-CN" dirty="0"/>
              <a:t>9</a:t>
            </a:r>
            <a:r>
              <a:rPr lang="zh-CN" altLang="en-US" dirty="0"/>
              <a:t>种控制语句）</a:t>
            </a:r>
            <a:endParaRPr lang="en-US" altLang="zh-CN" dirty="0"/>
          </a:p>
          <a:p>
            <a:r>
              <a:rPr lang="zh-CN" altLang="en-US" dirty="0"/>
              <a:t>顺序就是按语句书写顺序执行，不需要专门的控制语句</a:t>
            </a:r>
            <a:endParaRPr lang="en-US" altLang="zh-CN" dirty="0"/>
          </a:p>
          <a:p>
            <a:r>
              <a:rPr lang="zh-CN" altLang="en-US" dirty="0"/>
              <a:t>分支对应</a:t>
            </a:r>
            <a:r>
              <a:rPr lang="en-US" altLang="zh-CN" dirty="0"/>
              <a:t>if-else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两种控制语句</a:t>
            </a:r>
            <a:endParaRPr lang="en-US" altLang="zh-CN" dirty="0"/>
          </a:p>
          <a:p>
            <a:r>
              <a:rPr lang="zh-CN" altLang="en-US" dirty="0"/>
              <a:t>循环对应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 err="1"/>
              <a:t>do~while</a:t>
            </a:r>
            <a:r>
              <a:rPr lang="zh-CN" altLang="en-US" dirty="0"/>
              <a:t>三种控制语句</a:t>
            </a:r>
            <a:endParaRPr lang="en-US" altLang="zh-CN" dirty="0"/>
          </a:p>
          <a:p>
            <a:r>
              <a:rPr lang="zh-CN" altLang="en-US" dirty="0"/>
              <a:t>另有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、</a:t>
            </a:r>
            <a:r>
              <a:rPr lang="en-US" altLang="zh-CN" dirty="0" err="1"/>
              <a:t>goto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四种控制语句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620688"/>
            <a:ext cx="8540750" cy="659160"/>
          </a:xfrm>
        </p:spPr>
        <p:txBody>
          <a:bodyPr/>
          <a:lstStyle/>
          <a:p>
            <a:r>
              <a:rPr lang="en-US" altLang="zh-CN" sz="3200" dirty="0"/>
              <a:t>C</a:t>
            </a:r>
            <a:r>
              <a:rPr lang="zh-CN" altLang="zh-CN" sz="3200" dirty="0"/>
              <a:t>程序语句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120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01754"/>
            <a:ext cx="8540750" cy="4542383"/>
          </a:xfrm>
        </p:spPr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chemeClr val="bg1">
                    <a:lumMod val="10000"/>
                  </a:schemeClr>
                </a:solidFill>
              </a:rPr>
              <a:t>分支选择：在高速路上遇到一个岔路口，有两个出口。驾车者需要根据自己的需要，从二者中选择一条路径继续前进。</a:t>
            </a:r>
            <a:endParaRPr lang="en-US" altLang="zh-CN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chemeClr val="bg1">
                    <a:lumMod val="10000"/>
                  </a:schemeClr>
                </a:solidFill>
              </a:rPr>
              <a:t>要设计选择结构程序，要考虑两个方面的问题：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一是在</a:t>
            </a:r>
            <a:r>
              <a:rPr lang="en-US" altLang="zh-CN" b="1" dirty="0">
                <a:solidFill>
                  <a:srgbClr val="7030A0"/>
                </a:solidFill>
              </a:rPr>
              <a:t>C</a:t>
            </a:r>
            <a:r>
              <a:rPr lang="zh-CN" altLang="en-US" b="1" dirty="0">
                <a:solidFill>
                  <a:srgbClr val="7030A0"/>
                </a:solidFill>
              </a:rPr>
              <a:t>语言中如何来表示条件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二是在</a:t>
            </a:r>
            <a:r>
              <a:rPr lang="en-US" altLang="zh-CN" b="1" dirty="0">
                <a:solidFill>
                  <a:srgbClr val="7030A0"/>
                </a:solidFill>
              </a:rPr>
              <a:t>C</a:t>
            </a:r>
            <a:r>
              <a:rPr lang="zh-CN" altLang="en-US" b="1" dirty="0">
                <a:solidFill>
                  <a:srgbClr val="7030A0"/>
                </a:solidFill>
              </a:rPr>
              <a:t>语言中实现选择结构用什么语句</a:t>
            </a:r>
            <a:endParaRPr lang="en-US" altLang="zh-CN" b="1" dirty="0">
              <a:solidFill>
                <a:srgbClr val="7030A0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>
                    <a:lumMod val="10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zh-CN" altLang="en-US" b="1" dirty="0">
                <a:solidFill>
                  <a:schemeClr val="bg1">
                    <a:lumMod val="10000"/>
                  </a:schemeClr>
                </a:solidFill>
              </a:rPr>
              <a:t>语言中表示条件，一般用关系表达式或逻辑表达式</a:t>
            </a:r>
            <a:endParaRPr lang="en-US" altLang="zh-CN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>
                    <a:lumMod val="10000"/>
                  </a:schemeClr>
                </a:solidFill>
              </a:rPr>
              <a:t>实现分支选择结构用</a:t>
            </a:r>
            <a:r>
              <a:rPr lang="en-US" altLang="zh-CN" b="1" dirty="0">
                <a:solidFill>
                  <a:schemeClr val="bg1">
                    <a:lumMod val="10000"/>
                  </a:schemeClr>
                </a:solidFill>
              </a:rPr>
              <a:t>if</a:t>
            </a:r>
            <a:r>
              <a:rPr lang="zh-CN" altLang="en-US" b="1" dirty="0">
                <a:solidFill>
                  <a:schemeClr val="bg1">
                    <a:lumMod val="10000"/>
                  </a:schemeClr>
                </a:solidFill>
              </a:rPr>
              <a:t>语句（</a:t>
            </a:r>
            <a:r>
              <a:rPr lang="en-US" altLang="zh-CN" b="1" dirty="0">
                <a:solidFill>
                  <a:schemeClr val="bg1">
                    <a:lumMod val="10000"/>
                  </a:schemeClr>
                </a:solidFill>
              </a:rPr>
              <a:t>if-else</a:t>
            </a:r>
            <a:r>
              <a:rPr lang="zh-CN" altLang="en-US" b="1" dirty="0">
                <a:solidFill>
                  <a:schemeClr val="bg1">
                    <a:lumMod val="10000"/>
                  </a:schemeClr>
                </a:solidFill>
              </a:rPr>
              <a:t>语句）或</a:t>
            </a:r>
            <a:r>
              <a:rPr lang="en-US" altLang="zh-CN" b="1" dirty="0">
                <a:solidFill>
                  <a:schemeClr val="bg1">
                    <a:lumMod val="10000"/>
                  </a:schemeClr>
                </a:solidFill>
              </a:rPr>
              <a:t>switch</a:t>
            </a:r>
            <a:r>
              <a:rPr lang="zh-CN" altLang="en-US" b="1" dirty="0">
                <a:solidFill>
                  <a:schemeClr val="bg1">
                    <a:lumMod val="10000"/>
                  </a:schemeClr>
                </a:solidFill>
              </a:rPr>
              <a:t>语句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620688"/>
            <a:ext cx="8540750" cy="659160"/>
          </a:xfrm>
        </p:spPr>
        <p:txBody>
          <a:bodyPr/>
          <a:lstStyle/>
          <a:p>
            <a:r>
              <a:rPr lang="zh-CN" altLang="en-US" sz="3200" dirty="0"/>
              <a:t>分支</a:t>
            </a:r>
            <a:r>
              <a:rPr lang="zh-CN" altLang="zh-CN" sz="3200" dirty="0"/>
              <a:t>语句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6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if~else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语句灵活多变，</a:t>
            </a:r>
            <a:r>
              <a:rPr lang="en-US" altLang="zh-CN" dirty="0" err="1"/>
              <a:t>if~else</a:t>
            </a:r>
            <a:r>
              <a:rPr lang="zh-CN" altLang="en-US" dirty="0"/>
              <a:t>语句有很多写法，但只能由</a:t>
            </a:r>
            <a:r>
              <a:rPr lang="en-US" altLang="zh-CN" dirty="0"/>
              <a:t>if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语句无论写成多少行，都只是一条语句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语句无论有多少条分支，都只能执行其中一条</a:t>
            </a:r>
            <a:endParaRPr lang="en-US" altLang="zh-CN" dirty="0"/>
          </a:p>
          <a:p>
            <a:r>
              <a:rPr lang="zh-CN" altLang="en-US" dirty="0"/>
              <a:t>最简单的情况是仅有</a:t>
            </a:r>
            <a:r>
              <a:rPr lang="en-US" altLang="zh-CN" dirty="0"/>
              <a:t>if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200" b="1" kern="100" dirty="0">
              <a:solidFill>
                <a:srgbClr val="007A77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altLang="zh-CN" sz="2200" b="1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2200" b="1" kern="100" dirty="0">
              <a:solidFill>
                <a:srgbClr val="007A77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float GPA;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scanf(("%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f",&amp;GPA</a:t>
            </a: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if(GPA&lt;4.3) printf("</a:t>
            </a:r>
            <a:r>
              <a:rPr lang="zh-CN" altLang="en-US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考砸了</a:t>
            </a: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altLang="zh-CN" sz="2200" b="1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08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3</a:t>
            </a:r>
            <a:r>
              <a:rPr lang="zh-CN" altLang="en-US" dirty="0"/>
              <a:t>个数中最大值示例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num1,num2,num3,max;</a:t>
            </a:r>
          </a:p>
          <a:p>
            <a:pPr>
              <a:spcAft>
                <a:spcPts val="0"/>
              </a:spcAft>
            </a:pP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请输入三个整数（以空格分隔）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scanf("%d%d%d",&amp;num1,&amp;num2,&amp;num3);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 (num1&gt;num2)  max=num1;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else  max=num2;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 (num3&gt;max)  max=num3;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这三个整数中最大值为：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%d\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n",max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return 0;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33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num1,num2,num3,max;</a:t>
            </a:r>
          </a:p>
          <a:p>
            <a:pPr>
              <a:spcAft>
                <a:spcPts val="0"/>
              </a:spcAft>
            </a:pP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请输入三个整数（以空格分隔）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scanf("%d%d%d",&amp;num1,&amp;num2,&amp;num3);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max=num1;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 (num2&gt;max)  max=num2;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 (num3&gt;max)  max=num3;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这三个整数中最大值为：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%d\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n",max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return 0;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altLang="zh-CN" sz="2200" kern="1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此算法更具有规整性，看起来逻辑更加清晰，适用于问题规模更大的情况。</a:t>
            </a:r>
            <a:endParaRPr lang="en-US" altLang="zh-CN" sz="2200" kern="1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8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GPA;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f",&amp;GPA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if(GPA&lt;4.3&amp;&amp;GPA&gt;4)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printf("4.3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是不可能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4.3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的，只能这样了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else if(GPA&lt;4&amp;&amp;GPA&gt;3.7) printf(“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我很不满意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else if(GPA&lt;3.7&amp;&amp;GPA&gt;3.3)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printf(“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这样的成绩还能要吗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else 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我要重修！！！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return 0;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为了显示方便调整了每条分支的语句位置，在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IDE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中最好统一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3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少量数据排序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412776"/>
            <a:ext cx="87484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num1,num2,num3,temp;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请输入三个整数（以空格分隔）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scanf("%d%d%d",&amp;num1,&amp;num2,&amp;num3);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 (num1&gt;num2){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temp=num1;num1=num2;num2=temp;}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 (num2&gt;num3){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temp=num2;num2=num3;num3=temp;}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 (num1&gt;num2){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temp=num1;num1=num2;num2=temp;}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printf("3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个数的顺序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:%d,%d,%d",num1,num2,num3);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31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768" y="548680"/>
            <a:ext cx="874846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</a:t>
            </a:r>
            <a:r>
              <a:rPr lang="en-US" altLang="zh-CN" sz="20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</a:rPr>
              <a:t>求一元二次方程</a:t>
            </a:r>
            <a:r>
              <a:rPr lang="en-US" altLang="zh-CN" sz="2000" dirty="0">
                <a:solidFill>
                  <a:srgbClr val="00B050"/>
                </a:solidFill>
              </a:rPr>
              <a:t>ax</a:t>
            </a:r>
            <a:r>
              <a:rPr lang="en-US" altLang="zh-CN" sz="2000" baseline="30000" dirty="0">
                <a:solidFill>
                  <a:srgbClr val="00B050"/>
                </a:solidFill>
              </a:rPr>
              <a:t>2</a:t>
            </a:r>
            <a:r>
              <a:rPr lang="en-US" altLang="zh-CN" sz="2000" dirty="0">
                <a:solidFill>
                  <a:srgbClr val="00B050"/>
                </a:solidFill>
              </a:rPr>
              <a:t>+bx+c=0</a:t>
            </a:r>
            <a:r>
              <a:rPr lang="zh-CN" altLang="zh-CN" sz="2000" dirty="0">
                <a:solidFill>
                  <a:srgbClr val="00B050"/>
                </a:solidFill>
              </a:rPr>
              <a:t>的解</a:t>
            </a:r>
            <a:r>
              <a:rPr lang="en-US" altLang="zh-CN" sz="2000" dirty="0">
                <a:solidFill>
                  <a:srgbClr val="00B050"/>
                </a:solidFill>
              </a:rPr>
              <a:t>(a≠0)</a:t>
            </a:r>
            <a:endParaRPr lang="zh-CN" altLang="zh-CN" sz="20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math.h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</a:t>
            </a:r>
            <a:r>
              <a:rPr lang="en-US" altLang="zh-CN" sz="20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CN" sz="2000" kern="1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zh-CN" altLang="en-US" sz="20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函数在这里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float a,b,c,disc,x1,x2,p,q;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scanf("%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f%f%f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", &amp;a, &amp;b, &amp;c); 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disc=b*b-4*a*c;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if(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(disc)&lt;=1e-6) //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：求绝对值库函数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printf("x1=x2=%7.2f\n",-b/(2*a));//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两个实根相等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else{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if(disc&gt;1e-6){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x1=(-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b+sqrt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(disc))/(2*a);//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求两个不相等的实根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x2=(-b-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(disc))/(2*a);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printf("x1=%7.2f,x2=%7.2f\n", x1, x2);}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else {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p=-b/(2*a);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求两个共轭复根的实部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q=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sqrt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fabs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(disc))/(2*a);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求共轭复根的虚部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printf("x1=%7.2f+%7.2fi\n",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p,q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//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输出共轭复根</a:t>
            </a:r>
          </a:p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printf("x2=%7.2f - %7.2f </a:t>
            </a:r>
            <a:r>
              <a:rPr lang="en-US" altLang="zh-CN" sz="20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\n", p, q);}</a:t>
            </a: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 //else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总是与在它上面、距它最近、且尚未匹配的</a:t>
            </a: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配对</a:t>
            </a:r>
            <a:endParaRPr lang="en-US" altLang="zh-CN" sz="20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662481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16806</TotalTime>
  <Pages>0</Pages>
  <Words>1608</Words>
  <Characters>0</Characters>
  <Application>Microsoft Office PowerPoint</Application>
  <DocSecurity>0</DocSecurity>
  <PresentationFormat>全屏显示(4:3)</PresentationFormat>
  <Lines>0</Lines>
  <Paragraphs>161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Arial</vt:lpstr>
      <vt:lpstr>Calibri</vt:lpstr>
      <vt:lpstr>Courier New</vt:lpstr>
      <vt:lpstr>Times New Roman</vt:lpstr>
      <vt:lpstr>Wingdings</vt:lpstr>
      <vt:lpstr>诗情画意</vt:lpstr>
      <vt:lpstr>PowerPoint 演示文稿</vt:lpstr>
      <vt:lpstr>C程序语句</vt:lpstr>
      <vt:lpstr>分支语句</vt:lpstr>
      <vt:lpstr>if~else语句</vt:lpstr>
      <vt:lpstr>求3个数中最大值示例</vt:lpstr>
      <vt:lpstr>算法优化</vt:lpstr>
      <vt:lpstr>多重if语句</vt:lpstr>
      <vt:lpstr>少量数据排序</vt:lpstr>
      <vt:lpstr>PowerPoint 演示文稿</vt:lpstr>
      <vt:lpstr>if语句的嵌套</vt:lpstr>
      <vt:lpstr>switch语句</vt:lpstr>
      <vt:lpstr>PowerPoint 演示文稿</vt:lpstr>
      <vt:lpstr>一些注意事项</vt:lpstr>
      <vt:lpstr>常见问题的演示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853</cp:revision>
  <dcterms:created xsi:type="dcterms:W3CDTF">2012-09-25T16:36:19Z</dcterms:created>
  <dcterms:modified xsi:type="dcterms:W3CDTF">2022-10-09T15:03:03Z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