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4" r:id="rId1"/>
  </p:sldMasterIdLst>
  <p:notesMasterIdLst>
    <p:notesMasterId r:id="rId32"/>
  </p:notesMasterIdLst>
  <p:handoutMasterIdLst>
    <p:handoutMasterId r:id="rId33"/>
  </p:handoutMasterIdLst>
  <p:sldIdLst>
    <p:sldId id="731" r:id="rId2"/>
    <p:sldId id="677" r:id="rId3"/>
    <p:sldId id="678" r:id="rId4"/>
    <p:sldId id="679" r:id="rId5"/>
    <p:sldId id="680" r:id="rId6"/>
    <p:sldId id="681" r:id="rId7"/>
    <p:sldId id="682" r:id="rId8"/>
    <p:sldId id="686" r:id="rId9"/>
    <p:sldId id="687" r:id="rId10"/>
    <p:sldId id="688" r:id="rId11"/>
    <p:sldId id="689" r:id="rId12"/>
    <p:sldId id="690" r:id="rId13"/>
    <p:sldId id="691" r:id="rId14"/>
    <p:sldId id="692" r:id="rId15"/>
    <p:sldId id="693" r:id="rId16"/>
    <p:sldId id="694" r:id="rId17"/>
    <p:sldId id="695" r:id="rId18"/>
    <p:sldId id="732" r:id="rId19"/>
    <p:sldId id="697" r:id="rId20"/>
    <p:sldId id="698" r:id="rId21"/>
    <p:sldId id="699" r:id="rId22"/>
    <p:sldId id="700" r:id="rId23"/>
    <p:sldId id="701" r:id="rId24"/>
    <p:sldId id="702" r:id="rId25"/>
    <p:sldId id="703" r:id="rId26"/>
    <p:sldId id="704" r:id="rId27"/>
    <p:sldId id="705" r:id="rId28"/>
    <p:sldId id="706" r:id="rId29"/>
    <p:sldId id="707" r:id="rId30"/>
    <p:sldId id="708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09" autoAdjust="0"/>
  </p:normalViewPr>
  <p:slideViewPr>
    <p:cSldViewPr>
      <p:cViewPr varScale="1">
        <p:scale>
          <a:sx n="44" d="100"/>
          <a:sy n="44" d="100"/>
        </p:scale>
        <p:origin x="1467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34073-7419-4F9B-B5FF-5CFB6D9629C3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EB4BA-7F83-42A0-9285-3CFC7B3D4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AD298AE-FFCC-4527-947F-ACA5D74C62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747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这里我们不称为数组变量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70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b="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EDFBDFA-9B95-450C-9B75-7FE7D2CA6B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12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1E4275-4135-4D92-9DB1-AE79C58478F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15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659160"/>
          </a:xfrm>
        </p:spPr>
        <p:txBody>
          <a:bodyPr/>
          <a:lstStyle>
            <a:lvl1pPr>
              <a:defRPr sz="3600" baseline="0"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4542383"/>
          </a:xfrm>
        </p:spPr>
        <p:txBody>
          <a:bodyPr/>
          <a:lstStyle>
            <a:lvl1pPr>
              <a:defRPr sz="2400" baseline="0">
                <a:latin typeface="微软雅黑" panose="020B0503020204020204" pitchFamily="34" charset="-122"/>
              </a:defRPr>
            </a:lvl1pPr>
            <a:lvl2pPr>
              <a:defRPr sz="2400" baseline="0">
                <a:latin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8B2979F-5A86-448F-8EEA-2A5523B49A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59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22331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437113"/>
            <a:ext cx="7886700" cy="1652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FCFB400-C9DC-49E3-989A-8794DD0EA2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25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28800"/>
            <a:ext cx="4194175" cy="44703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4194175" cy="44703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AFBC70-50F1-47DE-A132-358C34147BA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49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68CE3E-B63B-435F-8DFD-6F47D90E59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130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EA8BDFD-08A6-4AB4-AFD0-B0543BBC878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1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E71EB9-FAD2-4FF4-B06F-78D86D9EFD3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99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AFAAA0-6F14-4E85-ABBD-67AA108F4B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66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5F2F76-E7A3-4182-BF78-8AF7DE57E46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78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74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587260"/>
            <a:ext cx="8540750" cy="451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pic>
        <p:nvPicPr>
          <p:cNvPr id="1031" name="Picture 7" descr="ustcnameblu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1494"/>
            <a:ext cx="22923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ustcblue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93" y="166813"/>
            <a:ext cx="369917" cy="37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0" i="0" kern="120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24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4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2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数组与批量数据处理</a:t>
            </a:r>
            <a:endParaRPr lang="en-US" altLang="zh-CN" dirty="0"/>
          </a:p>
          <a:p>
            <a:pPr lvl="1"/>
            <a:r>
              <a:rPr lang="zh-CN" altLang="zh-CN" dirty="0"/>
              <a:t>一维数组</a:t>
            </a:r>
            <a:endParaRPr lang="en-US" altLang="zh-CN" dirty="0"/>
          </a:p>
          <a:p>
            <a:pPr lvl="1"/>
            <a:r>
              <a:rPr lang="zh-CN" altLang="zh-CN" dirty="0"/>
              <a:t>多维数组</a:t>
            </a:r>
            <a:endParaRPr lang="en-US" altLang="zh-CN" dirty="0"/>
          </a:p>
          <a:p>
            <a:pPr lvl="1"/>
            <a:r>
              <a:rPr lang="zh-CN" altLang="zh-CN" dirty="0"/>
              <a:t>字符数组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483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</a:t>
            </a:r>
            <a:r>
              <a:rPr lang="en-US" altLang="zh-CN" dirty="0"/>
              <a:t>+</a:t>
            </a:r>
            <a:r>
              <a:rPr lang="zh-CN" altLang="en-US" dirty="0"/>
              <a:t>二层循环</a:t>
            </a:r>
          </a:p>
        </p:txBody>
      </p:sp>
      <p:sp>
        <p:nvSpPr>
          <p:cNvPr id="4" name="矩形 3"/>
          <p:cNvSpPr/>
          <p:nvPr/>
        </p:nvSpPr>
        <p:spPr>
          <a:xfrm>
            <a:off x="197768" y="1659572"/>
            <a:ext cx="87484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float data[2][4]={3.2,2.3,2.2,2.4,2.1,3.0,2.9,2.8}; 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float sum[2]={0};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存放两行数据的和</a:t>
            </a:r>
            <a:endParaRPr lang="en-US" altLang="zh-CN" sz="20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,j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循环控制变量</a:t>
            </a:r>
          </a:p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for(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=0;i&lt;2;i++) {</a:t>
            </a:r>
          </a:p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for(</a:t>
            </a:r>
            <a:r>
              <a:rPr lang="en-US" altLang="zh-CN" sz="2000" kern="1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=0;</a:t>
            </a:r>
            <a:r>
              <a:rPr lang="en-US" altLang="zh-CN" sz="2000" kern="1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&lt;4;</a:t>
            </a:r>
            <a:r>
              <a:rPr lang="en-US" altLang="zh-CN" sz="2000" kern="1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++) {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sum[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]=sum[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]+data[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][</a:t>
            </a:r>
            <a:r>
              <a:rPr lang="en-US" altLang="zh-CN" sz="2000" kern="1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printf("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第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%d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行平均值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%.3f\n",i+1,sum[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]/2);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666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二维数组的初值</a:t>
            </a:r>
          </a:p>
        </p:txBody>
      </p:sp>
      <p:sp>
        <p:nvSpPr>
          <p:cNvPr id="4" name="矩形 3"/>
          <p:cNvSpPr/>
          <p:nvPr/>
        </p:nvSpPr>
        <p:spPr>
          <a:xfrm>
            <a:off x="197768" y="1659572"/>
            <a:ext cx="87484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float data[2][4]={3.2,2.3,2.2};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不足部分补零</a:t>
            </a:r>
            <a:endParaRPr lang="en-US" altLang="zh-CN" sz="20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float sum[2]={0};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存放两行数据的和</a:t>
            </a:r>
            <a:endParaRPr lang="en-US" altLang="zh-CN" sz="20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,j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循环控制变量</a:t>
            </a:r>
          </a:p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for(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=0;i&lt;2;i++) {</a:t>
            </a:r>
          </a:p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for(</a:t>
            </a:r>
            <a:r>
              <a:rPr lang="en-US" altLang="zh-CN" sz="2000" kern="1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=0;</a:t>
            </a:r>
            <a:r>
              <a:rPr lang="en-US" altLang="zh-CN" sz="2000" kern="1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&lt;4;</a:t>
            </a:r>
            <a:r>
              <a:rPr lang="en-US" altLang="zh-CN" sz="2000" kern="1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++) {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sum[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]=sum[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]+data[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][</a:t>
            </a:r>
            <a:r>
              <a:rPr lang="en-US" altLang="zh-CN" sz="2000" kern="1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printf("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第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%d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行平均值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%.3f\n",i+1,sum[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]/2);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3217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二维数组的初值</a:t>
            </a:r>
          </a:p>
        </p:txBody>
      </p:sp>
      <p:sp>
        <p:nvSpPr>
          <p:cNvPr id="4" name="矩形 3"/>
          <p:cNvSpPr/>
          <p:nvPr/>
        </p:nvSpPr>
        <p:spPr>
          <a:xfrm>
            <a:off x="197768" y="1659572"/>
            <a:ext cx="87484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float data[2][4];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不确定的值</a:t>
            </a:r>
            <a:endParaRPr lang="en-US" altLang="zh-CN" sz="20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float sum[2]={0};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存放两行数据的和</a:t>
            </a:r>
            <a:endParaRPr lang="en-US" altLang="zh-CN" sz="20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,j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循环控制变量</a:t>
            </a:r>
          </a:p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for(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=0;i&lt;2;i++) {</a:t>
            </a:r>
          </a:p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for(</a:t>
            </a:r>
            <a:r>
              <a:rPr lang="en-US" altLang="zh-CN" sz="2000" kern="1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=0;</a:t>
            </a:r>
            <a:r>
              <a:rPr lang="en-US" altLang="zh-CN" sz="2000" kern="1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&lt;4;</a:t>
            </a:r>
            <a:r>
              <a:rPr lang="en-US" altLang="zh-CN" sz="2000" kern="1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++) {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sum[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]=sum[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]+data[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][</a:t>
            </a:r>
            <a:r>
              <a:rPr lang="en-US" altLang="zh-CN" sz="2000" kern="1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printf("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第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%d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行平均值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%.3f\n",i+1,sum[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]/2);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4930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一维数组、二维数组在存储时没有什么不同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" y="2492896"/>
            <a:ext cx="8936736" cy="145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12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字符数组与字符串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存储多个字符的数组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00"/>
                </a:solidFill>
              </a:rPr>
              <a:t>char </a:t>
            </a:r>
            <a:r>
              <a:rPr lang="en-US" altLang="zh-CN" dirty="0" err="1">
                <a:solidFill>
                  <a:srgbClr val="000000"/>
                </a:solidFill>
              </a:rPr>
              <a:t>str</a:t>
            </a:r>
            <a:r>
              <a:rPr lang="en-US" altLang="zh-CN" dirty="0">
                <a:solidFill>
                  <a:srgbClr val="000000"/>
                </a:solidFill>
              </a:rPr>
              <a:t>[5]={'</a:t>
            </a:r>
            <a:r>
              <a:rPr lang="en-US" altLang="zh-CN" dirty="0" err="1">
                <a:solidFill>
                  <a:srgbClr val="000000"/>
                </a:solidFill>
              </a:rPr>
              <a:t>l','o','v','e</a:t>
            </a:r>
            <a:r>
              <a:rPr lang="en-US" altLang="zh-CN" dirty="0">
                <a:solidFill>
                  <a:srgbClr val="000000"/>
                </a:solidFill>
              </a:rPr>
              <a:t>'};  </a:t>
            </a:r>
            <a:r>
              <a:rPr lang="en-US" altLang="zh-CN" dirty="0"/>
              <a:t>//love?  </a:t>
            </a:r>
            <a:r>
              <a:rPr lang="zh-CN" altLang="en-US" dirty="0"/>
              <a:t>中文怎么办？</a:t>
            </a:r>
            <a:endParaRPr lang="en-US" altLang="zh-CN" dirty="0"/>
          </a:p>
          <a:p>
            <a:r>
              <a:rPr lang="zh-CN" altLang="en-US" dirty="0"/>
              <a:t>更简洁的写法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00"/>
                </a:solidFill>
              </a:rPr>
              <a:t>char </a:t>
            </a:r>
            <a:r>
              <a:rPr lang="en-US" altLang="zh-CN" dirty="0" err="1">
                <a:solidFill>
                  <a:srgbClr val="000000"/>
                </a:solidFill>
              </a:rPr>
              <a:t>str</a:t>
            </a:r>
            <a:r>
              <a:rPr lang="en-US" altLang="zh-CN" dirty="0">
                <a:solidFill>
                  <a:srgbClr val="000000"/>
                </a:solidFill>
              </a:rPr>
              <a:t>[5]="love";  </a:t>
            </a:r>
            <a:r>
              <a:rPr lang="en-US" altLang="zh-CN" dirty="0"/>
              <a:t>//"love"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字符串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</a:rPr>
              <a:t>    char </a:t>
            </a:r>
            <a:r>
              <a:rPr lang="en-US" altLang="zh-CN" dirty="0" err="1">
                <a:solidFill>
                  <a:srgbClr val="000000"/>
                </a:solidFill>
              </a:rPr>
              <a:t>str</a:t>
            </a:r>
            <a:r>
              <a:rPr lang="en-US" altLang="zh-CN" dirty="0">
                <a:solidFill>
                  <a:srgbClr val="000000"/>
                </a:solidFill>
              </a:rPr>
              <a:t>[5]="</a:t>
            </a:r>
            <a:r>
              <a:rPr lang="zh-CN" altLang="en-US" dirty="0">
                <a:solidFill>
                  <a:srgbClr val="000000"/>
                </a:solidFill>
              </a:rPr>
              <a:t>爱了</a:t>
            </a:r>
            <a:r>
              <a:rPr lang="en-US" altLang="zh-CN" dirty="0">
                <a:solidFill>
                  <a:srgbClr val="000000"/>
                </a:solidFill>
              </a:rPr>
              <a:t>"; </a:t>
            </a:r>
            <a:r>
              <a:rPr lang="en-US" altLang="zh-CN" dirty="0">
                <a:solidFill>
                  <a:srgbClr val="00B050"/>
                </a:solidFill>
              </a:rPr>
              <a:t>//"</a:t>
            </a:r>
            <a:r>
              <a:rPr lang="zh-CN" altLang="en-US" dirty="0">
                <a:solidFill>
                  <a:srgbClr val="00B050"/>
                </a:solidFill>
              </a:rPr>
              <a:t>爱了</a:t>
            </a:r>
            <a:r>
              <a:rPr lang="en-US" altLang="zh-CN" dirty="0">
                <a:solidFill>
                  <a:srgbClr val="00B050"/>
                </a:solidFill>
              </a:rPr>
              <a:t>"</a:t>
            </a:r>
            <a:r>
              <a:rPr lang="zh-CN" altLang="en-US" dirty="0">
                <a:solidFill>
                  <a:srgbClr val="00B050"/>
                </a:solidFill>
              </a:rPr>
              <a:t>也是字符串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/>
              <a:t>小问题：一个汉字是一个字符吗？</a:t>
            </a:r>
            <a:endParaRPr lang="en-US" altLang="zh-CN"/>
          </a:p>
          <a:p>
            <a:r>
              <a:rPr lang="en-US" altLang="zh-CN"/>
              <a:t>K&amp;R </a:t>
            </a:r>
            <a:r>
              <a:rPr lang="en-US" altLang="zh-CN" dirty="0"/>
              <a:t>C</a:t>
            </a:r>
            <a:r>
              <a:rPr lang="zh-CN" altLang="zh-CN" dirty="0"/>
              <a:t>中明确指出，字符串的类型为“字符数组”</a:t>
            </a:r>
            <a:endParaRPr lang="en-US" altLang="zh-CN" dirty="0"/>
          </a:p>
          <a:p>
            <a:r>
              <a:rPr lang="zh-CN" altLang="en-US" dirty="0"/>
              <a:t>字符串的优良特性：自带结束符</a:t>
            </a: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'\0'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470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字符数组与字符串的</a:t>
            </a:r>
            <a:r>
              <a:rPr lang="zh-CN" altLang="en-US" dirty="0"/>
              <a:t>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字符串是一串字符常量，其内容不可修改</a:t>
            </a:r>
            <a:endParaRPr lang="en-US" altLang="zh-CN"/>
          </a:p>
          <a:p>
            <a:r>
              <a:rPr lang="zh-CN" altLang="en-US"/>
              <a:t>字符数组是一组字符数组元素</a:t>
            </a:r>
            <a:r>
              <a:rPr lang="en-US" altLang="zh-CN"/>
              <a:t>(</a:t>
            </a:r>
            <a:r>
              <a:rPr lang="zh-CN" altLang="en-US"/>
              <a:t>变量</a:t>
            </a:r>
            <a:r>
              <a:rPr lang="en-US" altLang="zh-CN"/>
              <a:t>)</a:t>
            </a:r>
            <a:r>
              <a:rPr lang="zh-CN" altLang="en-US"/>
              <a:t>，其内容可以任意修改</a:t>
            </a:r>
            <a:endParaRPr lang="en-US" altLang="zh-CN"/>
          </a:p>
          <a:p>
            <a:r>
              <a:rPr lang="zh-CN" altLang="en-US"/>
              <a:t>两者的存储方式没什么不同，但内容要具体分析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284984"/>
            <a:ext cx="6025500" cy="256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96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空字符串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1772816"/>
            <a:ext cx="87484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char str1[8]="";//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将空字符串赋值给字符数组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str1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char str2[8]="a";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char str3[8]={'a'};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也可以用字符逐个元素为字符数组赋初值，缺省赋值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，即字符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'\0'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char str4[8];//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未赋初值的字符数组，内容不确定</a:t>
            </a:r>
          </a:p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printf("str1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的内容是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%s\n",str1);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//%s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表示将要输出一个字符串</a:t>
            </a:r>
          </a:p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printf("str2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的内容是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%s\n",str2);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printf("str3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的内容是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%s\n",str3);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printf("str4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的内容是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%s\n",str4);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printf("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空字符串的内容是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%s\n","");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0391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字符、字符数组与字符串</a:t>
            </a:r>
          </a:p>
        </p:txBody>
      </p:sp>
      <p:sp>
        <p:nvSpPr>
          <p:cNvPr id="4" name="矩形 3"/>
          <p:cNvSpPr/>
          <p:nvPr/>
        </p:nvSpPr>
        <p:spPr>
          <a:xfrm>
            <a:off x="197768" y="1659572"/>
            <a:ext cx="8748464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char str1[5]="";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char str2[5]="a";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char str3[5]={'a'};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printf("str1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%d, 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空字符串长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%d\n",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(str1),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(""));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printf("str2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%d, a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字符串长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%d\n",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(str2),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("a"));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printf("str3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%d, a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字符长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%d\n",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(str3),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('a'));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printf("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字符串常量长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%d\n",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sizeof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("hello world"));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运算符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sizeof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可以测量任意</a:t>
            </a:r>
            <a:r>
              <a:rPr lang="zh-CN" altLang="en-US" sz="2000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表达式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或</a:t>
            </a:r>
            <a:r>
              <a:rPr lang="zh-CN" altLang="en-US" sz="2000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数据类型</a:t>
            </a:r>
            <a:r>
              <a:rPr lang="zh-CN" altLang="en-US" sz="20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实际占用内存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的大小</a:t>
            </a:r>
            <a:endParaRPr lang="en-US" altLang="zh-CN" sz="20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247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结构体与复杂信息处理</a:t>
            </a:r>
            <a:endParaRPr lang="en-US" altLang="zh-CN" dirty="0"/>
          </a:p>
          <a:p>
            <a:pPr lvl="1"/>
            <a:r>
              <a:rPr lang="zh-CN" altLang="zh-CN" dirty="0"/>
              <a:t>结构体的基本用法</a:t>
            </a:r>
            <a:endParaRPr lang="en-US" altLang="zh-CN" dirty="0"/>
          </a:p>
          <a:p>
            <a:pPr lvl="1"/>
            <a:r>
              <a:rPr lang="zh-CN" altLang="zh-CN" dirty="0"/>
              <a:t>结构体数组</a:t>
            </a:r>
            <a:endParaRPr lang="en-US" altLang="zh-CN" dirty="0"/>
          </a:p>
          <a:p>
            <a:pPr lvl="1"/>
            <a:r>
              <a:rPr lang="zh-CN" altLang="zh-CN"/>
              <a:t>结构体嵌套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6559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540750" cy="1307232"/>
          </a:xfrm>
        </p:spPr>
        <p:txBody>
          <a:bodyPr/>
          <a:lstStyle/>
          <a:p>
            <a:r>
              <a:rPr lang="zh-CN" altLang="zh-CN" dirty="0"/>
              <a:t>结构体的基本用法</a:t>
            </a:r>
            <a:br>
              <a:rPr lang="zh-CN" altLang="zh-CN" dirty="0"/>
            </a:b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结构体（</a:t>
            </a:r>
            <a:r>
              <a:rPr lang="en-US" altLang="zh-CN" sz="28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struct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725" y="2204864"/>
            <a:ext cx="8540750" cy="2880320"/>
          </a:xfrm>
        </p:spPr>
        <p:txBody>
          <a:bodyPr/>
          <a:lstStyle/>
          <a:p>
            <a:r>
              <a:rPr lang="zh-CN" altLang="en-US" dirty="0"/>
              <a:t>结构体关键字</a:t>
            </a:r>
            <a:r>
              <a:rPr lang="en-US" altLang="zh-CN" dirty="0" err="1"/>
              <a:t>struct</a:t>
            </a:r>
            <a:r>
              <a:rPr lang="zh-CN" altLang="en-US" dirty="0"/>
              <a:t>，也称为结构</a:t>
            </a:r>
            <a:endParaRPr lang="en-US" altLang="zh-CN" dirty="0"/>
          </a:p>
          <a:p>
            <a:r>
              <a:rPr lang="zh-CN" altLang="en-US" dirty="0"/>
              <a:t>是另一种能存放多个数据的构造数据类型</a:t>
            </a:r>
            <a:endParaRPr lang="en-US" altLang="zh-CN" dirty="0"/>
          </a:p>
          <a:p>
            <a:r>
              <a:rPr lang="zh-CN" altLang="en-US" dirty="0"/>
              <a:t>数组中的数据都是同类型的，结构体中的数据可以不同类型</a:t>
            </a:r>
            <a:endParaRPr lang="en-US" altLang="zh-CN" dirty="0"/>
          </a:p>
          <a:p>
            <a:r>
              <a:rPr lang="zh-CN" altLang="en-US" dirty="0"/>
              <a:t>数组类型必须与数组对象同时定义</a:t>
            </a:r>
            <a:endParaRPr lang="en-US" altLang="zh-CN" dirty="0"/>
          </a:p>
          <a:p>
            <a:r>
              <a:rPr lang="zh-CN" altLang="en-US" dirty="0"/>
              <a:t>结构体类型可以与结构体对象分开定义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04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整型、浮点型、字符型都属于基本数据类型，无法再拆分</a:t>
            </a:r>
            <a:endParaRPr lang="en-US" altLang="zh-CN" dirty="0"/>
          </a:p>
          <a:p>
            <a:r>
              <a:rPr lang="zh-CN" altLang="en-US" dirty="0"/>
              <a:t>由基本数据类型可以构造出更复杂的数据类型</a:t>
            </a:r>
            <a:endParaRPr lang="en-US" altLang="zh-CN" dirty="0"/>
          </a:p>
          <a:p>
            <a:r>
              <a:rPr lang="zh-CN" altLang="en-US" dirty="0"/>
              <a:t>比如数组</a:t>
            </a:r>
            <a:r>
              <a:rPr lang="zh-CN" altLang="zh-CN" dirty="0"/>
              <a:t>（</a:t>
            </a:r>
            <a:r>
              <a:rPr lang="en-US" altLang="zh-CN" dirty="0"/>
              <a:t>array</a:t>
            </a:r>
            <a:r>
              <a:rPr lang="zh-CN" altLang="zh-CN" dirty="0"/>
              <a:t>）和结构体（</a:t>
            </a:r>
            <a:r>
              <a:rPr lang="en-US" altLang="zh-CN" dirty="0" err="1"/>
              <a:t>struct</a:t>
            </a:r>
            <a:r>
              <a:rPr lang="zh-CN" altLang="zh-CN" dirty="0"/>
              <a:t>）</a:t>
            </a:r>
            <a:endParaRPr lang="en-US" altLang="zh-CN" dirty="0"/>
          </a:p>
          <a:p>
            <a:r>
              <a:rPr lang="zh-CN" altLang="en-US" dirty="0"/>
              <a:t>这些数据类型的作用是能把多个（或多种）数据关联在一起，以实现更复杂的数据处理</a:t>
            </a:r>
          </a:p>
        </p:txBody>
      </p:sp>
    </p:spTree>
    <p:extLst>
      <p:ext uri="{BB962C8B-B14F-4D97-AF65-F5344CB8AC3E}">
        <p14:creationId xmlns:p14="http://schemas.microsoft.com/office/powerpoint/2010/main" val="3385457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类型与对象同时定义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/>
              <a:t>  struct staff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/>
              <a:t>	int NO[9];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/>
              <a:t>	char name[20];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/>
              <a:t>	float salary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/>
              <a:t>  } MrWang;</a:t>
            </a:r>
          </a:p>
          <a:p>
            <a:pPr marL="0" indent="0">
              <a:buNone/>
            </a:pPr>
            <a:r>
              <a:rPr lang="zh-CN" altLang="en-US"/>
              <a:t>解析：</a:t>
            </a:r>
            <a:endParaRPr lang="en-US" altLang="zh-CN"/>
          </a:p>
          <a:p>
            <a:r>
              <a:rPr lang="en-US" altLang="zh-CN"/>
              <a:t>struct staff</a:t>
            </a:r>
            <a:r>
              <a:rPr lang="zh-CN" altLang="en-US"/>
              <a:t>合在一起作为结构体类型</a:t>
            </a:r>
            <a:endParaRPr lang="en-US" altLang="zh-CN"/>
          </a:p>
          <a:p>
            <a:r>
              <a:rPr lang="en-US" altLang="zh-CN"/>
              <a:t>MrWang</a:t>
            </a:r>
            <a:r>
              <a:rPr lang="zh-CN" altLang="en-US"/>
              <a:t>是用结构体类型</a:t>
            </a:r>
            <a:r>
              <a:rPr lang="en-US" altLang="zh-CN"/>
              <a:t>struct staff</a:t>
            </a:r>
            <a:r>
              <a:rPr lang="zh-CN" altLang="en-US"/>
              <a:t>定义的结构体变量</a:t>
            </a:r>
            <a:endParaRPr lang="en-US" altLang="zh-CN"/>
          </a:p>
          <a:p>
            <a:r>
              <a:rPr lang="en-US" altLang="zh-CN"/>
              <a:t>{ }</a:t>
            </a:r>
            <a:r>
              <a:rPr lang="zh-CN" altLang="en-US"/>
              <a:t>中的数组</a:t>
            </a:r>
            <a:r>
              <a:rPr lang="en-US" altLang="zh-CN"/>
              <a:t>NO</a:t>
            </a:r>
            <a:r>
              <a:rPr lang="zh-CN" altLang="en-US"/>
              <a:t>、</a:t>
            </a:r>
            <a:r>
              <a:rPr lang="en-US" altLang="zh-CN"/>
              <a:t>name</a:t>
            </a:r>
            <a:r>
              <a:rPr lang="zh-CN" altLang="en-US"/>
              <a:t>、变量</a:t>
            </a:r>
            <a:r>
              <a:rPr lang="en-US" altLang="zh-CN"/>
              <a:t>salary</a:t>
            </a:r>
            <a:r>
              <a:rPr lang="zh-CN" altLang="en-US"/>
              <a:t>称为结构体的成员</a:t>
            </a:r>
          </a:p>
        </p:txBody>
      </p:sp>
    </p:spTree>
    <p:extLst>
      <p:ext uri="{BB962C8B-B14F-4D97-AF65-F5344CB8AC3E}">
        <p14:creationId xmlns:p14="http://schemas.microsoft.com/office/powerpoint/2010/main" val="649324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类型与对象分开定义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staff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NO[9];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char name[20];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float salary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}</a:t>
            </a:r>
            <a:r>
              <a:rPr lang="en-US" altLang="zh-CN" b="1" dirty="0">
                <a:solidFill>
                  <a:srgbClr val="FF0000"/>
                </a:solidFill>
              </a:rPr>
              <a:t>;</a:t>
            </a:r>
            <a:r>
              <a:rPr lang="en-US" altLang="zh-CN" dirty="0"/>
              <a:t>     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这个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 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特别容易忘记写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staff </a:t>
            </a:r>
            <a:r>
              <a:rPr lang="en-US" altLang="zh-CN" dirty="0" err="1"/>
              <a:t>MrWang</a:t>
            </a:r>
            <a:r>
              <a:rPr lang="en-US" altLang="zh-CN" dirty="0"/>
              <a:t>; // </a:t>
            </a:r>
            <a:r>
              <a:rPr lang="en-US" altLang="zh-CN" dirty="0" err="1"/>
              <a:t>struct</a:t>
            </a:r>
            <a:r>
              <a:rPr lang="en-US" altLang="zh-CN" dirty="0"/>
              <a:t> staff</a:t>
            </a:r>
            <a:r>
              <a:rPr lang="zh-CN" altLang="en-US" dirty="0"/>
              <a:t>一起作为结构体类型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解析：</a:t>
            </a:r>
            <a:endParaRPr lang="en-US" altLang="zh-CN" dirty="0"/>
          </a:p>
          <a:p>
            <a:r>
              <a:rPr lang="zh-CN" altLang="en-US" dirty="0"/>
              <a:t>定义结构体类型时</a:t>
            </a:r>
            <a:r>
              <a:rPr lang="en-US" altLang="zh-CN" dirty="0"/>
              <a:t>{</a:t>
            </a:r>
            <a:r>
              <a:rPr lang="zh-CN" altLang="en-US" dirty="0"/>
              <a:t> </a:t>
            </a:r>
            <a:r>
              <a:rPr lang="en-US" altLang="zh-CN" dirty="0"/>
              <a:t>}</a:t>
            </a:r>
            <a:r>
              <a:rPr lang="zh-CN" altLang="en-US" dirty="0"/>
              <a:t>后要加分号</a:t>
            </a:r>
            <a:endParaRPr lang="en-US" altLang="zh-CN" dirty="0"/>
          </a:p>
          <a:p>
            <a:r>
              <a:rPr lang="zh-CN" altLang="en-US" dirty="0"/>
              <a:t>应先定义结构体类型，再定义结构体变量</a:t>
            </a:r>
          </a:p>
        </p:txBody>
      </p:sp>
    </p:spTree>
    <p:extLst>
      <p:ext uri="{BB962C8B-B14F-4D97-AF65-F5344CB8AC3E}">
        <p14:creationId xmlns:p14="http://schemas.microsoft.com/office/powerpoint/2010/main" val="3448879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 结构体的操作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结构体的合法操作包括：作为一个整体复制和赋值，通过</a:t>
            </a:r>
            <a:r>
              <a:rPr lang="en-US" altLang="zh-CN" dirty="0"/>
              <a:t>&amp;</a:t>
            </a:r>
            <a:r>
              <a:rPr lang="zh-CN" altLang="zh-CN" dirty="0"/>
              <a:t>运算符取地址，通过“</a:t>
            </a:r>
            <a:r>
              <a:rPr lang="en-US" altLang="zh-CN" sz="3200" b="1" dirty="0">
                <a:solidFill>
                  <a:srgbClr val="FF0000"/>
                </a:solidFill>
              </a:rPr>
              <a:t>.</a:t>
            </a:r>
            <a:r>
              <a:rPr lang="zh-CN" altLang="zh-CN" dirty="0"/>
              <a:t>”运算符访问其成员。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zh-CN" dirty="0"/>
              <a:t>分别示例如下：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r>
              <a:rPr lang="en-US" altLang="zh-CN" dirty="0"/>
              <a:t>st3=st2;</a:t>
            </a:r>
            <a:endParaRPr lang="zh-CN" altLang="zh-CN" dirty="0"/>
          </a:p>
          <a:p>
            <a:r>
              <a:rPr lang="en-US" altLang="zh-CN" dirty="0"/>
              <a:t>st3.NO=st2.NO;</a:t>
            </a:r>
            <a:endParaRPr lang="zh-CN" altLang="zh-CN" dirty="0"/>
          </a:p>
          <a:p>
            <a:r>
              <a:rPr lang="en-US" altLang="zh-CN" dirty="0" err="1"/>
              <a:t>scanf</a:t>
            </a:r>
            <a:r>
              <a:rPr lang="en-US" altLang="zh-CN" dirty="0"/>
              <a:t>("%f",&amp;st3.GPA);</a:t>
            </a:r>
            <a:endParaRPr lang="zh-CN" altLang="zh-CN" dirty="0"/>
          </a:p>
          <a:p>
            <a:r>
              <a:rPr lang="en-US" altLang="zh-CN" dirty="0" err="1"/>
              <a:t>scanf</a:t>
            </a:r>
            <a:r>
              <a:rPr lang="en-US" altLang="zh-CN" dirty="0"/>
              <a:t>("%s",st3.name);</a:t>
            </a:r>
            <a:endParaRPr lang="zh-CN" altLang="zh-CN" dirty="0"/>
          </a:p>
          <a:p>
            <a:pPr marL="0" indent="0"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17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结构体的简单用例</a:t>
            </a:r>
          </a:p>
        </p:txBody>
      </p:sp>
      <p:sp>
        <p:nvSpPr>
          <p:cNvPr id="4" name="矩形 3"/>
          <p:cNvSpPr/>
          <p:nvPr/>
        </p:nvSpPr>
        <p:spPr>
          <a:xfrm>
            <a:off x="197768" y="1412776"/>
            <a:ext cx="874846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math.h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求浮点数绝对值函数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fabs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在这里</a:t>
            </a:r>
            <a:endParaRPr lang="en-US" altLang="zh-CN" sz="20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point {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记录坐标系中点的位置的结构体类型</a:t>
            </a:r>
            <a:endParaRPr lang="en-US" altLang="zh-CN" sz="20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把大括号放在这个位置，可以适当减少行数，通常不影响阅读程序</a:t>
            </a:r>
          </a:p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float x;//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记录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轴坐标的成员变量</a:t>
            </a:r>
          </a:p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float y;//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记录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轴坐标的成员变量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};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别忘了这个分号</a:t>
            </a:r>
            <a:endParaRPr lang="en-US" altLang="zh-CN" sz="20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point p1={1.1, 2.5};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point p2={2.2, 3.3};  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用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point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类型定义结构体变量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p1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p2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并赋初值</a:t>
            </a:r>
          </a:p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printf("p1-p2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直线的斜率是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%f",(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p2.y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p1.y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)/(p2.x-p1.x));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p2=p1;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同类型结构体变量可以互相赋值</a:t>
            </a:r>
          </a:p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if((</a:t>
            </a:r>
            <a:r>
              <a:rPr lang="en-US" altLang="zh-CN" sz="2000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fabs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p2.x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)-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fabs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p1.x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 &lt;</a:t>
            </a:r>
            <a:r>
              <a:rPr lang="en-US" altLang="zh-CN" sz="2000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1e6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printf("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两点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轴坐标相同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\n");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8874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结构体数组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</a:t>
            </a:r>
            <a:r>
              <a:rPr lang="zh-CN" altLang="zh-CN" dirty="0"/>
              <a:t>单个结构体变量并没有多少实用价值，结构体与数组之间的唯一关系大概就是能用结构体类型定义数组了。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</a:t>
            </a:r>
            <a:r>
              <a:rPr lang="zh-CN" altLang="zh-CN" dirty="0"/>
              <a:t>当需要批量存储多类型信息时，可以声明和使用</a:t>
            </a:r>
            <a:r>
              <a:rPr lang="zh-CN" altLang="zh-CN" b="1" dirty="0"/>
              <a:t>结构体数组</a:t>
            </a:r>
            <a:r>
              <a:rPr lang="zh-CN" altLang="zh-CN" dirty="0"/>
              <a:t>。结构体数组的应用非常广泛，需要熟练掌握。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672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98477"/>
            <a:ext cx="7793037" cy="1143000"/>
          </a:xfrm>
        </p:spPr>
        <p:txBody>
          <a:bodyPr/>
          <a:lstStyle/>
          <a:p>
            <a:r>
              <a:rPr lang="en-US" altLang="zh-CN" dirty="0"/>
              <a:t>   </a:t>
            </a:r>
            <a:r>
              <a:rPr lang="zh-CN" altLang="en-US" b="1" dirty="0"/>
              <a:t>结构体数组与二维表</a:t>
            </a:r>
          </a:p>
        </p:txBody>
      </p:sp>
      <p:graphicFrame>
        <p:nvGraphicFramePr>
          <p:cNvPr id="413699" name="Group 3"/>
          <p:cNvGraphicFramePr>
            <a:graphicFrameLocks noGrp="1"/>
          </p:cNvGraphicFramePr>
          <p:nvPr/>
        </p:nvGraphicFramePr>
        <p:xfrm>
          <a:off x="1143000" y="2667000"/>
          <a:ext cx="7488238" cy="3200400"/>
        </p:xfrm>
        <a:graphic>
          <a:graphicData uri="http://schemas.openxmlformats.org/drawingml/2006/table">
            <a:tbl>
              <a:tblPr/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9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900">
                <a:tc rowSpan="2"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num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sex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 gridSpan="3"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birthday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score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year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month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day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Tom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1980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85.5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488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1002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Kate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1981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89.0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s[2]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1003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Mike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1980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95.5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s[3]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1004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John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1981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73.0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s[4]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1005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Lily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1981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81.0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788" name="Text Box 92"/>
          <p:cNvSpPr txBox="1">
            <a:spLocks noChangeArrowheads="1"/>
          </p:cNvSpPr>
          <p:nvPr/>
        </p:nvSpPr>
        <p:spPr bwMode="auto">
          <a:xfrm>
            <a:off x="1295400" y="1828800"/>
            <a:ext cx="4438650" cy="5191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latin typeface="Courier New" panose="02070309020205020404" pitchFamily="49" charset="0"/>
              </a:rPr>
              <a:t>struct student s[5];</a:t>
            </a:r>
          </a:p>
        </p:txBody>
      </p:sp>
      <p:sp>
        <p:nvSpPr>
          <p:cNvPr id="413789" name="Line 93"/>
          <p:cNvSpPr>
            <a:spLocks noChangeShapeType="1"/>
          </p:cNvSpPr>
          <p:nvPr/>
        </p:nvSpPr>
        <p:spPr bwMode="auto">
          <a:xfrm>
            <a:off x="1042988" y="2133600"/>
            <a:ext cx="0" cy="381635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790" name="Line 94"/>
          <p:cNvSpPr>
            <a:spLocks noChangeShapeType="1"/>
          </p:cNvSpPr>
          <p:nvPr/>
        </p:nvSpPr>
        <p:spPr bwMode="auto">
          <a:xfrm>
            <a:off x="755650" y="2420938"/>
            <a:ext cx="80645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791" name="Text Box 95"/>
          <p:cNvSpPr txBox="1">
            <a:spLocks noChangeArrowheads="1"/>
          </p:cNvSpPr>
          <p:nvPr/>
        </p:nvSpPr>
        <p:spPr bwMode="auto">
          <a:xfrm>
            <a:off x="7524750" y="1844675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solidFill>
                  <a:schemeClr val="folHlink"/>
                </a:solidFill>
                <a:latin typeface="Courier New" panose="02070309020205020404" pitchFamily="49" charset="0"/>
              </a:rPr>
              <a:t>结构体</a:t>
            </a:r>
          </a:p>
        </p:txBody>
      </p:sp>
      <p:sp>
        <p:nvSpPr>
          <p:cNvPr id="413792" name="Text Box 96"/>
          <p:cNvSpPr txBox="1">
            <a:spLocks noChangeArrowheads="1"/>
          </p:cNvSpPr>
          <p:nvPr/>
        </p:nvSpPr>
        <p:spPr bwMode="auto">
          <a:xfrm>
            <a:off x="395288" y="4343400"/>
            <a:ext cx="549275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solidFill>
                  <a:schemeClr val="folHlink"/>
                </a:solidFill>
                <a:latin typeface="Courier New" panose="02070309020205020404" pitchFamily="49" charset="0"/>
              </a:rPr>
              <a:t>一维数组</a:t>
            </a:r>
          </a:p>
        </p:txBody>
      </p:sp>
    </p:spTree>
    <p:extLst>
      <p:ext uri="{BB962C8B-B14F-4D97-AF65-F5344CB8AC3E}">
        <p14:creationId xmlns:p14="http://schemas.microsoft.com/office/powerpoint/2010/main" val="614860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504825"/>
            <a:ext cx="7793037" cy="1143000"/>
          </a:xfrm>
        </p:spPr>
        <p:txBody>
          <a:bodyPr/>
          <a:lstStyle/>
          <a:p>
            <a:r>
              <a:rPr lang="en-US" altLang="zh-CN" dirty="0"/>
              <a:t>   </a:t>
            </a:r>
            <a:r>
              <a:rPr lang="zh-CN" altLang="en-US" b="1" dirty="0"/>
              <a:t>结构体数组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916832"/>
            <a:ext cx="9036496" cy="4941168"/>
          </a:xfrm>
          <a:solidFill>
            <a:schemeClr val="bg1"/>
          </a:solidFill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zh-CN" altLang="en-US" b="1" dirty="0"/>
              <a:t>结构体数组的用法与基本类型数组类似</a:t>
            </a:r>
          </a:p>
        </p:txBody>
      </p:sp>
      <p:sp>
        <p:nvSpPr>
          <p:cNvPr id="404480" name="Rectangle 1024" descr="羊皮纸"/>
          <p:cNvSpPr>
            <a:spLocks noChangeArrowheads="1"/>
          </p:cNvSpPr>
          <p:nvPr/>
        </p:nvSpPr>
        <p:spPr bwMode="auto">
          <a:xfrm>
            <a:off x="323528" y="2780928"/>
            <a:ext cx="7848600" cy="2447925"/>
          </a:xfrm>
          <a:prstGeom prst="rect">
            <a:avLst/>
          </a:prstGeom>
          <a:blipFill dpi="0" rotWithShape="0">
            <a:blip r:embed="rId2">
              <a:lum bright="70000" contrast="-70000"/>
            </a:blip>
            <a:srcRect/>
            <a:tile tx="0" ty="0" sx="100000" sy="100000" flip="none" algn="tl"/>
          </a:blipFill>
          <a:ln w="1905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62000" tIns="46800" rIns="162000" bIns="154800"/>
          <a:lstStyle/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dirty="0" err="1">
                <a:latin typeface="Courier New" panose="02070309020205020404" pitchFamily="49" charset="0"/>
              </a:rPr>
              <a:t>struct</a:t>
            </a:r>
            <a:r>
              <a:rPr kumimoji="0" lang="en-US" altLang="zh-CN" dirty="0">
                <a:latin typeface="Courier New" panose="02070309020205020404" pitchFamily="49" charset="0"/>
              </a:rPr>
              <a:t> student s[10];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dirty="0">
                <a:latin typeface="Courier New" panose="02070309020205020404" pitchFamily="49" charset="0"/>
              </a:rPr>
              <a:t>for (</a:t>
            </a:r>
            <a:r>
              <a:rPr kumimoji="0" lang="en-US" altLang="zh-CN" dirty="0" err="1">
                <a:latin typeface="Courier New" panose="02070309020205020404" pitchFamily="49" charset="0"/>
              </a:rPr>
              <a:t>i</a:t>
            </a:r>
            <a:r>
              <a:rPr kumimoji="0" lang="en-US" altLang="zh-CN" dirty="0">
                <a:latin typeface="Courier New" panose="02070309020205020404" pitchFamily="49" charset="0"/>
              </a:rPr>
              <a:t>=0; </a:t>
            </a:r>
            <a:r>
              <a:rPr kumimoji="0" lang="en-US" altLang="zh-CN" dirty="0" err="1">
                <a:latin typeface="Courier New" panose="02070309020205020404" pitchFamily="49" charset="0"/>
              </a:rPr>
              <a:t>i</a:t>
            </a:r>
            <a:r>
              <a:rPr kumimoji="0" lang="en-US" altLang="zh-CN" dirty="0">
                <a:latin typeface="Courier New" panose="02070309020205020404" pitchFamily="49" charset="0"/>
              </a:rPr>
              <a:t>&lt;10; </a:t>
            </a:r>
            <a:r>
              <a:rPr kumimoji="0" lang="en-US" altLang="zh-CN" dirty="0" err="1">
                <a:latin typeface="Courier New" panose="02070309020205020404" pitchFamily="49" charset="0"/>
              </a:rPr>
              <a:t>i</a:t>
            </a:r>
            <a:r>
              <a:rPr kumimoji="0" lang="en-US" altLang="zh-CN" dirty="0"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dirty="0">
                <a:latin typeface="Courier New" panose="02070309020205020404" pitchFamily="49" charset="0"/>
              </a:rPr>
              <a:t>    </a:t>
            </a:r>
            <a:r>
              <a:rPr kumimoji="0" lang="en-US" altLang="zh-CN" dirty="0" err="1">
                <a:latin typeface="Courier New" panose="02070309020205020404" pitchFamily="49" charset="0"/>
              </a:rPr>
              <a:t>scanf</a:t>
            </a:r>
            <a:r>
              <a:rPr kumimoji="0" lang="en-US" altLang="zh-CN" dirty="0">
                <a:latin typeface="Courier New" panose="02070309020205020404" pitchFamily="49" charset="0"/>
              </a:rPr>
              <a:t>("%</a:t>
            </a:r>
            <a:r>
              <a:rPr kumimoji="0" lang="en-US" altLang="zh-CN" dirty="0" err="1">
                <a:latin typeface="Courier New" panose="02070309020205020404" pitchFamily="49" charset="0"/>
              </a:rPr>
              <a:t>d,%s,%c,%d,%f</a:t>
            </a:r>
            <a:r>
              <a:rPr kumimoji="0" lang="en-US" altLang="zh-CN" dirty="0">
                <a:latin typeface="Courier New" panose="02070309020205020404" pitchFamily="49" charset="0"/>
              </a:rPr>
              <a:t>",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dirty="0">
                <a:latin typeface="Courier New" panose="02070309020205020404" pitchFamily="49" charset="0"/>
              </a:rPr>
              <a:t>        &amp;s[</a:t>
            </a:r>
            <a:r>
              <a:rPr kumimoji="0" lang="en-US" altLang="zh-CN" dirty="0" err="1">
                <a:latin typeface="Courier New" panose="02070309020205020404" pitchFamily="49" charset="0"/>
              </a:rPr>
              <a:t>i</a:t>
            </a:r>
            <a:r>
              <a:rPr kumimoji="0" lang="en-US" altLang="zh-CN" dirty="0">
                <a:latin typeface="Courier New" panose="02070309020205020404" pitchFamily="49" charset="0"/>
              </a:rPr>
              <a:t>].</a:t>
            </a:r>
            <a:r>
              <a:rPr kumimoji="0" lang="en-US" altLang="zh-CN" dirty="0" err="1">
                <a:latin typeface="Courier New" panose="02070309020205020404" pitchFamily="49" charset="0"/>
              </a:rPr>
              <a:t>num</a:t>
            </a:r>
            <a:r>
              <a:rPr kumimoji="0" lang="en-US" altLang="zh-CN" dirty="0">
                <a:latin typeface="Courier New" panose="02070309020205020404" pitchFamily="49" charset="0"/>
              </a:rPr>
              <a:t>, </a:t>
            </a:r>
            <a:r>
              <a:rPr kumimoji="0" lang="en-US" altLang="zh-CN" dirty="0">
                <a:solidFill>
                  <a:srgbClr val="990099"/>
                </a:solidFill>
                <a:latin typeface="Courier New" panose="02070309020205020404" pitchFamily="49" charset="0"/>
              </a:rPr>
              <a:t>s[</a:t>
            </a:r>
            <a:r>
              <a:rPr kumimoji="0" lang="en-US" altLang="zh-CN" dirty="0" err="1">
                <a:solidFill>
                  <a:srgbClr val="990099"/>
                </a:solidFill>
                <a:latin typeface="Courier New" panose="02070309020205020404" pitchFamily="49" charset="0"/>
              </a:rPr>
              <a:t>i</a:t>
            </a:r>
            <a:r>
              <a:rPr kumimoji="0" lang="en-US" altLang="zh-CN" dirty="0">
                <a:solidFill>
                  <a:srgbClr val="990099"/>
                </a:solidFill>
                <a:latin typeface="Courier New" panose="02070309020205020404" pitchFamily="49" charset="0"/>
              </a:rPr>
              <a:t>].name</a:t>
            </a:r>
            <a:r>
              <a:rPr kumimoji="0" lang="en-US" altLang="zh-CN" dirty="0">
                <a:latin typeface="Courier New" panose="02070309020205020404" pitchFamily="49" charset="0"/>
              </a:rPr>
              <a:t>, &amp;s[</a:t>
            </a:r>
            <a:r>
              <a:rPr kumimoji="0" lang="en-US" altLang="zh-CN" dirty="0" err="1">
                <a:latin typeface="Courier New" panose="02070309020205020404" pitchFamily="49" charset="0"/>
              </a:rPr>
              <a:t>i</a:t>
            </a:r>
            <a:r>
              <a:rPr kumimoji="0" lang="en-US" altLang="zh-CN" dirty="0">
                <a:latin typeface="Courier New" panose="02070309020205020404" pitchFamily="49" charset="0"/>
              </a:rPr>
              <a:t>].sex,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dirty="0">
                <a:latin typeface="Courier New" panose="02070309020205020404" pitchFamily="49" charset="0"/>
              </a:rPr>
              <a:t>        &amp;s[</a:t>
            </a:r>
            <a:r>
              <a:rPr kumimoji="0" lang="en-US" altLang="zh-CN" dirty="0" err="1">
                <a:latin typeface="Courier New" panose="02070309020205020404" pitchFamily="49" charset="0"/>
              </a:rPr>
              <a:t>i</a:t>
            </a:r>
            <a:r>
              <a:rPr kumimoji="0" lang="en-US" altLang="zh-CN" dirty="0">
                <a:latin typeface="Courier New" panose="02070309020205020404" pitchFamily="49" charset="0"/>
              </a:rPr>
              <a:t>].age, &amp;s[</a:t>
            </a:r>
            <a:r>
              <a:rPr kumimoji="0" lang="en-US" altLang="zh-CN" dirty="0" err="1">
                <a:latin typeface="Courier New" panose="02070309020205020404" pitchFamily="49" charset="0"/>
              </a:rPr>
              <a:t>i</a:t>
            </a:r>
            <a:r>
              <a:rPr kumimoji="0" lang="en-US" altLang="zh-CN" dirty="0">
                <a:latin typeface="Courier New" panose="02070309020205020404" pitchFamily="49" charset="0"/>
              </a:rPr>
              <a:t>].score);</a:t>
            </a:r>
          </a:p>
        </p:txBody>
      </p:sp>
    </p:spTree>
    <p:extLst>
      <p:ext uri="{BB962C8B-B14F-4D97-AF65-F5344CB8AC3E}">
        <p14:creationId xmlns:p14="http://schemas.microsoft.com/office/powerpoint/2010/main" val="3843735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结构体数组的程序示例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197768" y="1412776"/>
            <a:ext cx="874846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point { float x;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float y; 	}; //C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语句的位置可以很随意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不建议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point </a:t>
            </a:r>
            <a:r>
              <a:rPr lang="en-US" altLang="zh-CN" sz="2000" kern="100" dirty="0" err="1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pnt</a:t>
            </a:r>
            <a:r>
              <a:rPr lang="en-US" altLang="zh-CN" sz="2000" kern="100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[3]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={{1.1,2.2},{3.3,4.4},{5.5,6.6}};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用结构体类型定义的结构体数组，用以存放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个点的坐标值</a:t>
            </a:r>
          </a:p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float 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slp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[2]; 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存放两条直线的斜率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计算点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所在直线的斜率</a:t>
            </a:r>
          </a:p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slp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[1]=(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pnt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[2].y-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pnt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[1].y)/(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pnt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[2].x-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pnt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[1].x);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计算点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所在直线的斜率</a:t>
            </a:r>
          </a:p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slp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[2]=(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pnt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[3].y-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pnt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[1].y)/(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pnt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[3].x-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pnt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[1].x); 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若两个斜率相等（注意浮点数只能在误差范围内相等），则表明在一条直线上</a:t>
            </a:r>
          </a:p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if(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fabs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slp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[1])-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fabs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slp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[2])&lt;1e6)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printf("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三个点在一条直线上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");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一目了然的小程序</a:t>
            </a:r>
            <a:endParaRPr lang="en-US" altLang="zh-CN" sz="20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370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 结构体数组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对结构体数组进行初始化时，逐个元素、逐个成员依次进行。</a:t>
            </a:r>
          </a:p>
          <a:p>
            <a:pPr lvl="0"/>
            <a:r>
              <a:rPr lang="zh-CN" altLang="zh-CN" dirty="0"/>
              <a:t>访问结构体数组中的数据时，先用</a:t>
            </a:r>
            <a:r>
              <a:rPr lang="en-US" altLang="zh-CN" dirty="0"/>
              <a:t>[ ]</a:t>
            </a:r>
            <a:r>
              <a:rPr lang="zh-CN" altLang="zh-CN" dirty="0"/>
              <a:t>取数组元素，再用“</a:t>
            </a:r>
            <a:r>
              <a:rPr lang="en-US" altLang="zh-CN" dirty="0"/>
              <a:t>.</a:t>
            </a:r>
            <a:r>
              <a:rPr lang="zh-CN" altLang="zh-CN" dirty="0"/>
              <a:t>”取结构体成员。</a:t>
            </a:r>
          </a:p>
          <a:p>
            <a:pPr lvl="0"/>
            <a:r>
              <a:rPr lang="zh-CN" altLang="zh-CN" dirty="0"/>
              <a:t>取数组元素运算符</a:t>
            </a:r>
            <a:r>
              <a:rPr lang="en-US" altLang="zh-CN" dirty="0"/>
              <a:t>[ ]</a:t>
            </a:r>
            <a:r>
              <a:rPr lang="zh-CN" altLang="zh-CN" dirty="0"/>
              <a:t>和取结构体成员运算符“</a:t>
            </a:r>
            <a:r>
              <a:rPr lang="en-US" altLang="zh-CN" dirty="0"/>
              <a:t>.</a:t>
            </a:r>
            <a:r>
              <a:rPr lang="zh-CN" altLang="zh-CN" dirty="0"/>
              <a:t>”都是最高优先级，而取地址运算符“</a:t>
            </a:r>
            <a:r>
              <a:rPr lang="en-US" altLang="zh-CN" dirty="0"/>
              <a:t>&amp;</a:t>
            </a:r>
            <a:r>
              <a:rPr lang="zh-CN" altLang="zh-CN" dirty="0"/>
              <a:t>”的优先级低于它们，因此</a:t>
            </a:r>
            <a:r>
              <a:rPr lang="en-US" altLang="zh-CN" dirty="0"/>
              <a:t>&amp;</a:t>
            </a:r>
            <a:r>
              <a:rPr lang="en-US" altLang="zh-CN" dirty="0" err="1"/>
              <a:t>pnt</a:t>
            </a:r>
            <a:r>
              <a:rPr lang="en-US" altLang="zh-CN" dirty="0"/>
              <a:t>[1].x</a:t>
            </a:r>
            <a:r>
              <a:rPr lang="zh-CN" altLang="zh-CN" dirty="0"/>
              <a:t>与</a:t>
            </a:r>
            <a:r>
              <a:rPr lang="en-US" altLang="zh-CN" dirty="0"/>
              <a:t>&amp;(</a:t>
            </a:r>
            <a:r>
              <a:rPr lang="en-US" altLang="zh-CN" dirty="0" err="1"/>
              <a:t>pnt</a:t>
            </a:r>
            <a:r>
              <a:rPr lang="en-US" altLang="zh-CN" dirty="0"/>
              <a:t>[1].x)</a:t>
            </a:r>
            <a:r>
              <a:rPr lang="zh-CN" altLang="zh-CN" dirty="0"/>
              <a:t>的运算结果相同，都是取结构体数组元素的成员的地址。</a:t>
            </a:r>
          </a:p>
          <a:p>
            <a:r>
              <a:rPr lang="zh-CN" altLang="zh-CN" dirty="0"/>
              <a:t>使用结构体数组时，涉及的运算符较多，语法较为繁琐，但能更清晰地表达数据的含义以及数据之间的逻辑关系。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289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结构体嵌套</a:t>
            </a:r>
          </a:p>
        </p:txBody>
      </p:sp>
      <p:sp>
        <p:nvSpPr>
          <p:cNvPr id="4" name="矩形 3"/>
          <p:cNvSpPr/>
          <p:nvPr/>
        </p:nvSpPr>
        <p:spPr>
          <a:xfrm>
            <a:off x="197768" y="1412776"/>
            <a:ext cx="87484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birth {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short 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year,month,day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出生年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月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日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}; 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这是一个简单的结构体类型，表示生日中的年月日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student {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char NO[12]; 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学号</a:t>
            </a:r>
          </a:p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char name[20]; 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姓名</a:t>
            </a:r>
          </a:p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short gender; 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性别</a:t>
            </a:r>
          </a:p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birth birthday; 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在当前结构体类型中，声明其它结构体类型的成员变量</a:t>
            </a:r>
          </a:p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float GPA; 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绩点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student stu1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={"PB20123456","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张三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",1,{2005,2,28},4.29}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赋初值的时候，为了更加清晰，可以使用嵌套的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{}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，当然，不用也可以</a:t>
            </a:r>
          </a:p>
        </p:txBody>
      </p:sp>
    </p:spTree>
    <p:extLst>
      <p:ext uri="{BB962C8B-B14F-4D97-AF65-F5344CB8AC3E}">
        <p14:creationId xmlns:p14="http://schemas.microsoft.com/office/powerpoint/2010/main" val="61003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一维数组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数组类型与数组</a:t>
            </a:r>
            <a:r>
              <a:rPr lang="en-US" altLang="zh-CN" dirty="0"/>
              <a:t>(</a:t>
            </a:r>
            <a:r>
              <a:rPr lang="zh-CN" altLang="en-US" dirty="0"/>
              <a:t>对象</a:t>
            </a:r>
            <a:r>
              <a:rPr lang="en-US" altLang="zh-CN" dirty="0"/>
              <a:t>)</a:t>
            </a:r>
            <a:r>
              <a:rPr lang="zh-CN" altLang="en-US" dirty="0"/>
              <a:t>必须同时定义，如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a[5]; </a:t>
            </a:r>
          </a:p>
          <a:p>
            <a:pPr marL="0" indent="0">
              <a:buNone/>
            </a:pPr>
            <a:r>
              <a:rPr lang="zh-CN" altLang="en-US" dirty="0"/>
              <a:t>可以认为</a:t>
            </a:r>
            <a:r>
              <a:rPr lang="en-US" altLang="zh-CN" dirty="0" err="1"/>
              <a:t>int</a:t>
            </a:r>
            <a:r>
              <a:rPr lang="en-US" altLang="zh-CN" dirty="0"/>
              <a:t> [5]</a:t>
            </a:r>
            <a:r>
              <a:rPr lang="zh-CN" altLang="en-US" dirty="0"/>
              <a:t>是能存放</a:t>
            </a:r>
            <a:r>
              <a:rPr lang="en-US" altLang="zh-CN" dirty="0"/>
              <a:t>5</a:t>
            </a:r>
            <a:r>
              <a:rPr lang="zh-CN" altLang="en-US" dirty="0"/>
              <a:t>个整型数据的数组类型，</a:t>
            </a:r>
            <a:r>
              <a:rPr lang="en-US" altLang="zh-CN" dirty="0"/>
              <a:t>a</a:t>
            </a:r>
            <a:r>
              <a:rPr lang="zh-CN" altLang="en-US" dirty="0"/>
              <a:t>是用这种</a:t>
            </a:r>
            <a:r>
              <a:rPr lang="en-US" altLang="zh-CN" dirty="0"/>
              <a:t>(</a:t>
            </a:r>
            <a:r>
              <a:rPr lang="zh-CN" altLang="en-US" dirty="0"/>
              <a:t>数组</a:t>
            </a:r>
            <a:r>
              <a:rPr lang="en-US" altLang="zh-CN" dirty="0"/>
              <a:t>)</a:t>
            </a:r>
            <a:r>
              <a:rPr lang="zh-CN" altLang="en-US" dirty="0"/>
              <a:t>类型定义的数组</a:t>
            </a:r>
            <a:r>
              <a:rPr lang="en-US" altLang="zh-CN" dirty="0"/>
              <a:t>(</a:t>
            </a:r>
            <a:r>
              <a:rPr lang="zh-CN" altLang="en-US" dirty="0"/>
              <a:t>对象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float data[8];</a:t>
            </a:r>
          </a:p>
          <a:p>
            <a:pPr marL="0" indent="0">
              <a:buNone/>
            </a:pPr>
            <a:r>
              <a:rPr lang="en-US" altLang="zh-CN" dirty="0"/>
              <a:t>float [8]</a:t>
            </a:r>
            <a:r>
              <a:rPr lang="zh-CN" altLang="en-US" dirty="0"/>
              <a:t>是能存放</a:t>
            </a:r>
            <a:r>
              <a:rPr lang="en-US" altLang="zh-CN" dirty="0"/>
              <a:t>8</a:t>
            </a:r>
            <a:r>
              <a:rPr lang="zh-CN" altLang="en-US" dirty="0"/>
              <a:t>个浮点型数据的数组类型，</a:t>
            </a:r>
            <a:r>
              <a:rPr lang="en-US" altLang="zh-CN" dirty="0"/>
              <a:t>data</a:t>
            </a:r>
            <a:r>
              <a:rPr lang="zh-CN" altLang="en-US" dirty="0"/>
              <a:t>是用这种</a:t>
            </a:r>
            <a:r>
              <a:rPr lang="en-US" altLang="zh-CN" dirty="0"/>
              <a:t>(</a:t>
            </a:r>
            <a:r>
              <a:rPr lang="zh-CN" altLang="en-US" dirty="0"/>
              <a:t>数组</a:t>
            </a:r>
            <a:r>
              <a:rPr lang="en-US" altLang="zh-CN" dirty="0"/>
              <a:t>)</a:t>
            </a:r>
            <a:r>
              <a:rPr lang="zh-CN" altLang="en-US" dirty="0"/>
              <a:t>类型定义的数组</a:t>
            </a:r>
            <a:r>
              <a:rPr lang="en-US" altLang="zh-CN" dirty="0"/>
              <a:t>(</a:t>
            </a:r>
            <a:r>
              <a:rPr lang="zh-CN" altLang="en-US" dirty="0"/>
              <a:t>对象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显然，数组是存储多个同类型数据的对象，用</a:t>
            </a:r>
            <a:r>
              <a:rPr lang="en-US" altLang="zh-CN" dirty="0"/>
              <a:t>[ ]</a:t>
            </a:r>
            <a:r>
              <a:rPr lang="zh-CN" altLang="en-US" dirty="0"/>
              <a:t>表征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3080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结构体嵌套</a:t>
            </a:r>
          </a:p>
        </p:txBody>
      </p:sp>
      <p:sp>
        <p:nvSpPr>
          <p:cNvPr id="4" name="矩形 3"/>
          <p:cNvSpPr/>
          <p:nvPr/>
        </p:nvSpPr>
        <p:spPr>
          <a:xfrm>
            <a:off x="197768" y="1412776"/>
            <a:ext cx="874846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birth {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short 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year,month,day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出生年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月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日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}; 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student {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char NO[12]; 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学号</a:t>
            </a:r>
          </a:p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char name[20]; 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姓名</a:t>
            </a:r>
          </a:p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short gender; 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性别</a:t>
            </a:r>
          </a:p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birth birthday; 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在当前结构体类型中，声明其它结构体类型的成员变量</a:t>
            </a:r>
          </a:p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float GPA; 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绩点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student 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stu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[5];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scanf("%d",&amp;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stu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[2].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birthday.month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 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向结构体数组元素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中的结构体成员变量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birthday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中的结构体成员变量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输入数据</a:t>
            </a:r>
          </a:p>
          <a:p>
            <a:pPr>
              <a:spcAft>
                <a:spcPts val="0"/>
              </a:spcAft>
            </a:pPr>
            <a:endParaRPr lang="en-US" altLang="zh-CN" sz="20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08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 ]</a:t>
            </a:r>
            <a:r>
              <a:rPr lang="zh-CN" altLang="en-US" dirty="0"/>
              <a:t>既是一个数组定义符，也是一个数组操作符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abc</a:t>
            </a:r>
            <a:r>
              <a:rPr lang="en-US" altLang="zh-CN" dirty="0"/>
              <a:t>[3];  //</a:t>
            </a:r>
            <a:r>
              <a:rPr lang="zh-CN" altLang="en-US" dirty="0"/>
              <a:t>定义类型为</a:t>
            </a:r>
            <a:r>
              <a:rPr lang="en-US" altLang="zh-CN" dirty="0" err="1"/>
              <a:t>int</a:t>
            </a:r>
            <a:r>
              <a:rPr lang="en-US" altLang="zh-CN" dirty="0"/>
              <a:t> [3]</a:t>
            </a:r>
            <a:r>
              <a:rPr lang="zh-CN" altLang="en-US" dirty="0"/>
              <a:t>的数组</a:t>
            </a:r>
            <a:r>
              <a:rPr lang="en-US" altLang="zh-CN" dirty="0" err="1"/>
              <a:t>abc</a:t>
            </a:r>
            <a:r>
              <a:rPr lang="zh-CN" altLang="en-US" dirty="0"/>
              <a:t>，</a:t>
            </a:r>
            <a:r>
              <a:rPr lang="en-US" altLang="zh-CN" dirty="0"/>
              <a:t>[ ]</a:t>
            </a:r>
            <a:r>
              <a:rPr lang="zh-CN" altLang="en-US" dirty="0"/>
              <a:t>是定义符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abc</a:t>
            </a:r>
            <a:r>
              <a:rPr lang="en-US" altLang="zh-CN" dirty="0"/>
              <a:t>[2]=5;  //</a:t>
            </a:r>
            <a:r>
              <a:rPr lang="zh-CN" altLang="en-US" dirty="0"/>
              <a:t>给其中第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(</a:t>
            </a:r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开始数</a:t>
            </a:r>
            <a:r>
              <a:rPr lang="en-US" altLang="zh-CN" dirty="0"/>
              <a:t>)</a:t>
            </a:r>
            <a:r>
              <a:rPr lang="zh-CN" altLang="en-US" dirty="0"/>
              <a:t>数组元素赋值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//</a:t>
            </a:r>
            <a:r>
              <a:rPr lang="zh-CN" altLang="en-US" dirty="0"/>
              <a:t>此时</a:t>
            </a:r>
            <a:r>
              <a:rPr lang="en-US" altLang="zh-CN" dirty="0"/>
              <a:t>[ ]</a:t>
            </a:r>
            <a:r>
              <a:rPr lang="zh-CN" altLang="en-US" dirty="0"/>
              <a:t>是引用数组元素的操作符</a:t>
            </a:r>
            <a:endParaRPr lang="en-US" altLang="zh-CN" dirty="0"/>
          </a:p>
          <a:p>
            <a:r>
              <a:rPr lang="zh-CN" altLang="en-US" dirty="0"/>
              <a:t>需要注意定义与引用的差别，两者的</a:t>
            </a:r>
            <a:r>
              <a:rPr lang="en-US" altLang="zh-CN" dirty="0"/>
              <a:t>[ ]</a:t>
            </a:r>
            <a:r>
              <a:rPr lang="zh-CN" altLang="en-US" dirty="0"/>
              <a:t>内都有数字，但</a:t>
            </a:r>
            <a:endParaRPr lang="en-US" altLang="zh-CN" dirty="0"/>
          </a:p>
          <a:p>
            <a:pPr lvl="1"/>
            <a:r>
              <a:rPr lang="zh-CN" altLang="en-US" dirty="0"/>
              <a:t>前者是用来说明这个数组的大小</a:t>
            </a:r>
            <a:endParaRPr lang="en-US" altLang="zh-CN" dirty="0"/>
          </a:p>
          <a:p>
            <a:pPr lvl="1"/>
            <a:r>
              <a:rPr lang="zh-CN" altLang="en-US" dirty="0"/>
              <a:t>后者是用来指明数组中某个元素的位置</a:t>
            </a:r>
            <a:endParaRPr lang="en-US" altLang="zh-CN" dirty="0"/>
          </a:p>
          <a:p>
            <a:r>
              <a:rPr lang="zh-CN" altLang="en-US" dirty="0"/>
              <a:t>还要注意，</a:t>
            </a:r>
            <a:r>
              <a:rPr lang="en-US" altLang="zh-CN" dirty="0"/>
              <a:t>C</a:t>
            </a:r>
            <a:r>
              <a:rPr lang="zh-CN" altLang="en-US" dirty="0"/>
              <a:t>语言总是从</a:t>
            </a:r>
            <a:r>
              <a:rPr lang="en-US" altLang="zh-CN" dirty="0"/>
              <a:t>0</a:t>
            </a:r>
            <a:r>
              <a:rPr lang="zh-CN" altLang="en-US" dirty="0"/>
              <a:t>开始计数，该数组的</a:t>
            </a:r>
            <a:r>
              <a:rPr lang="en-US" altLang="zh-CN" dirty="0"/>
              <a:t>3</a:t>
            </a:r>
            <a:r>
              <a:rPr lang="zh-CN" altLang="en-US" dirty="0"/>
              <a:t>个元素是</a:t>
            </a:r>
            <a:r>
              <a:rPr lang="en-US" altLang="zh-CN" dirty="0" err="1"/>
              <a:t>abc</a:t>
            </a:r>
            <a:r>
              <a:rPr lang="en-US" altLang="zh-CN" dirty="0"/>
              <a:t>[0]</a:t>
            </a:r>
            <a:r>
              <a:rPr lang="zh-CN" altLang="en-US" dirty="0"/>
              <a:t>、</a:t>
            </a:r>
            <a:r>
              <a:rPr lang="en-US" altLang="zh-CN" dirty="0" err="1"/>
              <a:t>abc</a:t>
            </a:r>
            <a:r>
              <a:rPr lang="en-US" altLang="zh-CN" dirty="0"/>
              <a:t>[1]</a:t>
            </a:r>
            <a:r>
              <a:rPr lang="zh-CN" altLang="en-US" dirty="0"/>
              <a:t>、</a:t>
            </a:r>
            <a:r>
              <a:rPr lang="en-US" altLang="zh-CN" dirty="0" err="1"/>
              <a:t>abc</a:t>
            </a:r>
            <a:r>
              <a:rPr lang="en-US" altLang="zh-CN" dirty="0"/>
              <a:t>[2]</a:t>
            </a:r>
            <a:r>
              <a:rPr lang="zh-CN" altLang="en-US" dirty="0"/>
              <a:t>，不含</a:t>
            </a:r>
            <a:r>
              <a:rPr lang="en-US" altLang="zh-CN" dirty="0" err="1"/>
              <a:t>abc</a:t>
            </a:r>
            <a:r>
              <a:rPr lang="en-US" altLang="zh-CN" dirty="0"/>
              <a:t>[3]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12466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127" y="476672"/>
            <a:ext cx="8540750" cy="1080120"/>
          </a:xfrm>
        </p:spPr>
        <p:txBody>
          <a:bodyPr/>
          <a:lstStyle/>
          <a:p>
            <a:r>
              <a:rPr lang="zh-CN" altLang="zh-CN" sz="2800" dirty="0"/>
              <a:t>数组与地址</a:t>
            </a:r>
            <a:br>
              <a:rPr lang="en-US" altLang="zh-CN" sz="2800" dirty="0"/>
            </a:b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数组的存储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127" y="1700808"/>
            <a:ext cx="8540750" cy="4542383"/>
          </a:xfrm>
        </p:spPr>
        <p:txBody>
          <a:bodyPr/>
          <a:lstStyle/>
          <a:p>
            <a:r>
              <a:rPr lang="zh-CN" altLang="en-US" dirty="0"/>
              <a:t>数组元素依次占据一片连续的存储空间</a:t>
            </a:r>
            <a:endParaRPr lang="en-US" altLang="zh-CN" dirty="0"/>
          </a:p>
          <a:p>
            <a:r>
              <a:rPr lang="zh-CN" altLang="en-US" dirty="0"/>
              <a:t>数组名代表数组的起始地址</a:t>
            </a:r>
            <a:endParaRPr lang="en-US" altLang="zh-CN" dirty="0"/>
          </a:p>
          <a:p>
            <a:r>
              <a:rPr lang="zh-CN" altLang="en-US" dirty="0"/>
              <a:t>该地址就是</a:t>
            </a:r>
            <a:r>
              <a:rPr lang="en-US" altLang="zh-CN" dirty="0"/>
              <a:t>&amp;a[0]</a:t>
            </a:r>
          </a:p>
          <a:p>
            <a:r>
              <a:rPr lang="zh-CN" altLang="en-US" dirty="0"/>
              <a:t>即第</a:t>
            </a:r>
            <a:r>
              <a:rPr lang="en-US" altLang="zh-CN" dirty="0"/>
              <a:t>0</a:t>
            </a:r>
            <a:r>
              <a:rPr lang="zh-CN" altLang="en-US" dirty="0"/>
              <a:t>个元素所占据空间的首字节地址</a:t>
            </a:r>
            <a:endParaRPr lang="en-US" altLang="zh-CN" dirty="0"/>
          </a:p>
          <a:p>
            <a:r>
              <a:rPr lang="zh-CN" altLang="en-US" dirty="0"/>
              <a:t>因此，数组之间不能作为整体互相赋值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比如</a:t>
            </a:r>
            <a:r>
              <a:rPr lang="en-US" altLang="zh-CN" dirty="0" err="1"/>
              <a:t>int</a:t>
            </a:r>
            <a:r>
              <a:rPr lang="en-US" altLang="zh-CN" dirty="0"/>
              <a:t> a[3], b[3];   a=b;</a:t>
            </a:r>
            <a:r>
              <a:rPr lang="zh-CN" altLang="en-US" dirty="0"/>
              <a:t>错误</a:t>
            </a:r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658522" y="1988840"/>
          <a:ext cx="3017934" cy="1677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508967" imgH="838568" progId="Visio.Drawing.15">
                  <p:embed/>
                </p:oleObj>
              </mc:Choice>
              <mc:Fallback>
                <p:oleObj name="Visio" r:id="rId2" imgW="1508967" imgH="838568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8522" y="1988840"/>
                        <a:ext cx="3017934" cy="1677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504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数组的赋值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数组元素本质上就是一个变量，用法与基本类型变量相同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a[2]=5;   </a:t>
            </a:r>
            <a:r>
              <a:rPr lang="en-US" altLang="zh-CN" dirty="0" err="1"/>
              <a:t>abc</a:t>
            </a:r>
            <a:r>
              <a:rPr lang="en-US" altLang="zh-CN" dirty="0"/>
              <a:t>[0]=-12;</a:t>
            </a:r>
          </a:p>
          <a:p>
            <a:r>
              <a:rPr lang="zh-CN" altLang="en-US" dirty="0"/>
              <a:t>数组虽然不能在语句中赋值，但可以在定义时整体赋初值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float data[8]={3.2,2.3,2.2,2.4,2.1,3.0,2.9,2.8}; </a:t>
            </a:r>
          </a:p>
          <a:p>
            <a:r>
              <a:rPr lang="zh-CN" altLang="en-US" dirty="0"/>
              <a:t>未赋初值的数组，其中的值不确定</a:t>
            </a:r>
            <a:endParaRPr lang="en-US" altLang="zh-CN" dirty="0"/>
          </a:p>
          <a:p>
            <a:r>
              <a:rPr lang="zh-CN" altLang="en-US" dirty="0"/>
              <a:t>只赋部分初值时，从前向后依次赋值再补</a:t>
            </a:r>
            <a:r>
              <a:rPr lang="en-US" altLang="zh-CN" dirty="0"/>
              <a:t>0</a:t>
            </a:r>
          </a:p>
          <a:p>
            <a:pPr marL="0" indent="0">
              <a:buNone/>
            </a:pPr>
            <a:r>
              <a:rPr lang="en-US" altLang="zh-CN" dirty="0"/>
              <a:t>    float data[8]={3.2,2.3,2.2};  //</a:t>
            </a:r>
            <a:r>
              <a:rPr lang="zh-CN" altLang="en-US" dirty="0"/>
              <a:t>后面</a:t>
            </a:r>
            <a:r>
              <a:rPr lang="en-US" altLang="zh-CN" dirty="0"/>
              <a:t>5</a:t>
            </a:r>
            <a:r>
              <a:rPr lang="zh-CN" altLang="en-US" dirty="0"/>
              <a:t>个元素值为</a:t>
            </a:r>
            <a:r>
              <a:rPr lang="en-US" altLang="zh-CN" dirty="0"/>
              <a:t>0.0</a:t>
            </a:r>
          </a:p>
          <a:p>
            <a:pPr marL="0" indent="0">
              <a:buNone/>
            </a:pPr>
            <a:r>
              <a:rPr lang="en-US" altLang="zh-CN" dirty="0"/>
              <a:t>    float data[8]={0};  //</a:t>
            </a:r>
            <a:r>
              <a:rPr lang="zh-CN" altLang="en-US" dirty="0"/>
              <a:t>所有元素值都为</a:t>
            </a:r>
            <a:r>
              <a:rPr lang="en-US" altLang="zh-CN" dirty="0"/>
              <a:t>0.0</a:t>
            </a:r>
          </a:p>
        </p:txBody>
      </p:sp>
    </p:spTree>
    <p:extLst>
      <p:ext uri="{BB962C8B-B14F-4D97-AF65-F5344CB8AC3E}">
        <p14:creationId xmlns:p14="http://schemas.microsoft.com/office/powerpoint/2010/main" val="67351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一维数组的应用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197768" y="1196752"/>
            <a:ext cx="874846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math.h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 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求平方根函数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sqrt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在这里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float data[8]={3.2,2.3,2.2,2.4,2.1,3.0,2.9,2.8}; 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float sum=0; //sum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用于求和，初值赋为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 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float 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ave,var,MSD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平均值、方差、均方差变量</a:t>
            </a:r>
          </a:p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循环控制变量</a:t>
            </a:r>
          </a:p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for(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=0;i&lt;8;i++)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对需要计数的循环，用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语句更清晰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sum=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sum+data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];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仅一条语句的循环体可不用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{}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ave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=sum/8;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计算平均值</a:t>
            </a:r>
          </a:p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sum=0; //sum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清零，继续用</a:t>
            </a:r>
          </a:p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for(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=0;i&lt;8;i++)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sum=(data[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]-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ave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)*(data[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]-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ave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=sum/7; 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方差是除以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n-1 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MSD=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sqrt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 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调用求平方根函数</a:t>
            </a:r>
          </a:p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printf("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平均值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%.3f,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方差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%.3f,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均方差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%.3f",ave,var,MSD);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502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404664"/>
            <a:ext cx="8540750" cy="1296144"/>
          </a:xfrm>
        </p:spPr>
        <p:txBody>
          <a:bodyPr/>
          <a:lstStyle/>
          <a:p>
            <a:r>
              <a:rPr lang="zh-CN" altLang="zh-CN" dirty="0"/>
              <a:t>多维数组</a:t>
            </a:r>
            <a:br>
              <a:rPr lang="en-US" altLang="zh-CN" dirty="0"/>
            </a:b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二维数组的</a:t>
            </a:r>
            <a:r>
              <a:rPr lang="zh-CN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定义与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存储</a:t>
            </a:r>
            <a:br>
              <a:rPr lang="zh-CN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数组本质上都是一维的，所有元素在空间中线性排列</a:t>
            </a:r>
            <a:endParaRPr lang="en-US" altLang="zh-CN" dirty="0"/>
          </a:p>
          <a:p>
            <a:r>
              <a:rPr lang="zh-CN" altLang="en-US" dirty="0"/>
              <a:t>数组的元素可以是数组，所以产生了多维数组</a:t>
            </a:r>
            <a:endParaRPr lang="en-US" altLang="zh-CN" dirty="0"/>
          </a:p>
          <a:p>
            <a:r>
              <a:rPr lang="zh-CN" altLang="en-US" dirty="0"/>
              <a:t>多维数组只是一种逻辑结构，但能与现实中的数据更好对应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a1[9][9], a2[81];  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两个数组在内存中存储形式一样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但前者可以直观表示行和列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比如存放一个数独问题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99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二维数组的应用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68" y="1659572"/>
            <a:ext cx="87484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float data[2][4]={3.2,2.3,2.2,2.4,2.1,3.0,2.9,2.8}; 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float sum[2]={0};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存放两行数据的和</a:t>
            </a:r>
            <a:endParaRPr lang="en-US" altLang="zh-CN" sz="20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循环控制变量</a:t>
            </a:r>
          </a:p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for(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=0;i&lt;4;i++) {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sum[0]=sum[0]+data[0][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sum[1]=sum[1]+data[1][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for(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=0;i&lt;2;i++)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printf("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第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%d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行平均值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%.3f\n",i+1,sum[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]/2);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8269180"/>
      </p:ext>
    </p:extLst>
  </p:cSld>
  <p:clrMapOvr>
    <a:masterClrMapping/>
  </p:clrMapOvr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17291</TotalTime>
  <Pages>0</Pages>
  <Words>3036</Words>
  <Characters>0</Characters>
  <Application>Microsoft Office PowerPoint</Application>
  <DocSecurity>0</DocSecurity>
  <PresentationFormat>全屏显示(4:3)</PresentationFormat>
  <Lines>0</Lines>
  <Paragraphs>334</Paragraphs>
  <Slides>30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仿宋</vt:lpstr>
      <vt:lpstr>微软雅黑</vt:lpstr>
      <vt:lpstr>Arial</vt:lpstr>
      <vt:lpstr>Calibri</vt:lpstr>
      <vt:lpstr>Courier New</vt:lpstr>
      <vt:lpstr>Times New Roman</vt:lpstr>
      <vt:lpstr>Wingdings</vt:lpstr>
      <vt:lpstr>诗情画意</vt:lpstr>
      <vt:lpstr>Visio</vt:lpstr>
      <vt:lpstr>第六讲</vt:lpstr>
      <vt:lpstr>构造数据类型</vt:lpstr>
      <vt:lpstr>一维数组</vt:lpstr>
      <vt:lpstr>数组元素</vt:lpstr>
      <vt:lpstr>数组与地址 ——数组的存储</vt:lpstr>
      <vt:lpstr>数组的赋值</vt:lpstr>
      <vt:lpstr>一维数组的应用</vt:lpstr>
      <vt:lpstr>多维数组 二维数组的定义与存储 </vt:lpstr>
      <vt:lpstr>二维数组的应用</vt:lpstr>
      <vt:lpstr>二维数组+二层循环</vt:lpstr>
      <vt:lpstr>二维数组的初值</vt:lpstr>
      <vt:lpstr>二维数组的初值</vt:lpstr>
      <vt:lpstr>数组的存储</vt:lpstr>
      <vt:lpstr>字符数组与字符串</vt:lpstr>
      <vt:lpstr>字符数组与字符串的存储</vt:lpstr>
      <vt:lpstr>空字符串</vt:lpstr>
      <vt:lpstr>字符、字符数组与字符串</vt:lpstr>
      <vt:lpstr>第七讲</vt:lpstr>
      <vt:lpstr>结构体的基本用法 结构体（struct）</vt:lpstr>
      <vt:lpstr>类型与对象同时定义</vt:lpstr>
      <vt:lpstr>类型与对象分开定义</vt:lpstr>
      <vt:lpstr> 结构体的操作</vt:lpstr>
      <vt:lpstr>结构体的简单用例</vt:lpstr>
      <vt:lpstr>结构体数组</vt:lpstr>
      <vt:lpstr>   结构体数组与二维表</vt:lpstr>
      <vt:lpstr>   结构体数组</vt:lpstr>
      <vt:lpstr>结构体数组的程序示例</vt:lpstr>
      <vt:lpstr> 结构体数组</vt:lpstr>
      <vt:lpstr>结构体嵌套</vt:lpstr>
      <vt:lpstr>结构体嵌套</vt:lpstr>
    </vt:vector>
  </TitlesOfParts>
  <Manager/>
  <Company>Microsoft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计算机程序设计</dc:title>
  <dc:subject/>
  <dc:creator>wanglei</dc:creator>
  <cp:keywords/>
  <dc:description/>
  <cp:lastModifiedBy>Xiao-Hua Xu</cp:lastModifiedBy>
  <cp:revision>876</cp:revision>
  <dcterms:created xsi:type="dcterms:W3CDTF">2012-09-25T16:36:19Z</dcterms:created>
  <dcterms:modified xsi:type="dcterms:W3CDTF">2022-10-28T07:42:04Z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