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566" r:id="rId2"/>
    <p:sldId id="527" r:id="rId3"/>
    <p:sldId id="586" r:id="rId4"/>
    <p:sldId id="587" r:id="rId5"/>
    <p:sldId id="601" r:id="rId6"/>
    <p:sldId id="602" r:id="rId7"/>
    <p:sldId id="603" r:id="rId8"/>
    <p:sldId id="604" r:id="rId9"/>
    <p:sldId id="605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51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0" autoAdjust="0"/>
  </p:normalViewPr>
  <p:slideViewPr>
    <p:cSldViewPr>
      <p:cViewPr varScale="1">
        <p:scale>
          <a:sx n="52" d="100"/>
          <a:sy n="52" d="100"/>
        </p:scale>
        <p:origin x="122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3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函数价值与作用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70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证明不了，计算机可以部分验证，很大范围内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18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76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函数无参数时，新标准要</a:t>
            </a:r>
            <a:r>
              <a:rPr lang="en-US" altLang="zh-CN"/>
              <a:t>void</a:t>
            </a:r>
            <a:r>
              <a:rPr lang="zh-CN" altLang="en-US"/>
              <a:t>，以前标准不用，所以为了兼容性，可以没有，但强烈推荐使用</a:t>
            </a:r>
            <a:r>
              <a:rPr lang="en-US" altLang="zh-CN"/>
              <a:t>void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4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所以一个极简单的函数，可以是</a:t>
            </a:r>
            <a:r>
              <a:rPr lang="en-US" altLang="zh-CN"/>
              <a:t>main()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200" kern="120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ea"/>
              </a:rPr>
              <a:t>形参由系统分配临时存储单元，存放主调函数所传递的实际参数值；属于函数</a:t>
            </a:r>
            <a:r>
              <a:rPr lang="zh-CN" altLang="en-US" sz="1200" kern="1200">
                <a:solidFill>
                  <a:srgbClr val="0000FF"/>
                </a:solidFill>
                <a:latin typeface="+mn-ea"/>
                <a:ea typeface="宋体" panose="02010600030101010101" pitchFamily="2" charset="-122"/>
                <a:cs typeface="+mn-ea"/>
              </a:rPr>
              <a:t>内部</a:t>
            </a:r>
            <a:r>
              <a:rPr lang="zh-CN" altLang="en-US" sz="1200" kern="120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ea"/>
              </a:rPr>
              <a:t>的变量；</a:t>
            </a:r>
            <a:endParaRPr lang="en-US" altLang="zh-CN" sz="1200" kern="120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ea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200" kern="120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ea"/>
              </a:rPr>
              <a:t>函数调用结束退出函数体后，形参自动消失；</a:t>
            </a: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97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r>
              <a:rPr lang="zh-CN" altLang="en-US"/>
              <a:t>可以在函数体中定义变量，也可以把参数当成变量</a:t>
            </a:r>
            <a:r>
              <a:rPr lang="en-US" altLang="zh-CN"/>
              <a:t>,</a:t>
            </a:r>
            <a:r>
              <a:rPr lang="zh-CN" altLang="en-US"/>
              <a:t>二者在函数体内地位相等</a:t>
            </a:r>
            <a:endParaRPr lang="en-US" altLang="zh-CN"/>
          </a:p>
          <a:p>
            <a:pPr lvl="1"/>
            <a:r>
              <a:rPr lang="zh-CN" altLang="en-US"/>
              <a:t>函数体中可以有多条返回语句 </a:t>
            </a:r>
            <a:r>
              <a:rPr lang="en-US" altLang="zh-CN"/>
              <a:t>return</a:t>
            </a:r>
            <a:r>
              <a:rPr lang="zh-CN" altLang="en-US"/>
              <a:t>， 但每次运行函数都</a:t>
            </a:r>
            <a:r>
              <a:rPr lang="zh-CN" altLang="en-US">
                <a:solidFill>
                  <a:srgbClr val="FF0000"/>
                </a:solidFill>
              </a:rPr>
              <a:t>只能执行其中一条语句</a:t>
            </a:r>
            <a:r>
              <a:rPr lang="en-US" altLang="zh-CN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zh-CN" altLang="en-US"/>
              <a:t>执行返回语句后立即结束整个函数的运行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8340600" cy="2223317"/>
          </a:xfrm>
        </p:spPr>
        <p:txBody>
          <a:bodyPr/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1</a:t>
            </a:r>
            <a:r>
              <a:rPr lang="zh-CN" altLang="en-US" sz="4800" dirty="0"/>
              <a:t>讲</a:t>
            </a:r>
            <a:r>
              <a:rPr lang="en-US" altLang="zh-CN" sz="4800" dirty="0"/>
              <a:t>	</a:t>
            </a:r>
            <a:r>
              <a:rPr lang="zh-CN" altLang="en-US" sz="4800" dirty="0"/>
              <a:t>模块化与函数</a:t>
            </a:r>
          </a:p>
        </p:txBody>
      </p:sp>
    </p:spTree>
    <p:extLst>
      <p:ext uri="{BB962C8B-B14F-4D97-AF65-F5344CB8AC3E}">
        <p14:creationId xmlns:p14="http://schemas.microsoft.com/office/powerpoint/2010/main" val="131663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最简单的</a:t>
            </a:r>
            <a:r>
              <a:rPr lang="en-US" altLang="zh-CN"/>
              <a:t>C</a:t>
            </a:r>
            <a:r>
              <a:rPr lang="zh-CN" altLang="en-US"/>
              <a:t>程序中的   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printf("Hello, world!\n"); </a:t>
            </a:r>
            <a:r>
              <a:rPr lang="en-US" altLang="zh-CN" sz="2400">
                <a:solidFill>
                  <a:srgbClr val="00B050"/>
                </a:solidFill>
              </a:rPr>
              <a:t>//return 0;</a:t>
            </a:r>
            <a:r>
              <a:rPr lang="zh-CN" altLang="en-US" sz="2400">
                <a:solidFill>
                  <a:srgbClr val="00B050"/>
                </a:solidFill>
              </a:rPr>
              <a:t>可省略</a:t>
            </a:r>
            <a:endParaRPr lang="en-US" altLang="zh-CN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>
                <a:solidFill>
                  <a:srgbClr val="000000"/>
                </a:solidFill>
              </a:rPr>
              <a:t>main()</a:t>
            </a:r>
            <a:r>
              <a:rPr lang="zh-CN" altLang="en-US" sz="2400"/>
              <a:t>是</a:t>
            </a:r>
            <a:r>
              <a:rPr lang="en-US" altLang="zh-CN" sz="2400"/>
              <a:t>C</a:t>
            </a:r>
            <a:r>
              <a:rPr lang="zh-CN" altLang="en-US" sz="2400"/>
              <a:t>语言中的</a:t>
            </a:r>
            <a:r>
              <a:rPr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主函数</a:t>
            </a:r>
            <a:r>
              <a:rPr lang="zh-CN" altLang="en-US" sz="2400"/>
              <a:t>，任何</a:t>
            </a:r>
            <a:r>
              <a:rPr lang="en-US" altLang="zh-CN" sz="2400"/>
              <a:t>C</a:t>
            </a:r>
            <a:r>
              <a:rPr lang="zh-CN" altLang="en-US" sz="2400"/>
              <a:t>程序都从</a:t>
            </a:r>
            <a:r>
              <a:rPr lang="en-US" altLang="zh-CN" sz="2400"/>
              <a:t>main()</a:t>
            </a:r>
            <a:r>
              <a:rPr lang="zh-CN" altLang="en-US" sz="2400"/>
              <a:t>函数开始执行（一般也在</a:t>
            </a:r>
            <a:r>
              <a:rPr lang="en-US" altLang="zh-CN" sz="2400"/>
              <a:t>main</a:t>
            </a:r>
            <a:r>
              <a:rPr lang="zh-CN" altLang="en-US" sz="2400"/>
              <a:t>函数中结束）</a:t>
            </a:r>
          </a:p>
          <a:p>
            <a:r>
              <a:rPr lang="en-US" altLang="zh-CN" sz="2400">
                <a:solidFill>
                  <a:srgbClr val="000000"/>
                </a:solidFill>
              </a:rPr>
              <a:t>printf()</a:t>
            </a:r>
            <a:r>
              <a:rPr lang="zh-CN" altLang="en-US" sz="2400"/>
              <a:t>是在</a:t>
            </a:r>
            <a:r>
              <a:rPr lang="en-US" altLang="zh-CN" sz="2400"/>
              <a:t>IDE</a:t>
            </a:r>
            <a:r>
              <a:rPr lang="zh-CN" altLang="en-US" sz="2400"/>
              <a:t>的函数库中</a:t>
            </a:r>
            <a:r>
              <a:rPr lang="zh-CN" altLang="en-US" sz="2400">
                <a:solidFill>
                  <a:srgbClr val="FF0000"/>
                </a:solidFill>
              </a:rPr>
              <a:t>定义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库函数</a:t>
            </a:r>
            <a:r>
              <a:rPr lang="zh-CN" altLang="en-US" sz="2400"/>
              <a:t>， 头文件</a:t>
            </a:r>
            <a:r>
              <a:rPr lang="en-US" altLang="zh-CN" sz="2400"/>
              <a:t>stdio.h</a:t>
            </a:r>
            <a:r>
              <a:rPr lang="zh-CN" altLang="en-US" sz="2400"/>
              <a:t>中有</a:t>
            </a:r>
            <a:r>
              <a:rPr lang="zh-CN" altLang="en-US"/>
              <a:t>原型</a:t>
            </a:r>
            <a:r>
              <a:rPr lang="zh-CN" altLang="en-US" sz="2400">
                <a:solidFill>
                  <a:srgbClr val="FF0000"/>
                </a:solidFill>
              </a:rPr>
              <a:t>声明</a:t>
            </a:r>
            <a:r>
              <a:rPr lang="en-US" altLang="zh-CN" sz="2400"/>
              <a:t>(</a:t>
            </a:r>
            <a:r>
              <a:rPr lang="zh-CN" altLang="en-US" sz="2400"/>
              <a:t>如下</a:t>
            </a:r>
            <a:r>
              <a:rPr lang="en-US" altLang="zh-CN" sz="2400"/>
              <a:t>)</a:t>
            </a:r>
            <a:r>
              <a:rPr lang="zh-CN" altLang="en-US" sz="2400"/>
              <a:t>，可以被其它函数</a:t>
            </a:r>
            <a:r>
              <a:rPr lang="en-US" altLang="zh-CN" sz="2400"/>
              <a:t>(</a:t>
            </a:r>
            <a:r>
              <a:rPr lang="zh-CN" altLang="en-US" sz="2400"/>
              <a:t>包括</a:t>
            </a:r>
            <a:r>
              <a:rPr lang="en-US" altLang="zh-CN" sz="2400"/>
              <a:t>main)</a:t>
            </a:r>
            <a:r>
              <a:rPr lang="zh-CN" altLang="en-US" sz="2400"/>
              <a:t>直接</a:t>
            </a:r>
            <a:r>
              <a:rPr lang="zh-CN" altLang="en-US" sz="2400">
                <a:solidFill>
                  <a:srgbClr val="FF0000"/>
                </a:solidFill>
              </a:rPr>
              <a:t>调用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    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</a:rPr>
              <a:t>_CRTIMP int __cdecl printf(const char *, ...);</a:t>
            </a:r>
            <a:endParaRPr lang="zh-CN" altLang="en-US" sz="24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2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256584"/>
          </a:xfrm>
        </p:spPr>
        <p:txBody>
          <a:bodyPr/>
          <a:lstStyle/>
          <a:p>
            <a:r>
              <a:rPr lang="en-US" altLang="zh-CN" sz="2400"/>
              <a:t>main()</a:t>
            </a:r>
            <a:r>
              <a:rPr lang="zh-CN" altLang="en-US" sz="2400"/>
              <a:t>函数是所有</a:t>
            </a:r>
            <a:r>
              <a:rPr lang="en-US" altLang="zh-CN" sz="2400"/>
              <a:t>C</a:t>
            </a:r>
            <a:r>
              <a:rPr lang="zh-CN" altLang="en-US" sz="2400"/>
              <a:t>程序都必须有的</a:t>
            </a:r>
          </a:p>
          <a:p>
            <a:r>
              <a:rPr lang="en-US" altLang="zh-CN" sz="2400"/>
              <a:t>printf()</a:t>
            </a:r>
            <a:r>
              <a:rPr lang="zh-CN" altLang="en-US" sz="2400"/>
              <a:t>则体现了函数的意义：</a:t>
            </a:r>
          </a:p>
          <a:p>
            <a:pPr lvl="1"/>
            <a:r>
              <a:rPr lang="zh-CN" altLang="en-US" sz="2400"/>
              <a:t>可以完成特定</a:t>
            </a:r>
            <a:r>
              <a:rPr lang="zh-CN" altLang="en-US" sz="2400">
                <a:solidFill>
                  <a:schemeClr val="accent6"/>
                </a:solidFill>
              </a:rPr>
              <a:t>功能</a:t>
            </a:r>
            <a:r>
              <a:rPr lang="zh-CN" altLang="en-US" sz="2400"/>
              <a:t>（按指定格式打印字符串）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solidFill>
                  <a:schemeClr val="accent6"/>
                </a:solidFill>
              </a:rPr>
              <a:t>屏蔽功能的实现细节</a:t>
            </a:r>
            <a:r>
              <a:rPr lang="zh-CN" altLang="en-US" sz="2400"/>
              <a:t>（如果没有</a:t>
            </a:r>
            <a:r>
              <a:rPr lang="en-US" altLang="zh-CN" sz="2400"/>
              <a:t>printf</a:t>
            </a:r>
            <a:r>
              <a:rPr lang="zh-CN" altLang="en-US" sz="2400"/>
              <a:t>函数可用，必须直接跟操作系统甚至硬件打交道）</a:t>
            </a:r>
          </a:p>
          <a:p>
            <a:pPr lvl="1"/>
            <a:r>
              <a:rPr lang="zh-CN" altLang="en-US" sz="2400"/>
              <a:t>可以被任意函数</a:t>
            </a:r>
            <a:r>
              <a:rPr lang="en-US" altLang="zh-CN" sz="2400"/>
              <a:t>/</a:t>
            </a:r>
            <a:r>
              <a:rPr lang="zh-CN" altLang="en-US" sz="2400"/>
              <a:t>程序反复</a:t>
            </a:r>
            <a:r>
              <a:rPr lang="zh-CN" altLang="en-US" sz="2400">
                <a:solidFill>
                  <a:schemeClr val="accent6"/>
                </a:solidFill>
              </a:rPr>
              <a:t>调用</a:t>
            </a:r>
            <a:r>
              <a:rPr lang="zh-CN" altLang="en-US" sz="2400"/>
              <a:t>，减少编程工作量</a:t>
            </a:r>
          </a:p>
          <a:p>
            <a:pPr lvl="1"/>
            <a:r>
              <a:rPr lang="zh-CN" altLang="en-US" sz="2400"/>
              <a:t>便于模块化设计与调试程序，等等</a:t>
            </a:r>
          </a:p>
          <a:p>
            <a:r>
              <a:rPr lang="zh-CN" altLang="en-US" sz="2400"/>
              <a:t>库函数由程序开发环境或第三方提供，通常是编译过的文件</a:t>
            </a:r>
            <a:endParaRPr lang="en-US" altLang="zh-CN" sz="2400"/>
          </a:p>
          <a:p>
            <a:r>
              <a:rPr lang="en-US" altLang="zh-CN" sz="2400"/>
              <a:t>C</a:t>
            </a:r>
            <a:r>
              <a:rPr lang="zh-CN" altLang="en-US" sz="2400"/>
              <a:t>程序由函数组成，通常应把相对独立的功能定义成函数</a:t>
            </a:r>
          </a:p>
        </p:txBody>
      </p:sp>
    </p:spTree>
    <p:extLst>
      <p:ext uri="{BB962C8B-B14F-4D97-AF65-F5344CB8AC3E}">
        <p14:creationId xmlns:p14="http://schemas.microsoft.com/office/powerpoint/2010/main" val="201497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以哥氏猜想为例   说明  函数的定义方法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/>
              <a:t>哥德巴赫猜想：“</a:t>
            </a:r>
            <a:r>
              <a:rPr lang="zh-CN" altLang="en-US">
                <a:solidFill>
                  <a:schemeClr val="accent2"/>
                </a:solidFill>
              </a:rPr>
              <a:t>任一大于 </a:t>
            </a:r>
            <a:r>
              <a:rPr lang="en-US" altLang="zh-CN">
                <a:solidFill>
                  <a:schemeClr val="accent2"/>
                </a:solidFill>
              </a:rPr>
              <a:t>2 </a:t>
            </a:r>
            <a:r>
              <a:rPr lang="zh-CN" altLang="en-US">
                <a:solidFill>
                  <a:schemeClr val="accent2"/>
                </a:solidFill>
              </a:rPr>
              <a:t>的偶数都可写成两个素数之和”</a:t>
            </a:r>
            <a:endParaRPr lang="en-US" altLang="zh-CN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证明一下？？？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A95883-4001-41D2-9C76-C8FE474A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442677"/>
            <a:ext cx="3528392" cy="39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猜想的验证 程序设计思想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82453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/>
              <a:t>哥德巴赫猜想：“</a:t>
            </a:r>
            <a:r>
              <a:rPr lang="zh-CN" altLang="en-US">
                <a:solidFill>
                  <a:schemeClr val="accent2"/>
                </a:solidFill>
              </a:rPr>
              <a:t>任一大于 </a:t>
            </a:r>
            <a:r>
              <a:rPr lang="en-US" altLang="zh-CN">
                <a:solidFill>
                  <a:schemeClr val="accent2"/>
                </a:solidFill>
              </a:rPr>
              <a:t>2 </a:t>
            </a:r>
            <a:r>
              <a:rPr lang="zh-CN" altLang="en-US">
                <a:solidFill>
                  <a:schemeClr val="accent2"/>
                </a:solidFill>
              </a:rPr>
              <a:t>的偶数都可写成两个素数之和”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验证过程：先把偶数分拆成两个数，再判断两个数是否都为素数，只要找到一对素数的组合就通过； 所有偶数都通过则证明在整数 </a:t>
            </a:r>
            <a:r>
              <a:rPr lang="en-US" altLang="zh-CN"/>
              <a:t>n </a:t>
            </a:r>
            <a:r>
              <a:rPr lang="zh-CN" altLang="en-US"/>
              <a:t>范围内猜想成立 </a:t>
            </a:r>
            <a:endParaRPr lang="en-US" altLang="zh-CN"/>
          </a:p>
          <a:p>
            <a:pPr lvl="1">
              <a:lnSpc>
                <a:spcPct val="50000"/>
              </a:lnSpc>
            </a:pP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按模块化思想和目标，理所当然要把判断素数的相关代码独立成一个模块或函数，我们将其命名为</a:t>
            </a:r>
            <a:r>
              <a:rPr lang="en-US" altLang="zh-CN" err="1">
                <a:solidFill>
                  <a:schemeClr val="accent2"/>
                </a:solidFill>
              </a:rPr>
              <a:t>IsPrime</a:t>
            </a:r>
            <a:r>
              <a:rPr lang="en-US" altLang="zh-CN"/>
              <a:t> </a:t>
            </a:r>
            <a:r>
              <a:rPr lang="zh-CN" altLang="en-US"/>
              <a:t>函数</a:t>
            </a:r>
            <a:endParaRPr lang="en-US" altLang="zh-CN"/>
          </a:p>
          <a:p>
            <a:pPr lvl="1">
              <a:lnSpc>
                <a:spcPct val="5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每个偶数分拆两个数的过程很容易用循环进行遍历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所有</a:t>
            </a:r>
            <a:r>
              <a:rPr lang="en-US" altLang="zh-CN"/>
              <a:t>n</a:t>
            </a:r>
            <a:r>
              <a:rPr lang="zh-CN" altLang="en-US"/>
              <a:t>以内的偶数，同样也用循环遍历，典型的二重循环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不再解释素数的判断算法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8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函数的定义   总述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556792"/>
            <a:ext cx="8734872" cy="52565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定义</a:t>
            </a:r>
            <a:r>
              <a:rPr lang="en-US" altLang="zh-CN"/>
              <a:t>(definition)</a:t>
            </a:r>
            <a:r>
              <a:rPr lang="zh-CN" altLang="en-US"/>
              <a:t>一个函数的完整步骤，分为两部分：（先定义）</a:t>
            </a:r>
            <a:r>
              <a:rPr lang="zh-CN" altLang="en-US">
                <a:solidFill>
                  <a:schemeClr val="accent2"/>
                </a:solidFill>
              </a:rPr>
              <a:t>函数头</a:t>
            </a:r>
            <a:r>
              <a:rPr lang="en-US" altLang="zh-CN"/>
              <a:t>+</a:t>
            </a:r>
            <a:r>
              <a:rPr lang="zh-CN" altLang="en-US"/>
              <a:t>（再实现）</a:t>
            </a:r>
            <a:r>
              <a:rPr lang="zh-CN" altLang="en-US">
                <a:solidFill>
                  <a:srgbClr val="FF0000"/>
                </a:solidFill>
              </a:rPr>
              <a:t>函数体</a:t>
            </a:r>
            <a:r>
              <a:rPr lang="zh-CN" altLang="en-US"/>
              <a:t>。目的是：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"/>
            </a:pPr>
            <a:r>
              <a:rPr lang="zh-CN" altLang="en-US"/>
              <a:t>指定函数</a:t>
            </a:r>
            <a:r>
              <a:rPr lang="zh-CN" altLang="en-US">
                <a:solidFill>
                  <a:schemeClr val="accent2"/>
                </a:solidFill>
              </a:rPr>
              <a:t>名字</a:t>
            </a:r>
            <a:endParaRPr lang="en-US" altLang="zh-CN">
              <a:solidFill>
                <a:schemeClr val="accent2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400"/>
              <a:t>函数通过名字进行</a:t>
            </a:r>
            <a:r>
              <a:rPr lang="zh-CN" altLang="en-US" sz="2400">
                <a:solidFill>
                  <a:srgbClr val="C00000"/>
                </a:solidFill>
              </a:rPr>
              <a:t>调用</a:t>
            </a:r>
            <a:endParaRPr lang="en-US" altLang="zh-CN" sz="240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400"/>
              <a:t>名字应符合标识符命名规则，且尽量准确反映函数功能</a:t>
            </a:r>
            <a:endParaRPr lang="en-US" altLang="zh-CN" sz="240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400"/>
              <a:t>同一程序中不能重名，名称相同、类型不同也不行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"/>
            </a:pPr>
            <a:r>
              <a:rPr lang="zh-CN" altLang="en-US"/>
              <a:t>指定函数</a:t>
            </a:r>
            <a:r>
              <a:rPr lang="zh-CN" altLang="en-US">
                <a:solidFill>
                  <a:schemeClr val="accent2"/>
                </a:solidFill>
              </a:rPr>
              <a:t>类型</a:t>
            </a:r>
            <a:endParaRPr lang="en-US" altLang="zh-CN">
              <a:solidFill>
                <a:schemeClr val="accent2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400"/>
              <a:t>函数返回值的类型，缺省时为</a:t>
            </a:r>
            <a:r>
              <a:rPr lang="en-US" altLang="zh-CN" sz="2400"/>
              <a:t>int</a:t>
            </a:r>
            <a:r>
              <a:rPr lang="zh-CN" altLang="en-US" sz="2400"/>
              <a:t>类型</a:t>
            </a:r>
          </a:p>
          <a:p>
            <a:pPr lvl="1"/>
            <a:r>
              <a:rPr lang="zh-CN" altLang="en-US"/>
              <a:t>指定函数</a:t>
            </a:r>
            <a:r>
              <a:rPr lang="zh-CN" altLang="en-US">
                <a:solidFill>
                  <a:schemeClr val="accent2"/>
                </a:solidFill>
              </a:rPr>
              <a:t>参数</a:t>
            </a:r>
            <a:r>
              <a:rPr lang="zh-CN" altLang="en-US"/>
              <a:t>的名字和类型（如果有参数的话）</a:t>
            </a:r>
            <a:endParaRPr lang="en-US" altLang="zh-CN"/>
          </a:p>
          <a:p>
            <a:pPr lvl="1"/>
            <a:r>
              <a:rPr lang="zh-CN" altLang="en-US"/>
              <a:t>指定函数</a:t>
            </a:r>
            <a:r>
              <a:rPr lang="zh-CN" altLang="en-US">
                <a:solidFill>
                  <a:srgbClr val="FF0000"/>
                </a:solidFill>
              </a:rPr>
              <a:t>功能</a:t>
            </a:r>
            <a:r>
              <a:rPr lang="zh-CN" altLang="en-US"/>
              <a:t>（即函数体内所有语句实现的功能）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98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函数头的   定义形式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1625" y="1556792"/>
                <a:ext cx="8540750" cy="4896544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/>
                  <a:t>标准</a:t>
                </a:r>
                <a:r>
                  <a:rPr lang="en-US" altLang="zh-CN"/>
                  <a:t>main</a:t>
                </a:r>
                <a:r>
                  <a:rPr lang="zh-CN" altLang="en-US"/>
                  <a:t>函数写法</a:t>
                </a:r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main</m:t>
                    </m:r>
                  </m:oMath>
                </a14:m>
                <a:r>
                  <a:rPr lang="en-US" altLang="zh-CN"/>
                  <a:t>(void) {	//</a:t>
                </a:r>
                <a:r>
                  <a:rPr lang="zh-CN" altLang="en-US">
                    <a:solidFill>
                      <a:schemeClr val="accent2"/>
                    </a:solidFill>
                  </a:rPr>
                  <a:t>函数头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/>
                  <a:t>	    …….//</a:t>
                </a:r>
                <a:r>
                  <a:rPr lang="zh-CN" altLang="en-US"/>
                  <a:t>函数体</a:t>
                </a:r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/>
                  <a:t>	}</a:t>
                </a:r>
              </a:p>
              <a:p>
                <a:pPr marL="342900" lvl="1" indent="-342900">
                  <a:lnSpc>
                    <a:spcPct val="130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</a:pPr>
                <a:r>
                  <a:rPr lang="en-US" altLang="zh-CN"/>
                  <a:t>C</a:t>
                </a:r>
                <a:r>
                  <a:rPr lang="zh-CN" altLang="en-US"/>
                  <a:t>语言的函数头由：返回值类型、 函数名、 函数参数三个部分组成。形式如下：</a:t>
                </a:r>
                <a:endParaRPr lang="en-US" altLang="zh-CN"/>
              </a:p>
              <a:p>
                <a:pPr marL="0" lvl="1" indent="0">
                  <a:lnSpc>
                    <a:spcPct val="130000"/>
                  </a:lnSpc>
                  <a:buClr>
                    <a:schemeClr val="hlink"/>
                  </a:buClr>
                  <a:buSzPct val="75000"/>
                  <a:buNone/>
                </a:pPr>
                <a:r>
                  <a:rPr lang="en-US" altLang="zh-CN" b="1" i="1"/>
                  <a:t>    </a:t>
                </a:r>
                <a:r>
                  <a:rPr lang="zh-CN" altLang="zh-CN" b="1" i="1">
                    <a:solidFill>
                      <a:srgbClr val="FF0000"/>
                    </a:solidFill>
                  </a:rPr>
                  <a:t>函数返回值的类型</a:t>
                </a:r>
                <a:r>
                  <a:rPr lang="zh-CN" altLang="zh-CN" b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  </a:t>
                </a:r>
                <a:r>
                  <a:rPr lang="zh-CN" altLang="zh-CN" b="1" i="1">
                    <a:solidFill>
                      <a:srgbClr val="FF0000"/>
                    </a:solidFill>
                  </a:rPr>
                  <a:t>函数名（函数参数的类型  函数参数名）</a:t>
                </a:r>
                <a:endParaRPr lang="zh-CN" altLang="zh-CN">
                  <a:solidFill>
                    <a:srgbClr val="FF0000"/>
                  </a:solidFill>
                </a:endParaRPr>
              </a:p>
              <a:p>
                <a:pPr marL="342900" lvl="1" indent="-342900">
                  <a:lnSpc>
                    <a:spcPct val="130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</a:pPr>
                <a:r>
                  <a:rPr lang="zh-CN" altLang="en-US"/>
                  <a:t>例如，</a:t>
                </a:r>
                <a:r>
                  <a:rPr lang="en-US" altLang="zh-CN"/>
                  <a:t>IsPrime </a:t>
                </a:r>
                <a:r>
                  <a:rPr lang="zh-CN" altLang="en-US"/>
                  <a:t>函数头如下：</a:t>
                </a:r>
                <a:endParaRPr lang="en-US" altLang="zh-CN"/>
              </a:p>
              <a:p>
                <a:pPr marL="0" lvl="1" indent="0">
                  <a:lnSpc>
                    <a:spcPct val="130000"/>
                  </a:lnSpc>
                  <a:buClr>
                    <a:schemeClr val="hlink"/>
                  </a:buClr>
                  <a:buSzPct val="75000"/>
                  <a:buNone/>
                </a:pPr>
                <a:r>
                  <a:rPr lang="en-US" altLang="zh-CN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IsPrime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625" y="1556792"/>
                <a:ext cx="8540750" cy="4896544"/>
              </a:xfrm>
              <a:blipFill rotWithShape="1">
                <a:blip r:embed="rId3"/>
                <a:stretch>
                  <a:fillRect l="-428" r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 flipH="1" flipV="1">
            <a:off x="1475656" y="2492896"/>
            <a:ext cx="2304256" cy="1296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 flipV="1">
            <a:off x="2123728" y="2492896"/>
            <a:ext cx="3384376" cy="1296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 flipV="1">
            <a:off x="2987824" y="2492896"/>
            <a:ext cx="4104456" cy="13321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H="1">
            <a:off x="3995936" y="5157192"/>
            <a:ext cx="72008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H="1">
            <a:off x="4860032" y="5085184"/>
            <a:ext cx="158417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5292080" y="5157192"/>
            <a:ext cx="302433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1115616" y="5085184"/>
            <a:ext cx="1656184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513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函数头中的   </a:t>
            </a:r>
            <a:r>
              <a:rPr lang="en-US" altLang="zh-CN"/>
              <a:t>3</a:t>
            </a:r>
            <a:r>
              <a:rPr lang="zh-CN" altLang="en-US"/>
              <a:t>个组成部分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25658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/>
              <a:t>函数头的定义中</a:t>
            </a:r>
            <a:r>
              <a:rPr lang="en-US" altLang="zh-CN"/>
              <a:t>(3</a:t>
            </a:r>
            <a:r>
              <a:rPr lang="zh-CN" altLang="en-US"/>
              <a:t>个组成部分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"/>
            </a:pPr>
            <a:r>
              <a:rPr lang="zh-CN" altLang="en-US"/>
              <a:t>函数</a:t>
            </a:r>
            <a:r>
              <a:rPr lang="zh-CN" altLang="en-US">
                <a:solidFill>
                  <a:srgbClr val="FF0000"/>
                </a:solidFill>
              </a:rPr>
              <a:t>返回值类型</a:t>
            </a:r>
            <a:r>
              <a:rPr lang="zh-CN" altLang="en-US"/>
              <a:t>（下一节会具体介绍）</a:t>
            </a:r>
            <a:endParaRPr lang="en-US" altLang="zh-CN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400"/>
              <a:t>顾名思义，函数返回的值的类型，也称</a:t>
            </a:r>
            <a:r>
              <a:rPr lang="zh-CN" altLang="en-US" sz="2400">
                <a:solidFill>
                  <a:schemeClr val="accent2"/>
                </a:solidFill>
              </a:rPr>
              <a:t>函数类型</a:t>
            </a:r>
            <a:r>
              <a:rPr lang="zh-CN" altLang="en-US" sz="2400"/>
              <a:t>，规定了函数被调用执行完后使用</a:t>
            </a:r>
            <a:r>
              <a:rPr lang="en-US" altLang="zh-CN" sz="2400">
                <a:solidFill>
                  <a:schemeClr val="accent2"/>
                </a:solidFill>
              </a:rPr>
              <a:t>return</a:t>
            </a:r>
            <a:r>
              <a:rPr lang="zh-CN" altLang="en-US" sz="2400"/>
              <a:t>语句向</a:t>
            </a:r>
            <a:r>
              <a:rPr lang="zh-CN" altLang="en-US" sz="2400">
                <a:solidFill>
                  <a:srgbClr val="00B050"/>
                </a:solidFill>
              </a:rPr>
              <a:t>主调函数</a:t>
            </a:r>
            <a:r>
              <a:rPr lang="zh-CN" altLang="en-US" sz="2400"/>
              <a:t>返回的数据的类型</a:t>
            </a:r>
            <a:endParaRPr lang="en-US" altLang="zh-CN" sz="240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/>
              <a:t>有整型、浮点型、字符型、指针型、</a:t>
            </a:r>
            <a:r>
              <a:rPr lang="en-US" altLang="zh-CN" sz="2400">
                <a:solidFill>
                  <a:schemeClr val="accent2"/>
                </a:solidFill>
              </a:rPr>
              <a:t>void</a:t>
            </a:r>
            <a:r>
              <a:rPr lang="zh-CN" altLang="en-US" sz="2400">
                <a:solidFill>
                  <a:schemeClr val="accent2"/>
                </a:solidFill>
              </a:rPr>
              <a:t>型</a:t>
            </a:r>
            <a:r>
              <a:rPr lang="zh-CN" altLang="en-US" sz="2400"/>
              <a:t>等等</a:t>
            </a:r>
            <a:endParaRPr lang="en-US" altLang="zh-CN" sz="240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/>
              <a:t>一个函数只能有一种类型，缺省时</a:t>
            </a:r>
            <a:r>
              <a:rPr lang="en-US" altLang="zh-CN" sz="2400"/>
              <a:t>(</a:t>
            </a:r>
            <a:r>
              <a:rPr lang="zh-CN" altLang="en-US" sz="2400"/>
              <a:t>即没有</a:t>
            </a:r>
            <a:r>
              <a:rPr lang="en-US" altLang="zh-CN" sz="2400"/>
              <a:t>)</a:t>
            </a:r>
            <a:r>
              <a:rPr lang="zh-CN" altLang="en-US" sz="2400"/>
              <a:t>为</a:t>
            </a:r>
            <a:r>
              <a:rPr lang="en-US" altLang="zh-CN" sz="2400">
                <a:solidFill>
                  <a:schemeClr val="accent2"/>
                </a:solidFill>
              </a:rPr>
              <a:t>int</a:t>
            </a:r>
            <a:r>
              <a:rPr lang="zh-CN" altLang="en-US" sz="2400"/>
              <a:t>类型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函数名</a:t>
            </a:r>
            <a:r>
              <a:rPr lang="zh-CN" altLang="en-US"/>
              <a:t>，尽可能体现函数功能（需遵从标识符规则），通过其调用函数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函数参数</a:t>
            </a:r>
            <a:r>
              <a:rPr lang="zh-CN" altLang="en-US"/>
              <a:t>，是函数接收数据的唯一接口，需要从外界接收多个数据时，需列写参数列表（也可以没有），也称形式参数</a:t>
            </a:r>
            <a:r>
              <a:rPr lang="en-US" altLang="zh-CN"/>
              <a:t>(</a:t>
            </a:r>
            <a:r>
              <a:rPr lang="zh-CN" altLang="en-US"/>
              <a:t>下一节会具体介绍）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0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函数头定义   补充说明</a:t>
            </a:r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784"/>
            <a:ext cx="8540750" cy="5256584"/>
          </a:xfrm>
        </p:spPr>
        <p:txBody>
          <a:bodyPr>
            <a:noAutofit/>
          </a:bodyPr>
          <a:lstStyle/>
          <a:p>
            <a:r>
              <a:rPr lang="zh-CN" altLang="en-US"/>
              <a:t>不需要返回值时，应定义函数类型为</a:t>
            </a:r>
            <a:r>
              <a:rPr lang="en-US" altLang="zh-CN"/>
              <a:t>void</a:t>
            </a:r>
            <a:r>
              <a:rPr lang="zh-CN" altLang="en-US"/>
              <a:t>（空类型）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形式参数（表），简称形参（表），规定了主调函数在调用函数时向其传入数据的个数、顺序及数据类型</a:t>
            </a:r>
            <a:endParaRPr lang="en-US" altLang="zh-CN"/>
          </a:p>
          <a:p>
            <a:pPr marL="342900" lvl="2" indent="-342900">
              <a:lnSpc>
                <a:spcPct val="100000"/>
              </a:lnSpc>
              <a:buSzPct val="75000"/>
            </a:pPr>
            <a:r>
              <a:rPr lang="zh-CN" altLang="en-US" sz="2400"/>
              <a:t>虽然形参说明了拟接收数据的类型，但 </a:t>
            </a:r>
            <a:r>
              <a:rPr lang="en-US" altLang="zh-CN" sz="2400"/>
              <a:t>C </a:t>
            </a:r>
            <a:r>
              <a:rPr lang="zh-CN" altLang="en-US" sz="2400"/>
              <a:t>并不禁止通过参数传入与说明类型不同的数据，因为 </a:t>
            </a:r>
            <a:r>
              <a:rPr lang="en-US" altLang="zh-CN" sz="2400"/>
              <a:t>C </a:t>
            </a:r>
            <a:r>
              <a:rPr lang="zh-CN" altLang="en-US" sz="2400"/>
              <a:t>能</a:t>
            </a:r>
            <a:r>
              <a:rPr lang="zh-CN" altLang="en-US" sz="2400">
                <a:solidFill>
                  <a:srgbClr val="C00000"/>
                </a:solidFill>
              </a:rPr>
              <a:t>通过隐式类型转换将传入数据转换为定义的类型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zh-CN" altLang="en-US"/>
              <a:t>函数不可嵌套定义（但可嵌套调用）</a:t>
            </a:r>
            <a:endParaRPr lang="en-US" altLang="zh-CN"/>
          </a:p>
          <a:p>
            <a:pPr>
              <a:lnSpc>
                <a:spcPct val="50000"/>
              </a:lnSpc>
            </a:pPr>
            <a:endParaRPr lang="en-US" altLang="zh-CN"/>
          </a:p>
          <a:p>
            <a:r>
              <a:rPr lang="zh-CN" altLang="en-US" sz="2400"/>
              <a:t>函数</a:t>
            </a:r>
            <a:r>
              <a:rPr lang="zh-CN" altLang="en-US"/>
              <a:t>的内部变量（以后会再介绍这个概念）：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 sz="2400"/>
              <a:t>在函数里定义（声明）的变量，只在函数内部有效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zh-CN" altLang="en-US" sz="2400"/>
              <a:t>形参与函数内部变量地位相同，因此二者不能重名</a:t>
            </a:r>
          </a:p>
        </p:txBody>
      </p:sp>
    </p:spTree>
    <p:extLst>
      <p:ext uri="{BB962C8B-B14F-4D97-AF65-F5344CB8AC3E}">
        <p14:creationId xmlns:p14="http://schemas.microsoft.com/office/powerpoint/2010/main" val="21177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3"/>
          <p:cNvSpPr>
            <a:spLocks noChangeArrowheads="1"/>
          </p:cNvSpPr>
          <p:nvPr/>
        </p:nvSpPr>
        <p:spPr bwMode="auto">
          <a:xfrm>
            <a:off x="323528" y="1196975"/>
            <a:ext cx="8496622" cy="56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u="sng">
              <a:solidFill>
                <a:srgbClr val="CC3300"/>
              </a:solidFill>
              <a:latin typeface="+mn-ea"/>
              <a:ea typeface="+mn-ea"/>
              <a:cs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类型标识符   函数名</a:t>
            </a:r>
            <a:r>
              <a:rPr lang="zh-CN" altLang="en-US"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endParaRPr lang="en-US" altLang="zh-CN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声明部分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语句部分</a:t>
            </a: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类型标识符   函数名（</a:t>
            </a:r>
            <a:r>
              <a:rPr lang="zh-CN" altLang="en-US" sz="24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形式参数表列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声明部分</a:t>
            </a: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语句部分</a:t>
            </a: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空函数定义形式           //占个位置</a:t>
            </a:r>
            <a:endParaRPr lang="en-US" altLang="zh-CN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类型标识符   函数名（）{</a:t>
            </a:r>
            <a:endParaRPr lang="en-US" altLang="zh-CN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chemeClr val="bg2"/>
              </a:buClr>
              <a:buSzPct val="75000"/>
              <a:defRPr/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无参  有参  空函数定义形式</a:t>
            </a:r>
          </a:p>
        </p:txBody>
      </p:sp>
    </p:spTree>
    <p:extLst>
      <p:ext uri="{BB962C8B-B14F-4D97-AF65-F5344CB8AC3E}">
        <p14:creationId xmlns:p14="http://schemas.microsoft.com/office/powerpoint/2010/main" val="136711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实现函数体 </a:t>
            </a:r>
            <a:r>
              <a:rPr lang="en-US" altLang="zh-CN"/>
              <a:t>  </a:t>
            </a:r>
            <a:r>
              <a:rPr lang="en-US" altLang="zh-CN">
                <a:cs typeface="Courier New" panose="02070309020205020404" pitchFamily="49" charset="0"/>
              </a:rPr>
              <a:t>IsPrime()</a:t>
            </a:r>
            <a:endParaRPr lang="zh-CN" altLang="en-US">
              <a:cs typeface="Courier New" panose="020703090202050204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06879" cy="53285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判断</a:t>
            </a:r>
            <a:r>
              <a:rPr lang="en-US" altLang="zh-CN" dirty="0"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是否素数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此即：</a:t>
            </a:r>
            <a:r>
              <a:rPr lang="zh-CN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定义函数头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从这里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，到对应的“</a:t>
            </a:r>
            <a:r>
              <a:rPr lang="en-US" altLang="zh-CN" dirty="0">
                <a:cs typeface="Courier New" panose="02070309020205020404" pitchFamily="49" charset="0"/>
              </a:rPr>
              <a:t>}”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结束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，即为：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实现函数体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在函数体中可以定义变量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-1){</a:t>
            </a: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在函数体中可以把参</a:t>
            </a:r>
            <a:r>
              <a:rPr lang="zh-CN" altLang="en-US" dirty="0">
                <a:solidFill>
                  <a:srgbClr val="00B0F0"/>
                </a:solidFill>
                <a:cs typeface="Courier New" panose="02070309020205020404" pitchFamily="49" charset="0"/>
              </a:rPr>
              <a:t>数</a:t>
            </a:r>
            <a:r>
              <a:rPr lang="en-US" altLang="zh-CN" dirty="0">
                <a:solidFill>
                  <a:srgbClr val="00B0F0"/>
                </a:solidFill>
                <a:cs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当成变量使用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0;</a:t>
            </a:r>
            <a:r>
              <a:rPr lang="en-US" altLang="zh-CN" dirty="0">
                <a:cs typeface="Courier New" panose="02070309020205020404" pitchFamily="49" charset="0"/>
              </a:rPr>
              <a:t>//n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不是素数，返回</a:t>
            </a:r>
            <a:r>
              <a:rPr lang="en-US" altLang="zh-CN" dirty="0"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并结束函数运行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能执行到这里表明</a:t>
            </a:r>
            <a:r>
              <a:rPr lang="en-US" altLang="zh-CN" dirty="0">
                <a:cs typeface="Courier New" panose="02070309020205020404" pitchFamily="49" charset="0"/>
              </a:rPr>
              <a:t>n</a:t>
            </a:r>
            <a:r>
              <a:rPr lang="zh-CN" altLang="en-US" dirty="0">
                <a:cs typeface="Courier New" panose="02070309020205020404" pitchFamily="49" charset="0"/>
              </a:rPr>
              <a:t>是素数，返回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结束函数的运行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  <a:r>
              <a:rPr lang="en-US" altLang="zh-CN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到这里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为实现函数体部分的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结束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。也是完整的函数定义结束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123728" y="1844824"/>
            <a:ext cx="1728192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467544" y="2348880"/>
            <a:ext cx="4104456" cy="41044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1560" y="2492896"/>
            <a:ext cx="3240360" cy="3456384"/>
          </a:xfrm>
          <a:prstGeom prst="roundRect">
            <a:avLst>
              <a:gd name="adj" fmla="val 16667"/>
            </a:avLst>
          </a:prstGeom>
          <a:solidFill>
            <a:srgbClr val="CCFFFF">
              <a:alpha val="0"/>
            </a:srgbClr>
          </a:solidFill>
          <a:ln w="15875" algn="ctr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2699792" y="1844824"/>
            <a:ext cx="720080" cy="11521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9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zh-CN" dirty="0"/>
              <a:t>引言</a:t>
            </a:r>
          </a:p>
          <a:p>
            <a:pPr lvl="0"/>
            <a:r>
              <a:rPr lang="zh-CN" altLang="zh-CN" dirty="0"/>
              <a:t>模块化思想</a:t>
            </a:r>
            <a:endParaRPr lang="zh-CN" altLang="zh-CN" sz="1800" dirty="0"/>
          </a:p>
          <a:p>
            <a:pPr lvl="1"/>
            <a:r>
              <a:rPr lang="zh-CN" altLang="zh-CN" dirty="0"/>
              <a:t>精简程序代码</a:t>
            </a:r>
          </a:p>
          <a:p>
            <a:pPr lvl="1"/>
            <a:r>
              <a:rPr lang="zh-CN" altLang="zh-CN" dirty="0"/>
              <a:t>改善程序结构</a:t>
            </a:r>
          </a:p>
          <a:p>
            <a:pPr lvl="1"/>
            <a:r>
              <a:rPr lang="zh-CN" altLang="zh-CN" dirty="0"/>
              <a:t>增强程序的通用性</a:t>
            </a:r>
          </a:p>
          <a:p>
            <a:pPr lvl="0"/>
            <a:r>
              <a:rPr lang="zh-CN" altLang="zh-CN" dirty="0"/>
              <a:t>函数</a:t>
            </a:r>
            <a:endParaRPr lang="zh-CN" altLang="zh-CN" sz="1800" dirty="0"/>
          </a:p>
          <a:p>
            <a:pPr lvl="1"/>
            <a:r>
              <a:rPr lang="zh-CN" altLang="zh-CN" dirty="0"/>
              <a:t>函数定义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606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en-US" altLang="zh-CN"/>
              <a:t>factorial</a:t>
            </a:r>
            <a:r>
              <a:rPr lang="zh-CN" altLang="en-US"/>
              <a:t>的   完整定义 </a:t>
            </a:r>
            <a:endParaRPr lang="en-US" altLang="zh-CN"/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</a:t>
            </a:r>
            <a:r>
              <a:rPr lang="en-US" altLang="zh-CN"/>
              <a:t>n</a:t>
            </a:r>
            <a:r>
              <a:rPr lang="zh-CN" altLang="en-US"/>
              <a:t>的阶乘运算</a:t>
            </a:r>
            <a:r>
              <a:rPr lang="en-US" altLang="zh-CN"/>
              <a:t>n</a:t>
            </a:r>
            <a:r>
              <a:rPr lang="zh-CN" altLang="en-US"/>
              <a:t>！，可以定义成函数</a:t>
            </a:r>
            <a:r>
              <a:rPr lang="en-US" altLang="zh-CN"/>
              <a:t>factorial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418360" y="2245962"/>
            <a:ext cx="1079500" cy="431800"/>
          </a:xfrm>
          <a:prstGeom prst="wedgeRoundRectCallout">
            <a:avLst>
              <a:gd name="adj1" fmla="val -48269"/>
              <a:gd name="adj2" fmla="val 1064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 flipH="1">
            <a:off x="787887" y="2204864"/>
            <a:ext cx="1439863" cy="680067"/>
          </a:xfrm>
          <a:prstGeom prst="wedgeRoundRectCallout">
            <a:avLst>
              <a:gd name="adj1" fmla="val -61837"/>
              <a:gd name="adj2" fmla="val 5830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  <a:p>
            <a:pPr algn="ctr"/>
            <a:r>
              <a: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4640751" y="2253312"/>
            <a:ext cx="1511300" cy="388268"/>
          </a:xfrm>
          <a:prstGeom prst="wedgeRoundRectCallout">
            <a:avLst>
              <a:gd name="adj1" fmla="val -47429"/>
              <a:gd name="adj2" fmla="val 12831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2411760" y="3755655"/>
            <a:ext cx="3312367" cy="1962150"/>
          </a:xfrm>
          <a:prstGeom prst="roundRect">
            <a:avLst>
              <a:gd name="adj" fmla="val 16667"/>
            </a:avLst>
          </a:prstGeom>
          <a:solidFill>
            <a:srgbClr val="CCFFFF">
              <a:alpha val="0"/>
            </a:srgbClr>
          </a:solidFill>
          <a:ln w="15875" algn="ctr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544" name="AutoShape 8"/>
          <p:cNvSpPr>
            <a:spLocks noChangeArrowheads="1"/>
          </p:cNvSpPr>
          <p:nvPr/>
        </p:nvSpPr>
        <p:spPr bwMode="auto">
          <a:xfrm>
            <a:off x="6157044" y="4757674"/>
            <a:ext cx="1511300" cy="436306"/>
          </a:xfrm>
          <a:prstGeom prst="wedgeRoundRectCallout">
            <a:avLst>
              <a:gd name="adj1" fmla="val -84032"/>
              <a:gd name="adj2" fmla="val 153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函数语句</a:t>
            </a:r>
          </a:p>
        </p:txBody>
      </p:sp>
      <p:sp>
        <p:nvSpPr>
          <p:cNvPr id="193545" name="AutoShape 9"/>
          <p:cNvSpPr>
            <a:spLocks noChangeArrowheads="1"/>
          </p:cNvSpPr>
          <p:nvPr/>
        </p:nvSpPr>
        <p:spPr bwMode="auto">
          <a:xfrm flipH="1">
            <a:off x="5796111" y="2996952"/>
            <a:ext cx="1800225" cy="719138"/>
          </a:xfrm>
          <a:prstGeom prst="wedgeRoundRectCallout">
            <a:avLst>
              <a:gd name="adj1" fmla="val 72940"/>
              <a:gd name="adj2" fmla="val 291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函数内部变量定义（声明）</a:t>
            </a:r>
          </a:p>
        </p:txBody>
      </p:sp>
      <p:sp>
        <p:nvSpPr>
          <p:cNvPr id="193546" name="AutoShape 10"/>
          <p:cNvSpPr>
            <a:spLocks noChangeArrowheads="1"/>
          </p:cNvSpPr>
          <p:nvPr/>
        </p:nvSpPr>
        <p:spPr bwMode="auto">
          <a:xfrm>
            <a:off x="4139952" y="5840768"/>
            <a:ext cx="1511300" cy="396544"/>
          </a:xfrm>
          <a:prstGeom prst="wedgeRoundRectCallout">
            <a:avLst>
              <a:gd name="adj1" fmla="val -40891"/>
              <a:gd name="adj2" fmla="val -11812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3" name="矩形 2"/>
          <p:cNvSpPr/>
          <p:nvPr/>
        </p:nvSpPr>
        <p:spPr>
          <a:xfrm>
            <a:off x="2010067" y="2810450"/>
            <a:ext cx="4572000" cy="33978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n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) {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long product; int i;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product=1;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for ( i=1; i&lt;=n; i++ )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product*=i;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(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7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84576"/>
          </a:xfrm>
        </p:spPr>
        <p:txBody>
          <a:bodyPr/>
          <a:lstStyle/>
          <a:p>
            <a:pPr lvl="0"/>
            <a:r>
              <a:rPr lang="en-US" altLang="zh-CN" dirty="0"/>
              <a:t>C</a:t>
            </a:r>
            <a:r>
              <a:rPr lang="zh-CN" altLang="zh-CN" dirty="0"/>
              <a:t>程序由函数组成。</a:t>
            </a:r>
          </a:p>
          <a:p>
            <a:pPr lvl="0"/>
            <a:r>
              <a:rPr lang="zh-CN" altLang="zh-CN" dirty="0"/>
              <a:t>函数是</a:t>
            </a:r>
            <a:r>
              <a:rPr lang="en-US" altLang="zh-CN" dirty="0"/>
              <a:t>C</a:t>
            </a:r>
            <a:r>
              <a:rPr lang="zh-CN" altLang="zh-CN" dirty="0"/>
              <a:t>程序模块化的基础。</a:t>
            </a:r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语言里模块即函数；函数是一堆指令的集合，完成特定功能，是</a:t>
            </a:r>
            <a:r>
              <a:rPr lang="en-US" altLang="zh-CN" dirty="0"/>
              <a:t>C</a:t>
            </a:r>
            <a:r>
              <a:rPr lang="zh-CN" altLang="zh-CN" dirty="0"/>
              <a:t>程序的基本单位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函数的定义都是并列的并且顺序任意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函数的定义顺序与程序运行时函数的执行顺序无关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函数需先定义后使用（指逻辑上）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函数的定义分为两部分：定义函数头和实现函数体</a:t>
            </a:r>
            <a:r>
              <a:rPr lang="en-US" altLang="zh-CN" dirty="0"/>
              <a:t>(</a:t>
            </a:r>
            <a:r>
              <a:rPr lang="zh-CN" altLang="zh-CN" dirty="0"/>
              <a:t>即函数实现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函数的功能通过</a:t>
            </a:r>
            <a:r>
              <a:rPr lang="en-US" altLang="zh-CN" dirty="0"/>
              <a:t>(</a:t>
            </a:r>
            <a:r>
              <a:rPr lang="zh-CN" altLang="zh-CN" dirty="0"/>
              <a:t>被</a:t>
            </a:r>
            <a:r>
              <a:rPr lang="en-US" altLang="zh-CN" dirty="0"/>
              <a:t>)</a:t>
            </a:r>
            <a:r>
              <a:rPr lang="zh-CN" altLang="zh-CN" dirty="0"/>
              <a:t>调用体现出来，函数不能直接执行自身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8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6DA2-CBC0-4874-A9E4-504A2086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  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23D67-1A41-4491-932E-A1ED3522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模块化程序设计（模块化编程，</a:t>
            </a:r>
            <a:r>
              <a:rPr lang="en-US" altLang="zh-CN"/>
              <a:t>modular programming</a:t>
            </a:r>
            <a:r>
              <a:rPr lang="zh-CN" altLang="en-US"/>
              <a:t>）是一种软件设计技术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将一个（大程序）软件</a:t>
            </a:r>
            <a:r>
              <a:rPr lang="zh-CN" altLang="en-US">
                <a:solidFill>
                  <a:srgbClr val="FF0000"/>
                </a:solidFill>
              </a:rPr>
              <a:t>按照功能分解</a:t>
            </a:r>
            <a:r>
              <a:rPr lang="zh-CN" altLang="en-US"/>
              <a:t>为若干独立的、可替换的、具有预定功能的（小程序）模块</a:t>
            </a:r>
            <a:endParaRPr lang="en-US" altLang="zh-CN"/>
          </a:p>
          <a:p>
            <a:pPr lvl="1"/>
            <a:r>
              <a:rPr lang="zh-CN" altLang="en-US"/>
              <a:t>每个模块实现一个确定的功能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各模块通过</a:t>
            </a:r>
            <a:r>
              <a:rPr lang="zh-CN" altLang="en-US">
                <a:solidFill>
                  <a:schemeClr val="accent2"/>
                </a:solidFill>
              </a:rPr>
              <a:t>接口</a:t>
            </a:r>
            <a:r>
              <a:rPr lang="zh-CN" altLang="en-US"/>
              <a:t>（输入输出部分）组合在一起，形成最终程序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这些模块会在相互之间建立必要的联系，并通过模块的互相协作完成整个功能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79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4D6B-DABC-4332-82E8-D52FDA20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模块化设计的优势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BF9E-DB5B-47C3-BEC5-25FFE034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模块化设计可以有效加快开发周期</a:t>
            </a:r>
            <a:endParaRPr lang="en-US" altLang="zh-CN"/>
          </a:p>
          <a:p>
            <a:r>
              <a:rPr lang="zh-CN" altLang="en-US"/>
              <a:t>经过测试的模块化元件使得系统整体的可靠性大大提高</a:t>
            </a:r>
            <a:endParaRPr lang="en-US" altLang="zh-CN"/>
          </a:p>
          <a:p>
            <a:r>
              <a:rPr lang="zh-CN" altLang="en-US"/>
              <a:t>标准化、通用化的元件使得系统易构建、易维护、易升级</a:t>
            </a:r>
            <a:endParaRPr lang="en-US" altLang="zh-CN"/>
          </a:p>
          <a:p>
            <a:r>
              <a:rPr lang="zh-CN" altLang="en-US"/>
              <a:t>可以多人分工合作</a:t>
            </a:r>
            <a:endParaRPr lang="en-US" altLang="zh-CN"/>
          </a:p>
          <a:p>
            <a:r>
              <a:rPr lang="en-US" altLang="zh-CN"/>
              <a:t>......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语言中，模块即是</a:t>
            </a:r>
            <a:r>
              <a:rPr lang="zh-CN" altLang="en-US">
                <a:solidFill>
                  <a:schemeClr val="accent2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828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简单字符   画一颗树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540750" cy="5256584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 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*****”);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printf(“*******”);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 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*****”);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printf(“*******”);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 #”);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 #”);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printf(“   #”);</a:t>
            </a:r>
            <a:b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i="0"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B0F0"/>
                </a:solidFill>
                <a:cs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00B0F0"/>
                </a:solidFill>
                <a:cs typeface="Courier New" panose="02070309020205020404" pitchFamily="49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cs typeface="Courier New" panose="02070309020205020404" pitchFamily="49" charset="0"/>
              </a:rPr>
              <a:t>直观</a:t>
            </a:r>
            <a:r>
              <a:rPr lang="zh-CN" altLang="en-US">
                <a:solidFill>
                  <a:srgbClr val="00B0F0"/>
                </a:solidFill>
                <a:cs typeface="Courier New" panose="02070309020205020404" pitchFamily="49" charset="0"/>
              </a:rPr>
              <a:t>示意，省略了每个格式串最后的换行符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\n</a:t>
            </a:r>
            <a:br>
              <a:rPr lang="en-US" altLang="zh-CN"/>
            </a:br>
            <a:endParaRPr lang="en-US" altLang="zh-CN"/>
          </a:p>
          <a:p>
            <a:pPr marL="457200" lvl="1" indent="0">
              <a:buNone/>
            </a:pPr>
            <a:br>
              <a:rPr lang="en-US" altLang="zh-CN" sz="2000"/>
            </a:br>
            <a:endParaRPr lang="en-US" altLang="zh-CN" sz="20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1152128" cy="326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用函数  精简程序代码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B61404-DE80-4E86-831C-F4590956C981}"/>
              </a:ext>
            </a:extLst>
          </p:cNvPr>
          <p:cNvSpPr txBox="1"/>
          <p:nvPr/>
        </p:nvSpPr>
        <p:spPr>
          <a:xfrm>
            <a:off x="539552" y="1556792"/>
            <a:ext cx="439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#include"stdio.h"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treetop1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{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 *");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***");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*****");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printf("*******");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1682C-2D46-495D-B2CF-8956DD463E59}"/>
              </a:ext>
            </a:extLst>
          </p:cNvPr>
          <p:cNvSpPr txBox="1"/>
          <p:nvPr/>
        </p:nvSpPr>
        <p:spPr>
          <a:xfrm>
            <a:off x="5020475" y="1529833"/>
            <a:ext cx="3528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main()  {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treetop1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treetop1();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#");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#");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#");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右箭头 2"/>
          <p:cNvSpPr/>
          <p:nvPr/>
        </p:nvSpPr>
        <p:spPr bwMode="auto">
          <a:xfrm>
            <a:off x="4572000" y="2060848"/>
            <a:ext cx="72008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51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用函数  改善程序结构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7AC896-109E-4F40-AE44-C3D723C31D26}"/>
              </a:ext>
            </a:extLst>
          </p:cNvPr>
          <p:cNvSpPr txBox="1"/>
          <p:nvPr/>
        </p:nvSpPr>
        <p:spPr>
          <a:xfrm>
            <a:off x="539552" y="1487681"/>
            <a:ext cx="3816424" cy="415498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400" err="1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treetrunk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() {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 	#");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 	#");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 	#");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main() {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treetop1();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treetop1();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treetrunk();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852283C0-E7D6-4F49-9CB9-75B2387BA3AB}"/>
              </a:ext>
            </a:extLst>
          </p:cNvPr>
          <p:cNvSpPr txBox="1"/>
          <p:nvPr/>
        </p:nvSpPr>
        <p:spPr>
          <a:xfrm>
            <a:off x="5220072" y="1487681"/>
            <a:ext cx="3528392" cy="3785652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  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treetop1();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treetop1();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treetop();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treetrunk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 bwMode="auto">
          <a:xfrm>
            <a:off x="3203848" y="2924944"/>
            <a:ext cx="193787" cy="1080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4261315" y="4509120"/>
            <a:ext cx="108012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09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用字符“ </a:t>
            </a:r>
            <a:r>
              <a:rPr lang="en-US" altLang="zh-CN"/>
              <a:t>@”</a:t>
            </a:r>
            <a:r>
              <a:rPr lang="zh-CN" altLang="en-US"/>
              <a:t>再重画一颗树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/>
              <a:t>以便与“ *” 比较哪个更好看，该如何做呢？最直接的方法：</a:t>
            </a: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/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/>
              <a:t>头痛医头脚痛医脚，显然</a:t>
            </a:r>
            <a:r>
              <a:rPr lang="zh-CN" altLang="en-US">
                <a:solidFill>
                  <a:srgbClr val="FF0000"/>
                </a:solidFill>
              </a:rPr>
              <a:t>不好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77B2E-62E4-4651-8E6F-985E9A81AA52}"/>
              </a:ext>
            </a:extLst>
          </p:cNvPr>
          <p:cNvSpPr txBox="1"/>
          <p:nvPr/>
        </p:nvSpPr>
        <p:spPr>
          <a:xfrm>
            <a:off x="2195736" y="2204864"/>
            <a:ext cx="532859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treetop2() {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    </a:t>
            </a:r>
            <a:r>
              <a:rPr lang="en-US" altLang="zh-CN" sz="24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@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  </a:t>
            </a:r>
            <a:r>
              <a:rPr lang="en-US" altLang="zh-CN" sz="24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@@@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printf("  </a:t>
            </a:r>
            <a:r>
              <a:rPr lang="en-US" altLang="zh-CN" sz="24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@@@@@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 </a:t>
            </a:r>
            <a:r>
              <a:rPr lang="en-US" altLang="zh-CN" sz="24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@@@@@@@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用函数  增强程序的通用性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10" y="1268761"/>
            <a:ext cx="7892678" cy="3303076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/>
              <a:t>鉴于 </a:t>
            </a:r>
            <a:r>
              <a:rPr lang="en-US" altLang="zh-CN"/>
              <a:t>treetop1()</a:t>
            </a:r>
            <a:r>
              <a:rPr lang="zh-CN" altLang="en-US"/>
              <a:t>和 </a:t>
            </a:r>
            <a:r>
              <a:rPr lang="en-US" altLang="zh-CN"/>
              <a:t>treetop2()</a:t>
            </a:r>
            <a:r>
              <a:rPr lang="zh-CN" altLang="en-US"/>
              <a:t>非常类似，可从它们抽象出一个通用的画树冠的函数 </a:t>
            </a:r>
            <a:r>
              <a:rPr lang="en-US" altLang="zh-CN"/>
              <a:t>treetop()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0A7D4A-4622-4D8F-89D4-2F8023478BA5}"/>
              </a:ext>
            </a:extLst>
          </p:cNvPr>
          <p:cNvSpPr txBox="1"/>
          <p:nvPr/>
        </p:nvSpPr>
        <p:spPr>
          <a:xfrm>
            <a:off x="1152128" y="2263512"/>
            <a:ext cx="7941606" cy="230832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rIns="0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(char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{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printf("     %c",ch);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printf("   %c%c%c",ch,ch,ch);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printf(" %c%c%c%c%c",ch,ch,ch,ch,ch);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0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printf(“%c%c%c%c%c%c%c",ch,ch,ch,ch,ch,ch,ch);</a:t>
            </a:r>
            <a:b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A00A7D4A-4622-4D8F-89D4-2F8023478BA5}"/>
              </a:ext>
            </a:extLst>
          </p:cNvPr>
          <p:cNvSpPr txBox="1"/>
          <p:nvPr/>
        </p:nvSpPr>
        <p:spPr>
          <a:xfrm>
            <a:off x="1259632" y="5171708"/>
            <a:ext cx="3744416" cy="1569660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400" err="1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star_tree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 {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(‘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’);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treetop(‘*’);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A00A7D4A-4622-4D8F-89D4-2F8023478BA5}"/>
              </a:ext>
            </a:extLst>
          </p:cNvPr>
          <p:cNvSpPr txBox="1"/>
          <p:nvPr/>
        </p:nvSpPr>
        <p:spPr>
          <a:xfrm>
            <a:off x="5076056" y="5166484"/>
            <a:ext cx="3960440" cy="156966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at_tree()  {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rgbClr val="FFC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treetop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(‘</a:t>
            </a:r>
            <a:r>
              <a:rPr lang="en-US" altLang="zh-CN" sz="2400">
                <a:solidFill>
                  <a:srgbClr val="FFC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@</a:t>
            </a:r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’);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treetop(‘@’);</a:t>
            </a:r>
          </a:p>
          <a:p>
            <a:r>
              <a:rPr lang="en-US" altLang="zh-CN" sz="2400">
                <a:solidFill>
                  <a:schemeClr val="accent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2400">
              <a:solidFill>
                <a:schemeClr val="accent4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10636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74728" y="44624"/>
            <a:ext cx="3033776" cy="615553"/>
          </a:xfrm>
          <a:prstGeom prst="rect">
            <a:avLst/>
          </a:prstGeom>
          <a:ln w="15875">
            <a:solidFill>
              <a:srgbClr val="FF0000"/>
            </a:solidFill>
            <a:prstDash val="sysDot"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star_tree();  treetrunk ();</a:t>
            </a:r>
          </a:p>
          <a:p>
            <a:r>
              <a:rPr lang="en-US" altLang="zh-CN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at_tree();      treetrunk ();</a:t>
            </a:r>
            <a:endParaRPr lang="zh-CN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972126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16672</TotalTime>
  <Pages>0</Pages>
  <Words>2028</Words>
  <Characters>0</Characters>
  <Application>Microsoft Office PowerPoint</Application>
  <DocSecurity>0</DocSecurity>
  <PresentationFormat>全屏显示(4:3)</PresentationFormat>
  <Lines>0</Lines>
  <Paragraphs>212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JhengHei UI</vt:lpstr>
      <vt:lpstr>宋体</vt:lpstr>
      <vt:lpstr>微软雅黑</vt:lpstr>
      <vt:lpstr>Arial</vt:lpstr>
      <vt:lpstr>Cambria Math</vt:lpstr>
      <vt:lpstr>Courier New</vt:lpstr>
      <vt:lpstr>Wingdings</vt:lpstr>
      <vt:lpstr>诗情画意</vt:lpstr>
      <vt:lpstr>第1讲 模块化与函数</vt:lpstr>
      <vt:lpstr>主要内容</vt:lpstr>
      <vt:lpstr>模块化  程序设计</vt:lpstr>
      <vt:lpstr>模块化设计的优势</vt:lpstr>
      <vt:lpstr>简单字符   画一颗树</vt:lpstr>
      <vt:lpstr>用函数  精简程序代码</vt:lpstr>
      <vt:lpstr>用函数  改善程序结构</vt:lpstr>
      <vt:lpstr>用字符“ @”再重画一颗树</vt:lpstr>
      <vt:lpstr>用函数  增强程序的通用性</vt:lpstr>
      <vt:lpstr>最简单的C程序中的   函数</vt:lpstr>
      <vt:lpstr>函数的意义</vt:lpstr>
      <vt:lpstr>以哥氏猜想为例   说明  函数的定义方法</vt:lpstr>
      <vt:lpstr>猜想的验证 程序设计思想</vt:lpstr>
      <vt:lpstr>函数的定义   总述</vt:lpstr>
      <vt:lpstr>函数头的   定义形式</vt:lpstr>
      <vt:lpstr>函数头中的   3个组成部分</vt:lpstr>
      <vt:lpstr>函数头定义   补充说明</vt:lpstr>
      <vt:lpstr>PowerPoint 演示文稿</vt:lpstr>
      <vt:lpstr>实现函数体   IsPrime()</vt:lpstr>
      <vt:lpstr>函数factorial的   完整定义 </vt:lpstr>
      <vt:lpstr>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904</cp:revision>
  <dcterms:created xsi:type="dcterms:W3CDTF">2012-09-25T16:36:19Z</dcterms:created>
  <dcterms:modified xsi:type="dcterms:W3CDTF">2022-10-28T07:00:58Z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