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334" r:id="rId2"/>
    <p:sldId id="502" r:id="rId3"/>
    <p:sldId id="503" r:id="rId4"/>
    <p:sldId id="501" r:id="rId5"/>
    <p:sldId id="566" r:id="rId6"/>
    <p:sldId id="527" r:id="rId7"/>
    <p:sldId id="471" r:id="rId8"/>
    <p:sldId id="504" r:id="rId9"/>
    <p:sldId id="505" r:id="rId10"/>
    <p:sldId id="549" r:id="rId11"/>
    <p:sldId id="506" r:id="rId12"/>
    <p:sldId id="558" r:id="rId13"/>
    <p:sldId id="507" r:id="rId14"/>
    <p:sldId id="508" r:id="rId15"/>
    <p:sldId id="509" r:id="rId16"/>
    <p:sldId id="577" r:id="rId17"/>
    <p:sldId id="512" r:id="rId18"/>
    <p:sldId id="578" r:id="rId19"/>
    <p:sldId id="514" r:id="rId20"/>
    <p:sldId id="515" r:id="rId21"/>
    <p:sldId id="521" r:id="rId22"/>
    <p:sldId id="516" r:id="rId23"/>
    <p:sldId id="511" r:id="rId24"/>
    <p:sldId id="568" r:id="rId25"/>
    <p:sldId id="569" r:id="rId26"/>
    <p:sldId id="570" r:id="rId27"/>
    <p:sldId id="572" r:id="rId28"/>
    <p:sldId id="51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49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本课程都会涉及到。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839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脑筋急转弯 </a:t>
            </a:r>
            <a:r>
              <a:rPr lang="en-US" altLang="zh-CN" dirty="0"/>
              <a:t>59+1 =1 </a:t>
            </a:r>
            <a:r>
              <a:rPr lang="zh-CN" altLang="en-US" dirty="0"/>
              <a:t>等就是计算与进制的问题。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61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比如物理公式， </a:t>
            </a:r>
            <a:r>
              <a:rPr lang="en-US" altLang="zh-CN" dirty="0"/>
              <a:t>w=m*c*c </a:t>
            </a:r>
            <a:r>
              <a:rPr lang="zh-CN" altLang="en-US" dirty="0"/>
              <a:t>就是最简洁和最知名的模型。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440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有非整数进制吗？没有实际意义。注：结绳记事没有进制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81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板书示例，</a:t>
            </a:r>
            <a:r>
              <a:rPr lang="en-US" altLang="zh-CN" dirty="0"/>
              <a:t>27</a:t>
            </a:r>
            <a:r>
              <a:rPr lang="zh-CN" altLang="en-US" dirty="0"/>
              <a:t>和</a:t>
            </a:r>
            <a:r>
              <a:rPr lang="en-US" altLang="zh-CN" dirty="0"/>
              <a:t>0.27</a:t>
            </a:r>
            <a:r>
              <a:rPr lang="zh-CN" altLang="en-US" dirty="0"/>
              <a:t>转换为二进制的过程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53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板书位权展开。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12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54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演示用记事本打开任意文件。让学生自行了解有哪些常用信息类型及其文件形式，以及本专业的文件类型。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05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9144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5" name="平行四边形 14"/>
          <p:cNvSpPr/>
          <p:nvPr userDrawn="1"/>
        </p:nvSpPr>
        <p:spPr>
          <a:xfrm>
            <a:off x="249382" y="-3175"/>
            <a:ext cx="6924502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2" name="平行四边形 11"/>
          <p:cNvSpPr/>
          <p:nvPr userDrawn="1"/>
        </p:nvSpPr>
        <p:spPr>
          <a:xfrm>
            <a:off x="91440" y="-3175"/>
            <a:ext cx="6924502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850397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        </a:t>
            </a:r>
            <a:endParaRPr lang="zh-CN" altLang="en-US" sz="2100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1" y="1426996"/>
            <a:ext cx="748145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        </a:t>
            </a:r>
            <a:endParaRPr lang="zh-CN" altLang="en-US" sz="2100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5561208" y="5505964"/>
            <a:ext cx="3582793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          </a:t>
            </a:r>
            <a:endParaRPr lang="zh-CN" altLang="en-US" sz="2100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5715849" y="5393905"/>
            <a:ext cx="3428152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          </a:t>
            </a:r>
            <a:endParaRPr lang="zh-CN" altLang="en-US" sz="210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426996"/>
            <a:ext cx="5397500" cy="1738535"/>
          </a:xfr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165530"/>
            <a:ext cx="5397500" cy="95773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276856" y="5633721"/>
            <a:ext cx="2495217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</p:spTree>
    <p:extLst>
      <p:ext uri="{BB962C8B-B14F-4D97-AF65-F5344CB8AC3E}">
        <p14:creationId xmlns:p14="http://schemas.microsoft.com/office/powerpoint/2010/main" val="239918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1988840"/>
            <a:ext cx="7772400" cy="1008112"/>
          </a:xfrm>
        </p:spPr>
        <p:txBody>
          <a:bodyPr anchor="ctr"/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计算机程序设计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AB9804B2-806E-92EA-5BA3-7500568EF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803176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3766319" cy="468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	25		</a:t>
            </a:r>
          </a:p>
          <a:p>
            <a:pPr marL="0" indent="0">
              <a:buNone/>
            </a:pPr>
            <a:r>
              <a:rPr lang="en-US" altLang="zh-CN" dirty="0"/>
              <a:t>2	12		1</a:t>
            </a:r>
          </a:p>
          <a:p>
            <a:pPr marL="0" indent="0">
              <a:buNone/>
            </a:pPr>
            <a:r>
              <a:rPr lang="en-US" altLang="zh-CN" dirty="0"/>
              <a:t>2	  6		0</a:t>
            </a:r>
          </a:p>
          <a:p>
            <a:pPr marL="0" indent="0">
              <a:buNone/>
            </a:pPr>
            <a:r>
              <a:rPr lang="en-US" altLang="zh-CN" dirty="0"/>
              <a:t>2	  3		0</a:t>
            </a:r>
          </a:p>
          <a:p>
            <a:pPr marL="0" indent="0">
              <a:buNone/>
            </a:pPr>
            <a:r>
              <a:rPr lang="en-US" altLang="zh-CN" dirty="0"/>
              <a:t>2	  1		1</a:t>
            </a:r>
          </a:p>
          <a:p>
            <a:pPr marL="0" indent="0">
              <a:buNone/>
            </a:pPr>
            <a:r>
              <a:rPr lang="en-US" altLang="zh-CN" dirty="0"/>
              <a:t>	  0		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/>
              <a:t>得</a:t>
            </a:r>
            <a:r>
              <a:rPr lang="en-US" altLang="zh-CN" dirty="0"/>
              <a:t>11001B=25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10137" y="1556792"/>
            <a:ext cx="376631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0.27X2=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  <a:r>
              <a:rPr lang="en-US" altLang="zh-CN" b="0" dirty="0"/>
              <a:t>.54	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0.54X2=</a:t>
            </a:r>
            <a:r>
              <a:rPr lang="en-US" altLang="zh-CN" b="0" dirty="0">
                <a:solidFill>
                  <a:schemeClr val="accent2"/>
                </a:solidFill>
              </a:rPr>
              <a:t>1</a:t>
            </a:r>
            <a:r>
              <a:rPr lang="en-US" altLang="zh-CN" b="0" dirty="0"/>
              <a:t>.08	</a:t>
            </a:r>
            <a:r>
              <a:rPr lang="en-US" altLang="zh-CN" b="0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0.08X2=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  <a:r>
              <a:rPr lang="en-US" altLang="zh-CN" b="0" dirty="0"/>
              <a:t>.16	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0.16X2=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  <a:r>
              <a:rPr lang="en-US" altLang="zh-CN" b="0" dirty="0"/>
              <a:t>.32	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0.32X2=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  <a:r>
              <a:rPr lang="en-US" altLang="zh-CN" b="0" dirty="0"/>
              <a:t>.64	</a:t>
            </a:r>
            <a:r>
              <a:rPr lang="en-US" altLang="zh-CN" b="0" dirty="0">
                <a:solidFill>
                  <a:schemeClr val="accent2"/>
                </a:solidFill>
              </a:rPr>
              <a:t>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0.64X2=</a:t>
            </a:r>
            <a:r>
              <a:rPr lang="en-US" altLang="zh-CN" b="0" dirty="0">
                <a:solidFill>
                  <a:schemeClr val="accent2"/>
                </a:solidFill>
              </a:rPr>
              <a:t>1</a:t>
            </a:r>
            <a:r>
              <a:rPr lang="en-US" altLang="zh-CN" b="0" dirty="0"/>
              <a:t>.28	</a:t>
            </a:r>
            <a:r>
              <a:rPr lang="en-US" altLang="zh-CN" b="0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0" dirty="0"/>
              <a:t>…….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dirty="0"/>
              <a:t>得</a:t>
            </a:r>
            <a:r>
              <a:rPr lang="en-US" altLang="zh-CN" b="0" dirty="0"/>
              <a:t>0.010001…</a:t>
            </a:r>
            <a:endParaRPr lang="zh-CN" altLang="en-US" b="0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043608" y="1556792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1043608" y="2060848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1187624" y="206084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1187624" y="2572834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1331640" y="256490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1331640" y="3068960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1403648" y="3068960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1403648" y="3573016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1475656" y="357301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475656" y="4077072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18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计算机只认识二进制，但人类使用起来太麻烦，折衷 方式是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十六进制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数码</a:t>
            </a:r>
            <a:r>
              <a:rPr lang="en-US" altLang="zh-CN" dirty="0">
                <a:solidFill>
                  <a:srgbClr val="000000"/>
                </a:solidFill>
              </a:rPr>
              <a:t>0~9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00"/>
                </a:solidFill>
              </a:rPr>
              <a:t>A~F </a:t>
            </a:r>
            <a:r>
              <a:rPr lang="zh-CN" altLang="en-US" dirty="0">
                <a:solidFill>
                  <a:srgbClr val="FF0000"/>
                </a:solidFill>
              </a:rPr>
              <a:t>（半斤八两）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/>
              <a:t>二进制与十六进制的互相转换非常简单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45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每</a:t>
            </a:r>
            <a:r>
              <a:rPr lang="en-US" altLang="zh-CN" sz="2400" dirty="0"/>
              <a:t>4</a:t>
            </a:r>
            <a:r>
              <a:rPr lang="zh-CN" altLang="en-US" sz="2400" dirty="0"/>
              <a:t>个二进制位对应</a:t>
            </a:r>
            <a:r>
              <a:rPr lang="en-US" altLang="zh-CN" sz="2400" dirty="0"/>
              <a:t>1</a:t>
            </a:r>
            <a:r>
              <a:rPr lang="zh-CN" altLang="en-US" sz="2400" dirty="0"/>
              <a:t>个十六进制位，</a:t>
            </a:r>
            <a:r>
              <a:rPr lang="en-US" altLang="zh-CN" sz="2400" dirty="0">
                <a:solidFill>
                  <a:srgbClr val="00B050"/>
                </a:solidFill>
              </a:rPr>
              <a:t>0000~1111</a:t>
            </a:r>
            <a:r>
              <a:rPr lang="zh-CN" altLang="en-US" sz="2400" dirty="0"/>
              <a:t>对应</a:t>
            </a:r>
            <a:r>
              <a:rPr lang="en-US" altLang="zh-CN" sz="2400" dirty="0">
                <a:solidFill>
                  <a:srgbClr val="00B050"/>
                </a:solidFill>
              </a:rPr>
              <a:t>0~F</a:t>
            </a:r>
          </a:p>
          <a:p>
            <a:pPr marL="0" indent="0">
              <a:lnSpc>
                <a:spcPct val="130000"/>
              </a:lnSpc>
              <a:spcBef>
                <a:spcPts val="450"/>
              </a:spcBef>
              <a:buNone/>
            </a:pPr>
            <a:r>
              <a:rPr lang="zh-CN" altLang="en-US" dirty="0">
                <a:solidFill>
                  <a:srgbClr val="000000"/>
                </a:solidFill>
              </a:rPr>
              <a:t>二进制 </a:t>
            </a:r>
            <a:r>
              <a:rPr lang="en-US" altLang="zh-CN" dirty="0">
                <a:solidFill>
                  <a:srgbClr val="000000"/>
                </a:solidFill>
              </a:rPr>
              <a:t>0000  0001  0010  ... 1001  ......     1110  1111</a:t>
            </a:r>
          </a:p>
          <a:p>
            <a:pPr marL="0" indent="0">
              <a:lnSpc>
                <a:spcPct val="130000"/>
              </a:lnSpc>
              <a:spcBef>
                <a:spcPts val="450"/>
              </a:spcBef>
              <a:buNone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十进制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0	      1       2    ...    9   10 11...  14      15</a:t>
            </a:r>
          </a:p>
          <a:p>
            <a:pPr marL="0" indent="0">
              <a:lnSpc>
                <a:spcPct val="130000"/>
              </a:lnSpc>
              <a:spcBef>
                <a:spcPts val="45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十六进制   </a:t>
            </a:r>
            <a:r>
              <a:rPr lang="en-US" altLang="zh-CN" dirty="0">
                <a:solidFill>
                  <a:srgbClr val="C00000"/>
                </a:solidFill>
              </a:rPr>
              <a:t>0        1       2    ...    9    A  B ...   E        F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数字的写法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1625" y="1412776"/>
                <a:ext cx="8540750" cy="4896544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所有进制转换为十进制的方法都是按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位权</a:t>
                </a:r>
                <a:r>
                  <a:rPr lang="zh-CN" altLang="en-US" dirty="0"/>
                  <a:t>展开，如</a:t>
                </a:r>
                <a:endParaRPr lang="en-US" altLang="zh-CN" dirty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10.11 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en-US" dirty="0"/>
                  <a:t>十进制数在各种语言中的写法都一样，非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开头、没有前后缀的数默认为十进制，在汇编语言中也可以加后缀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二进制数在汇编语言中用后缀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/>
                  <a:t>表示，其它语言中都不能直接书写二进制数</a:t>
                </a:r>
                <a:r>
                  <a:rPr lang="en-US" altLang="zh-CN" dirty="0"/>
                  <a:t>(C</a:t>
                </a:r>
                <a:r>
                  <a:rPr lang="zh-CN" altLang="en-US" dirty="0"/>
                  <a:t>中可以嵌入汇编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十六进制数在汇编语言中用后缀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表示，在很多语言中用前缀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0X</a:t>
                </a:r>
                <a:r>
                  <a:rPr lang="zh-CN" altLang="en-US" dirty="0"/>
                  <a:t>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0x</a:t>
                </a:r>
                <a:r>
                  <a:rPr lang="zh-CN" altLang="en-US" dirty="0"/>
                  <a:t>表示，如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0x</a:t>
                </a:r>
                <a:r>
                  <a:rPr lang="en-US" altLang="zh-CN" dirty="0"/>
                  <a:t>A3C9</a:t>
                </a:r>
              </a:p>
              <a:p>
                <a:r>
                  <a:rPr lang="zh-CN" altLang="en-US" dirty="0"/>
                  <a:t>八进制数在汇编语言中用后缀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</a:t>
                </a:r>
                <a:r>
                  <a:rPr lang="zh-CN" altLang="en-US" dirty="0"/>
                  <a:t>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zh-CN" altLang="en-US" dirty="0"/>
                  <a:t>表示，在很多语言中用前缀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表示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625" y="1412776"/>
                <a:ext cx="8540750" cy="4896544"/>
              </a:xfrm>
              <a:blipFill>
                <a:blip r:embed="rId2"/>
                <a:stretch>
                  <a:fillRect l="-428"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1" y="1288832"/>
            <a:ext cx="8047417" cy="52765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923928" y="2348880"/>
            <a:ext cx="2016224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4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数据处理以</a:t>
            </a:r>
            <a:r>
              <a:rPr lang="zh-CN" altLang="en-US" dirty="0">
                <a:solidFill>
                  <a:srgbClr val="FF0000"/>
                </a:solidFill>
              </a:rPr>
              <a:t>内存</a:t>
            </a:r>
            <a:r>
              <a:rPr lang="zh-CN" altLang="en-US" dirty="0"/>
              <a:t>为核心</a:t>
            </a:r>
            <a:endParaRPr lang="en-US" altLang="zh-CN" dirty="0"/>
          </a:p>
          <a:p>
            <a:r>
              <a:rPr lang="zh-CN" altLang="en-US" dirty="0"/>
              <a:t>内存中的内容包括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程序指令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</a:t>
            </a:r>
            <a:r>
              <a:rPr lang="en-US" altLang="zh-CN" dirty="0"/>
              <a:t>(</a:t>
            </a:r>
            <a:r>
              <a:rPr lang="zh-CN" altLang="en-US" dirty="0"/>
              <a:t>都是二进制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内存从</a:t>
            </a:r>
            <a:r>
              <a:rPr lang="zh-CN" altLang="en-US" dirty="0">
                <a:solidFill>
                  <a:srgbClr val="00B050"/>
                </a:solidFill>
              </a:rPr>
              <a:t>输入设备</a:t>
            </a:r>
            <a:r>
              <a:rPr lang="en-US" altLang="zh-CN" dirty="0"/>
              <a:t>(</a:t>
            </a:r>
            <a:r>
              <a:rPr lang="zh-CN" altLang="en-US" dirty="0"/>
              <a:t>如键盘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B050"/>
                </a:solidFill>
              </a:rPr>
              <a:t>外存</a:t>
            </a:r>
            <a:r>
              <a:rPr lang="en-US" altLang="zh-CN" dirty="0"/>
              <a:t>(</a:t>
            </a:r>
            <a:r>
              <a:rPr lang="zh-CN" altLang="en-US" dirty="0"/>
              <a:t>如硬盘</a:t>
            </a:r>
            <a:r>
              <a:rPr lang="en-US" altLang="zh-CN" dirty="0"/>
              <a:t>)</a:t>
            </a:r>
            <a:r>
              <a:rPr lang="zh-CN" altLang="en-US" dirty="0"/>
              <a:t>获取数据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CPU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自动</a:t>
            </a:r>
            <a:r>
              <a:rPr lang="zh-CN" altLang="en-US" dirty="0"/>
              <a:t>地</a:t>
            </a:r>
            <a:r>
              <a:rPr lang="en-US" altLang="zh-CN" dirty="0"/>
              <a:t>)</a:t>
            </a:r>
            <a:r>
              <a:rPr lang="zh-CN" altLang="en-US" dirty="0"/>
              <a:t>从内存中取出程序指令和数据并执行处理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处理完毕后将结果数据返回内存</a:t>
            </a:r>
            <a:endParaRPr lang="en-US" altLang="zh-CN" dirty="0"/>
          </a:p>
          <a:p>
            <a:r>
              <a:rPr lang="zh-CN" altLang="en-US" dirty="0"/>
              <a:t>结果数据可以输出到外存或</a:t>
            </a:r>
            <a:r>
              <a:rPr lang="zh-CN" altLang="en-US" dirty="0">
                <a:solidFill>
                  <a:srgbClr val="00B050"/>
                </a:solidFill>
              </a:rPr>
              <a:t>输出设备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6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字符的</a:t>
            </a:r>
            <a:r>
              <a:rPr lang="en-US" altLang="zh-CN" dirty="0"/>
              <a:t>ASCII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编码：将现实世界的信息抽象为计算机能处理的数据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/>
              <a:t>在图形界面出现之前，计算机只有</a:t>
            </a:r>
            <a:r>
              <a:rPr lang="zh-CN" altLang="en-US" sz="2400" dirty="0">
                <a:solidFill>
                  <a:srgbClr val="C00000"/>
                </a:solidFill>
              </a:rPr>
              <a:t>字符界面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B050"/>
                </a:solidFill>
              </a:rPr>
              <a:t>命令行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为方便不同类型的计算机之间交流文字信息，专门制定了字符编码</a:t>
            </a:r>
            <a:r>
              <a:rPr lang="en-US" altLang="zh-CN" sz="2400" dirty="0"/>
              <a:t>ASCII</a:t>
            </a:r>
          </a:p>
          <a:p>
            <a:r>
              <a:rPr lang="en-US" altLang="zh-CN" sz="2400" dirty="0"/>
              <a:t>ASCII</a:t>
            </a:r>
            <a:r>
              <a:rPr lang="zh-CN" altLang="en-US" sz="2400" dirty="0"/>
              <a:t>编码</a:t>
            </a:r>
            <a:r>
              <a:rPr lang="zh-CN" altLang="zh-CN" sz="2400" dirty="0"/>
              <a:t>包含</a:t>
            </a:r>
            <a:r>
              <a:rPr lang="en-US" altLang="zh-CN" sz="2400" dirty="0">
                <a:solidFill>
                  <a:srgbClr val="FF0000"/>
                </a:solidFill>
              </a:rPr>
              <a:t>95</a:t>
            </a:r>
            <a:r>
              <a:rPr lang="zh-CN" altLang="zh-CN" sz="2400" dirty="0">
                <a:solidFill>
                  <a:srgbClr val="FF0000"/>
                </a:solidFill>
              </a:rPr>
              <a:t>个可显示字符与</a:t>
            </a:r>
            <a:r>
              <a:rPr lang="en-US" altLang="zh-CN" sz="2400" dirty="0">
                <a:solidFill>
                  <a:srgbClr val="FF0000"/>
                </a:solidFill>
              </a:rPr>
              <a:t>33</a:t>
            </a:r>
            <a:r>
              <a:rPr lang="zh-CN" altLang="zh-CN" sz="2400" dirty="0">
                <a:solidFill>
                  <a:srgbClr val="FF0000"/>
                </a:solidFill>
              </a:rPr>
              <a:t>个控制字符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其中可显示字符包括大小写字母、数字、标点符号等，但都是西文字符</a:t>
            </a:r>
            <a:endParaRPr lang="en-US" altLang="zh-CN" sz="2400" dirty="0"/>
          </a:p>
          <a:p>
            <a:r>
              <a:rPr lang="zh-CN" altLang="en-US" sz="2400" dirty="0"/>
              <a:t>每个字符对应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8</a:t>
            </a:r>
            <a:r>
              <a:rPr lang="zh-CN" altLang="en-US" sz="2400" dirty="0"/>
              <a:t>位（</a:t>
            </a:r>
            <a:r>
              <a:rPr lang="en-US" altLang="zh-CN" sz="2400" dirty="0"/>
              <a:t>bit</a:t>
            </a:r>
            <a:r>
              <a:rPr lang="zh-CN" altLang="en-US" sz="2400" dirty="0"/>
              <a:t>）二进制数，即</a:t>
            </a:r>
            <a:r>
              <a:rPr lang="en-US" altLang="zh-CN" sz="2400" dirty="0"/>
              <a:t>ASCII</a:t>
            </a:r>
            <a:r>
              <a:rPr lang="zh-CN" altLang="en-US" sz="2400" dirty="0"/>
              <a:t>码值</a:t>
            </a:r>
            <a:endParaRPr lang="en-US" altLang="zh-CN" sz="2400" dirty="0"/>
          </a:p>
          <a:p>
            <a:r>
              <a:rPr lang="zh-CN" altLang="en-US" sz="2400" dirty="0"/>
              <a:t>比如大写字母</a:t>
            </a:r>
            <a:r>
              <a:rPr lang="en-US" altLang="zh-CN" sz="2400" dirty="0"/>
              <a:t>A</a:t>
            </a:r>
            <a:r>
              <a:rPr lang="zh-CN" altLang="en-US" sz="2400" dirty="0"/>
              <a:t>对应二进制数</a:t>
            </a:r>
            <a:r>
              <a:rPr lang="en-US" altLang="zh-CN" sz="2400" dirty="0"/>
              <a:t>01000001</a:t>
            </a:r>
            <a:r>
              <a:rPr lang="zh-CN" altLang="en-US" sz="2400" dirty="0"/>
              <a:t>，</a:t>
            </a:r>
            <a:r>
              <a:rPr lang="en-US" altLang="zh-CN" sz="2400" dirty="0"/>
              <a:t>ASCII</a:t>
            </a:r>
            <a:r>
              <a:rPr lang="zh-CN" altLang="en-US" sz="2400" dirty="0"/>
              <a:t>码值</a:t>
            </a:r>
            <a:r>
              <a:rPr lang="en-US" altLang="zh-CN" sz="2400" dirty="0"/>
              <a:t>65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50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73690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4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字符的</a:t>
            </a:r>
            <a:r>
              <a:rPr lang="en-US" altLang="zh-CN" dirty="0"/>
              <a:t>Unicode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 bit </a:t>
            </a:r>
            <a:r>
              <a:rPr lang="zh-CN" altLang="en-US" dirty="0"/>
              <a:t>被定义为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（字节），取值范围</a:t>
            </a:r>
            <a:r>
              <a:rPr lang="en-US" altLang="zh-CN" dirty="0"/>
              <a:t>0~255</a:t>
            </a:r>
          </a:p>
          <a:p>
            <a:r>
              <a:rPr lang="en-US" altLang="zh-CN" dirty="0"/>
              <a:t>ASCII</a:t>
            </a:r>
            <a:r>
              <a:rPr lang="zh-CN" altLang="en-US" dirty="0"/>
              <a:t>编码只使用了</a:t>
            </a:r>
            <a:r>
              <a:rPr lang="en-US" altLang="zh-CN" dirty="0"/>
              <a:t>0~127</a:t>
            </a:r>
            <a:r>
              <a:rPr lang="zh-CN" altLang="en-US" dirty="0"/>
              <a:t>（首位作为奇偶校验），后来改成扩展</a:t>
            </a:r>
            <a:r>
              <a:rPr lang="en-US" altLang="zh-CN" dirty="0"/>
              <a:t>ASCII</a:t>
            </a:r>
            <a:r>
              <a:rPr lang="zh-CN" altLang="en-US" dirty="0"/>
              <a:t>码，用以表示更多西文字符</a:t>
            </a:r>
            <a:endParaRPr lang="en-US" altLang="zh-CN" dirty="0"/>
          </a:p>
          <a:p>
            <a:r>
              <a:rPr lang="zh-CN" altLang="en-US" dirty="0"/>
              <a:t>为满足中国的计算机市场需求，字符编码中纳入汉字，常用汉字</a:t>
            </a:r>
            <a:r>
              <a:rPr lang="en-US" altLang="zh-CN" dirty="0"/>
              <a:t>6000</a:t>
            </a:r>
            <a:r>
              <a:rPr lang="zh-CN" altLang="en-US" dirty="0"/>
              <a:t>多，产生以</a:t>
            </a:r>
            <a:r>
              <a:rPr lang="en-US" altLang="zh-CN" dirty="0"/>
              <a:t>Unicode</a:t>
            </a:r>
            <a:r>
              <a:rPr lang="zh-CN" altLang="en-US" dirty="0"/>
              <a:t>为代表的多字节的字符编码</a:t>
            </a:r>
            <a:endParaRPr lang="en-US" altLang="zh-CN" dirty="0"/>
          </a:p>
          <a:p>
            <a:r>
              <a:rPr lang="zh-CN" altLang="en-US" dirty="0"/>
              <a:t>最初的</a:t>
            </a:r>
            <a:r>
              <a:rPr lang="en-US" altLang="zh-CN" dirty="0"/>
              <a:t>Unicode</a:t>
            </a:r>
            <a:r>
              <a:rPr lang="zh-CN" altLang="en-US" dirty="0"/>
              <a:t>编码是</a:t>
            </a:r>
            <a:r>
              <a:rPr lang="en-US" altLang="zh-CN" dirty="0"/>
              <a:t>2</a:t>
            </a:r>
            <a:r>
              <a:rPr lang="zh-CN" altLang="en-US" dirty="0"/>
              <a:t>字节，取值范围</a:t>
            </a:r>
            <a:r>
              <a:rPr lang="en-US" altLang="zh-CN" dirty="0"/>
              <a:t>0~65535 (2</a:t>
            </a:r>
            <a:r>
              <a:rPr lang="en-US" altLang="zh-CN" baseline="30000" dirty="0"/>
              <a:t>16</a:t>
            </a:r>
            <a:r>
              <a:rPr lang="en-US" altLang="zh-CN" dirty="0"/>
              <a:t>-1) </a:t>
            </a:r>
            <a:r>
              <a:rPr lang="zh-CN" altLang="en-US" dirty="0"/>
              <a:t>，足够容纳世界上常见语言</a:t>
            </a:r>
            <a:r>
              <a:rPr lang="en-US" altLang="zh-CN" dirty="0"/>
              <a:t>(</a:t>
            </a:r>
            <a:r>
              <a:rPr lang="zh-CN" altLang="en-US" dirty="0"/>
              <a:t>除了中文</a:t>
            </a:r>
            <a:r>
              <a:rPr lang="en-US" altLang="zh-CN" dirty="0"/>
              <a:t>)</a:t>
            </a:r>
            <a:r>
              <a:rPr lang="zh-CN" altLang="en-US" dirty="0"/>
              <a:t>的字符</a:t>
            </a:r>
            <a:endParaRPr lang="en-US" altLang="zh-CN" dirty="0"/>
          </a:p>
          <a:p>
            <a:r>
              <a:rPr lang="en-US" altLang="zh-CN" dirty="0"/>
              <a:t>ASCII</a:t>
            </a:r>
            <a:r>
              <a:rPr lang="zh-CN" altLang="en-US" dirty="0"/>
              <a:t>是通用编码</a:t>
            </a:r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/>
              <a:t>，</a:t>
            </a:r>
            <a:r>
              <a:rPr lang="en-US" altLang="zh-CN" dirty="0"/>
              <a:t>Unicode</a:t>
            </a:r>
            <a:r>
              <a:rPr lang="zh-CN" altLang="en-US" dirty="0"/>
              <a:t>则是通用编码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（有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UCS-2</a:t>
            </a:r>
            <a:r>
              <a:rPr lang="zh-CN" altLang="en-US" dirty="0"/>
              <a:t>和</a:t>
            </a:r>
            <a:r>
              <a:rPr lang="en-US" altLang="zh-CN" dirty="0"/>
              <a:t>UTF-16</a:t>
            </a:r>
            <a:r>
              <a:rPr lang="zh-CN" altLang="en-US" dirty="0"/>
              <a:t>三种字符集）</a:t>
            </a:r>
          </a:p>
        </p:txBody>
      </p:sp>
    </p:spTree>
    <p:extLst>
      <p:ext uri="{BB962C8B-B14F-4D97-AF65-F5344CB8AC3E}">
        <p14:creationId xmlns:p14="http://schemas.microsoft.com/office/powerpoint/2010/main" val="12869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4704"/>
            <a:ext cx="8736905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4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每个（十进制）数字都有两种编码，一种是可显示的字符串，一种是可计算的数值</a:t>
            </a:r>
            <a:endParaRPr lang="en-US" altLang="zh-CN" dirty="0"/>
          </a:p>
          <a:p>
            <a:r>
              <a:rPr lang="zh-CN" altLang="en-US" dirty="0"/>
              <a:t>前者当然用</a:t>
            </a:r>
            <a:r>
              <a:rPr lang="en-US" altLang="zh-CN" dirty="0"/>
              <a:t>ASCII</a:t>
            </a:r>
            <a:r>
              <a:rPr lang="zh-CN" altLang="en-US" dirty="0"/>
              <a:t>编码，后者用来将这个数字转换为二进制数字，存在很多标准，通用性不如字符编码</a:t>
            </a:r>
            <a:endParaRPr lang="en-US" altLang="zh-CN" dirty="0"/>
          </a:p>
          <a:p>
            <a:r>
              <a:rPr lang="zh-CN" altLang="en-US" dirty="0"/>
              <a:t>以数字</a:t>
            </a:r>
            <a:r>
              <a:rPr lang="en-US" altLang="zh-CN" dirty="0"/>
              <a:t>25.125</a:t>
            </a:r>
            <a:r>
              <a:rPr lang="zh-CN" altLang="en-US" dirty="0"/>
              <a:t>为例，当作字符串编码时，是</a:t>
            </a:r>
            <a:r>
              <a:rPr lang="en-US" altLang="zh-CN" dirty="0"/>
              <a:t>6</a:t>
            </a:r>
            <a:r>
              <a:rPr lang="zh-CN" altLang="en-US" dirty="0"/>
              <a:t>个字符“</a:t>
            </a:r>
            <a:r>
              <a:rPr lang="en-US" altLang="zh-CN" dirty="0"/>
              <a:t>25.125</a:t>
            </a:r>
            <a:r>
              <a:rPr lang="zh-CN" altLang="en-US" dirty="0"/>
              <a:t>”的</a:t>
            </a:r>
            <a:r>
              <a:rPr lang="en-US" altLang="zh-CN" dirty="0"/>
              <a:t>ASCII</a:t>
            </a:r>
            <a:r>
              <a:rPr lang="zh-CN" altLang="en-US" dirty="0"/>
              <a:t>码值，共</a:t>
            </a:r>
            <a:r>
              <a:rPr lang="en-US" altLang="zh-CN" dirty="0"/>
              <a:t>6</a:t>
            </a:r>
            <a:r>
              <a:rPr lang="zh-CN" altLang="en-US" dirty="0"/>
              <a:t>个字节</a:t>
            </a:r>
            <a:endParaRPr lang="en-US" altLang="zh-CN" dirty="0"/>
          </a:p>
          <a:p>
            <a:r>
              <a:rPr lang="zh-CN" altLang="en-US" dirty="0"/>
              <a:t>当作数值编码时，能否采用前述的进制转换方法，直接编码成</a:t>
            </a:r>
            <a:r>
              <a:rPr lang="en-US" altLang="zh-CN" dirty="0"/>
              <a:t>11001.001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25.125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教学内容的组织架构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23826"/>
              </p:ext>
            </p:extLst>
          </p:nvPr>
        </p:nvGraphicFramePr>
        <p:xfrm>
          <a:off x="1568223" y="1402704"/>
          <a:ext cx="6007554" cy="497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37530" imgH="2765902" progId="Visio.Drawing.15">
                  <p:embed/>
                </p:oleObj>
              </mc:Choice>
              <mc:Fallback>
                <p:oleObj name="Visio" r:id="rId3" imgW="3337530" imgH="276590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223" y="1402704"/>
                        <a:ext cx="6007554" cy="4978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27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小数点的处理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貌似可以，但计算机并不认识什么小数点，怎么办？</a:t>
            </a:r>
            <a:endParaRPr lang="en-US" altLang="zh-CN" sz="2400" dirty="0"/>
          </a:p>
          <a:p>
            <a:r>
              <a:rPr lang="zh-CN" altLang="en-US" sz="2400" dirty="0"/>
              <a:t>思路是把小数点藏在默认的位置，分两种情况</a:t>
            </a:r>
            <a:endParaRPr lang="en-US" altLang="zh-CN" dirty="0"/>
          </a:p>
          <a:p>
            <a:pPr lvl="1"/>
            <a:r>
              <a:rPr lang="zh-CN" altLang="en-US" dirty="0"/>
              <a:t>纯整数：本就没有小数点，默认小数点在最右侧</a:t>
            </a:r>
            <a:endParaRPr lang="en-US" altLang="zh-CN" dirty="0"/>
          </a:p>
          <a:p>
            <a:pPr lvl="1"/>
            <a:r>
              <a:rPr lang="zh-CN" altLang="en-US" dirty="0"/>
              <a:t>小数：用科学计数法将二进制数表示成</a:t>
            </a:r>
            <a:r>
              <a:rPr lang="en-US" altLang="zh-CN" dirty="0"/>
              <a:t>1.M×2^E</a:t>
            </a:r>
          </a:p>
          <a:p>
            <a:pPr marL="457200" lvl="1" indent="0">
              <a:buNone/>
            </a:pP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尾数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幂</a:t>
            </a:r>
            <a:r>
              <a:rPr lang="zh-CN" altLang="en-US" dirty="0"/>
              <a:t>，如</a:t>
            </a:r>
            <a:r>
              <a:rPr lang="en-US" altLang="zh-CN" dirty="0"/>
              <a:t>11001.001</a:t>
            </a:r>
            <a:r>
              <a:rPr lang="zh-CN" altLang="en-US" dirty="0"/>
              <a:t>表示成</a:t>
            </a:r>
            <a:r>
              <a:rPr lang="en-US" altLang="zh-CN" dirty="0"/>
              <a:t>1.1001001×2^4</a:t>
            </a:r>
          </a:p>
          <a:p>
            <a:pPr marL="457200" lvl="1" indent="0">
              <a:buNone/>
            </a:pPr>
            <a:r>
              <a:rPr lang="zh-CN" altLang="en-US" dirty="0"/>
              <a:t>小数点和前面的</a:t>
            </a:r>
            <a:r>
              <a:rPr lang="en-US" altLang="zh-CN" dirty="0"/>
              <a:t>1</a:t>
            </a:r>
            <a:r>
              <a:rPr lang="zh-CN" altLang="en-US" dirty="0"/>
              <a:t>都可以作为默认部分省去，只记尾数和幂</a:t>
            </a:r>
            <a:endParaRPr lang="en-US" altLang="zh-CN" dirty="0"/>
          </a:p>
          <a:p>
            <a:r>
              <a:rPr lang="zh-CN" altLang="en-US" dirty="0"/>
              <a:t>如此，小数点就以规则形式暗含在数的表示中</a:t>
            </a:r>
          </a:p>
        </p:txBody>
      </p:sp>
    </p:spTree>
    <p:extLst>
      <p:ext uri="{BB962C8B-B14F-4D97-AF65-F5344CB8AC3E}">
        <p14:creationId xmlns:p14="http://schemas.microsoft.com/office/powerpoint/2010/main" val="34827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定点数与浮点数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定点数：</a:t>
            </a:r>
            <a:r>
              <a:rPr lang="zh-CN" altLang="en-US" dirty="0"/>
              <a:t>小数点固定地位于所有数字中间的某个位置，比如保留三位小数，</a:t>
            </a:r>
            <a:r>
              <a:rPr lang="en-US" altLang="zh-CN" dirty="0"/>
              <a:t>11001.001</a:t>
            </a:r>
            <a:r>
              <a:rPr lang="zh-CN" altLang="en-US" dirty="0"/>
              <a:t>，小数点位于</a:t>
            </a:r>
            <a:r>
              <a:rPr lang="en-US" altLang="zh-CN" dirty="0"/>
              <a:t>3</a:t>
            </a:r>
            <a:r>
              <a:rPr lang="zh-CN" altLang="en-US" dirty="0"/>
              <a:t>个小数位之前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浮点数：</a:t>
            </a:r>
            <a:r>
              <a:rPr lang="zh-CN" altLang="en-US" dirty="0"/>
              <a:t>采用科学计数法，根据需要浮动小数点位置，比如</a:t>
            </a:r>
            <a:r>
              <a:rPr lang="en-US" altLang="zh-CN" dirty="0"/>
              <a:t>11.001001×2^3</a:t>
            </a:r>
            <a:r>
              <a:rPr lang="zh-CN" altLang="en-US" dirty="0"/>
              <a:t>，</a:t>
            </a:r>
            <a:r>
              <a:rPr lang="en-US" altLang="zh-CN" dirty="0"/>
              <a:t>110.01001×2^2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定点数表达法的缺点在于其形式过于僵硬，固定的小数点位置决定了固定位数的整数部分和小数部分，不利于同时表达特别大的数或者特别小的数。因此，绝大多数现代的计算机系统在表示小数时都采纳了浮点数表达法</a:t>
            </a:r>
            <a:endParaRPr lang="en-US" altLang="zh-CN" dirty="0"/>
          </a:p>
          <a:p>
            <a:r>
              <a:rPr lang="zh-CN" altLang="en-US" dirty="0"/>
              <a:t>而由于整数的小数点是固定在所有数字的最后，因此理所当然采用定点数表示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估算计算机速度标准：</a:t>
            </a:r>
            <a:r>
              <a:rPr lang="en-US" altLang="zh-CN" dirty="0">
                <a:solidFill>
                  <a:srgbClr val="C00000"/>
                </a:solidFill>
              </a:rPr>
              <a:t>FLOPS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“每秒浮点运算次数”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75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其它信息的编码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音视频、图像、棋局、蛋白质结构等信息需要先抽象成数字（数字化），再按某种规则转换成二进制编码</a:t>
            </a:r>
            <a:endParaRPr lang="en-US" altLang="zh-CN" sz="2400" dirty="0"/>
          </a:p>
          <a:p>
            <a:r>
              <a:rPr lang="zh-CN" altLang="en-US" sz="2400" dirty="0"/>
              <a:t>以图像编码为例，通常把图像分为</a:t>
            </a:r>
            <a:r>
              <a:rPr lang="en-US" altLang="zh-CN" sz="2400" dirty="0"/>
              <a:t>x</a:t>
            </a:r>
            <a:r>
              <a:rPr lang="zh-CN" altLang="en-US" sz="2400" dirty="0"/>
              <a:t>行</a:t>
            </a:r>
            <a:r>
              <a:rPr lang="en-US" altLang="zh-CN" sz="2400" dirty="0"/>
              <a:t>y</a:t>
            </a:r>
            <a:r>
              <a:rPr lang="zh-CN" altLang="en-US" sz="2400" dirty="0"/>
              <a:t>列的像素点，比如</a:t>
            </a:r>
            <a:r>
              <a:rPr lang="en-US" altLang="zh-CN" sz="2400" dirty="0"/>
              <a:t>4K</a:t>
            </a:r>
            <a:r>
              <a:rPr lang="zh-CN" altLang="en-US" sz="2400" dirty="0"/>
              <a:t>图像指的是一幅画面有</a:t>
            </a:r>
            <a:r>
              <a:rPr lang="en-US" altLang="zh-CN" sz="2400" dirty="0"/>
              <a:t>4096*2160</a:t>
            </a:r>
            <a:r>
              <a:rPr lang="zh-CN" altLang="en-US" sz="2400" dirty="0"/>
              <a:t>个像素点</a:t>
            </a:r>
            <a:endParaRPr lang="en-US" altLang="zh-CN" sz="2400" dirty="0"/>
          </a:p>
          <a:p>
            <a:r>
              <a:rPr lang="zh-CN" altLang="en-US" sz="2400" dirty="0"/>
              <a:t>每个像素点有</a:t>
            </a:r>
            <a:r>
              <a:rPr lang="en-US" altLang="zh-CN" sz="2400" dirty="0"/>
              <a:t>RGB</a:t>
            </a:r>
            <a:r>
              <a:rPr lang="zh-CN" altLang="en-US" sz="2400" dirty="0"/>
              <a:t>三原色，每种颜色可划分为</a:t>
            </a:r>
            <a:r>
              <a:rPr lang="en-US" altLang="zh-CN" sz="2400" dirty="0"/>
              <a:t>16</a:t>
            </a:r>
            <a:r>
              <a:rPr lang="zh-CN" altLang="en-US" sz="2400" dirty="0"/>
              <a:t>、</a:t>
            </a:r>
            <a:r>
              <a:rPr lang="en-US" altLang="zh-CN" sz="2400" dirty="0"/>
              <a:t>256</a:t>
            </a:r>
            <a:r>
              <a:rPr lang="zh-CN" altLang="en-US" sz="2400" dirty="0"/>
              <a:t>等级别，分别用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个字节编码</a:t>
            </a:r>
            <a:endParaRPr lang="en-US" altLang="zh-CN" sz="2400" dirty="0"/>
          </a:p>
          <a:p>
            <a:r>
              <a:rPr lang="zh-CN" altLang="en-US" sz="2400" dirty="0"/>
              <a:t>考虑到图像中总有大片同色的区域，其中的颜色编码不断重复，可以设计规则进行合并记录，这就是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压缩编码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/>
              <a:t>这些信息的编码不断进化，难以标准化，</a:t>
            </a:r>
            <a:r>
              <a:rPr lang="zh-CN" altLang="en-US" sz="2400" dirty="0">
                <a:solidFill>
                  <a:srgbClr val="00B050"/>
                </a:solidFill>
              </a:rPr>
              <a:t>只有常用没有通用</a:t>
            </a:r>
          </a:p>
        </p:txBody>
      </p:sp>
    </p:spTree>
    <p:extLst>
      <p:ext uri="{BB962C8B-B14F-4D97-AF65-F5344CB8AC3E}">
        <p14:creationId xmlns:p14="http://schemas.microsoft.com/office/powerpoint/2010/main" val="2283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编码后的二进制数据需要通过硬件进行传输与存储</a:t>
            </a:r>
            <a:endParaRPr lang="en-US" altLang="zh-CN" dirty="0"/>
          </a:p>
          <a:p>
            <a:r>
              <a:rPr lang="zh-CN" altLang="en-US" dirty="0"/>
              <a:t>位</a:t>
            </a:r>
            <a:r>
              <a:rPr lang="en-US" altLang="zh-CN" dirty="0"/>
              <a:t>bit</a:t>
            </a:r>
            <a:r>
              <a:rPr lang="zh-CN" altLang="en-US" dirty="0"/>
              <a:t>一般用于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数据传输</a:t>
            </a:r>
            <a:r>
              <a:rPr lang="zh-CN" altLang="en-US" dirty="0"/>
              <a:t>，字节</a:t>
            </a:r>
            <a:r>
              <a:rPr lang="en-US" altLang="zh-CN" dirty="0"/>
              <a:t>Byte</a:t>
            </a:r>
            <a:r>
              <a:rPr lang="zh-CN" altLang="en-US" dirty="0"/>
              <a:t>一般用于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数据存储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/>
              <a:t>现在的存储设备容量通常以</a:t>
            </a:r>
            <a:r>
              <a:rPr lang="en-US" altLang="zh-CN" dirty="0" err="1"/>
              <a:t>GigaByte</a:t>
            </a:r>
            <a:r>
              <a:rPr lang="en-US" altLang="zh-CN" dirty="0"/>
              <a:t>(GB)</a:t>
            </a:r>
            <a:r>
              <a:rPr lang="zh-CN" altLang="en-US" dirty="0"/>
              <a:t>计量</a:t>
            </a:r>
            <a:endParaRPr lang="en-US" altLang="zh-CN" dirty="0"/>
          </a:p>
          <a:p>
            <a:r>
              <a:rPr lang="zh-CN" altLang="en-US" dirty="0"/>
              <a:t>二进制的</a:t>
            </a:r>
            <a:r>
              <a:rPr lang="en-US" altLang="zh-CN" dirty="0"/>
              <a:t>1G=2</a:t>
            </a:r>
            <a:r>
              <a:rPr lang="en-US" altLang="zh-CN" baseline="30000" dirty="0"/>
              <a:t>30</a:t>
            </a:r>
            <a:r>
              <a:rPr lang="en-US" altLang="zh-CN" dirty="0"/>
              <a:t>=1024*1024*1024=1K*1K*1K=1K*1M</a:t>
            </a:r>
          </a:p>
          <a:p>
            <a:r>
              <a:rPr lang="zh-CN" altLang="en-US" dirty="0"/>
              <a:t>十进制的</a:t>
            </a:r>
            <a:r>
              <a:rPr lang="en-US" altLang="zh-CN" dirty="0"/>
              <a:t>1G=10</a:t>
            </a:r>
            <a:r>
              <a:rPr lang="en-US" altLang="zh-CN" baseline="30000" dirty="0"/>
              <a:t>6</a:t>
            </a:r>
            <a:r>
              <a:rPr lang="en-US" altLang="zh-CN" dirty="0"/>
              <a:t>=1000*1000*1000=1K*1K*1K=1K*1M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操作系统使用二进制计量，</a:t>
            </a:r>
            <a:r>
              <a:rPr lang="en-US" altLang="zh-CN" dirty="0"/>
              <a:t>Mac OS</a:t>
            </a:r>
            <a:r>
              <a:rPr lang="zh-CN" altLang="en-US" dirty="0"/>
              <a:t>和硬盘（</a:t>
            </a:r>
            <a:r>
              <a:rPr lang="en-US" altLang="zh-CN" dirty="0"/>
              <a:t>U</a:t>
            </a:r>
            <a:r>
              <a:rPr lang="zh-CN" altLang="en-US" dirty="0"/>
              <a:t>盘）生产商使用十进制计量</a:t>
            </a:r>
          </a:p>
        </p:txBody>
      </p:sp>
    </p:spTree>
    <p:extLst>
      <p:ext uri="{BB962C8B-B14F-4D97-AF65-F5344CB8AC3E}">
        <p14:creationId xmlns:p14="http://schemas.microsoft.com/office/powerpoint/2010/main" val="25637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为长期保存数据，通常用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形式将其存储在外存储器上</a:t>
            </a:r>
            <a:endParaRPr lang="en-US" altLang="zh-CN" dirty="0"/>
          </a:p>
          <a:p>
            <a:r>
              <a:rPr lang="zh-CN" altLang="en-US" dirty="0"/>
              <a:t>保存字符编码数据的文件称为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文本文件</a:t>
            </a:r>
            <a:r>
              <a:rPr lang="zh-CN" altLang="en-US" dirty="0"/>
              <a:t>，其它统称为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二进制文件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Window</a:t>
            </a:r>
            <a:r>
              <a:rPr lang="zh-CN" altLang="zh-CN" dirty="0"/>
              <a:t>操作系统使用“文件名</a:t>
            </a:r>
            <a:r>
              <a:rPr lang="en-US" altLang="zh-CN" dirty="0"/>
              <a:t>.</a:t>
            </a:r>
            <a:r>
              <a:rPr lang="zh-CN" altLang="zh-CN" dirty="0"/>
              <a:t>扩展名”的方式命名文件，其中扩展名</a:t>
            </a:r>
            <a:r>
              <a:rPr lang="zh-CN" altLang="en-US" dirty="0"/>
              <a:t>的主要作用是区分</a:t>
            </a:r>
            <a:r>
              <a:rPr lang="zh-CN" altLang="zh-CN" dirty="0"/>
              <a:t>文件的</a:t>
            </a:r>
            <a:r>
              <a:rPr lang="zh-CN" altLang="en-US" dirty="0"/>
              <a:t>细分</a:t>
            </a:r>
            <a:r>
              <a:rPr lang="zh-CN" altLang="zh-CN" dirty="0"/>
              <a:t>类型</a:t>
            </a:r>
            <a:endParaRPr lang="en-US" altLang="zh-CN" dirty="0"/>
          </a:p>
          <a:p>
            <a:r>
              <a:rPr lang="zh-CN" altLang="en-US" dirty="0"/>
              <a:t>文本文件有</a:t>
            </a:r>
            <a:r>
              <a:rPr lang="en-US" altLang="zh-CN" dirty="0"/>
              <a:t>txt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xml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bat</a:t>
            </a:r>
            <a:r>
              <a:rPr lang="zh-CN" altLang="zh-CN" dirty="0"/>
              <a:t>、</a:t>
            </a:r>
            <a:r>
              <a:rPr lang="en-US" altLang="zh-CN" dirty="0" err="1"/>
              <a:t>py</a:t>
            </a:r>
            <a:r>
              <a:rPr lang="zh-CN" altLang="en-US" dirty="0"/>
              <a:t>等细分类型，但都可以用任意的</a:t>
            </a:r>
            <a:r>
              <a:rPr lang="zh-CN" altLang="en-US" dirty="0">
                <a:solidFill>
                  <a:srgbClr val="00B050"/>
                </a:solidFill>
              </a:rPr>
              <a:t>文本处理软件</a:t>
            </a:r>
            <a:r>
              <a:rPr lang="zh-CN" altLang="en-US" dirty="0"/>
              <a:t>进行处理，比如</a:t>
            </a:r>
            <a:r>
              <a:rPr lang="zh-CN" altLang="en-US" dirty="0">
                <a:solidFill>
                  <a:srgbClr val="00B050"/>
                </a:solidFill>
              </a:rPr>
              <a:t>记事本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二进制文件也能用文本处理软件打开，但无法</a:t>
            </a:r>
            <a:r>
              <a:rPr lang="zh-CN" altLang="en-US" dirty="0">
                <a:solidFill>
                  <a:srgbClr val="00B0F0"/>
                </a:solidFill>
              </a:rPr>
              <a:t>正确处理</a:t>
            </a:r>
            <a:endParaRPr lang="en-US" altLang="zh-CN" dirty="0"/>
          </a:p>
          <a:p>
            <a:r>
              <a:rPr lang="zh-CN" altLang="en-US" dirty="0"/>
              <a:t>文件扩展名是可以随意修改的</a:t>
            </a:r>
          </a:p>
        </p:txBody>
      </p:sp>
    </p:spTree>
    <p:extLst>
      <p:ext uri="{BB962C8B-B14F-4D97-AF65-F5344CB8AC3E}">
        <p14:creationId xmlns:p14="http://schemas.microsoft.com/office/powerpoint/2010/main" val="385098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包含文本的非文本文件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需要注意的是，并非所有包含文本的文件都是文本文件，比如用办公软件产生的</a:t>
            </a:r>
            <a:r>
              <a:rPr lang="en-US" altLang="zh-CN"/>
              <a:t>pptx</a:t>
            </a:r>
            <a:r>
              <a:rPr lang="zh-CN" altLang="en-US"/>
              <a:t>、</a:t>
            </a:r>
            <a:r>
              <a:rPr lang="en-US" altLang="zh-CN"/>
              <a:t>doc</a:t>
            </a:r>
            <a:r>
              <a:rPr lang="zh-CN" altLang="en-US"/>
              <a:t>、</a:t>
            </a:r>
            <a:r>
              <a:rPr lang="en-US" altLang="zh-CN"/>
              <a:t>wps</a:t>
            </a:r>
            <a:r>
              <a:rPr lang="zh-CN" altLang="en-US"/>
              <a:t>文件都不是文本文件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3875"/>
            <a:ext cx="6974429" cy="36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21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存储空间与地址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内存</a:t>
            </a:r>
            <a:r>
              <a:rPr lang="zh-CN" altLang="en-US"/>
              <a:t>和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硬盘</a:t>
            </a:r>
            <a:r>
              <a:rPr lang="zh-CN" altLang="en-US"/>
              <a:t>在存储时的</a:t>
            </a:r>
            <a:r>
              <a:rPr lang="zh-CN" altLang="en-US">
                <a:solidFill>
                  <a:srgbClr val="00B050"/>
                </a:solidFill>
              </a:rPr>
              <a:t>物理</a:t>
            </a:r>
            <a:r>
              <a:rPr lang="zh-CN" altLang="en-US"/>
              <a:t>实现不同，但</a:t>
            </a:r>
            <a:r>
              <a:rPr lang="zh-CN" altLang="en-US">
                <a:solidFill>
                  <a:srgbClr val="00B050"/>
                </a:solidFill>
              </a:rPr>
              <a:t>逻辑</a:t>
            </a:r>
            <a:r>
              <a:rPr lang="zh-CN" altLang="en-US"/>
              <a:t>设计相似</a:t>
            </a:r>
            <a:endParaRPr lang="en-US" altLang="zh-CN"/>
          </a:p>
          <a:p>
            <a:r>
              <a:rPr lang="zh-CN" altLang="en-US"/>
              <a:t>为</a:t>
            </a:r>
            <a:r>
              <a:rPr lang="zh-CN" altLang="en-US" dirty="0"/>
              <a:t>便于存取数据，为存储空间的</a:t>
            </a:r>
            <a:r>
              <a:rPr lang="zh-CN" altLang="en-US" dirty="0">
                <a:solidFill>
                  <a:srgbClr val="00B050"/>
                </a:solidFill>
              </a:rPr>
              <a:t>每个字节</a:t>
            </a:r>
            <a:r>
              <a:rPr lang="zh-CN" altLang="en-US" dirty="0"/>
              <a:t>分配一个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理所当然用二进制编码，为便于阅读写成十六进制</a:t>
            </a:r>
            <a:endParaRPr lang="en-US" altLang="zh-CN" dirty="0"/>
          </a:p>
          <a:p>
            <a:r>
              <a:rPr lang="zh-CN" altLang="en-US"/>
              <a:t>例如</a:t>
            </a:r>
            <a:r>
              <a:rPr lang="en-US" altLang="zh-CN" dirty="0"/>
              <a:t>1MB</a:t>
            </a:r>
            <a:r>
              <a:rPr lang="zh-CN" altLang="zh-CN" dirty="0"/>
              <a:t>的</a:t>
            </a:r>
            <a:r>
              <a:rPr lang="zh-CN" altLang="en-US" dirty="0"/>
              <a:t>存储空间</a:t>
            </a:r>
            <a:r>
              <a:rPr lang="zh-CN" altLang="zh-CN" dirty="0"/>
              <a:t>，</a:t>
            </a:r>
            <a:r>
              <a:rPr lang="en-US" altLang="zh-CN"/>
              <a:t>1M=2</a:t>
            </a:r>
            <a:r>
              <a:rPr lang="en-US" altLang="zh-CN" baseline="30000"/>
              <a:t>20</a:t>
            </a:r>
            <a:r>
              <a:rPr lang="zh-CN" altLang="zh-CN"/>
              <a:t>，</a:t>
            </a:r>
            <a:r>
              <a:rPr lang="zh-CN" altLang="en-US"/>
              <a:t>用</a:t>
            </a:r>
            <a:r>
              <a:rPr lang="en-US" altLang="zh-CN" dirty="0"/>
              <a:t>20</a:t>
            </a:r>
            <a:r>
              <a:rPr lang="zh-CN" altLang="zh-CN" dirty="0"/>
              <a:t>位</a:t>
            </a:r>
            <a:r>
              <a:rPr lang="zh-CN" altLang="zh-CN"/>
              <a:t>二进制</a:t>
            </a:r>
            <a:r>
              <a:rPr lang="zh-CN" altLang="en-US"/>
              <a:t>数编码地址</a:t>
            </a:r>
            <a:r>
              <a:rPr lang="zh-CN" altLang="zh-CN"/>
              <a:t>，</a:t>
            </a:r>
            <a:r>
              <a:rPr lang="zh-CN" altLang="en-US" dirty="0"/>
              <a:t>从全</a:t>
            </a:r>
            <a:r>
              <a:rPr lang="en-US" altLang="zh-CN" dirty="0"/>
              <a:t>0</a:t>
            </a:r>
            <a:r>
              <a:rPr lang="zh-CN" altLang="en-US" dirty="0"/>
              <a:t>开始，到</a:t>
            </a:r>
            <a:r>
              <a:rPr lang="zh-CN" altLang="zh-CN" dirty="0"/>
              <a:t>全</a:t>
            </a:r>
            <a:r>
              <a:rPr lang="en-US" altLang="zh-CN" dirty="0"/>
              <a:t>1</a:t>
            </a:r>
            <a:r>
              <a:rPr lang="zh-CN" altLang="en-US" dirty="0"/>
              <a:t>结束，</a:t>
            </a:r>
            <a:r>
              <a:rPr lang="zh-CN" altLang="zh-CN" dirty="0"/>
              <a:t>每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zh-CN" altLang="en-US" dirty="0"/>
              <a:t>二进制数</a:t>
            </a:r>
            <a:r>
              <a:rPr lang="zh-CN" altLang="zh-CN" dirty="0"/>
              <a:t>对应一个十六进制数，地址范围是</a:t>
            </a:r>
            <a:r>
              <a:rPr lang="en-US" altLang="zh-CN" dirty="0"/>
              <a:t>00000H~FFFFFH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66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内存与指针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程序在内存中</a:t>
            </a:r>
            <a:r>
              <a:rPr lang="zh-CN" altLang="en-US"/>
              <a:t>运行时，操作系统会为其分配</a:t>
            </a:r>
            <a:r>
              <a:rPr lang="zh-CN" altLang="en-US" dirty="0"/>
              <a:t>一</a:t>
            </a:r>
            <a:r>
              <a:rPr lang="zh-CN" altLang="en-US"/>
              <a:t>片存储空间</a:t>
            </a:r>
            <a:endParaRPr lang="en-US" altLang="zh-CN"/>
          </a:p>
          <a:p>
            <a:r>
              <a:rPr lang="zh-CN" altLang="en-US"/>
              <a:t>通常再分成程序代码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指令</a:t>
            </a:r>
            <a:r>
              <a:rPr lang="zh-CN" altLang="en-US" dirty="0"/>
              <a:t>）空间与</a:t>
            </a:r>
            <a:r>
              <a:rPr lang="zh-CN" altLang="en-US" dirty="0">
                <a:solidFill>
                  <a:srgbClr val="00B050"/>
                </a:solidFill>
              </a:rPr>
              <a:t>数据</a:t>
            </a:r>
            <a:r>
              <a:rPr lang="zh-CN" altLang="en-US" dirty="0"/>
              <a:t>空间</a:t>
            </a:r>
            <a:endParaRPr lang="en-US" altLang="zh-CN" dirty="0"/>
          </a:p>
          <a:p>
            <a:r>
              <a:rPr lang="zh-CN" altLang="en-US"/>
              <a:t>指令或数据的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地址</a:t>
            </a:r>
            <a:r>
              <a:rPr lang="zh-CN" altLang="en-US"/>
              <a:t>就是其所占据空间的第一个字节的地址</a:t>
            </a:r>
            <a:endParaRPr lang="en-US" altLang="zh-CN"/>
          </a:p>
          <a:p>
            <a:r>
              <a:rPr lang="zh-CN" altLang="en-US"/>
              <a:t>操作系统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C00000"/>
                </a:solidFill>
              </a:rPr>
              <a:t>指针</a:t>
            </a:r>
            <a:r>
              <a:rPr lang="zh-CN" altLang="en-US" dirty="0"/>
              <a:t>记录和访问内存中的指令与数据的地址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语言允许程序员定义与使用自己的指针，直接操作</a:t>
            </a:r>
            <a:r>
              <a:rPr lang="zh-CN" altLang="en-US"/>
              <a:t>内存，即具有</a:t>
            </a:r>
            <a:r>
              <a:rPr lang="zh-CN" altLang="en-US" dirty="0">
                <a:solidFill>
                  <a:srgbClr val="C00000"/>
                </a:solidFill>
              </a:rPr>
              <a:t>系统级</a:t>
            </a:r>
            <a:r>
              <a:rPr lang="zh-CN" altLang="en-US" dirty="0"/>
              <a:t>的编程能力，这是其它高级语言不</a:t>
            </a:r>
            <a:r>
              <a:rPr lang="zh-CN" altLang="en-US"/>
              <a:t>具备的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7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968552"/>
          </a:xfrm>
        </p:spPr>
        <p:txBody>
          <a:bodyPr/>
          <a:lstStyle/>
          <a:p>
            <a:pPr lvl="0"/>
            <a:r>
              <a:rPr lang="zh-CN" altLang="zh-CN" dirty="0"/>
              <a:t>在正式学习编程之前，需要掌握一定的计算机基础知识，以便于理解编程的本质</a:t>
            </a:r>
          </a:p>
          <a:p>
            <a:pPr lvl="0"/>
            <a:r>
              <a:rPr lang="zh-CN" altLang="en-US" dirty="0"/>
              <a:t>在学习的过程中训练自己</a:t>
            </a:r>
            <a:endParaRPr lang="en-US" altLang="zh-CN" dirty="0"/>
          </a:p>
          <a:p>
            <a:pPr lvl="1"/>
            <a:r>
              <a:rPr lang="zh-CN" altLang="en-US" dirty="0"/>
              <a:t>从课程相关知识中发现与描述问题的能力</a:t>
            </a:r>
            <a:endParaRPr lang="en-US" altLang="zh-CN" dirty="0"/>
          </a:p>
          <a:p>
            <a:pPr lvl="1"/>
            <a:r>
              <a:rPr lang="zh-CN" altLang="en-US" dirty="0"/>
              <a:t>从纷繁的网络信息中寻找与提炼答案的能力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综合成绩：  </a:t>
            </a:r>
            <a:r>
              <a:rPr lang="zh-CN" altLang="en-US" dirty="0">
                <a:solidFill>
                  <a:srgbClr val="FF0000"/>
                </a:solidFill>
              </a:rPr>
              <a:t>期末全校统考 </a:t>
            </a:r>
            <a:r>
              <a:rPr lang="zh-CN" altLang="en-US" dirty="0"/>
              <a:t>：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100          </a:t>
            </a:r>
            <a:r>
              <a:rPr lang="zh-CN" altLang="en-US" dirty="0">
                <a:solidFill>
                  <a:srgbClr val="FF0000"/>
                </a:solidFill>
              </a:rPr>
              <a:t>平时成绩</a:t>
            </a:r>
            <a:r>
              <a:rPr lang="zh-CN" altLang="en-US" dirty="0"/>
              <a:t>： </a:t>
            </a:r>
            <a:r>
              <a:rPr lang="en-US" altLang="zh-CN" dirty="0"/>
              <a:t>50%</a:t>
            </a:r>
          </a:p>
          <a:p>
            <a:pPr marL="457200" lvl="1" indent="0">
              <a:buNone/>
            </a:pPr>
            <a:r>
              <a:rPr lang="zh-CN" altLang="en-US" dirty="0"/>
              <a:t>                   实验 </a:t>
            </a:r>
            <a:r>
              <a:rPr lang="en-US" altLang="zh-CN" dirty="0"/>
              <a:t>30%</a:t>
            </a:r>
          </a:p>
          <a:p>
            <a:pPr marL="457200" lvl="1" indent="0"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作业和小测： </a:t>
            </a:r>
            <a:r>
              <a:rPr lang="en-US" altLang="zh-CN" dirty="0"/>
              <a:t>15+5</a:t>
            </a:r>
            <a:r>
              <a:rPr lang="zh-CN" altLang="en-US"/>
              <a:t>分   </a:t>
            </a:r>
            <a:r>
              <a:rPr lang="en-US" altLang="zh-CN"/>
              <a:t>  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85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3608" y="1426996"/>
            <a:ext cx="5904656" cy="1738535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</a:rPr>
              <a:t>第一章   </a:t>
            </a:r>
            <a:r>
              <a:rPr lang="zh-CN" altLang="en-US" sz="4800" dirty="0">
                <a:solidFill>
                  <a:srgbClr val="00B050"/>
                </a:solidFill>
              </a:rPr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40765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计算与计算思维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计算与</a:t>
            </a:r>
            <a:r>
              <a:rPr lang="zh-CN" altLang="en-US" dirty="0">
                <a:latin typeface="微软雅黑" panose="020B0503020204020204" pitchFamily="34" charset="-122"/>
              </a:rPr>
              <a:t>进制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计算机体系结构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信息与编码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文件与地址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算法与逻辑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计算思维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语言与程序设计</a:t>
            </a:r>
          </a:p>
          <a:p>
            <a:pPr lvl="1"/>
            <a:r>
              <a:rPr lang="zh-CN" altLang="en-US"/>
              <a:t>低级语言	</a:t>
            </a:r>
          </a:p>
          <a:p>
            <a:pPr lvl="1"/>
            <a:r>
              <a:rPr lang="zh-CN" altLang="en-US"/>
              <a:t>高级语言</a:t>
            </a:r>
            <a:endParaRPr lang="en-US" altLang="zh-CN" dirty="0"/>
          </a:p>
          <a:p>
            <a:pPr lvl="1"/>
            <a:r>
              <a:rPr lang="zh-CN" altLang="en-US"/>
              <a:t>语言分类</a:t>
            </a:r>
            <a:endParaRPr lang="en-US" altLang="zh-CN" dirty="0"/>
          </a:p>
          <a:p>
            <a:pPr lvl="1"/>
            <a:r>
              <a:rPr lang="zh-CN" altLang="en-US"/>
              <a:t>编程方法	</a:t>
            </a:r>
          </a:p>
          <a:p>
            <a:pPr lvl="1"/>
            <a:r>
              <a:rPr lang="zh-CN" altLang="en-US"/>
              <a:t>操作系统与程序	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/>
              <a:t>程序设计	</a:t>
            </a:r>
          </a:p>
        </p:txBody>
      </p:sp>
    </p:spTree>
    <p:extLst>
      <p:ext uri="{BB962C8B-B14F-4D97-AF65-F5344CB8AC3E}">
        <p14:creationId xmlns:p14="http://schemas.microsoft.com/office/powerpoint/2010/main" val="1979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第</a:t>
            </a:r>
            <a:r>
              <a:rPr lang="en-US" altLang="zh-CN" sz="4800" dirty="0"/>
              <a:t>1</a:t>
            </a:r>
            <a:r>
              <a:rPr lang="zh-CN" altLang="en-US" sz="4800"/>
              <a:t>讲</a:t>
            </a:r>
            <a:r>
              <a:rPr lang="en-US" altLang="zh-CN" sz="4800" dirty="0"/>
              <a:t>	</a:t>
            </a:r>
            <a:r>
              <a:rPr lang="zh-CN" altLang="en-US" sz="4800"/>
              <a:t>信息技术基础</a:t>
            </a:r>
          </a:p>
        </p:txBody>
      </p:sp>
    </p:spTree>
    <p:extLst>
      <p:ext uri="{BB962C8B-B14F-4D97-AF65-F5344CB8AC3E}">
        <p14:creationId xmlns:p14="http://schemas.microsoft.com/office/powerpoint/2010/main" val="131663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计算与计算思维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/>
              <a:t>计算与进制</a:t>
            </a:r>
            <a:endParaRPr lang="en-US" altLang="zh-CN" dirty="0"/>
          </a:p>
          <a:p>
            <a:pPr lvl="1"/>
            <a:r>
              <a:rPr lang="zh-CN" altLang="en-US"/>
              <a:t>计算机体系结构</a:t>
            </a:r>
            <a:endParaRPr lang="en-US" altLang="zh-CN" dirty="0"/>
          </a:p>
          <a:p>
            <a:pPr lvl="1"/>
            <a:r>
              <a:rPr lang="zh-CN" altLang="en-US"/>
              <a:t>信息与编码</a:t>
            </a:r>
            <a:endParaRPr lang="en-US" altLang="zh-CN" dirty="0"/>
          </a:p>
          <a:p>
            <a:pPr lvl="1"/>
            <a:r>
              <a:rPr lang="zh-CN" altLang="en-US"/>
              <a:t>文件与地址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606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计算与思维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j-ea"/>
              </a:rPr>
              <a:t>计算思维</a:t>
            </a:r>
            <a:r>
              <a:rPr lang="zh-CN" altLang="en-US" dirty="0"/>
              <a:t>概念由</a:t>
            </a:r>
            <a:r>
              <a:rPr lang="en-US" altLang="zh-CN" dirty="0"/>
              <a:t>CMU</a:t>
            </a:r>
            <a:r>
              <a:rPr lang="zh-CN" altLang="zh-CN" dirty="0"/>
              <a:t>周以真教授</a:t>
            </a:r>
            <a:r>
              <a:rPr lang="en-US" altLang="zh-CN" dirty="0"/>
              <a:t>2006</a:t>
            </a:r>
            <a:r>
              <a:rPr lang="zh-CN" altLang="zh-CN" dirty="0"/>
              <a:t>年提出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/>
              <a:t>是一种解决问题的思维方式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/>
              <a:t>核心特征是</a:t>
            </a:r>
            <a:r>
              <a:rPr lang="zh-CN" altLang="en-US">
                <a:solidFill>
                  <a:srgbClr val="C00000"/>
                </a:solidFill>
              </a:rPr>
              <a:t>抽象</a:t>
            </a:r>
            <a:r>
              <a:rPr lang="en-US" altLang="zh-CN" dirty="0"/>
              <a:t>(Abstraction)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自动化</a:t>
            </a:r>
            <a:r>
              <a:rPr lang="en-US" altLang="zh-CN" dirty="0"/>
              <a:t>(Automation)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latin typeface="+mj-ea"/>
              </a:rPr>
              <a:t>抽象可以简单理解为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建模</a:t>
            </a:r>
            <a:r>
              <a:rPr lang="zh-CN" altLang="en-US">
                <a:latin typeface="+mj-ea"/>
              </a:rPr>
              <a:t>，自动化可以简单理解为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编程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latin typeface="+mj-ea"/>
              </a:rPr>
              <a:t>计算思维起源于计算机科学，致力于解决</a:t>
            </a:r>
            <a:r>
              <a:rPr lang="zh-CN" altLang="en-US" dirty="0">
                <a:latin typeface="+mj-ea"/>
              </a:rPr>
              <a:t>更广泛领域的问题</a:t>
            </a:r>
            <a:endParaRPr lang="en-US" altLang="zh-CN" dirty="0">
              <a:latin typeface="+mj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>
                <a:latin typeface="+mj-ea"/>
              </a:rPr>
              <a:t>由于计算机的基础地位</a:t>
            </a:r>
            <a:r>
              <a:rPr lang="zh-CN" altLang="en-US" dirty="0">
                <a:latin typeface="+mj-ea"/>
              </a:rPr>
              <a:t>，计算思维的最终实现，离不开计算机与程序设计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8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最极致的抽象是什么</a:t>
            </a:r>
            <a:r>
              <a:rPr lang="en-US" altLang="zh-CN" dirty="0"/>
              <a:t>——</a:t>
            </a:r>
            <a:r>
              <a:rPr lang="zh-CN" altLang="en-US" dirty="0"/>
              <a:t>数字</a:t>
            </a:r>
            <a:endParaRPr lang="en-US" altLang="zh-CN" dirty="0"/>
          </a:p>
          <a:p>
            <a:r>
              <a:rPr lang="zh-CN" altLang="en-US" dirty="0"/>
              <a:t>数字背后是什么</a:t>
            </a:r>
            <a:r>
              <a:rPr lang="en-US" altLang="zh-CN" dirty="0"/>
              <a:t>——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正</a:t>
            </a:r>
            <a:r>
              <a:rPr lang="zh-CN" altLang="en-US" dirty="0">
                <a:solidFill>
                  <a:srgbClr val="00B050"/>
                </a:solidFill>
              </a:rPr>
              <a:t>整数</a:t>
            </a:r>
            <a:r>
              <a:rPr lang="zh-CN" altLang="en-US" dirty="0"/>
              <a:t>进制中，</a:t>
            </a:r>
            <a:r>
              <a:rPr lang="en-US" altLang="zh-CN" dirty="0"/>
              <a:t>R</a:t>
            </a:r>
            <a:r>
              <a:rPr lang="zh-CN" altLang="en-US" dirty="0"/>
              <a:t>进制的基数是</a:t>
            </a:r>
            <a:r>
              <a:rPr lang="en-US" altLang="zh-CN" dirty="0"/>
              <a:t>R</a:t>
            </a:r>
            <a:r>
              <a:rPr lang="zh-CN" altLang="en-US" dirty="0"/>
              <a:t>，数码从</a:t>
            </a:r>
            <a:r>
              <a:rPr lang="en-US" altLang="zh-CN" dirty="0"/>
              <a:t>0~R-1</a:t>
            </a:r>
            <a:r>
              <a:rPr lang="zh-CN" altLang="en-US" dirty="0"/>
              <a:t>，逢</a:t>
            </a:r>
            <a:r>
              <a:rPr lang="en-US" altLang="zh-CN" dirty="0"/>
              <a:t>R</a:t>
            </a:r>
            <a:r>
              <a:rPr lang="zh-CN" altLang="en-US" dirty="0"/>
              <a:t>进一，如</a:t>
            </a:r>
            <a:r>
              <a:rPr lang="en-US" altLang="zh-CN" dirty="0"/>
              <a:t>10</a:t>
            </a:r>
            <a:r>
              <a:rPr lang="zh-CN" altLang="en-US" dirty="0"/>
              <a:t>进制的基数是</a:t>
            </a:r>
            <a:r>
              <a:rPr lang="en-US" altLang="zh-CN" dirty="0"/>
              <a:t>10</a:t>
            </a:r>
            <a:r>
              <a:rPr lang="zh-CN" altLang="en-US" dirty="0"/>
              <a:t>，数码从</a:t>
            </a:r>
            <a:r>
              <a:rPr lang="en-US" altLang="zh-CN" dirty="0"/>
              <a:t>0~9</a:t>
            </a:r>
            <a:r>
              <a:rPr lang="zh-CN" altLang="en-US" dirty="0"/>
              <a:t>，逢</a:t>
            </a:r>
            <a:r>
              <a:rPr lang="en-US" altLang="zh-CN" dirty="0"/>
              <a:t>10</a:t>
            </a:r>
            <a:r>
              <a:rPr lang="zh-CN" altLang="en-US" dirty="0"/>
              <a:t>进一</a:t>
            </a:r>
            <a:endParaRPr lang="en-US" altLang="zh-CN" dirty="0"/>
          </a:p>
          <a:p>
            <a:r>
              <a:rPr lang="zh-CN" altLang="en-US" dirty="0"/>
              <a:t>算盘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亚里士多德曾经说过，人类普遍使用十进制，只不过是因为人生来就有</a:t>
            </a:r>
            <a:r>
              <a:rPr lang="zh-CN" altLang="en-US" dirty="0">
                <a:solidFill>
                  <a:srgbClr val="FF0000"/>
                </a:solidFill>
              </a:rPr>
              <a:t>十根手指 </a:t>
            </a:r>
            <a:r>
              <a:rPr lang="zh-CN" altLang="en-US" dirty="0"/>
              <a:t>（其实还有</a:t>
            </a:r>
            <a:r>
              <a:rPr lang="en-US" altLang="zh-CN" dirty="0"/>
              <a:t>10</a:t>
            </a:r>
            <a:r>
              <a:rPr lang="zh-CN" altLang="en-US" dirty="0"/>
              <a:t>根脚趾）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01002"/>
            <a:ext cx="1971675" cy="1094423"/>
          </a:xfrm>
          <a:prstGeom prst="rect">
            <a:avLst/>
          </a:prstGeom>
        </p:spPr>
      </p:pic>
      <p:pic>
        <p:nvPicPr>
          <p:cNvPr id="5" name="图片 4" descr="查看源图像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14" y="3816463"/>
            <a:ext cx="3013075" cy="129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5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进制转换（</a:t>
            </a:r>
            <a:r>
              <a:rPr lang="en-US" altLang="zh-CN" dirty="0"/>
              <a:t>1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计算机的硬件基础是集成电路，通过</a:t>
            </a:r>
            <a:r>
              <a:rPr lang="zh-CN" altLang="en-US" dirty="0">
                <a:solidFill>
                  <a:srgbClr val="7030A0"/>
                </a:solidFill>
              </a:rPr>
              <a:t>高低</a:t>
            </a:r>
            <a:r>
              <a:rPr lang="zh-CN" altLang="en-US" dirty="0"/>
              <a:t>电平实现</a:t>
            </a:r>
            <a:r>
              <a:rPr lang="zh-CN" altLang="en-US" dirty="0">
                <a:solidFill>
                  <a:srgbClr val="00B050"/>
                </a:solidFill>
              </a:rPr>
              <a:t>存储和计算</a:t>
            </a:r>
            <a:r>
              <a:rPr lang="zh-CN" altLang="en-US" dirty="0"/>
              <a:t>，对应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二进制</a:t>
            </a:r>
            <a:r>
              <a:rPr lang="zh-CN" altLang="en-US" dirty="0"/>
              <a:t>，基数是</a:t>
            </a:r>
            <a:r>
              <a:rPr lang="en-US" altLang="zh-CN" dirty="0"/>
              <a:t>2</a:t>
            </a:r>
            <a:r>
              <a:rPr lang="zh-CN" altLang="en-US" dirty="0"/>
              <a:t>，数码是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无论是程序，还是程序处理的数据，在计算机中都以二进制形式存在，需要用到</a:t>
            </a:r>
            <a:r>
              <a:rPr lang="zh-CN" altLang="en-US" dirty="0">
                <a:solidFill>
                  <a:srgbClr val="C00000"/>
                </a:solidFill>
              </a:rPr>
              <a:t>进制转换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以十进制数据为例，转换成二进制的一种方法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整数</a:t>
            </a:r>
            <a:r>
              <a:rPr lang="zh-CN" altLang="en-US" sz="2400" dirty="0"/>
              <a:t>除</a:t>
            </a:r>
            <a:r>
              <a:rPr lang="en-US" altLang="zh-CN" sz="2400" dirty="0"/>
              <a:t>2</a:t>
            </a:r>
            <a:r>
              <a:rPr lang="zh-CN" altLang="en-US" sz="2400" dirty="0"/>
              <a:t>取余，最先得到的余数放在小数点左侧，此后的余数依次向左排列</a:t>
            </a:r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小数</a:t>
            </a:r>
            <a:r>
              <a:rPr lang="zh-CN" altLang="en-US" sz="2400" dirty="0"/>
              <a:t>乘</a:t>
            </a:r>
            <a:r>
              <a:rPr lang="en-US" altLang="zh-CN" sz="2400" dirty="0"/>
              <a:t>2</a:t>
            </a:r>
            <a:r>
              <a:rPr lang="zh-CN" altLang="en-US" sz="2400" dirty="0"/>
              <a:t>取整，最先取到的整数放在小数点右侧，此后的整数依次向右排列</a:t>
            </a:r>
          </a:p>
        </p:txBody>
      </p:sp>
    </p:spTree>
    <p:extLst>
      <p:ext uri="{BB962C8B-B14F-4D97-AF65-F5344CB8AC3E}">
        <p14:creationId xmlns:p14="http://schemas.microsoft.com/office/powerpoint/2010/main" val="174848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17745</TotalTime>
  <Pages>0</Pages>
  <Words>1970</Words>
  <Characters>0</Characters>
  <Application>Microsoft Office PowerPoint</Application>
  <DocSecurity>0</DocSecurity>
  <PresentationFormat>全屏显示(4:3)</PresentationFormat>
  <Lines>0</Lines>
  <Paragraphs>177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Cambria Math</vt:lpstr>
      <vt:lpstr>Wingdings</vt:lpstr>
      <vt:lpstr>诗情画意</vt:lpstr>
      <vt:lpstr>Visio</vt:lpstr>
      <vt:lpstr>计算机程序设计A</vt:lpstr>
      <vt:lpstr>教学内容的组织架构</vt:lpstr>
      <vt:lpstr>第一章   预备知识</vt:lpstr>
      <vt:lpstr>本章内容</vt:lpstr>
      <vt:lpstr>第1讲 信息技术基础</vt:lpstr>
      <vt:lpstr>主要内容</vt:lpstr>
      <vt:lpstr>计算与思维</vt:lpstr>
      <vt:lpstr>抽象</vt:lpstr>
      <vt:lpstr>进制转换（1）</vt:lpstr>
      <vt:lpstr>示例</vt:lpstr>
      <vt:lpstr>进制转换（2）</vt:lpstr>
      <vt:lpstr>数字的写法</vt:lpstr>
      <vt:lpstr>计算机体系结构</vt:lpstr>
      <vt:lpstr>要点</vt:lpstr>
      <vt:lpstr>字符的ASCII编码</vt:lpstr>
      <vt:lpstr>PowerPoint 演示文稿</vt:lpstr>
      <vt:lpstr>字符的Unicode编码</vt:lpstr>
      <vt:lpstr>PowerPoint 演示文稿</vt:lpstr>
      <vt:lpstr>数字的编码</vt:lpstr>
      <vt:lpstr>小数点的处理</vt:lpstr>
      <vt:lpstr>定点数与浮点数</vt:lpstr>
      <vt:lpstr>其它信息的编码</vt:lpstr>
      <vt:lpstr>数据存储</vt:lpstr>
      <vt:lpstr>文件</vt:lpstr>
      <vt:lpstr>包含文本的非文本文件</vt:lpstr>
      <vt:lpstr>存储空间与地址</vt:lpstr>
      <vt:lpstr>内存与指针</vt:lpstr>
      <vt:lpstr>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858</cp:revision>
  <dcterms:created xsi:type="dcterms:W3CDTF">2012-09-25T16:36:19Z</dcterms:created>
  <dcterms:modified xsi:type="dcterms:W3CDTF">2022-09-11T01:03:00Z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