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567" r:id="rId2"/>
    <p:sldId id="529" r:id="rId3"/>
    <p:sldId id="528" r:id="rId4"/>
    <p:sldId id="523" r:id="rId5"/>
    <p:sldId id="574" r:id="rId6"/>
    <p:sldId id="530" r:id="rId7"/>
    <p:sldId id="532" r:id="rId8"/>
    <p:sldId id="533" r:id="rId9"/>
    <p:sldId id="524" r:id="rId10"/>
    <p:sldId id="457" r:id="rId11"/>
    <p:sldId id="473" r:id="rId12"/>
    <p:sldId id="537" r:id="rId13"/>
    <p:sldId id="538" r:id="rId14"/>
    <p:sldId id="576" r:id="rId15"/>
    <p:sldId id="444" r:id="rId16"/>
    <p:sldId id="535" r:id="rId17"/>
    <p:sldId id="536" r:id="rId18"/>
    <p:sldId id="540" r:id="rId19"/>
    <p:sldId id="54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09" autoAdjust="0"/>
  </p:normalViewPr>
  <p:slideViewPr>
    <p:cSldViewPr>
      <p:cViewPr varScale="1">
        <p:scale>
          <a:sx n="66" d="100"/>
          <a:sy n="66" d="100"/>
        </p:scale>
        <p:origin x="1284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大家都是玩游戏，你为什么只玩了个寂寞；</a:t>
            </a:r>
            <a:r>
              <a:rPr lang="en-US" altLang="zh-CN"/>
              <a:t>Linux</a:t>
            </a:r>
            <a:r>
              <a:rPr lang="zh-CN" altLang="en-US"/>
              <a:t>和</a:t>
            </a:r>
            <a:r>
              <a:rPr lang="en-US" altLang="zh-CN"/>
              <a:t>mac OS</a:t>
            </a:r>
            <a:r>
              <a:rPr lang="zh-CN" altLang="en-US"/>
              <a:t>都是基于</a:t>
            </a:r>
            <a:r>
              <a:rPr lang="en-US" altLang="zh-CN"/>
              <a:t>UNIX</a:t>
            </a:r>
            <a:r>
              <a:rPr lang="zh-CN" altLang="en-US"/>
              <a:t>的设计思想开发的。与这两者相比</a:t>
            </a:r>
            <a:r>
              <a:rPr lang="en-US" altLang="zh-CN"/>
              <a:t>windows</a:t>
            </a:r>
            <a:r>
              <a:rPr lang="zh-CN" altLang="en-US"/>
              <a:t>其实并不合理，但胜在与个人机的早结合。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89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05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演示并讲解编程的过程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99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第</a:t>
            </a:r>
            <a:r>
              <a:rPr lang="en-US" altLang="zh-CN" sz="4800"/>
              <a:t>2</a:t>
            </a:r>
            <a:r>
              <a:rPr lang="zh-CN" altLang="en-US" sz="4800"/>
              <a:t>讲</a:t>
            </a:r>
            <a:r>
              <a:rPr lang="en-US" altLang="zh-CN" sz="4800"/>
              <a:t>	</a:t>
            </a:r>
            <a:r>
              <a:rPr lang="zh-CN" altLang="en-US" sz="4800"/>
              <a:t>计算思维与程序设计</a:t>
            </a:r>
          </a:p>
        </p:txBody>
      </p:sp>
    </p:spTree>
    <p:extLst>
      <p:ext uri="{BB962C8B-B14F-4D97-AF65-F5344CB8AC3E}">
        <p14:creationId xmlns:p14="http://schemas.microsoft.com/office/powerpoint/2010/main" val="237077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计算机语言</a:t>
            </a:r>
            <a:r>
              <a:rPr lang="zh-CN" altLang="en-US" dirty="0"/>
              <a:t>与开发环境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/>
              <a:t>机器语言</a:t>
            </a:r>
            <a:r>
              <a:rPr lang="zh-CN" altLang="en-US" sz="2400" dirty="0"/>
              <a:t>和汇编语言依赖于</a:t>
            </a:r>
            <a:r>
              <a:rPr lang="zh-CN" altLang="en-US" sz="2400"/>
              <a:t>硬件，虽然</a:t>
            </a:r>
            <a:r>
              <a:rPr lang="zh-CN" altLang="en-US" sz="2400" dirty="0"/>
              <a:t>执行效率高，但</a:t>
            </a:r>
            <a:r>
              <a:rPr lang="zh-CN" altLang="en-US" sz="2400"/>
              <a:t>编码效率低，如今只被用在底层优化或硬件操作的场合</a:t>
            </a:r>
            <a:endParaRPr lang="en-US" altLang="zh-CN" sz="240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/>
              <a:t>此后</a:t>
            </a:r>
            <a:r>
              <a:rPr lang="zh-CN" altLang="en-US" sz="2400" dirty="0"/>
              <a:t>出现的</a:t>
            </a:r>
            <a:r>
              <a:rPr lang="zh-CN" altLang="en-US" sz="2400"/>
              <a:t>程序设计语言基本都是</a:t>
            </a:r>
            <a:r>
              <a:rPr lang="zh-CN" altLang="en-US" sz="2400">
                <a:solidFill>
                  <a:schemeClr val="accent2"/>
                </a:solidFill>
              </a:rPr>
              <a:t>高级语言</a:t>
            </a:r>
            <a:r>
              <a:rPr lang="zh-CN" altLang="en-US" sz="2400" dirty="0"/>
              <a:t>，语法更接近</a:t>
            </a:r>
            <a:r>
              <a:rPr lang="zh-CN" altLang="en-US" sz="2400"/>
              <a:t>自然语言，编写效率高且可移植性好（不依赖于硬件）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/>
              <a:t>高级语言提供</a:t>
            </a:r>
            <a:r>
              <a:rPr lang="zh-CN" altLang="en-US" sz="2400" dirty="0">
                <a:solidFill>
                  <a:srgbClr val="00B050"/>
                </a:solidFill>
              </a:rPr>
              <a:t>集成开发环境</a:t>
            </a:r>
            <a:r>
              <a:rPr lang="en-US" altLang="zh-CN" sz="2400" dirty="0"/>
              <a:t>(IDE</a:t>
            </a:r>
            <a:r>
              <a:rPr lang="en-US" altLang="zh-CN" sz="2400"/>
              <a:t>)</a:t>
            </a:r>
            <a:r>
              <a:rPr lang="zh-CN" altLang="en-US" sz="2400"/>
              <a:t>，包含编辑、编译、调试等功能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语言</a:t>
            </a:r>
            <a:r>
              <a:rPr lang="zh-CN" altLang="en-US" sz="2400" dirty="0"/>
              <a:t>是介于低级语言和高级语言之间的编程语言，可以嵌入汇编语句，也可以绘制图形</a:t>
            </a:r>
            <a:r>
              <a:rPr lang="zh-CN" altLang="en-US" sz="2400"/>
              <a:t>界面，常包含在</a:t>
            </a:r>
            <a:r>
              <a:rPr lang="en-US" altLang="zh-CN" sz="2400"/>
              <a:t>C++</a:t>
            </a:r>
            <a:r>
              <a:rPr lang="zh-CN" altLang="en-US" sz="2400"/>
              <a:t>的</a:t>
            </a:r>
            <a:r>
              <a:rPr lang="en-US" altLang="zh-CN" sz="2400"/>
              <a:t>IDE</a:t>
            </a:r>
            <a:r>
              <a:rPr lang="zh-CN" altLang="en-US" sz="2400"/>
              <a:t>中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7852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语言有多香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686399"/>
          </a:xfrm>
        </p:spPr>
        <p:txBody>
          <a:bodyPr/>
          <a:lstStyle/>
          <a:p>
            <a:r>
              <a:rPr lang="en-US" altLang="zh-CN" dirty="0"/>
              <a:t>https://www.tiobe.com/tiobe-index/</a:t>
            </a:r>
          </a:p>
          <a:p>
            <a:r>
              <a:rPr lang="zh-CN" altLang="en-US" dirty="0"/>
              <a:t>近</a:t>
            </a:r>
            <a:r>
              <a:rPr lang="en-US" altLang="zh-CN" dirty="0"/>
              <a:t>20</a:t>
            </a:r>
            <a:r>
              <a:rPr lang="zh-CN" altLang="en-US" dirty="0"/>
              <a:t>年主流计算机语言排行趋势，</a:t>
            </a:r>
            <a:r>
              <a:rPr lang="en-US" altLang="zh-CN" dirty="0"/>
              <a:t>C</a:t>
            </a:r>
            <a:r>
              <a:rPr lang="zh-CN" altLang="en-US" dirty="0"/>
              <a:t>语言始终位于前两名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01" y="2852936"/>
            <a:ext cx="7686198" cy="24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月排名前</a:t>
            </a:r>
            <a:r>
              <a:rPr lang="en-US" altLang="zh-CN" dirty="0"/>
              <a:t>10</a:t>
            </a:r>
            <a:r>
              <a:rPr lang="zh-CN" altLang="en-US" dirty="0"/>
              <a:t>的语言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07" y="2348880"/>
            <a:ext cx="7489585" cy="35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语言简史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1972</a:t>
            </a:r>
            <a:r>
              <a:rPr lang="zh-CN" altLang="en-US" dirty="0"/>
              <a:t>年</a:t>
            </a:r>
            <a:r>
              <a:rPr lang="en-US" altLang="zh-CN" dirty="0" err="1"/>
              <a:t>D.M.Ritchie</a:t>
            </a:r>
            <a:r>
              <a:rPr lang="zh-CN" altLang="en-US" dirty="0"/>
              <a:t>设计了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/>
              <a:t>1973</a:t>
            </a:r>
            <a:r>
              <a:rPr lang="zh-CN" altLang="en-US" dirty="0"/>
              <a:t>年与</a:t>
            </a:r>
            <a:r>
              <a:rPr lang="en-US" altLang="zh-CN" dirty="0"/>
              <a:t>Ken Thompson</a:t>
            </a:r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语言重写了</a:t>
            </a:r>
            <a:r>
              <a:rPr lang="en-US" altLang="zh-CN" dirty="0"/>
              <a:t>UNIX</a:t>
            </a:r>
            <a:r>
              <a:rPr lang="zh-CN" altLang="en-US" dirty="0"/>
              <a:t>操作系统</a:t>
            </a:r>
            <a:endParaRPr lang="en-US" altLang="zh-CN" dirty="0"/>
          </a:p>
          <a:p>
            <a:r>
              <a:rPr lang="en-US" altLang="zh-CN" dirty="0"/>
              <a:t>1989</a:t>
            </a:r>
            <a:r>
              <a:rPr lang="zh-CN" altLang="en-US" dirty="0"/>
              <a:t>年</a:t>
            </a:r>
            <a:r>
              <a:rPr lang="en-US" altLang="zh-CN" dirty="0"/>
              <a:t>ANSI</a:t>
            </a:r>
            <a:r>
              <a:rPr lang="zh-CN" altLang="en-US" dirty="0"/>
              <a:t>发布</a:t>
            </a:r>
            <a:r>
              <a:rPr lang="en-US" altLang="zh-CN" dirty="0"/>
              <a:t>C</a:t>
            </a:r>
            <a:r>
              <a:rPr lang="zh-CN" altLang="en-US" dirty="0"/>
              <a:t>标准，称为</a:t>
            </a:r>
            <a:r>
              <a:rPr lang="en-US" altLang="zh-CN" dirty="0"/>
              <a:t>C89</a:t>
            </a:r>
            <a:r>
              <a:rPr lang="zh-CN" altLang="en-US" dirty="0"/>
              <a:t>或</a:t>
            </a:r>
            <a:r>
              <a:rPr lang="en-US" altLang="zh-CN" dirty="0"/>
              <a:t>C90</a:t>
            </a:r>
          </a:p>
          <a:p>
            <a:r>
              <a:rPr lang="en-US" altLang="zh-CN" dirty="0"/>
              <a:t>1999</a:t>
            </a:r>
            <a:r>
              <a:rPr lang="zh-CN" altLang="en-US" dirty="0"/>
              <a:t>年更新了</a:t>
            </a:r>
            <a:r>
              <a:rPr lang="en-US" altLang="zh-CN" dirty="0"/>
              <a:t>C</a:t>
            </a:r>
            <a:r>
              <a:rPr lang="zh-CN" altLang="en-US" dirty="0"/>
              <a:t>标准，称为</a:t>
            </a:r>
            <a:r>
              <a:rPr lang="en-US" altLang="zh-CN" dirty="0"/>
              <a:t>C99 </a:t>
            </a:r>
          </a:p>
          <a:p>
            <a:r>
              <a:rPr lang="en-US" altLang="zh-CN" dirty="0"/>
              <a:t>2011 C11</a:t>
            </a:r>
          </a:p>
        </p:txBody>
      </p:sp>
    </p:spTree>
    <p:extLst>
      <p:ext uri="{BB962C8B-B14F-4D97-AF65-F5344CB8AC3E}">
        <p14:creationId xmlns:p14="http://schemas.microsoft.com/office/powerpoint/2010/main" val="2049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4270375" cy="4542383"/>
          </a:xfrm>
        </p:spPr>
        <p:txBody>
          <a:bodyPr/>
          <a:lstStyle/>
          <a:p>
            <a:r>
              <a:rPr lang="zh-CN" altLang="zh-CN" dirty="0"/>
              <a:t>计算机只能理解和执行最低级的机器语言，所以</a:t>
            </a:r>
            <a:r>
              <a:rPr lang="zh-CN" altLang="en-US" dirty="0"/>
              <a:t>要把</a:t>
            </a:r>
            <a:r>
              <a:rPr lang="zh-CN" altLang="en-US" dirty="0">
                <a:solidFill>
                  <a:srgbClr val="00B050"/>
                </a:solidFill>
              </a:rPr>
              <a:t>高级语言</a:t>
            </a:r>
            <a:r>
              <a:rPr lang="zh-CN" altLang="en-US" dirty="0"/>
              <a:t>程序</a:t>
            </a:r>
            <a:r>
              <a:rPr lang="zh-CN" altLang="zh-CN" dirty="0"/>
              <a:t>翻译</a:t>
            </a:r>
            <a:r>
              <a:rPr lang="zh-CN" altLang="en-US" dirty="0"/>
              <a:t>成</a:t>
            </a:r>
            <a:r>
              <a:rPr lang="zh-CN" altLang="en-US" dirty="0">
                <a:solidFill>
                  <a:srgbClr val="00B050"/>
                </a:solidFill>
              </a:rPr>
              <a:t>低级语言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</a:t>
            </a:r>
            <a:r>
              <a:rPr lang="zh-CN" altLang="en-US" dirty="0"/>
              <a:t>等</a:t>
            </a:r>
            <a:r>
              <a:rPr lang="zh-CN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编译型语言</a:t>
            </a:r>
            <a:r>
              <a:rPr lang="zh-CN" altLang="zh-CN" dirty="0"/>
              <a:t>需要完整的程序编译无误后才能执行</a:t>
            </a:r>
            <a:endParaRPr lang="zh-CN" altLang="en-US" dirty="0"/>
          </a:p>
          <a:p>
            <a:r>
              <a:rPr lang="en-US" altLang="zh-CN" dirty="0"/>
              <a:t>Python</a:t>
            </a:r>
            <a:r>
              <a:rPr lang="zh-CN" altLang="en-US" dirty="0"/>
              <a:t>等</a:t>
            </a:r>
            <a:r>
              <a:rPr lang="zh-CN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解释型语言</a:t>
            </a:r>
            <a:r>
              <a:rPr lang="zh-CN" altLang="zh-CN" dirty="0"/>
              <a:t>几乎每条语句都能单独翻译执行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733350" y="1628800"/>
          <a:ext cx="3943106" cy="4023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28737" imgH="2682187" progId="Visio.Drawing.15">
                  <p:embed/>
                </p:oleObj>
              </mc:Choice>
              <mc:Fallback>
                <p:oleObj name="Visio" r:id="rId2" imgW="2628737" imgH="2682187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350" y="1628800"/>
                        <a:ext cx="3943106" cy="4023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91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推荐编程环境（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34871" cy="454238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en-US" altLang="zh-CN" sz="2400" dirty="0"/>
              <a:t>Windows</a:t>
            </a:r>
            <a:r>
              <a:rPr lang="zh-CN" altLang="en-US" sz="2400" dirty="0"/>
              <a:t>平台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spcBef>
                <a:spcPts val="450"/>
              </a:spcBef>
              <a:buNone/>
            </a:pPr>
            <a:r>
              <a:rPr lang="en-US" altLang="zh-CN" sz="2400" dirty="0"/>
              <a:t>Dev C++ 5.11</a:t>
            </a:r>
            <a:r>
              <a:rPr lang="zh-CN" altLang="en-US" sz="2400" dirty="0"/>
              <a:t>安装使用最简单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en-US" altLang="zh-CN" sz="2400" dirty="0"/>
              <a:t>Mac OS</a:t>
            </a:r>
            <a:r>
              <a:rPr lang="zh-CN" altLang="en-US" sz="2400" dirty="0"/>
              <a:t>平台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spcBef>
                <a:spcPts val="450"/>
              </a:spcBef>
              <a:buNone/>
            </a:pPr>
            <a:r>
              <a:rPr lang="en-US" altLang="zh-CN" sz="2400" dirty="0" err="1"/>
              <a:t>Xcode</a:t>
            </a:r>
            <a:r>
              <a:rPr lang="zh-CN" altLang="en-US" sz="2400" dirty="0"/>
              <a:t>苹果系统下最好用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zh-CN" altLang="en-US" sz="2400" dirty="0"/>
              <a:t>跨平台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spcBef>
                <a:spcPts val="450"/>
              </a:spcBef>
              <a:buNone/>
            </a:pPr>
            <a:r>
              <a:rPr lang="en-US" altLang="zh-CN" sz="2400" dirty="0"/>
              <a:t>Code::Blocks17.12</a:t>
            </a:r>
            <a:r>
              <a:rPr lang="zh-CN" altLang="en-US" sz="2400" dirty="0"/>
              <a:t>兼容性最好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zh-CN" altLang="en-US" sz="2400" dirty="0"/>
              <a:t>其它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spcBef>
                <a:spcPts val="450"/>
              </a:spcBef>
              <a:buNone/>
            </a:pPr>
            <a:r>
              <a:rPr lang="en-US" altLang="zh-CN" sz="2400" dirty="0"/>
              <a:t>Visual studio</a:t>
            </a:r>
            <a:r>
              <a:rPr lang="zh-CN" altLang="en-US" sz="2400" dirty="0"/>
              <a:t>、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VsCode</a:t>
            </a:r>
            <a:r>
              <a:rPr lang="zh-CN" altLang="en-US" sz="2400" dirty="0"/>
              <a:t>各取所需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1154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操作系统与应用程序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操作系统管理所有的计算机硬件与软件</a:t>
            </a:r>
            <a:endParaRPr lang="en-US" altLang="zh-CN" dirty="0"/>
          </a:p>
          <a:p>
            <a:r>
              <a:rPr lang="zh-CN" altLang="en-US" dirty="0"/>
              <a:t>主流计算机操作系统：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 OS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</a:p>
          <a:p>
            <a:r>
              <a:rPr lang="zh-CN" altLang="en-US" dirty="0"/>
              <a:t>主流手机操作系统：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iOS</a:t>
            </a:r>
            <a:r>
              <a:rPr lang="zh-CN" altLang="en-US" dirty="0"/>
              <a:t> 、华为鸿蒙</a:t>
            </a:r>
            <a:endParaRPr lang="en-US" altLang="zh-CN" dirty="0"/>
          </a:p>
          <a:p>
            <a:r>
              <a:rPr lang="zh-CN" altLang="en-US" dirty="0"/>
              <a:t>陈海波</a:t>
            </a:r>
            <a:endParaRPr lang="en-US" altLang="zh-CN" dirty="0"/>
          </a:p>
          <a:p>
            <a:r>
              <a:rPr lang="zh-CN" altLang="en-US" dirty="0"/>
              <a:t>应用程序通常指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可执行程序</a:t>
            </a:r>
          </a:p>
        </p:txBody>
      </p:sp>
      <p:pic>
        <p:nvPicPr>
          <p:cNvPr id="4" name="图片 3" descr="C:\Users\Dell\Desktop\操作系统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62" y="4183006"/>
            <a:ext cx="5581476" cy="2674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34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程序设计的预备知识</a:t>
            </a:r>
            <a:r>
              <a:rPr lang="en-US" altLang="zh-CN"/>
              <a:t>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IDE</a:t>
            </a:r>
            <a:r>
              <a:rPr lang="zh-CN" altLang="zh-CN" dirty="0"/>
              <a:t>上编写程序时，使用的是文本编辑器，编写的内容称为源代码（</a:t>
            </a:r>
            <a:r>
              <a:rPr lang="en-US" altLang="zh-CN" dirty="0"/>
              <a:t>Source Code</a:t>
            </a:r>
            <a:r>
              <a:rPr lang="zh-CN" altLang="zh-CN" dirty="0"/>
              <a:t>）或者</a:t>
            </a:r>
            <a:r>
              <a:rPr lang="zh-CN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源程序</a:t>
            </a:r>
            <a:r>
              <a:rPr lang="zh-CN" altLang="zh-CN" dirty="0"/>
              <a:t>，编写完成后以文本文件形式保存，称为源程序文件，简称为源文件（</a:t>
            </a:r>
            <a:r>
              <a:rPr lang="en-US" altLang="zh-CN" dirty="0"/>
              <a:t>Source File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zh-CN" dirty="0"/>
              <a:t>编程时可以选择只创建一个源文件，也可以选择创建一个项目（</a:t>
            </a:r>
            <a:r>
              <a:rPr lang="en-US" altLang="zh-CN" dirty="0"/>
              <a:t>project</a:t>
            </a:r>
            <a:r>
              <a:rPr lang="zh-CN" altLang="zh-CN" dirty="0"/>
              <a:t>）。一个项目通常希望包含多个源文件。对于初学者来说一个源文件就够用了</a:t>
            </a:r>
            <a:endParaRPr lang="en-US" altLang="zh-CN" dirty="0"/>
          </a:p>
          <a:p>
            <a:r>
              <a:rPr lang="zh-CN" altLang="zh-CN" dirty="0"/>
              <a:t>源文件并不能直接执行</a:t>
            </a:r>
            <a:endParaRPr lang="en-US" altLang="zh-CN" dirty="0"/>
          </a:p>
          <a:p>
            <a:r>
              <a:rPr lang="zh-CN" altLang="zh-CN" dirty="0"/>
              <a:t>双击源文件时，大概率会打开编写该文件的</a:t>
            </a:r>
            <a:r>
              <a:rPr lang="en-US" altLang="zh-CN" dirty="0"/>
              <a:t>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2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程序设计的预备知识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编写完源程序后，先要进行</a:t>
            </a:r>
            <a:r>
              <a:rPr lang="zh-CN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编译</a:t>
            </a:r>
            <a:r>
              <a:rPr lang="zh-CN" altLang="zh-CN"/>
              <a:t>（</a:t>
            </a:r>
            <a:r>
              <a:rPr lang="en-US" altLang="zh-CN"/>
              <a:t>Compile</a:t>
            </a:r>
            <a:r>
              <a:rPr lang="zh-CN" altLang="zh-CN"/>
              <a:t>），也就是将高级语言层面的文本文件翻译成</a:t>
            </a:r>
            <a:r>
              <a:rPr lang="en-US" altLang="zh-CN"/>
              <a:t>CPU</a:t>
            </a:r>
            <a:r>
              <a:rPr lang="zh-CN" altLang="zh-CN"/>
              <a:t>能识别的二进制代码文件，称为目标文件（</a:t>
            </a:r>
            <a:r>
              <a:rPr lang="en-US" altLang="zh-CN"/>
              <a:t>Object File</a:t>
            </a:r>
            <a:r>
              <a:rPr lang="zh-CN" altLang="zh-CN"/>
              <a:t>）</a:t>
            </a:r>
            <a:endParaRPr lang="en-US" altLang="zh-CN"/>
          </a:p>
          <a:p>
            <a:r>
              <a:rPr lang="zh-CN" altLang="zh-CN"/>
              <a:t>目标文件仍然不能直接执行，因为它还不全，只包含</a:t>
            </a:r>
            <a:r>
              <a:rPr lang="zh-CN" altLang="zh-CN" b="1"/>
              <a:t>用户</a:t>
            </a:r>
            <a:r>
              <a:rPr lang="zh-CN" altLang="zh-CN"/>
              <a:t>编写的高级语言语句的翻译部分，还需要与</a:t>
            </a:r>
            <a:r>
              <a:rPr lang="en-US" altLang="zh-CN"/>
              <a:t>IDE</a:t>
            </a:r>
            <a:r>
              <a:rPr lang="zh-CN" altLang="zh-CN"/>
              <a:t>自带的那些面向硬件操作的二进制代码文件</a:t>
            </a:r>
            <a:r>
              <a:rPr lang="zh-CN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链接</a:t>
            </a:r>
            <a:r>
              <a:rPr lang="zh-CN" altLang="zh-CN"/>
              <a:t>（</a:t>
            </a:r>
            <a:r>
              <a:rPr lang="en-US" altLang="zh-CN"/>
              <a:t>Link</a:t>
            </a:r>
            <a:r>
              <a:rPr lang="zh-CN" altLang="zh-CN"/>
              <a:t>）在一起，才能得到最终的二进制的</a:t>
            </a:r>
            <a:r>
              <a:rPr lang="zh-CN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可执行文件</a:t>
            </a:r>
            <a:r>
              <a:rPr lang="zh-CN" altLang="zh-CN"/>
              <a:t>（</a:t>
            </a:r>
            <a:r>
              <a:rPr lang="en-US" altLang="zh-CN"/>
              <a:t>Executable File</a:t>
            </a:r>
            <a:r>
              <a:rPr lang="zh-CN" altLang="zh-CN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数据和</a:t>
            </a:r>
            <a:r>
              <a:rPr lang="zh-CN" altLang="zh-CN" dirty="0"/>
              <a:t>程序都在内存中，包括操作系统</a:t>
            </a:r>
          </a:p>
          <a:p>
            <a:pPr lvl="0"/>
            <a:r>
              <a:rPr lang="zh-CN" altLang="zh-CN" dirty="0"/>
              <a:t>抽象与自动化是计算思维的核心特征</a:t>
            </a:r>
          </a:p>
          <a:p>
            <a:pPr lvl="0"/>
            <a:r>
              <a:rPr lang="zh-CN" altLang="zh-CN" dirty="0"/>
              <a:t>建模与算法设计是程序设计的核心内容</a:t>
            </a:r>
          </a:p>
          <a:p>
            <a:pPr lvl="0"/>
            <a:r>
              <a:rPr lang="zh-CN" altLang="zh-CN" dirty="0"/>
              <a:t>为得到一个可执行的</a:t>
            </a:r>
            <a:r>
              <a:rPr lang="en-US" altLang="zh-CN" dirty="0"/>
              <a:t>C</a:t>
            </a:r>
            <a:r>
              <a:rPr lang="zh-CN" altLang="zh-CN" dirty="0"/>
              <a:t>程序，需要完成编写代码、编译、链接三个步骤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510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上节课内容回顾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计算是与理论、实验并列的三大科学发现方法</a:t>
            </a:r>
            <a:endParaRPr lang="en-US" altLang="zh-CN" dirty="0"/>
          </a:p>
          <a:p>
            <a:r>
              <a:rPr lang="zh-CN" altLang="en-US" dirty="0"/>
              <a:t>利用计算思维求解问题的核心：抽象、自动化</a:t>
            </a:r>
          </a:p>
          <a:p>
            <a:r>
              <a:rPr lang="zh-CN" altLang="en-US" dirty="0"/>
              <a:t>所有信息都要通过编码抽象成计算机能处理的</a:t>
            </a:r>
            <a:r>
              <a:rPr lang="zh-CN" altLang="en-US"/>
              <a:t>二进制数据</a:t>
            </a:r>
            <a:endParaRPr lang="en-US" altLang="zh-CN"/>
          </a:p>
          <a:p>
            <a:endParaRPr lang="en-US" altLang="zh-CN" dirty="0"/>
          </a:p>
          <a:p>
            <a:r>
              <a:rPr lang="zh-CN" altLang="en-US"/>
              <a:t>问题：数据到底在哪里？自动化怎么做？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00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计算与计算思维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lang="zh-CN" altLang="en-US"/>
              <a:t>算法与逻辑</a:t>
            </a:r>
            <a:endParaRPr lang="en-US" altLang="zh-CN"/>
          </a:p>
          <a:p>
            <a:pPr lvl="1">
              <a:spcBef>
                <a:spcPts val="600"/>
              </a:spcBef>
            </a:pPr>
            <a:r>
              <a:rPr lang="zh-CN" altLang="en-US">
                <a:latin typeface="微软雅黑" panose="020B0503020204020204" pitchFamily="34" charset="-122"/>
              </a:rPr>
              <a:t>计算思维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/>
              <a:t>语言与程序设计</a:t>
            </a:r>
          </a:p>
          <a:p>
            <a:pPr lvl="1"/>
            <a:r>
              <a:rPr lang="zh-CN" altLang="en-US"/>
              <a:t>低级语言	</a:t>
            </a:r>
          </a:p>
          <a:p>
            <a:pPr lvl="1"/>
            <a:r>
              <a:rPr lang="zh-CN" altLang="en-US"/>
              <a:t>高级语言</a:t>
            </a:r>
            <a:endParaRPr lang="en-US" altLang="zh-CN"/>
          </a:p>
          <a:p>
            <a:pPr lvl="1"/>
            <a:r>
              <a:rPr lang="zh-CN" altLang="en-US"/>
              <a:t>语言分类</a:t>
            </a:r>
            <a:endParaRPr lang="en-US" altLang="zh-CN"/>
          </a:p>
          <a:p>
            <a:pPr lvl="1"/>
            <a:r>
              <a:rPr lang="zh-CN" altLang="en-US"/>
              <a:t>编程方法	</a:t>
            </a:r>
          </a:p>
          <a:p>
            <a:pPr lvl="1"/>
            <a:r>
              <a:rPr lang="zh-CN" altLang="en-US"/>
              <a:t>操作系统与程序	</a:t>
            </a:r>
          </a:p>
          <a:p>
            <a:pPr lvl="1"/>
            <a:r>
              <a:rPr lang="en-US" altLang="zh-CN"/>
              <a:t>C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400710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算法与逻辑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算法</a:t>
            </a:r>
            <a:r>
              <a:rPr lang="zh-CN" altLang="en-US" dirty="0"/>
              <a:t>是对解决问题</a:t>
            </a:r>
            <a:r>
              <a:rPr lang="zh-CN" altLang="zh-CN" dirty="0"/>
              <a:t>方案的准确而完整的描述</a:t>
            </a:r>
            <a:endParaRPr lang="en-US" altLang="zh-CN" dirty="0"/>
          </a:p>
          <a:p>
            <a:r>
              <a:rPr lang="zh-CN" altLang="en-US" dirty="0"/>
              <a:t>每个具体问题的算法可能都不一样，但往往可以通过问题分析，将其逐层分解为若干具有简单求解算法的子问题</a:t>
            </a:r>
            <a:endParaRPr lang="en-US" altLang="zh-CN" dirty="0"/>
          </a:p>
          <a:p>
            <a:r>
              <a:rPr lang="zh-CN" altLang="en-US" dirty="0"/>
              <a:t>更进一步，无论简单还是复杂的算法，都能由</a:t>
            </a:r>
            <a:r>
              <a:rPr lang="zh-CN" altLang="en-US" dirty="0">
                <a:solidFill>
                  <a:srgbClr val="FF0000"/>
                </a:solidFill>
              </a:rPr>
              <a:t>顺序</a:t>
            </a:r>
            <a:r>
              <a:rPr lang="zh-CN" altLang="en-US" dirty="0"/>
              <a:t>、</a:t>
            </a:r>
            <a:r>
              <a:rPr lang="zh-CN" altLang="zh-CN" dirty="0"/>
              <a:t>选择（</a:t>
            </a:r>
            <a:r>
              <a:rPr lang="zh-CN" altLang="zh-CN" dirty="0">
                <a:solidFill>
                  <a:srgbClr val="FF0000"/>
                </a:solidFill>
              </a:rPr>
              <a:t>分支</a:t>
            </a:r>
            <a:r>
              <a:rPr lang="zh-CN" altLang="zh-CN" dirty="0"/>
              <a:t>）和重复（</a:t>
            </a:r>
            <a:r>
              <a:rPr lang="zh-CN" altLang="zh-CN" dirty="0">
                <a:solidFill>
                  <a:srgbClr val="FF0000"/>
                </a:solidFill>
              </a:rPr>
              <a:t>循环</a:t>
            </a:r>
            <a:r>
              <a:rPr lang="zh-CN" altLang="zh-CN" dirty="0"/>
              <a:t>）三种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基本</a:t>
            </a:r>
            <a:r>
              <a:rPr lang="zh-CN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逻辑结构</a:t>
            </a:r>
            <a:r>
              <a:rPr lang="zh-CN" altLang="en-US" dirty="0"/>
              <a:t>组成</a:t>
            </a: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" y="3861875"/>
            <a:ext cx="8243888" cy="267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58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计算思维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关于计算思维，</a:t>
            </a:r>
            <a:r>
              <a:rPr lang="zh-CN" altLang="zh-CN" dirty="0"/>
              <a:t>周以真教授</a:t>
            </a:r>
            <a:r>
              <a:rPr lang="zh-CN" altLang="en-US" dirty="0"/>
              <a:t>的定义是</a:t>
            </a:r>
            <a:endParaRPr lang="en-US" altLang="zh-CN" dirty="0"/>
          </a:p>
          <a:p>
            <a:pPr lvl="0"/>
            <a:r>
              <a:rPr lang="zh-CN" altLang="zh-CN" dirty="0">
                <a:solidFill>
                  <a:srgbClr val="00B050"/>
                </a:solidFill>
              </a:rPr>
              <a:t>运用计算机科学的基础概念进行问题求解、系统设计、以及人类行为理解的一系列思维活动</a:t>
            </a:r>
          </a:p>
          <a:p>
            <a:pPr marL="0" indent="0">
              <a:buNone/>
            </a:pPr>
            <a:r>
              <a:rPr lang="zh-CN" altLang="en-US" dirty="0"/>
              <a:t>这是多年从事相关领域工作后的总结、凝练与提升，对初学者来说，需要从实践中理解，在此之前应牢记如下两点</a:t>
            </a:r>
            <a:endParaRPr lang="zh-CN" altLang="zh-CN" dirty="0"/>
          </a:p>
          <a:p>
            <a:r>
              <a:rPr lang="zh-CN" altLang="zh-CN" dirty="0"/>
              <a:t>计算思维是一种解决问题的思考方式，不是具体的学科知识</a:t>
            </a:r>
          </a:p>
          <a:p>
            <a:pPr lvl="0"/>
            <a:r>
              <a:rPr lang="zh-CN" altLang="en-US"/>
              <a:t>人是计算思维的主体</a:t>
            </a:r>
            <a:r>
              <a:rPr lang="zh-CN" altLang="zh-CN"/>
              <a:t>，负责</a:t>
            </a:r>
            <a:r>
              <a:rPr lang="zh-CN" altLang="zh-CN" dirty="0"/>
              <a:t>把实际问题转化为可</a:t>
            </a:r>
            <a:r>
              <a:rPr lang="zh-CN" altLang="zh-CN"/>
              <a:t>计算问题</a:t>
            </a:r>
            <a:r>
              <a:rPr lang="en-US" altLang="zh-CN"/>
              <a:t>(</a:t>
            </a:r>
            <a:r>
              <a:rPr lang="zh-CN" altLang="en-US">
                <a:solidFill>
                  <a:srgbClr val="7030A0"/>
                </a:solidFill>
              </a:rPr>
              <a:t>建模</a:t>
            </a:r>
            <a:r>
              <a:rPr lang="en-US" altLang="zh-CN"/>
              <a:t>)</a:t>
            </a:r>
            <a:r>
              <a:rPr lang="zh-CN" altLang="zh-CN"/>
              <a:t> ，</a:t>
            </a:r>
            <a:r>
              <a:rPr lang="zh-CN" altLang="en-US"/>
              <a:t>即</a:t>
            </a:r>
            <a:r>
              <a:rPr lang="zh-CN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抽象</a:t>
            </a:r>
            <a:r>
              <a:rPr lang="zh-CN" altLang="zh-CN"/>
              <a:t>，并设计</a:t>
            </a:r>
            <a:r>
              <a:rPr lang="zh-CN" altLang="en-US"/>
              <a:t>与实现</a:t>
            </a:r>
            <a:r>
              <a:rPr lang="zh-CN" altLang="zh-CN">
                <a:solidFill>
                  <a:srgbClr val="C00000"/>
                </a:solidFill>
              </a:rPr>
              <a:t>算法</a:t>
            </a:r>
            <a:r>
              <a:rPr lang="en-US" altLang="zh-CN"/>
              <a:t>(</a:t>
            </a:r>
            <a:r>
              <a:rPr lang="zh-CN" altLang="en-US">
                <a:solidFill>
                  <a:srgbClr val="7030A0"/>
                </a:solidFill>
              </a:rPr>
              <a:t>编程</a:t>
            </a:r>
            <a:r>
              <a:rPr lang="en-US" altLang="zh-CN"/>
              <a:t>)</a:t>
            </a:r>
            <a:r>
              <a:rPr lang="zh-CN" altLang="zh-CN"/>
              <a:t> </a:t>
            </a:r>
            <a:r>
              <a:rPr lang="zh-CN" altLang="en-US">
                <a:solidFill>
                  <a:srgbClr val="00B050"/>
                </a:solidFill>
              </a:rPr>
              <a:t>，</a:t>
            </a:r>
            <a:r>
              <a:rPr lang="zh-CN" altLang="zh-CN"/>
              <a:t>计算机</a:t>
            </a:r>
            <a:r>
              <a:rPr lang="zh-CN" altLang="en-US"/>
              <a:t>按照算法中的一条条程序指令执行</a:t>
            </a:r>
            <a:r>
              <a:rPr lang="zh-CN" altLang="zh-CN"/>
              <a:t>具体</a:t>
            </a:r>
            <a:r>
              <a:rPr lang="zh-CN" altLang="zh-CN" dirty="0"/>
              <a:t>的运算</a:t>
            </a:r>
            <a:r>
              <a:rPr lang="zh-CN" altLang="zh-CN"/>
              <a:t>任务，</a:t>
            </a:r>
            <a:r>
              <a:rPr lang="zh-CN" altLang="en-US"/>
              <a:t>即</a:t>
            </a:r>
            <a:r>
              <a:rPr lang="zh-CN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自动化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8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程序、算法与自动化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有一种流行的观点：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算法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数据由现实世界抽象而来</a:t>
            </a:r>
            <a:endParaRPr lang="en-US" altLang="zh-CN" dirty="0"/>
          </a:p>
          <a:p>
            <a:r>
              <a:rPr lang="zh-CN" altLang="en-US" dirty="0"/>
              <a:t>算法可以认为是对自动化求解问题过程的描述</a:t>
            </a:r>
            <a:endParaRPr lang="en-US" altLang="zh-CN" dirty="0"/>
          </a:p>
          <a:p>
            <a:r>
              <a:rPr lang="zh-CN" altLang="en-US" dirty="0"/>
              <a:t>算法需要编程实现，才能自动化执行</a:t>
            </a:r>
            <a:endParaRPr lang="en-US" altLang="zh-CN" dirty="0"/>
          </a:p>
          <a:p>
            <a:r>
              <a:rPr lang="zh-CN" altLang="en-US" dirty="0"/>
              <a:t>具体的编程内容包括</a:t>
            </a:r>
            <a:r>
              <a:rPr lang="zh-CN" altLang="en-US" dirty="0">
                <a:solidFill>
                  <a:srgbClr val="00B050"/>
                </a:solidFill>
              </a:rPr>
              <a:t>输入输出、数学运算、条件判断、</a:t>
            </a:r>
            <a:r>
              <a:rPr lang="zh-CN" altLang="en-US">
                <a:solidFill>
                  <a:srgbClr val="00B050"/>
                </a:solidFill>
              </a:rPr>
              <a:t>迭代循环</a:t>
            </a:r>
            <a:r>
              <a:rPr lang="zh-CN" altLang="en-US"/>
              <a:t>等功能与结构</a:t>
            </a:r>
            <a:endParaRPr lang="en-US" altLang="zh-CN" dirty="0"/>
          </a:p>
          <a:p>
            <a:r>
              <a:rPr lang="zh-CN" altLang="en-US" dirty="0"/>
              <a:t>算法的编程需要依托具体的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程序设计语言</a:t>
            </a:r>
            <a:r>
              <a:rPr lang="zh-CN" altLang="en-US" dirty="0"/>
              <a:t>进行</a:t>
            </a:r>
          </a:p>
        </p:txBody>
      </p:sp>
    </p:spTree>
    <p:extLst>
      <p:ext uri="{BB962C8B-B14F-4D97-AF65-F5344CB8AC3E}">
        <p14:creationId xmlns:p14="http://schemas.microsoft.com/office/powerpoint/2010/main" val="417266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低级语言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第一台现代意义上的通用计算机</a:t>
            </a:r>
            <a:r>
              <a:rPr lang="en-US" altLang="zh-CN" dirty="0"/>
              <a:t>ENIAC</a:t>
            </a:r>
            <a:r>
              <a:rPr lang="zh-CN" altLang="en-US" dirty="0"/>
              <a:t>发明于</a:t>
            </a:r>
            <a:r>
              <a:rPr lang="en-US" altLang="zh-CN" dirty="0"/>
              <a:t>1946</a:t>
            </a:r>
            <a:r>
              <a:rPr lang="zh-CN" altLang="en-US" dirty="0"/>
              <a:t>年</a:t>
            </a:r>
            <a:endParaRPr lang="en-US" altLang="zh-CN" dirty="0"/>
          </a:p>
          <a:p>
            <a:r>
              <a:rPr lang="zh-CN" altLang="en-US" dirty="0"/>
              <a:t>程序员</a:t>
            </a:r>
            <a:r>
              <a:rPr lang="en-US" altLang="zh-CN" dirty="0"/>
              <a:t>Ada</a:t>
            </a:r>
            <a:r>
              <a:rPr lang="zh-CN" altLang="en-US" dirty="0"/>
              <a:t>和她编写的程序比现代计算机早出现了</a:t>
            </a:r>
            <a:r>
              <a:rPr lang="en-US" altLang="zh-CN" dirty="0"/>
              <a:t>100</a:t>
            </a:r>
            <a:r>
              <a:rPr lang="zh-CN" altLang="en-US" dirty="0"/>
              <a:t>年</a:t>
            </a:r>
            <a:endParaRPr lang="en-US" altLang="zh-CN" dirty="0"/>
          </a:p>
          <a:p>
            <a:r>
              <a:rPr lang="zh-CN" altLang="en-US"/>
              <a:t>最早的程序使用</a:t>
            </a:r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穿孔纸带</a:t>
            </a:r>
            <a:r>
              <a:rPr lang="zh-CN" altLang="en-US"/>
              <a:t>编写，计算机上的光电感应设备根据纸带每行各列上是否有孔，将其转换为二进制</a:t>
            </a:r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机器指令</a:t>
            </a:r>
            <a:endParaRPr lang="en-US" altLang="zh-CN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/>
              <a:t>机器指令的集合称为</a:t>
            </a:r>
            <a:r>
              <a:rPr lang="zh-CN" altLang="en-US">
                <a:solidFill>
                  <a:srgbClr val="FF0000"/>
                </a:solidFill>
              </a:rPr>
              <a:t>机器语言</a:t>
            </a:r>
            <a:r>
              <a:rPr lang="zh-CN" altLang="en-US"/>
              <a:t>，用机器语言编程需要查表</a:t>
            </a:r>
            <a:endParaRPr lang="en-US" altLang="zh-CN"/>
          </a:p>
          <a:p>
            <a:r>
              <a:rPr lang="zh-CN" altLang="en-US"/>
              <a:t>把指令集合编成</a:t>
            </a:r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助记符</a:t>
            </a:r>
            <a:r>
              <a:rPr lang="zh-CN" altLang="en-US"/>
              <a:t>，形成了</a:t>
            </a:r>
            <a:r>
              <a:rPr lang="zh-CN" altLang="en-US">
                <a:solidFill>
                  <a:srgbClr val="FF0000"/>
                </a:solidFill>
              </a:rPr>
              <a:t>汇编语言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9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二进制指令与汇编语言示例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f.hiphotos.baidu.com/zhidao/wh%3D450%2C600/sign=fff06f0219d5ad6eaaac6ceeb4fb15ed/cf1b9d16fdfaaf51de35d5798e5494eef11f7a25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72816"/>
            <a:ext cx="6858000" cy="445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064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第一门通用的高级计算机语言</a:t>
            </a:r>
            <a:r>
              <a:rPr lang="en-US" altLang="zh-CN"/>
              <a:t>Fortran</a:t>
            </a:r>
            <a:r>
              <a:rPr lang="zh-CN" altLang="en-US"/>
              <a:t>发布于</a:t>
            </a:r>
            <a:r>
              <a:rPr lang="en-US" altLang="zh-CN"/>
              <a:t>1954</a:t>
            </a:r>
            <a:r>
              <a:rPr lang="zh-CN" altLang="en-US"/>
              <a:t>年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 descr="C:\Users\Thinkpad\Desktop\高级语言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10061"/>
            <a:ext cx="6084917" cy="4177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884181"/>
      </p:ext>
    </p:extLst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17756</TotalTime>
  <Pages>0</Pages>
  <Words>1084</Words>
  <Characters>0</Characters>
  <Application>Microsoft Office PowerPoint</Application>
  <DocSecurity>0</DocSecurity>
  <PresentationFormat>全屏显示(4:3)</PresentationFormat>
  <Lines>0</Lines>
  <Paragraphs>96</Paragraphs>
  <Slides>19</Slides>
  <Notes>3</Notes>
  <HiddenSlides>11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Wingdings</vt:lpstr>
      <vt:lpstr>诗情画意</vt:lpstr>
      <vt:lpstr>Visio</vt:lpstr>
      <vt:lpstr>第2讲 计算思维与程序设计</vt:lpstr>
      <vt:lpstr>上节课内容回顾</vt:lpstr>
      <vt:lpstr>主要内容</vt:lpstr>
      <vt:lpstr>算法与逻辑</vt:lpstr>
      <vt:lpstr>计算思维</vt:lpstr>
      <vt:lpstr>程序、算法与自动化</vt:lpstr>
      <vt:lpstr>低级语言</vt:lpstr>
      <vt:lpstr>二进制指令与汇编语言示例</vt:lpstr>
      <vt:lpstr>高级语言</vt:lpstr>
      <vt:lpstr>计算机语言与开发环境</vt:lpstr>
      <vt:lpstr>C语言有多香</vt:lpstr>
      <vt:lpstr>2022年7月排名前10的语言</vt:lpstr>
      <vt:lpstr>C语言简史</vt:lpstr>
      <vt:lpstr>编译与解释</vt:lpstr>
      <vt:lpstr>推荐编程环境（IDE）</vt:lpstr>
      <vt:lpstr>操作系统与应用程序</vt:lpstr>
      <vt:lpstr>C程序设计的预备知识(1)</vt:lpstr>
      <vt:lpstr>C程序设计的预备知识(2)</vt:lpstr>
      <vt:lpstr>小结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867</cp:revision>
  <dcterms:created xsi:type="dcterms:W3CDTF">2012-09-25T16:36:19Z</dcterms:created>
  <dcterms:modified xsi:type="dcterms:W3CDTF">2022-09-16T07:54:57Z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