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569" r:id="rId2"/>
    <p:sldId id="501" r:id="rId3"/>
    <p:sldId id="566" r:id="rId4"/>
    <p:sldId id="527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3" r:id="rId16"/>
    <p:sldId id="584" r:id="rId17"/>
    <p:sldId id="580" r:id="rId18"/>
    <p:sldId id="581" r:id="rId19"/>
    <p:sldId id="5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为什么书上的例题最后一句都是</a:t>
            </a:r>
            <a:r>
              <a:rPr lang="en-US" altLang="zh-CN" dirty="0"/>
              <a:t>return</a:t>
            </a:r>
            <a:r>
              <a:rPr lang="en-US" altLang="zh-CN" baseline="0" dirty="0"/>
              <a:t> 0; </a:t>
            </a:r>
            <a:r>
              <a:rPr lang="zh-CN" altLang="en-US" baseline="0" dirty="0"/>
              <a:t>我们的程序没有？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98AE-FFCC-4527-947F-ACA5D74C627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抽象与自动化是计算思维的本质特征，也是程序设计的核心思想</a:t>
            </a:r>
          </a:p>
          <a:p>
            <a:r>
              <a:rPr lang="zh-CN" altLang="en-US" dirty="0"/>
              <a:t>程序指令和数据都在内存中占据空间</a:t>
            </a:r>
            <a:endParaRPr lang="en-US" altLang="zh-CN" dirty="0"/>
          </a:p>
          <a:p>
            <a:r>
              <a:rPr lang="zh-CN" altLang="en-US" dirty="0"/>
              <a:t>顺序、分支、循环结构能表示所有的算法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编程包括</a:t>
            </a:r>
            <a:r>
              <a:rPr lang="zh-CN" altLang="zh-CN" dirty="0"/>
              <a:t>编写代码、编译、链接</a:t>
            </a:r>
            <a:r>
              <a:rPr lang="zh-CN" altLang="en-US" dirty="0"/>
              <a:t>三个过程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80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完整的程序示例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 //printf</a:t>
            </a:r>
            <a:r>
              <a:rPr lang="zh-CN" altLang="en-US" dirty="0"/>
              <a:t>函数的说明在这里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 //</a:t>
            </a:r>
            <a:r>
              <a:rPr lang="zh-CN" altLang="en-US" dirty="0"/>
              <a:t>每个</a:t>
            </a:r>
            <a:r>
              <a:rPr lang="en-US" altLang="zh-CN" dirty="0"/>
              <a:t>C</a:t>
            </a:r>
            <a:r>
              <a:rPr lang="zh-CN" altLang="en-US" dirty="0"/>
              <a:t>程序都有的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weight;  //</a:t>
            </a:r>
            <a:r>
              <a:rPr lang="zh-CN" altLang="en-US" dirty="0"/>
              <a:t>定义存储体重值的整型变量</a:t>
            </a:r>
            <a:r>
              <a:rPr lang="en-US" altLang="zh-CN" dirty="0"/>
              <a:t>weight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weight=80;  	 //</a:t>
            </a:r>
            <a:r>
              <a:rPr lang="zh-CN" altLang="en-US" dirty="0"/>
              <a:t>在程序语句中为</a:t>
            </a:r>
            <a:r>
              <a:rPr lang="en-US" altLang="zh-CN" dirty="0"/>
              <a:t>weight</a:t>
            </a:r>
            <a:r>
              <a:rPr lang="zh-CN" altLang="en-US" dirty="0"/>
              <a:t>赋值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printf("%</a:t>
            </a:r>
            <a:r>
              <a:rPr lang="en-US" altLang="zh-CN" dirty="0" err="1"/>
              <a:t>d",weight</a:t>
            </a:r>
            <a:r>
              <a:rPr lang="en-US" altLang="zh-CN" dirty="0"/>
              <a:t>);      //</a:t>
            </a:r>
            <a:r>
              <a:rPr lang="zh-CN" altLang="en-US" dirty="0"/>
              <a:t>在屏幕上打印</a:t>
            </a:r>
            <a:r>
              <a:rPr lang="en-US" altLang="zh-CN" dirty="0"/>
              <a:t>weight</a:t>
            </a:r>
            <a:r>
              <a:rPr lang="zh-CN" altLang="en-US" dirty="0"/>
              <a:t>的值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4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weight=80;  //</a:t>
            </a:r>
            <a:r>
              <a:rPr lang="zh-CN" altLang="en-US" dirty="0"/>
              <a:t>定义变量并赋初值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printf("%</a:t>
            </a:r>
            <a:r>
              <a:rPr lang="en-US" altLang="zh-CN" dirty="0" err="1"/>
              <a:t>d",weight</a:t>
            </a:r>
            <a:r>
              <a:rPr lang="en-US" altLang="zh-CN" dirty="0"/>
              <a:t>);      //</a:t>
            </a:r>
            <a:r>
              <a:rPr lang="zh-CN" altLang="en-US" dirty="0"/>
              <a:t>在屏幕上打印</a:t>
            </a:r>
            <a:r>
              <a:rPr lang="en-US" altLang="zh-CN" dirty="0"/>
              <a:t>weight</a:t>
            </a:r>
            <a:r>
              <a:rPr lang="zh-CN" altLang="en-US" dirty="0"/>
              <a:t>的值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27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浮点型变量的示例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float height;  //</a:t>
            </a:r>
            <a:r>
              <a:rPr lang="zh-CN" altLang="en-US" dirty="0"/>
              <a:t>定义存储身高值的浮点型变量</a:t>
            </a:r>
            <a:r>
              <a:rPr lang="en-US" altLang="zh-CN" dirty="0"/>
              <a:t>height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height=1.85;  	 //</a:t>
            </a:r>
            <a:r>
              <a:rPr lang="zh-CN" altLang="en-US" dirty="0"/>
              <a:t>在程序语句中为</a:t>
            </a:r>
            <a:r>
              <a:rPr lang="en-US" altLang="zh-CN" dirty="0"/>
              <a:t>height</a:t>
            </a:r>
            <a:r>
              <a:rPr lang="zh-CN" altLang="en-US" dirty="0"/>
              <a:t>赋值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printf("%</a:t>
            </a:r>
            <a:r>
              <a:rPr lang="en-US" altLang="zh-CN" dirty="0" err="1"/>
              <a:t>f",height</a:t>
            </a:r>
            <a:r>
              <a:rPr lang="en-US" altLang="zh-CN" dirty="0"/>
              <a:t>);      //</a:t>
            </a:r>
            <a:r>
              <a:rPr lang="zh-CN" altLang="en-US" dirty="0"/>
              <a:t>在屏幕上打印</a:t>
            </a:r>
            <a:r>
              <a:rPr lang="en-US" altLang="zh-CN" dirty="0"/>
              <a:t>height</a:t>
            </a:r>
            <a:r>
              <a:rPr lang="zh-CN" altLang="en-US" dirty="0"/>
              <a:t>的值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%f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表示以小数形式输出其后对应的变量值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3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向变量中存入数据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从键盘接收数据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scanf("%d",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weight);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从键盘</a:t>
            </a:r>
            <a:r>
              <a:rPr lang="zh-CN" altLang="en-US" dirty="0">
                <a:solidFill>
                  <a:srgbClr val="00B050"/>
                </a:solidFill>
              </a:rPr>
              <a:t>读入</a:t>
            </a:r>
            <a:r>
              <a:rPr lang="zh-CN" altLang="zh-CN" dirty="0">
                <a:solidFill>
                  <a:srgbClr val="00B050"/>
                </a:solidFill>
              </a:rPr>
              <a:t>整数格式的体重值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并写入变量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所在的内存空间中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解析：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sz="2300" dirty="0"/>
              <a:t>C</a:t>
            </a:r>
            <a:r>
              <a:rPr lang="zh-CN" altLang="en-US" sz="2300" dirty="0"/>
              <a:t>语言也没有专门的输入语句，而是用函数接收输入</a:t>
            </a:r>
            <a:endParaRPr lang="en-US" altLang="zh-CN" sz="2300" dirty="0"/>
          </a:p>
          <a:p>
            <a:pPr marL="457200" indent="-457200">
              <a:buAutoNum type="arabicPeriod"/>
            </a:pPr>
            <a:r>
              <a:rPr lang="en-US" altLang="zh-CN" sz="2300" dirty="0"/>
              <a:t>scanf</a:t>
            </a:r>
            <a:r>
              <a:rPr lang="zh-CN" altLang="en-US" sz="2300" dirty="0"/>
              <a:t>是最常用的输入函数，双引号内的</a:t>
            </a:r>
            <a:r>
              <a:rPr lang="en-US" altLang="zh-CN" sz="2300" dirty="0">
                <a:solidFill>
                  <a:srgbClr val="000000"/>
                </a:solidFill>
              </a:rPr>
              <a:t>%d</a:t>
            </a:r>
            <a:r>
              <a:rPr lang="zh-CN" altLang="en-US" sz="2300" dirty="0"/>
              <a:t>表示从键盘接收一个整数形式的数值，存入到逗号后跟的变量</a:t>
            </a:r>
            <a:r>
              <a:rPr lang="en-US" altLang="zh-CN" sz="2300" dirty="0">
                <a:solidFill>
                  <a:srgbClr val="000000"/>
                </a:solidFill>
              </a:rPr>
              <a:t>weight</a:t>
            </a:r>
            <a:r>
              <a:rPr lang="zh-CN" altLang="en-US" sz="2300" dirty="0"/>
              <a:t>中</a:t>
            </a:r>
            <a:endParaRPr lang="en-US" altLang="zh-CN" sz="2300" dirty="0"/>
          </a:p>
          <a:p>
            <a:pPr marL="457200" indent="-457200">
              <a:buAutoNum type="arabicPeriod"/>
            </a:pPr>
            <a:r>
              <a:rPr lang="en-US" altLang="zh-CN" sz="2300" dirty="0"/>
              <a:t>&amp;</a:t>
            </a:r>
            <a:r>
              <a:rPr lang="zh-CN" altLang="en-US" sz="2300" dirty="0"/>
              <a:t>是取地址运算符</a:t>
            </a:r>
            <a:r>
              <a:rPr lang="en-US" altLang="zh-CN" sz="2300" dirty="0"/>
              <a:t>:</a:t>
            </a:r>
            <a:r>
              <a:rPr lang="zh-CN" altLang="en-US" sz="2300" dirty="0"/>
              <a:t> </a:t>
            </a:r>
            <a:r>
              <a:rPr lang="en-US" altLang="zh-CN" sz="2300" dirty="0" err="1"/>
              <a:t>printf</a:t>
            </a:r>
            <a:r>
              <a:rPr lang="zh-CN" altLang="zh-CN" sz="2300" dirty="0"/>
              <a:t>相当于从房间里出来，不需要知道门牌号，</a:t>
            </a:r>
            <a:r>
              <a:rPr lang="en-US" altLang="zh-CN" sz="2300" dirty="0"/>
              <a:t>scanf</a:t>
            </a:r>
            <a:r>
              <a:rPr lang="zh-CN" altLang="zh-CN" sz="2300" dirty="0"/>
              <a:t>相当于要进到某个房间，需要知道门牌号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362877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01" y="1412776"/>
            <a:ext cx="8540750" cy="4686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weight;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float height;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weight);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0000"/>
                </a:solidFill>
              </a:rPr>
              <a:t>%f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height);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printf("%d</a:t>
            </a:r>
            <a:r>
              <a:rPr lang="en-US" altLang="zh-CN" b="1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", weight);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'\n'</a:t>
            </a:r>
            <a:r>
              <a:rPr lang="zh-CN" altLang="en-US" dirty="0">
                <a:solidFill>
                  <a:srgbClr val="00B050"/>
                </a:solidFill>
              </a:rPr>
              <a:t>是换行符，用于分隔两个输出，删掉后输出会糊成一团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printf("%f", height);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 //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以上就是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程序中最常用的输入输出方式</a:t>
            </a:r>
            <a:endParaRPr lang="en-US" altLang="zh-CN" dirty="0"/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7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程序本质上由函数组成，函数的一个显著特征是有一对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</a:p>
          <a:p>
            <a:r>
              <a:rPr lang="en-US" altLang="zh-CN" dirty="0"/>
              <a:t>{ }</a:t>
            </a:r>
            <a:r>
              <a:rPr lang="zh-CN" altLang="en-US" dirty="0"/>
              <a:t>的作用其实是把一条或多条语句组成一个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语句块</a:t>
            </a:r>
            <a:r>
              <a:rPr lang="zh-CN" altLang="en-US" dirty="0"/>
              <a:t>（模块）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{ }</a:t>
            </a:r>
            <a:r>
              <a:rPr lang="zh-CN" altLang="en-US" dirty="0"/>
              <a:t>括起来的多条语句称为</a:t>
            </a:r>
            <a:r>
              <a:rPr lang="zh-CN" altLang="en-US" dirty="0">
                <a:solidFill>
                  <a:srgbClr val="C00000"/>
                </a:solidFill>
              </a:rPr>
              <a:t>复合语句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在语法分析时，无论包含多少语句，一对</a:t>
            </a:r>
            <a:r>
              <a:rPr lang="en-US" altLang="zh-CN" dirty="0"/>
              <a:t>{ }</a:t>
            </a:r>
            <a:r>
              <a:rPr lang="zh-CN" altLang="en-US" dirty="0"/>
              <a:t>形成的复合语句视为一条语句</a:t>
            </a:r>
            <a:endParaRPr lang="en-US" altLang="zh-CN" dirty="0"/>
          </a:p>
          <a:p>
            <a:r>
              <a:rPr lang="zh-CN" altLang="en-US" dirty="0"/>
              <a:t>复合语句的用途非常广泛，其中一个用法是</a:t>
            </a:r>
            <a:r>
              <a:rPr lang="en-US" altLang="zh-CN" dirty="0"/>
              <a:t>ANSI C</a:t>
            </a:r>
            <a:r>
              <a:rPr lang="zh-CN" altLang="en-US" dirty="0"/>
              <a:t>支持在复合语句中</a:t>
            </a:r>
            <a:r>
              <a:rPr lang="zh-CN" altLang="en-US" dirty="0">
                <a:solidFill>
                  <a:srgbClr val="00B050"/>
                </a:solidFill>
              </a:rPr>
              <a:t>声明变量</a:t>
            </a:r>
          </a:p>
        </p:txBody>
      </p:sp>
    </p:spTree>
    <p:extLst>
      <p:ext uri="{BB962C8B-B14F-4D97-AF65-F5344CB8AC3E}">
        <p14:creationId xmlns:p14="http://schemas.microsoft.com/office/powerpoint/2010/main" val="6946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weight;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0000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weight);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printf("%d</a:t>
            </a:r>
            <a:r>
              <a:rPr lang="en-US" altLang="zh-CN" b="1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", weight);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{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加上这对</a:t>
            </a:r>
            <a:r>
              <a:rPr lang="en-US" altLang="zh-CN" dirty="0">
                <a:solidFill>
                  <a:srgbClr val="00B050"/>
                </a:solidFill>
              </a:rPr>
              <a:t>{ }</a:t>
            </a:r>
            <a:r>
              <a:rPr lang="zh-CN" altLang="en-US" dirty="0">
                <a:solidFill>
                  <a:srgbClr val="00B050"/>
                </a:solidFill>
              </a:rPr>
              <a:t>以后，本质上没有改变任何东西，但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float height;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即便只支持</a:t>
            </a:r>
            <a:r>
              <a:rPr lang="en-US" altLang="zh-CN" dirty="0">
                <a:solidFill>
                  <a:srgbClr val="00B050"/>
                </a:solidFill>
              </a:rPr>
              <a:t>ANSI C</a:t>
            </a:r>
            <a:r>
              <a:rPr lang="zh-CN" altLang="en-US" dirty="0">
                <a:solidFill>
                  <a:srgbClr val="00B050"/>
                </a:solidFill>
              </a:rPr>
              <a:t>的编译器也直呼内行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0000"/>
                </a:solidFill>
              </a:rPr>
              <a:t>%f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en-US" altLang="zh-CN" dirty="0"/>
              <a:t>height);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printf("%f", height);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}</a:t>
            </a:r>
            <a:endParaRPr lang="zh-CN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(</a:t>
            </a:r>
            <a:r>
              <a:rPr lang="zh-CN" altLang="en-US" dirty="0"/>
              <a:t>运算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程序中的运算与数学运算相似，但有很多细节不同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en-US" altLang="zh-CN" dirty="0">
                <a:solidFill>
                  <a:srgbClr val="000000"/>
                </a:solidFill>
              </a:rPr>
              <a:t>=weight/height/height;	 //</a:t>
            </a:r>
            <a:r>
              <a:rPr lang="zh-CN" altLang="zh-CN" dirty="0">
                <a:solidFill>
                  <a:srgbClr val="000000"/>
                </a:solidFill>
              </a:rPr>
              <a:t>计算</a:t>
            </a: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zh-CN" altLang="zh-CN" dirty="0">
                <a:solidFill>
                  <a:srgbClr val="000000"/>
                </a:solidFill>
              </a:rPr>
              <a:t>的语句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 err="1"/>
              <a:t>bmi</a:t>
            </a:r>
            <a:r>
              <a:rPr lang="zh-CN" altLang="zh-CN" dirty="0"/>
              <a:t>是待接收计算结果的变量</a:t>
            </a:r>
          </a:p>
          <a:p>
            <a:pPr lvl="0"/>
            <a:r>
              <a:rPr lang="en-US" altLang="zh-CN" dirty="0"/>
              <a:t>= </a:t>
            </a:r>
            <a:r>
              <a:rPr lang="zh-CN" altLang="zh-CN" dirty="0"/>
              <a:t>不是等于号，称为</a:t>
            </a:r>
            <a:r>
              <a:rPr lang="zh-CN" altLang="zh-CN" b="1" dirty="0"/>
              <a:t>赋值运算符</a:t>
            </a:r>
            <a:r>
              <a:rPr lang="zh-CN" altLang="zh-CN" dirty="0"/>
              <a:t>，用来把右边计算出的数值赋给左边的变量</a:t>
            </a:r>
          </a:p>
          <a:p>
            <a:pPr lvl="0"/>
            <a:r>
              <a:rPr lang="zh-CN" altLang="zh-CN" dirty="0"/>
              <a:t>右边有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zh-CN" altLang="en-US" dirty="0"/>
              <a:t>变</a:t>
            </a:r>
            <a:r>
              <a:rPr lang="zh-CN" altLang="zh-CN" dirty="0"/>
              <a:t>量，</a:t>
            </a:r>
            <a:r>
              <a:rPr lang="en-US" altLang="zh-CN" dirty="0"/>
              <a:t>C</a:t>
            </a:r>
            <a:r>
              <a:rPr lang="zh-CN" altLang="zh-CN" dirty="0"/>
              <a:t>语言用斜杠</a:t>
            </a:r>
            <a:r>
              <a:rPr lang="en-US" altLang="zh-CN" dirty="0"/>
              <a:t>/</a:t>
            </a:r>
            <a:r>
              <a:rPr lang="zh-CN" altLang="zh-CN" dirty="0"/>
              <a:t>作为除法运算符</a:t>
            </a:r>
          </a:p>
          <a:p>
            <a:pPr lvl="0"/>
            <a:r>
              <a:rPr lang="en-US" altLang="zh-CN" dirty="0"/>
              <a:t>= </a:t>
            </a:r>
            <a:r>
              <a:rPr lang="zh-CN" altLang="zh-CN" dirty="0"/>
              <a:t>右边从左向右计算，先算</a:t>
            </a:r>
            <a:r>
              <a:rPr lang="en-US" altLang="zh-CN" dirty="0">
                <a:solidFill>
                  <a:srgbClr val="000000"/>
                </a:solidFill>
              </a:rPr>
              <a:t>weight/height</a:t>
            </a:r>
            <a:r>
              <a:rPr lang="zh-CN" altLang="zh-CN" dirty="0"/>
              <a:t>，再算</a:t>
            </a:r>
            <a:r>
              <a:rPr lang="en-US" altLang="zh-CN" dirty="0">
                <a:solidFill>
                  <a:srgbClr val="000000"/>
                </a:solidFill>
              </a:rPr>
              <a:t>/height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4359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第一个功能完整的程序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#include&lt;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main()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{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float 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weight;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float height; 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scanf("%d",&amp;weight);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scanf("%f",&amp;height);</a:t>
            </a:r>
            <a:endParaRPr lang="zh-CN" altLang="zh-CN" sz="22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=weight/height/height;	 //</a:t>
            </a:r>
            <a:r>
              <a:rPr lang="zh-CN" altLang="zh-CN" sz="2200" dirty="0"/>
              <a:t>计算</a:t>
            </a:r>
            <a:r>
              <a:rPr lang="en-US" altLang="zh-CN" sz="2200" dirty="0" err="1"/>
              <a:t>bmi</a:t>
            </a:r>
            <a:r>
              <a:rPr lang="zh-CN" altLang="zh-CN" sz="2200" dirty="0"/>
              <a:t>的语句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	printf("%f",</a:t>
            </a:r>
            <a:r>
              <a:rPr lang="en-US" altLang="zh-CN" sz="2200" dirty="0" err="1"/>
              <a:t>bmi</a:t>
            </a:r>
            <a:r>
              <a:rPr lang="en-US" altLang="zh-CN" sz="2200" dirty="0"/>
              <a:t>);      //</a:t>
            </a:r>
            <a:r>
              <a:rPr lang="zh-CN" altLang="zh-CN" sz="2200" dirty="0"/>
              <a:t>在屏幕上打印</a:t>
            </a:r>
            <a:r>
              <a:rPr lang="en-US" altLang="zh-CN" sz="2200" dirty="0" err="1"/>
              <a:t>bmi</a:t>
            </a:r>
            <a:r>
              <a:rPr lang="zh-CN" altLang="zh-CN" sz="2200" dirty="0"/>
              <a:t>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/>
              <a:t>}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</a:rPr>
              <a:t>虽然只解决了一个简单的问题，但输入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处理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输出功能齐全</a:t>
            </a:r>
          </a:p>
        </p:txBody>
      </p:sp>
    </p:spTree>
    <p:extLst>
      <p:ext uri="{BB962C8B-B14F-4D97-AF65-F5344CB8AC3E}">
        <p14:creationId xmlns:p14="http://schemas.microsoft.com/office/powerpoint/2010/main" val="38357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常量是直接写在程序里的数据，自带类型</a:t>
            </a:r>
            <a:endParaRPr lang="en-US" altLang="zh-CN" dirty="0"/>
          </a:p>
          <a:p>
            <a:r>
              <a:rPr lang="zh-CN" altLang="en-US" dirty="0"/>
              <a:t>变量是一块命名的存储空间，需要先定义再使用，变量类型决定了变量占据空间的大小以及其中数据的存储形式</a:t>
            </a:r>
            <a:endParaRPr lang="en-US" altLang="zh-CN" dirty="0"/>
          </a:p>
          <a:p>
            <a:r>
              <a:rPr lang="zh-CN" altLang="en-US" dirty="0"/>
              <a:t>变量可以在定义时赋初值，也可在定义完成后在程序语句中赋值，最常见的情况是从键盘接收输入值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语言用函数实现输入输出功能</a:t>
            </a:r>
            <a:endParaRPr lang="en-US" altLang="zh-CN" dirty="0"/>
          </a:p>
          <a:p>
            <a:r>
              <a:rPr lang="zh-CN" altLang="en-US" dirty="0"/>
              <a:t>输入输出函数用 </a:t>
            </a:r>
            <a:r>
              <a:rPr lang="en-US" altLang="zh-CN" dirty="0"/>
              <a:t>%d %f </a:t>
            </a:r>
            <a:r>
              <a:rPr lang="zh-CN" altLang="en-US" dirty="0"/>
              <a:t>等格式符规定输入输出数据的格式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6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数据与运算</a:t>
            </a:r>
            <a:endParaRPr lang="zh-CN" altLang="zh-CN" sz="1800" dirty="0"/>
          </a:p>
          <a:p>
            <a:pPr lvl="0"/>
            <a:r>
              <a:rPr lang="zh-CN" altLang="zh-CN" dirty="0"/>
              <a:t>输出与输入</a:t>
            </a:r>
            <a:endParaRPr lang="en-US" altLang="zh-CN" dirty="0"/>
          </a:p>
          <a:p>
            <a:pPr lvl="0"/>
            <a:r>
              <a:rPr lang="zh-CN" altLang="zh-CN" dirty="0"/>
              <a:t>条件判断与选择</a:t>
            </a:r>
            <a:endParaRPr lang="en-US" altLang="zh-CN" dirty="0"/>
          </a:p>
          <a:p>
            <a:pPr lvl="0"/>
            <a:r>
              <a:rPr lang="zh-CN" altLang="zh-CN" dirty="0"/>
              <a:t>循环与数组</a:t>
            </a:r>
            <a:endParaRPr lang="en-US" altLang="zh-CN" dirty="0"/>
          </a:p>
          <a:p>
            <a:pPr lvl="0"/>
            <a:r>
              <a:rPr lang="en-US" altLang="zh-CN" dirty="0"/>
              <a:t>C</a:t>
            </a:r>
            <a:r>
              <a:rPr lang="zh-CN" altLang="zh-CN" dirty="0"/>
              <a:t>程序规范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97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3</a:t>
            </a:r>
            <a:r>
              <a:rPr lang="zh-CN" altLang="en-US" sz="4800" dirty="0"/>
              <a:t>讲</a:t>
            </a:r>
            <a:r>
              <a:rPr lang="en-US" altLang="zh-CN" sz="4800" dirty="0"/>
              <a:t>	</a:t>
            </a:r>
            <a:r>
              <a:rPr lang="zh-CN" altLang="en-US" sz="4800" dirty="0"/>
              <a:t>语言的成分</a:t>
            </a:r>
          </a:p>
        </p:txBody>
      </p:sp>
    </p:spTree>
    <p:extLst>
      <p:ext uri="{BB962C8B-B14F-4D97-AF65-F5344CB8AC3E}">
        <p14:creationId xmlns:p14="http://schemas.microsoft.com/office/powerpoint/2010/main" val="13166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数据与运算</a:t>
            </a:r>
            <a:endParaRPr lang="en-US" altLang="zh-CN" dirty="0"/>
          </a:p>
          <a:p>
            <a:pPr lvl="1"/>
            <a:r>
              <a:rPr lang="zh-CN" altLang="en-US" dirty="0"/>
              <a:t>数据与数据类型</a:t>
            </a:r>
            <a:endParaRPr lang="en-US" altLang="zh-CN" dirty="0"/>
          </a:p>
          <a:p>
            <a:pPr lvl="1"/>
            <a:r>
              <a:rPr lang="zh-CN" altLang="en-US" dirty="0"/>
              <a:t>运算符与表达式</a:t>
            </a:r>
            <a:endParaRPr lang="zh-CN" altLang="zh-CN" dirty="0"/>
          </a:p>
          <a:p>
            <a:pPr lvl="0"/>
            <a:r>
              <a:rPr lang="zh-CN" altLang="zh-CN" dirty="0"/>
              <a:t>输出与输入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printf</a:t>
            </a:r>
            <a:r>
              <a:rPr lang="zh-CN" altLang="en-US" dirty="0"/>
              <a:t>函数输出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程序与函数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scanf</a:t>
            </a:r>
            <a:r>
              <a:rPr lang="zh-CN" altLang="en-US" dirty="0"/>
              <a:t>函数输入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606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程序</a:t>
            </a:r>
            <a:r>
              <a:rPr lang="zh-CN" altLang="en-US" sz="2200" dirty="0"/>
              <a:t>在</a:t>
            </a:r>
            <a:r>
              <a:rPr lang="zh-CN" altLang="en-US" sz="2200" dirty="0">
                <a:solidFill>
                  <a:srgbClr val="C00000"/>
                </a:solidFill>
              </a:rPr>
              <a:t>内存</a:t>
            </a:r>
            <a:r>
              <a:rPr lang="zh-CN" altLang="en-US" sz="2200" dirty="0"/>
              <a:t>中运行，所有内容都要在内存中存放</a:t>
            </a:r>
            <a:endParaRPr lang="en-US" altLang="zh-CN" sz="2200" dirty="0"/>
          </a:p>
          <a:p>
            <a:r>
              <a:rPr lang="zh-CN" altLang="en-US" sz="2200" dirty="0"/>
              <a:t>计算</a:t>
            </a:r>
            <a:r>
              <a:rPr lang="en-US" altLang="zh-CN" sz="2200" dirty="0"/>
              <a:t>BMI</a:t>
            </a:r>
            <a:r>
              <a:rPr lang="zh-CN" altLang="en-US" sz="2200" dirty="0"/>
              <a:t>要用到身高、体重值，程序刚运行时没有具体的值，而是从外界</a:t>
            </a:r>
            <a:r>
              <a:rPr lang="en-US" altLang="zh-CN" sz="2200" dirty="0"/>
              <a:t>(</a:t>
            </a:r>
            <a:r>
              <a:rPr lang="zh-CN" altLang="en-US" sz="2200" dirty="0"/>
              <a:t>键盘</a:t>
            </a:r>
            <a:r>
              <a:rPr lang="en-US" altLang="zh-CN" sz="2200" dirty="0"/>
              <a:t>)</a:t>
            </a:r>
            <a:r>
              <a:rPr lang="zh-CN" altLang="en-US" sz="2200" dirty="0"/>
              <a:t>输入，需要空间存放，计算出的</a:t>
            </a:r>
            <a:r>
              <a:rPr lang="en-US" altLang="zh-CN" sz="2200" dirty="0"/>
              <a:t>BMI</a:t>
            </a:r>
            <a:r>
              <a:rPr lang="zh-CN" altLang="en-US" sz="2200" dirty="0"/>
              <a:t>值也需要空间存放，</a:t>
            </a:r>
            <a:r>
              <a:rPr lang="en-US" altLang="zh-CN" sz="2200" dirty="0"/>
              <a:t>C</a:t>
            </a:r>
            <a:r>
              <a:rPr lang="zh-CN" altLang="en-US" sz="2200" dirty="0"/>
              <a:t>语言通过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定义</a:t>
            </a:r>
            <a:r>
              <a:rPr lang="zh-CN" altLang="en-US" sz="2200" dirty="0">
                <a:solidFill>
                  <a:srgbClr val="FF0000"/>
                </a:solidFill>
              </a:rPr>
              <a:t>变量</a:t>
            </a:r>
            <a:r>
              <a:rPr lang="zh-CN" altLang="en-US" sz="2200" dirty="0"/>
              <a:t>为这些值准备存储空间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00"/>
                </a:solidFill>
              </a:rPr>
              <a:t>float </a:t>
            </a:r>
            <a:r>
              <a:rPr lang="en-US" altLang="zh-CN" dirty="0">
                <a:solidFill>
                  <a:srgbClr val="000000"/>
                </a:solidFill>
              </a:rPr>
              <a:t>height;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定义一个存放浮点数、名为</a:t>
            </a:r>
            <a:r>
              <a:rPr lang="en-US" altLang="zh-CN" sz="2200" dirty="0">
                <a:solidFill>
                  <a:srgbClr val="00B050"/>
                </a:solidFill>
              </a:rPr>
              <a:t>height</a:t>
            </a:r>
            <a:r>
              <a:rPr lang="zh-CN" altLang="en-US" sz="2200" dirty="0">
                <a:solidFill>
                  <a:srgbClr val="00B050"/>
                </a:solidFill>
              </a:rPr>
              <a:t>的变量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   </a:t>
            </a:r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weight;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定义一个存放整数、名为</a:t>
            </a:r>
            <a:r>
              <a:rPr lang="en-US" altLang="zh-CN" sz="2200" dirty="0">
                <a:solidFill>
                  <a:srgbClr val="00B050"/>
                </a:solidFill>
              </a:rPr>
              <a:t>weight</a:t>
            </a:r>
            <a:r>
              <a:rPr lang="zh-CN" altLang="en-US" sz="2200" dirty="0">
                <a:solidFill>
                  <a:srgbClr val="00B050"/>
                </a:solidFill>
              </a:rPr>
              <a:t>的变量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float </a:t>
            </a:r>
            <a:r>
              <a:rPr lang="en-US" altLang="zh-CN" dirty="0" err="1">
                <a:solidFill>
                  <a:srgbClr val="000000"/>
                </a:solidFill>
              </a:rPr>
              <a:t>bmi</a:t>
            </a:r>
            <a:r>
              <a:rPr lang="en-US" altLang="zh-CN" dirty="0">
                <a:solidFill>
                  <a:srgbClr val="000000"/>
                </a:solidFill>
              </a:rPr>
              <a:t>;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定义一个存放浮点数、名为</a:t>
            </a:r>
            <a:r>
              <a:rPr lang="en-US" altLang="zh-CN" sz="2200" dirty="0" err="1">
                <a:solidFill>
                  <a:srgbClr val="00B050"/>
                </a:solidFill>
              </a:rPr>
              <a:t>bmi</a:t>
            </a:r>
            <a:r>
              <a:rPr lang="zh-CN" altLang="en-US" sz="2200" dirty="0">
                <a:solidFill>
                  <a:srgbClr val="00B050"/>
                </a:solidFill>
              </a:rPr>
              <a:t>的变量</a:t>
            </a:r>
            <a:endParaRPr lang="en-US" altLang="zh-CN" sz="2200" dirty="0">
              <a:solidFill>
                <a:srgbClr val="000000"/>
              </a:solidFill>
            </a:endParaRPr>
          </a:p>
          <a:p>
            <a:r>
              <a:rPr lang="en-US" altLang="zh-CN" sz="2200" dirty="0"/>
              <a:t>float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int</a:t>
            </a:r>
            <a:r>
              <a:rPr lang="zh-CN" altLang="en-US" sz="2200" dirty="0"/>
              <a:t>称为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数据类型</a:t>
            </a:r>
            <a:r>
              <a:rPr lang="zh-CN" altLang="en-US" sz="2200" dirty="0"/>
              <a:t>，分别是浮点型和</a:t>
            </a:r>
            <a:r>
              <a:rPr lang="zh-CN" altLang="en-US" sz="2200"/>
              <a:t>整型类型</a:t>
            </a:r>
            <a:endParaRPr lang="en-US" altLang="zh-CN" sz="2200"/>
          </a:p>
          <a:p>
            <a:r>
              <a:rPr lang="zh-CN" altLang="en-US" sz="2200"/>
              <a:t>双斜杠</a:t>
            </a:r>
            <a:r>
              <a:rPr lang="en-US" altLang="zh-CN" sz="2200"/>
              <a:t>//</a:t>
            </a:r>
            <a:r>
              <a:rPr lang="zh-CN" altLang="en-US" sz="2200"/>
              <a:t>是</a:t>
            </a:r>
            <a:r>
              <a:rPr lang="en-US" altLang="zh-CN" sz="2200"/>
              <a:t>C</a:t>
            </a:r>
            <a:r>
              <a:rPr lang="zh-CN" altLang="en-US" sz="2200"/>
              <a:t>语言的注释标记，从</a:t>
            </a:r>
            <a:r>
              <a:rPr lang="en-US" altLang="zh-CN" sz="2200"/>
              <a:t>//</a:t>
            </a:r>
            <a:r>
              <a:rPr lang="zh-CN" altLang="en-US" sz="2200"/>
              <a:t>开始直到本行结束的内容只是给人看的，编译时会自动忽略掉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6874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变量定义解析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00"/>
                </a:solidFill>
              </a:rPr>
              <a:t>float </a:t>
            </a:r>
            <a:r>
              <a:rPr lang="en-US" altLang="zh-CN" dirty="0">
                <a:solidFill>
                  <a:srgbClr val="000000"/>
                </a:solidFill>
              </a:rPr>
              <a:t>height;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定义一个存放浮点数、名为</a:t>
            </a:r>
            <a:r>
              <a:rPr lang="en-US" altLang="zh-CN" dirty="0">
                <a:solidFill>
                  <a:srgbClr val="00B050"/>
                </a:solidFill>
              </a:rPr>
              <a:t>height</a:t>
            </a:r>
            <a:r>
              <a:rPr lang="zh-CN" altLang="en-US" dirty="0">
                <a:solidFill>
                  <a:srgbClr val="00B050"/>
                </a:solidFill>
              </a:rPr>
              <a:t>的变量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weight;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定义一个存放整数、名为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的变量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 err="1"/>
              <a:t>int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数据类型</a:t>
            </a:r>
            <a:r>
              <a:rPr lang="zh-CN" altLang="en-US" dirty="0"/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，分别用来定义浮点型、整型变量，数据类型规定了变量占据空间的大小，以及该空间中值的表示</a:t>
            </a:r>
            <a:r>
              <a:rPr lang="en-US" altLang="zh-CN" dirty="0"/>
              <a:t>(</a:t>
            </a:r>
            <a:r>
              <a:rPr lang="zh-CN" altLang="en-US" dirty="0"/>
              <a:t>编码</a:t>
            </a:r>
            <a:r>
              <a:rPr lang="en-US" altLang="zh-CN" dirty="0"/>
              <a:t>)</a:t>
            </a:r>
            <a:r>
              <a:rPr lang="zh-CN" altLang="en-US" dirty="0"/>
              <a:t>形式</a:t>
            </a:r>
            <a:endParaRPr lang="en-US" altLang="zh-CN" dirty="0"/>
          </a:p>
          <a:p>
            <a:r>
              <a:rPr lang="en-US" altLang="zh-CN" dirty="0"/>
              <a:t>height</a:t>
            </a:r>
            <a:r>
              <a:rPr lang="zh-CN" altLang="en-US" dirty="0"/>
              <a:t>和</a:t>
            </a:r>
            <a:r>
              <a:rPr lang="en-US" altLang="zh-CN" dirty="0"/>
              <a:t>weight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变量名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，有命名规范</a:t>
            </a:r>
            <a:endParaRPr lang="en-US" altLang="zh-CN" dirty="0"/>
          </a:p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语言大小写敏感，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height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是不同的变量名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/>
              <a:t>当程序运行时，操作系统会先为这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分配内存空间，然后通过读写</a:t>
            </a:r>
            <a:r>
              <a:rPr lang="en-US" altLang="zh-CN" dirty="0"/>
              <a:t>(</a:t>
            </a:r>
            <a:r>
              <a:rPr lang="zh-CN" altLang="en-US" dirty="0"/>
              <a:t>存取</a:t>
            </a:r>
            <a:r>
              <a:rPr lang="en-US" altLang="zh-CN" dirty="0"/>
              <a:t>)</a:t>
            </a:r>
            <a:r>
              <a:rPr lang="zh-CN" altLang="en-US" dirty="0"/>
              <a:t>改变其中的值</a:t>
            </a:r>
          </a:p>
        </p:txBody>
      </p:sp>
    </p:spTree>
    <p:extLst>
      <p:ext uri="{BB962C8B-B14F-4D97-AF65-F5344CB8AC3E}">
        <p14:creationId xmlns:p14="http://schemas.microsoft.com/office/powerpoint/2010/main" val="21623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向变量中存入数据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在定义时赋初值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</a:rPr>
              <a:t>int weight=80;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定义变量并向其中存入整型</a:t>
            </a:r>
            <a:r>
              <a:rPr lang="zh-CN" altLang="en-US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000000"/>
                </a:solidFill>
              </a:rPr>
              <a:t>80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</a:rPr>
              <a:t>float height=1.85;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定义变量并向其中存入浮点型</a:t>
            </a:r>
            <a:r>
              <a:rPr lang="zh-CN" altLang="en-US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000000"/>
                </a:solidFill>
              </a:rPr>
              <a:t>1.85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/>
              <a:t>解析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直接写在程序中的数值称为</a:t>
            </a:r>
            <a:r>
              <a:rPr lang="zh-CN" altLang="en-US">
                <a:solidFill>
                  <a:srgbClr val="C00000"/>
                </a:solidFill>
              </a:rPr>
              <a:t>常量</a:t>
            </a:r>
            <a:r>
              <a:rPr lang="zh-CN" altLang="en-US"/>
              <a:t>，某些语言中称为立即数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常量根据其写法分为整型、浮点型等类型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变量在定义时，如未用常量赋初值，其中的值是不确定的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5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向变量中存入数据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在程序语句中赋值</a:t>
            </a:r>
            <a:endParaRPr lang="en-US" altLang="zh-CN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int weight;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只定义变量不赋初值，变量中的值不确定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float height;</a:t>
            </a:r>
            <a:r>
              <a:rPr lang="en-US" altLang="zh-CN"/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weight=80;</a:t>
            </a:r>
            <a:r>
              <a:rPr lang="en-US" altLang="zh-CN">
                <a:solidFill>
                  <a:srgbClr val="00B050"/>
                </a:solidFill>
              </a:rPr>
              <a:t> //</a:t>
            </a:r>
            <a:r>
              <a:rPr lang="zh-CN" altLang="en-US">
                <a:solidFill>
                  <a:srgbClr val="00B050"/>
                </a:solidFill>
              </a:rPr>
              <a:t>在程序语句中为变量赋值</a:t>
            </a:r>
            <a:endParaRPr lang="en-US" altLang="zh-CN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</a:rPr>
              <a:t>height=1.85;</a:t>
            </a:r>
            <a:r>
              <a:rPr lang="en-US" altLang="zh-CN"/>
              <a:t> 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/>
              <a:t>解析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变量定义其实不是真正的程序语句，只是分配空间的依据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ANSI C</a:t>
            </a:r>
            <a:r>
              <a:rPr lang="zh-CN" altLang="en-US"/>
              <a:t>要求必须把变量定义写在所有程序语句前面，但现在主流的</a:t>
            </a:r>
            <a:r>
              <a:rPr lang="en-US" altLang="zh-CN"/>
              <a:t>C</a:t>
            </a:r>
            <a:r>
              <a:rPr lang="zh-CN" altLang="en-US"/>
              <a:t>编译器都支持在程序程序语句中间定义变量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查看变量中的值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如何查看变量中的值？</a:t>
            </a:r>
            <a:endParaRPr lang="en-US" altLang="zh-CN"/>
          </a:p>
          <a:p>
            <a:r>
              <a:rPr lang="zh-CN" altLang="en-US"/>
              <a:t>最专业的方法是使用调试</a:t>
            </a:r>
            <a:r>
              <a:rPr lang="en-US" altLang="zh-CN"/>
              <a:t>C</a:t>
            </a:r>
            <a:r>
              <a:rPr lang="zh-CN" altLang="en-US"/>
              <a:t>程序的法宝：</a:t>
            </a:r>
            <a:r>
              <a:rPr lang="en-US" altLang="zh-CN"/>
              <a:t>printf</a:t>
            </a:r>
            <a:r>
              <a:rPr lang="zh-CN" altLang="en-US"/>
              <a:t>函数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</a:rPr>
              <a:t>printf("%d", weight);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在屏幕上以整数形式显示变量</a:t>
            </a:r>
            <a:r>
              <a:rPr lang="en-US" altLang="zh-CN">
                <a:solidFill>
                  <a:srgbClr val="00B050"/>
                </a:solidFill>
              </a:rPr>
              <a:t>weight</a:t>
            </a:r>
            <a:r>
              <a:rPr lang="zh-CN" altLang="en-US">
                <a:solidFill>
                  <a:srgbClr val="00B050"/>
                </a:solidFill>
              </a:rPr>
              <a:t>中的值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/>
              <a:t>解析：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C</a:t>
            </a:r>
            <a:r>
              <a:rPr lang="zh-CN" altLang="en-US"/>
              <a:t>语言没有专门的输出语句，而是用函数输出结果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printf</a:t>
            </a:r>
            <a:r>
              <a:rPr lang="zh-CN" altLang="en-US"/>
              <a:t>是最常用的输出函数，双引号内的</a:t>
            </a:r>
            <a:r>
              <a:rPr lang="en-US" altLang="zh-CN">
                <a:solidFill>
                  <a:srgbClr val="000000"/>
                </a:solidFill>
              </a:rPr>
              <a:t>%d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格式字符</a:t>
            </a:r>
            <a:r>
              <a:rPr lang="zh-CN" altLang="en-US"/>
              <a:t>，</a:t>
            </a:r>
            <a:r>
              <a:rPr lang="en-US" altLang="zh-CN">
                <a:solidFill>
                  <a:srgbClr val="000000"/>
                </a:solidFill>
              </a:rPr>
              <a:t>d</a:t>
            </a:r>
            <a:r>
              <a:rPr lang="zh-CN" altLang="en-US"/>
              <a:t>表示输出一个整数形式的数值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输出的值就来自逗号后跟的变量</a:t>
            </a:r>
            <a:r>
              <a:rPr lang="en-US" altLang="zh-CN">
                <a:solidFill>
                  <a:srgbClr val="000000"/>
                </a:solidFill>
              </a:rPr>
              <a:t>weight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5177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16149</TotalTime>
  <Pages>0</Pages>
  <Words>1535</Words>
  <Characters>0</Characters>
  <Application>Microsoft Office PowerPoint</Application>
  <DocSecurity>0</DocSecurity>
  <PresentationFormat>全屏显示(4:3)</PresentationFormat>
  <Lines>0</Lines>
  <Paragraphs>153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Wingdings</vt:lpstr>
      <vt:lpstr>诗情画意</vt:lpstr>
      <vt:lpstr>第一章内容回顾</vt:lpstr>
      <vt:lpstr>本章内容</vt:lpstr>
      <vt:lpstr>第3讲 语言的成分</vt:lpstr>
      <vt:lpstr>本节内容</vt:lpstr>
      <vt:lpstr>内存与变量</vt:lpstr>
      <vt:lpstr>变量定义解析</vt:lpstr>
      <vt:lpstr>向变量中存入数据(1)</vt:lpstr>
      <vt:lpstr>向变量中存入数据(2)</vt:lpstr>
      <vt:lpstr>查看变量中的值</vt:lpstr>
      <vt:lpstr>完整的程序示例</vt:lpstr>
      <vt:lpstr>PowerPoint 演示文稿</vt:lpstr>
      <vt:lpstr>浮点型变量的示例</vt:lpstr>
      <vt:lpstr>向变量中存入数据(3)</vt:lpstr>
      <vt:lpstr>输入输出示例</vt:lpstr>
      <vt:lpstr>复合语句</vt:lpstr>
      <vt:lpstr>复合语句示例</vt:lpstr>
      <vt:lpstr>计算(运算)</vt:lpstr>
      <vt:lpstr>第一个功能完整的程序</vt:lpstr>
      <vt:lpstr>小结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851</cp:revision>
  <dcterms:created xsi:type="dcterms:W3CDTF">2012-09-25T16:36:19Z</dcterms:created>
  <dcterms:modified xsi:type="dcterms:W3CDTF">2022-09-23T07:07:01Z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