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567" r:id="rId2"/>
    <p:sldId id="586" r:id="rId3"/>
    <p:sldId id="528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603" r:id="rId17"/>
    <p:sldId id="59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9" autoAdjust="0"/>
  </p:normalViewPr>
  <p:slideViewPr>
    <p:cSldViewPr>
      <p:cViewPr varScale="1">
        <p:scale>
          <a:sx n="44" d="100"/>
          <a:sy n="44" d="100"/>
        </p:scale>
        <p:origin x="146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演示逻辑运算的结果。现在可以回头去看看最初的</a:t>
            </a:r>
            <a:r>
              <a:rPr lang="en-US" altLang="zh-CN" dirty="0"/>
              <a:t>BMI</a:t>
            </a:r>
            <a:r>
              <a:rPr lang="zh-CN" altLang="en-US" dirty="0"/>
              <a:t>判断程序了。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35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逐行讲解，并演示运行情况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66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所以，首先要掌握一门编程语言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1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45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__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4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第</a:t>
            </a:r>
            <a:r>
              <a:rPr lang="en-US" altLang="zh-CN" sz="4800" dirty="0"/>
              <a:t>4</a:t>
            </a:r>
            <a:r>
              <a:rPr lang="zh-CN" altLang="en-US" sz="4800" dirty="0"/>
              <a:t>讲</a:t>
            </a:r>
            <a:r>
              <a:rPr lang="en-US" altLang="zh-CN" sz="4800" dirty="0"/>
              <a:t>	</a:t>
            </a:r>
            <a:r>
              <a:rPr lang="zh-CN" altLang="en-US" sz="4800" dirty="0"/>
              <a:t>程序结构</a:t>
            </a:r>
          </a:p>
        </p:txBody>
      </p:sp>
    </p:spTree>
    <p:extLst>
      <p:ext uri="{BB962C8B-B14F-4D97-AF65-F5344CB8AC3E}">
        <p14:creationId xmlns:p14="http://schemas.microsoft.com/office/powerpoint/2010/main" val="237077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1041648"/>
            <a:ext cx="3622303" cy="659160"/>
          </a:xfrm>
        </p:spPr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直观描述算法逻辑</a:t>
            </a:r>
            <a:endParaRPr lang="en-US" altLang="zh-CN"/>
          </a:p>
          <a:p>
            <a:r>
              <a:rPr lang="zh-CN" altLang="en-US"/>
              <a:t>分几种类型的部件</a:t>
            </a:r>
            <a:endParaRPr lang="en-US" altLang="zh-CN"/>
          </a:p>
          <a:p>
            <a:pPr lvl="1"/>
            <a:r>
              <a:rPr lang="zh-CN" altLang="en-US"/>
              <a:t>开始、结束</a:t>
            </a:r>
            <a:endParaRPr lang="en-US" altLang="zh-CN"/>
          </a:p>
          <a:p>
            <a:pPr lvl="1"/>
            <a:r>
              <a:rPr lang="zh-CN" altLang="en-US"/>
              <a:t>处理模块</a:t>
            </a:r>
            <a:endParaRPr lang="en-US" altLang="zh-CN"/>
          </a:p>
          <a:p>
            <a:pPr lvl="1"/>
            <a:r>
              <a:rPr lang="zh-CN" altLang="en-US"/>
              <a:t>条件判断</a:t>
            </a:r>
            <a:endParaRPr lang="en-US" altLang="zh-CN"/>
          </a:p>
          <a:p>
            <a:pPr lvl="1"/>
            <a:r>
              <a:rPr lang="zh-CN" altLang="en-US"/>
              <a:t>输入输出</a:t>
            </a:r>
            <a:endParaRPr lang="en-US" altLang="zh-CN"/>
          </a:p>
          <a:p>
            <a:r>
              <a:rPr lang="zh-CN" altLang="en-US"/>
              <a:t>用带箭头的直线连接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35896" y="620688"/>
          <a:ext cx="4534004" cy="592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38574" imgH="4229258" progId="Visio.Drawing.15">
                  <p:embed/>
                </p:oleObj>
              </mc:Choice>
              <mc:Fallback>
                <p:oleObj name="Visio" r:id="rId2" imgW="3238574" imgH="4229258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620688"/>
                        <a:ext cx="4534004" cy="5920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14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如果不确定循环次数，可以用</a:t>
            </a:r>
            <a:r>
              <a:rPr lang="en-US" altLang="zh-CN"/>
              <a:t>while</a:t>
            </a:r>
            <a:r>
              <a:rPr lang="zh-CN" altLang="en-US"/>
              <a:t>型循环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2132856"/>
            <a:ext cx="874846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float GPA;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scanf("%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f",&amp;GPA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//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先从键盘取一个值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while(GPA&gt;0) //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循环头，只有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GPA&gt;0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才执行循环体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{ //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大括号中的内容都是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语句的循环体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if(GPA&lt;4.3) printf("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我还可以更优秀一点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~\n");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else printf("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有没有搞错啊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！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\n"); //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卷出天际了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 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scanf(“%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f”,&amp;GPA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//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继续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输入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再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返回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循环头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 //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当输入不是正值的时候结束循环</a:t>
            </a:r>
            <a:r>
              <a:rPr lang="zh-CN" altLang="zh-CN" sz="2200" kern="10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3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9952" y="501744"/>
            <a:ext cx="2243199" cy="659160"/>
          </a:xfrm>
        </p:spPr>
        <p:txBody>
          <a:bodyPr/>
          <a:lstStyle/>
          <a:p>
            <a:r>
              <a:rPr lang="zh-CN" altLang="en-US"/>
              <a:t>伪代码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3135089"/>
            <a:ext cx="5782542" cy="3174231"/>
          </a:xfrm>
        </p:spPr>
        <p:txBody>
          <a:bodyPr/>
          <a:lstStyle/>
          <a:p>
            <a:r>
              <a:rPr lang="zh-CN" altLang="en-US"/>
              <a:t>更专业</a:t>
            </a:r>
            <a:r>
              <a:rPr lang="en-US" altLang="zh-CN"/>
              <a:t>(</a:t>
            </a:r>
            <a:r>
              <a:rPr lang="zh-CN" altLang="en-US"/>
              <a:t>容易使用修改</a:t>
            </a:r>
            <a:r>
              <a:rPr lang="en-US" altLang="zh-CN"/>
              <a:t>)</a:t>
            </a:r>
            <a:r>
              <a:rPr lang="zh-CN" altLang="en-US"/>
              <a:t>的算法描述工具</a:t>
            </a:r>
            <a:endParaRPr lang="en-US" altLang="zh-CN"/>
          </a:p>
          <a:p>
            <a:r>
              <a:rPr lang="zh-CN" altLang="zh-CN"/>
              <a:t>介于自然语言和计算机语言之间</a:t>
            </a:r>
            <a:endParaRPr lang="en-US" altLang="zh-CN"/>
          </a:p>
          <a:p>
            <a:pPr lvl="1"/>
            <a:r>
              <a:rPr lang="zh-CN" altLang="en-US"/>
              <a:t>类</a:t>
            </a:r>
            <a:r>
              <a:rPr lang="en-US" altLang="zh-CN"/>
              <a:t>C</a:t>
            </a:r>
            <a:r>
              <a:rPr lang="zh-CN" altLang="en-US"/>
              <a:t>伪代码</a:t>
            </a:r>
            <a:endParaRPr lang="en-US" altLang="zh-CN"/>
          </a:p>
          <a:p>
            <a:pPr lvl="1"/>
            <a:r>
              <a:rPr lang="zh-CN" altLang="en-US"/>
              <a:t>类</a:t>
            </a:r>
            <a:r>
              <a:rPr lang="en-US" altLang="zh-CN"/>
              <a:t>Pascal</a:t>
            </a:r>
            <a:r>
              <a:rPr lang="zh-CN" altLang="en-US"/>
              <a:t>伪代码</a:t>
            </a:r>
            <a:endParaRPr lang="en-US" altLang="zh-CN"/>
          </a:p>
          <a:p>
            <a:r>
              <a:rPr lang="zh-CN" altLang="zh-CN"/>
              <a:t>用自己偏好的语言风格书写</a:t>
            </a:r>
            <a:r>
              <a:rPr lang="zh-CN" altLang="en-US"/>
              <a:t>即可</a:t>
            </a:r>
            <a:endParaRPr lang="en-US" altLang="zh-CN"/>
          </a:p>
          <a:p>
            <a:r>
              <a:rPr lang="zh-CN" altLang="zh-CN"/>
              <a:t>唯一</a:t>
            </a:r>
            <a:r>
              <a:rPr lang="zh-CN" altLang="en-US"/>
              <a:t>的</a:t>
            </a:r>
            <a:r>
              <a:rPr lang="zh-CN" altLang="zh-CN"/>
              <a:t>要求是易于阅读与理解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749486"/>
            <a:ext cx="7042576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从键盘输入</a:t>
            </a: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GPA</a:t>
            </a:r>
            <a:r>
              <a:rPr lang="zh-CN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zh-CN" altLang="zh-CN" sz="2400" b="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 GPA&gt;0</a:t>
            </a:r>
            <a:endParaRPr lang="zh-CN" altLang="zh-CN" sz="2400" b="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If  GPA&lt;4.3  </a:t>
            </a:r>
            <a:r>
              <a:rPr lang="zh-CN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我还可以更优秀一点</a:t>
            </a: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~\n"</a:t>
            </a:r>
            <a:endParaRPr lang="zh-CN" altLang="zh-CN" sz="2400" b="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Else  </a:t>
            </a:r>
            <a:r>
              <a:rPr lang="zh-CN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有没有搞错啊</a:t>
            </a: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zh-CN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\n"</a:t>
            </a:r>
            <a:endParaRPr lang="zh-CN" altLang="zh-CN" sz="2400" b="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从键盘输入</a:t>
            </a: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GPA</a:t>
            </a:r>
            <a:r>
              <a:rPr lang="zh-CN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zh-CN" altLang="zh-CN" sz="2400" b="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b="0" kern="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 while</a:t>
            </a:r>
            <a:endParaRPr lang="zh-CN" altLang="zh-CN" sz="2400" b="0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3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批量数据与数组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循环结构能完成批量数据处理任务，替代人的简单脑力劳动</a:t>
            </a:r>
            <a:endParaRPr lang="en-US" altLang="zh-CN" dirty="0"/>
          </a:p>
          <a:p>
            <a:r>
              <a:rPr lang="zh-CN" altLang="en-US" dirty="0"/>
              <a:t>批量数据通常用数组存储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float data[5]={3.2, 2.3, 2.2, 2.4, 2.1, 3.0, 2.9, 2.8};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zh-CN" altLang="zh-CN" dirty="0"/>
              <a:t>中括号</a:t>
            </a:r>
            <a:r>
              <a:rPr lang="en-US" altLang="zh-CN" dirty="0"/>
              <a:t>[]</a:t>
            </a:r>
            <a:r>
              <a:rPr lang="zh-CN" altLang="zh-CN" dirty="0"/>
              <a:t>表明这</a:t>
            </a:r>
            <a:r>
              <a:rPr lang="zh-CN" altLang="en-US" dirty="0"/>
              <a:t>是</a:t>
            </a:r>
            <a:r>
              <a:rPr lang="zh-CN" altLang="zh-CN" dirty="0"/>
              <a:t>个数组，前面的</a:t>
            </a:r>
            <a:r>
              <a:rPr lang="en-US" altLang="zh-CN" dirty="0"/>
              <a:t>data</a:t>
            </a:r>
            <a:r>
              <a:rPr lang="zh-CN" altLang="zh-CN" dirty="0"/>
              <a:t>就是数组的名字</a:t>
            </a:r>
            <a:endParaRPr lang="en-US" altLang="zh-CN" dirty="0"/>
          </a:p>
          <a:p>
            <a:r>
              <a:rPr lang="en-US" altLang="zh-CN" dirty="0"/>
              <a:t>[ ]</a:t>
            </a:r>
            <a:r>
              <a:rPr lang="zh-CN" altLang="zh-CN" dirty="0"/>
              <a:t>里面的数值</a:t>
            </a:r>
            <a:r>
              <a:rPr lang="en-US" altLang="zh-CN" dirty="0"/>
              <a:t>8</a:t>
            </a:r>
            <a:r>
              <a:rPr lang="zh-CN" altLang="zh-CN" dirty="0"/>
              <a:t>表示</a:t>
            </a:r>
            <a:r>
              <a:rPr lang="en-US" altLang="zh-CN" dirty="0"/>
              <a:t>data</a:t>
            </a:r>
            <a:r>
              <a:rPr lang="zh-CN" altLang="zh-CN" dirty="0"/>
              <a:t>数组能存放</a:t>
            </a:r>
            <a:r>
              <a:rPr lang="en-US" altLang="zh-CN" dirty="0"/>
              <a:t>8</a:t>
            </a:r>
            <a:r>
              <a:rPr lang="zh-CN" altLang="zh-CN" dirty="0"/>
              <a:t>个数据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zh-CN" dirty="0"/>
              <a:t>前面的</a:t>
            </a:r>
            <a:r>
              <a:rPr lang="en-US" altLang="zh-CN" dirty="0"/>
              <a:t>float</a:t>
            </a:r>
            <a:r>
              <a:rPr lang="zh-CN" altLang="zh-CN" dirty="0"/>
              <a:t>给出了这</a:t>
            </a:r>
            <a:r>
              <a:rPr lang="en-US" altLang="zh-CN" dirty="0"/>
              <a:t>8</a:t>
            </a:r>
            <a:r>
              <a:rPr lang="zh-CN" altLang="zh-CN" dirty="0"/>
              <a:t>个数据的类型，全都是浮点型</a:t>
            </a:r>
            <a:endParaRPr lang="en-US" altLang="zh-CN" dirty="0"/>
          </a:p>
          <a:p>
            <a:r>
              <a:rPr lang="zh-CN" altLang="zh-CN" dirty="0"/>
              <a:t>大括号</a:t>
            </a:r>
            <a:r>
              <a:rPr lang="zh-CN" altLang="en-US" dirty="0"/>
              <a:t>里的数据是</a:t>
            </a:r>
            <a:r>
              <a:rPr lang="zh-CN" altLang="zh-CN" dirty="0"/>
              <a:t>这个</a:t>
            </a:r>
            <a:r>
              <a:rPr lang="zh-CN" altLang="en-US" dirty="0"/>
              <a:t>数组的初值</a:t>
            </a:r>
          </a:p>
        </p:txBody>
      </p:sp>
    </p:spTree>
    <p:extLst>
      <p:ext uri="{BB962C8B-B14F-4D97-AF65-F5344CB8AC3E}">
        <p14:creationId xmlns:p14="http://schemas.microsoft.com/office/powerpoint/2010/main" val="112470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批量处理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84784"/>
            <a:ext cx="79208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float data[8]={</a:t>
            </a:r>
            <a:r>
              <a:rPr lang="en-US" altLang="zh-CN" sz="2200" kern="1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3.2,2.3,2.2,2.4,2.1,3.0,2.9,2.8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float sum=0; 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//sum</a:t>
            </a:r>
            <a:r>
              <a:rPr lang="zh-CN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用于求和</a:t>
            </a:r>
            <a:r>
              <a:rPr lang="zh-CN" altLang="en-US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</a:t>
            </a:r>
            <a:r>
              <a:rPr lang="zh-CN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，初值赋为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float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ave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平均值放这个变量里</a:t>
            </a:r>
            <a:r>
              <a:rPr lang="zh-CN" altLang="zh-CN" sz="2200" kern="10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循环控制变量</a:t>
            </a:r>
            <a:r>
              <a:rPr lang="zh-CN" altLang="zh-CN" sz="2200" kern="10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=0;i&lt;8;i++) 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计数循环用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zh-CN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语句更清晰</a:t>
            </a:r>
            <a:endParaRPr lang="zh-CN" altLang="zh-CN" sz="22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sum=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sum+data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累加求和，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data[</a:t>
            </a:r>
            <a:r>
              <a:rPr lang="en-US" altLang="zh-CN" sz="2200" kern="10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zh-CN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是数组元素，从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zh-CN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开始</a:t>
            </a:r>
            <a:r>
              <a:rPr lang="zh-CN" altLang="zh-CN" sz="2200" kern="100" dirty="0">
                <a:solidFill>
                  <a:srgbClr val="00B05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2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ave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=sum/8; 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计算平均值</a:t>
            </a:r>
            <a:r>
              <a:rPr lang="zh-CN" altLang="zh-CN" sz="2200" kern="10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zh-CN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平均值是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%f",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ave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r>
              <a:rPr lang="zh-CN" altLang="zh-CN" sz="2200" kern="10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8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从键盘输入数据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484784"/>
            <a:ext cx="79208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float data[4];</a:t>
            </a:r>
            <a:endParaRPr lang="zh-CN" altLang="en-US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float sum=0,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ave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同类型的变量可以一起定义</a:t>
            </a: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 </a:t>
            </a:r>
            <a:endParaRPr lang="zh-CN" altLang="en-US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=0;i&lt;4;i++)</a:t>
            </a:r>
            <a:endParaRPr lang="zh-CN" altLang="en-US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scanf("%f", &amp;data[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sum=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sum+data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];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ave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=sum/4;  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增加输入数据的时候别忘记改这里</a:t>
            </a: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平均值是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%.2f",ave);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//%.2f</a:t>
            </a:r>
            <a:r>
              <a:rPr lang="zh-CN" altLang="en-US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表示输出时只保留小数点后</a:t>
            </a:r>
            <a:r>
              <a:rPr lang="en-US" altLang="zh-CN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sz="2200" kern="10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8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E906EB9-A9E9-2A01-D707-FD4D0D0BEDE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下面哪一项不属于三种基本程序结构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47444B-3F9B-D103-3CCD-A1F3787F3DB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顺序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463B47-9085-B212-9964-199CACB3E3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循环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9C8C72-C494-2BE9-5202-CB4554A236E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递归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5A919B-C50D-6FA3-9ADD-CBFDF1AB09C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分支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D0F4AAD-DAC4-93B7-18D8-EF9B53A4011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3511FD8-8F04-809C-1D61-238BA95FF65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4205232-B25A-FAB7-D786-370F7909AA0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9539F4A-C029-D3F4-8226-F8884E7C23D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C905094-B713-F91C-D6DD-5BB002CAE04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09DF0D5-E9AF-DD71-49A2-5A5FBA7FF2C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91AB2765-141E-61C8-4BC8-60DBE5BB927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F6599971-D281-CCCA-28F1-251F2209D53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7A130653-14AF-321F-8BA7-2B01B1EC4AE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5B0C72B-F00F-3422-24D7-AEB37BDF6EE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28C3DBD-8F42-3210-60A1-AEC59FF07D0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273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无论有多少可选择的分支，只能选择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其中的一条</a:t>
            </a:r>
            <a:r>
              <a:rPr lang="zh-CN" altLang="en-US" dirty="0"/>
              <a:t>执行</a:t>
            </a:r>
            <a:endParaRPr lang="en-US" altLang="zh-CN" dirty="0"/>
          </a:p>
          <a:p>
            <a:r>
              <a:rPr lang="zh-CN" altLang="en-US" dirty="0"/>
              <a:t>循环根据条件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反复执行</a:t>
            </a:r>
            <a:r>
              <a:rPr lang="zh-CN" altLang="en-US" dirty="0"/>
              <a:t>一些语句</a:t>
            </a:r>
            <a:endParaRPr lang="en-US" altLang="zh-CN" dirty="0"/>
          </a:p>
          <a:p>
            <a:r>
              <a:rPr lang="zh-CN" altLang="en-US" dirty="0"/>
              <a:t>循环与数组配合可以批量处理数据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41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变量需要定义（声明）后才能使用（读写）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程序的输入输出功能都是通过函数（调用）实现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程序通常由输入、处理、输出三部分功能组成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18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zh-CN" dirty="0"/>
              <a:t>条件判断与选择</a:t>
            </a:r>
            <a:endParaRPr lang="en-US" altLang="zh-CN" dirty="0"/>
          </a:p>
          <a:p>
            <a:pPr lvl="0"/>
            <a:r>
              <a:rPr lang="zh-CN" altLang="zh-CN" dirty="0"/>
              <a:t>循环与数组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710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程序结构与自动化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程序的基本功能包括输入、处理、输出</a:t>
            </a:r>
            <a:endParaRPr lang="en-US" altLang="zh-CN" dirty="0"/>
          </a:p>
          <a:p>
            <a:r>
              <a:rPr lang="zh-CN" altLang="en-US" dirty="0"/>
              <a:t>三种功能按顺序执行，即顺序程序结构，算是最基本的算法，但把这种无脑执行称为“自动化”似乎有点勉强</a:t>
            </a:r>
          </a:p>
          <a:p>
            <a:r>
              <a:rPr lang="zh-CN" altLang="en-US" dirty="0"/>
              <a:t>加上分支与循环，才能描述复杂的算法，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处理大量的数据</a:t>
            </a:r>
            <a:r>
              <a:rPr lang="zh-CN" altLang="en-US" dirty="0"/>
              <a:t>，具备初级的“智能”</a:t>
            </a:r>
            <a:endParaRPr lang="en-US" altLang="zh-CN" dirty="0"/>
          </a:p>
          <a:p>
            <a:r>
              <a:rPr lang="zh-CN" altLang="en-US" dirty="0"/>
              <a:t>分支是根据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条件判断</a:t>
            </a:r>
            <a:r>
              <a:rPr lang="zh-CN" altLang="en-US" dirty="0"/>
              <a:t>的结果，从多条程序语句分支中选择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其中的一条</a:t>
            </a:r>
            <a:r>
              <a:rPr lang="zh-CN" altLang="en-US" dirty="0"/>
              <a:t>执行</a:t>
            </a:r>
            <a:endParaRPr lang="en-US" altLang="zh-CN" dirty="0"/>
          </a:p>
          <a:p>
            <a:r>
              <a:rPr lang="zh-CN" altLang="en-US" dirty="0"/>
              <a:t>循环则是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反复执行</a:t>
            </a:r>
            <a:r>
              <a:rPr lang="zh-CN" altLang="en-US" dirty="0"/>
              <a:t>一些语句，直至满足或不满足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某个条件</a:t>
            </a:r>
          </a:p>
        </p:txBody>
      </p:sp>
    </p:spTree>
    <p:extLst>
      <p:ext uri="{BB962C8B-B14F-4D97-AF65-F5344CB8AC3E}">
        <p14:creationId xmlns:p14="http://schemas.microsoft.com/office/powerpoint/2010/main" val="38565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语言最常用的分支结构是</a:t>
            </a:r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比如，根据</a:t>
            </a:r>
            <a:r>
              <a:rPr lang="en-US" altLang="zh-CN" dirty="0" err="1"/>
              <a:t>bmi</a:t>
            </a:r>
            <a:r>
              <a:rPr lang="zh-CN" altLang="en-US" dirty="0"/>
              <a:t>值是否超过</a:t>
            </a:r>
            <a:r>
              <a:rPr lang="en-US" altLang="zh-CN" dirty="0"/>
              <a:t>25</a:t>
            </a:r>
            <a:r>
              <a:rPr lang="zh-CN" altLang="en-US" dirty="0"/>
              <a:t>，选择输出是否超重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if(</a:t>
            </a:r>
            <a:r>
              <a:rPr lang="en-US" altLang="zh-CN" dirty="0" err="1">
                <a:solidFill>
                  <a:srgbClr val="000000"/>
                </a:solidFill>
              </a:rPr>
              <a:t>bmi</a:t>
            </a:r>
            <a:r>
              <a:rPr lang="en-US" altLang="zh-CN" dirty="0">
                <a:solidFill>
                  <a:srgbClr val="000000"/>
                </a:solidFill>
              </a:rPr>
              <a:t>&gt;25) printf("</a:t>
            </a:r>
            <a:r>
              <a:rPr lang="zh-CN" altLang="zh-CN" dirty="0">
                <a:solidFill>
                  <a:srgbClr val="000000"/>
                </a:solidFill>
              </a:rPr>
              <a:t>你超重了哦！</a:t>
            </a:r>
            <a:r>
              <a:rPr lang="en-US" altLang="zh-CN" dirty="0">
                <a:solidFill>
                  <a:srgbClr val="000000"/>
                </a:solidFill>
              </a:rPr>
              <a:t>"); </a:t>
            </a:r>
            <a:r>
              <a:rPr lang="en-US" altLang="zh-CN" dirty="0">
                <a:solidFill>
                  <a:srgbClr val="00B050"/>
                </a:solidFill>
              </a:rPr>
              <a:t> //</a:t>
            </a:r>
            <a:r>
              <a:rPr lang="zh-CN" altLang="zh-CN" i="1" dirty="0">
                <a:solidFill>
                  <a:srgbClr val="00B050"/>
                </a:solidFill>
              </a:rPr>
              <a:t>当</a:t>
            </a:r>
            <a:r>
              <a:rPr lang="en-US" altLang="zh-CN" i="1" dirty="0" err="1">
                <a:solidFill>
                  <a:srgbClr val="00B050"/>
                </a:solidFill>
              </a:rPr>
              <a:t>bmi</a:t>
            </a:r>
            <a:r>
              <a:rPr lang="en-US" altLang="zh-CN" i="1" dirty="0">
                <a:solidFill>
                  <a:srgbClr val="00B050"/>
                </a:solidFill>
              </a:rPr>
              <a:t>&gt;25</a:t>
            </a:r>
            <a:r>
              <a:rPr lang="zh-CN" altLang="zh-CN" i="1" dirty="0">
                <a:solidFill>
                  <a:srgbClr val="00B050"/>
                </a:solidFill>
              </a:rPr>
              <a:t>时提示超重</a:t>
            </a:r>
            <a:endParaRPr lang="zh-CN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else printf("</a:t>
            </a:r>
            <a:r>
              <a:rPr lang="zh-CN" altLang="zh-CN" dirty="0">
                <a:solidFill>
                  <a:srgbClr val="000000"/>
                </a:solidFill>
              </a:rPr>
              <a:t>你没有超重。</a:t>
            </a:r>
            <a:r>
              <a:rPr lang="en-US" altLang="zh-CN" dirty="0">
                <a:solidFill>
                  <a:srgbClr val="000000"/>
                </a:solidFill>
              </a:rPr>
              <a:t>");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i="1" dirty="0">
                <a:solidFill>
                  <a:srgbClr val="00B050"/>
                </a:solidFill>
              </a:rPr>
              <a:t>否则显示未超重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虽然有两行语句</a:t>
            </a:r>
            <a:r>
              <a:rPr lang="en-US" altLang="zh-CN" dirty="0"/>
              <a:t>(</a:t>
            </a:r>
            <a:r>
              <a:rPr lang="zh-CN" altLang="en-US" dirty="0"/>
              <a:t>两条分支</a:t>
            </a:r>
            <a:r>
              <a:rPr lang="en-US" altLang="zh-CN" dirty="0"/>
              <a:t>)</a:t>
            </a:r>
            <a:r>
              <a:rPr lang="zh-CN" altLang="en-US" dirty="0"/>
              <a:t>，但只能算是一条</a:t>
            </a:r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 err="1"/>
              <a:t>bmi</a:t>
            </a:r>
            <a:r>
              <a:rPr lang="en-US" altLang="zh-CN" dirty="0"/>
              <a:t>&gt;25</a:t>
            </a:r>
            <a:r>
              <a:rPr lang="zh-CN" altLang="en-US" dirty="0"/>
              <a:t>称为关系运算，</a:t>
            </a:r>
            <a:r>
              <a:rPr lang="zh-CN" altLang="zh-CN" dirty="0"/>
              <a:t>关系成立时运算结果为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zh-CN" altLang="en-US" dirty="0"/>
              <a:t>执行</a:t>
            </a:r>
            <a:r>
              <a:rPr lang="en-US" altLang="zh-CN" dirty="0"/>
              <a:t>if</a:t>
            </a:r>
            <a:r>
              <a:rPr lang="zh-CN" altLang="en-US" dirty="0"/>
              <a:t>后的语句，</a:t>
            </a:r>
            <a:r>
              <a:rPr lang="zh-CN" altLang="zh-CN" dirty="0"/>
              <a:t>不成立时为</a:t>
            </a:r>
            <a:r>
              <a:rPr lang="en-US" altLang="zh-CN" dirty="0"/>
              <a:t>0</a:t>
            </a:r>
            <a:r>
              <a:rPr lang="zh-CN" altLang="en-US" dirty="0"/>
              <a:t>，执行</a:t>
            </a:r>
            <a:r>
              <a:rPr lang="en-US" altLang="zh-CN" dirty="0"/>
              <a:t>else</a:t>
            </a:r>
            <a:r>
              <a:rPr lang="zh-CN" altLang="en-US" dirty="0"/>
              <a:t>后的语句</a:t>
            </a:r>
            <a:endParaRPr lang="en-US" altLang="zh-CN" dirty="0"/>
          </a:p>
          <a:p>
            <a:r>
              <a:rPr lang="zh-CN" altLang="en-US" dirty="0"/>
              <a:t>显然，无论</a:t>
            </a:r>
            <a:r>
              <a:rPr lang="en-US" altLang="zh-CN" dirty="0" err="1"/>
              <a:t>bmi</a:t>
            </a:r>
            <a:r>
              <a:rPr lang="zh-CN" altLang="en-US" dirty="0"/>
              <a:t>的值是多少，都只应</a:t>
            </a:r>
            <a:r>
              <a:rPr lang="en-US" altLang="zh-CN" dirty="0"/>
              <a:t>(</a:t>
            </a:r>
            <a:r>
              <a:rPr lang="zh-CN" altLang="en-US" dirty="0"/>
              <a:t>能</a:t>
            </a:r>
            <a:r>
              <a:rPr lang="en-US" altLang="zh-CN" dirty="0"/>
              <a:t>)</a:t>
            </a:r>
            <a:r>
              <a:rPr lang="zh-CN" altLang="en-US" dirty="0"/>
              <a:t>执行其中一条分支</a:t>
            </a:r>
          </a:p>
        </p:txBody>
      </p:sp>
    </p:spTree>
    <p:extLst>
      <p:ext uri="{BB962C8B-B14F-4D97-AF65-F5344CB8AC3E}">
        <p14:creationId xmlns:p14="http://schemas.microsoft.com/office/powerpoint/2010/main" val="42556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完整的分支程序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57808"/>
            <a:ext cx="8540750" cy="4542383"/>
          </a:xfrm>
        </p:spPr>
        <p:txBody>
          <a:bodyPr/>
          <a:lstStyle/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overweight"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52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关系运算与逻辑运算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BMI</a:t>
            </a:r>
            <a:r>
              <a:rPr lang="zh-CN" altLang="zh-CN" dirty="0"/>
              <a:t>的标准值是</a:t>
            </a:r>
            <a:r>
              <a:rPr lang="en-US" altLang="zh-CN" dirty="0"/>
              <a:t>20-25</a:t>
            </a:r>
            <a:r>
              <a:rPr lang="zh-CN" altLang="zh-CN" dirty="0"/>
              <a:t>之间</a:t>
            </a:r>
            <a:r>
              <a:rPr lang="zh-CN" altLang="en-US" dirty="0"/>
              <a:t>，判断条件可写为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if (</a:t>
            </a:r>
            <a:r>
              <a:rPr lang="en-US" altLang="zh-CN" dirty="0" err="1">
                <a:solidFill>
                  <a:srgbClr val="000000"/>
                </a:solidFill>
              </a:rPr>
              <a:t>bmi</a:t>
            </a:r>
            <a:r>
              <a:rPr lang="en-US" altLang="zh-CN" dirty="0">
                <a:solidFill>
                  <a:srgbClr val="000000"/>
                </a:solidFill>
              </a:rPr>
              <a:t>&gt;20 &amp;&amp; </a:t>
            </a:r>
            <a:r>
              <a:rPr lang="en-US" altLang="zh-CN" dirty="0" err="1">
                <a:solidFill>
                  <a:srgbClr val="000000"/>
                </a:solidFill>
              </a:rPr>
              <a:t>bmi</a:t>
            </a:r>
            <a:r>
              <a:rPr lang="en-US" altLang="zh-CN" dirty="0">
                <a:solidFill>
                  <a:srgbClr val="000000"/>
                </a:solidFill>
              </a:rPr>
              <a:t>&lt;25)</a:t>
            </a:r>
          </a:p>
          <a:p>
            <a:r>
              <a:rPr lang="en-US" altLang="zh-CN" dirty="0" err="1"/>
              <a:t>bmi</a:t>
            </a:r>
            <a:r>
              <a:rPr lang="en-US" altLang="zh-CN" dirty="0"/>
              <a:t>&gt;20</a:t>
            </a:r>
            <a:r>
              <a:rPr lang="zh-CN" altLang="zh-CN" dirty="0"/>
              <a:t>和</a:t>
            </a:r>
            <a:r>
              <a:rPr lang="en-US" altLang="zh-CN" dirty="0" err="1"/>
              <a:t>bmi</a:t>
            </a:r>
            <a:r>
              <a:rPr lang="en-US" altLang="zh-CN" dirty="0"/>
              <a:t>&lt;25</a:t>
            </a:r>
            <a:r>
              <a:rPr lang="zh-CN" altLang="zh-CN" dirty="0"/>
              <a:t>都是关系运算，关系成立时运算结果为</a:t>
            </a:r>
            <a:r>
              <a:rPr lang="en-US" altLang="zh-CN" dirty="0"/>
              <a:t>1</a:t>
            </a:r>
            <a:r>
              <a:rPr lang="zh-CN" altLang="zh-CN" dirty="0"/>
              <a:t>，不成立时为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&amp;&amp;</a:t>
            </a:r>
            <a:r>
              <a:rPr lang="zh-CN" altLang="zh-CN" dirty="0"/>
              <a:t>是逻辑运算符“与”，</a:t>
            </a:r>
            <a:r>
              <a:rPr lang="zh-CN" altLang="en-US" dirty="0"/>
              <a:t>其</a:t>
            </a:r>
            <a:r>
              <a:rPr lang="zh-CN" altLang="zh-CN" dirty="0"/>
              <a:t>运算规则是：当左右两边都是非</a:t>
            </a:r>
            <a:r>
              <a:rPr lang="en-US" altLang="zh-CN" dirty="0"/>
              <a:t>0</a:t>
            </a:r>
            <a:r>
              <a:rPr lang="zh-CN" altLang="zh-CN" dirty="0"/>
              <a:t>时，结果为</a:t>
            </a:r>
            <a:r>
              <a:rPr lang="en-US" altLang="zh-CN" dirty="0"/>
              <a:t>1</a:t>
            </a:r>
            <a:r>
              <a:rPr lang="zh-CN" altLang="zh-CN" dirty="0"/>
              <a:t>，否则为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若</a:t>
            </a:r>
            <a:r>
              <a:rPr lang="en-US" altLang="zh-CN" dirty="0" err="1"/>
              <a:t>bmi</a:t>
            </a:r>
            <a:r>
              <a:rPr lang="zh-CN" altLang="en-US" dirty="0"/>
              <a:t>的值为</a:t>
            </a:r>
            <a:r>
              <a:rPr lang="en-US" altLang="zh-CN" dirty="0"/>
              <a:t>21.5</a:t>
            </a:r>
            <a:r>
              <a:rPr lang="zh-CN" altLang="en-US" dirty="0"/>
              <a:t>，则左右两边的关系运算结果都是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&amp;&amp;</a:t>
            </a:r>
            <a:r>
              <a:rPr lang="zh-CN" altLang="en-US" dirty="0"/>
              <a:t>运算是结果也为</a:t>
            </a:r>
            <a:r>
              <a:rPr lang="en-US" altLang="zh-CN" dirty="0"/>
              <a:t>1</a:t>
            </a:r>
            <a:r>
              <a:rPr lang="zh-CN" altLang="en-US" dirty="0"/>
              <a:t>，整个（）内的条件成立</a:t>
            </a:r>
          </a:p>
        </p:txBody>
      </p:sp>
    </p:spTree>
    <p:extLst>
      <p:ext uri="{BB962C8B-B14F-4D97-AF65-F5344CB8AC3E}">
        <p14:creationId xmlns:p14="http://schemas.microsoft.com/office/powerpoint/2010/main" val="416357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关系与逻辑运算示例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#include&lt;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main() {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大括号也可以写这里哦</a:t>
            </a:r>
            <a:endParaRPr lang="zh-CN" altLang="zh-CN" sz="2200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float </a:t>
            </a:r>
            <a:r>
              <a:rPr lang="en-US" altLang="zh-CN" sz="2200" dirty="0" err="1"/>
              <a:t>bmi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weight;</a:t>
            </a:r>
            <a:r>
              <a:rPr lang="zh-CN" altLang="zh-CN" sz="2200" dirty="0"/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float height;</a:t>
            </a:r>
            <a:r>
              <a:rPr lang="zh-CN" altLang="zh-CN" sz="2200" dirty="0"/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 	scanf("%d",&amp;weight);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scanf("%f",&amp;height);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bmi</a:t>
            </a:r>
            <a:r>
              <a:rPr lang="en-US" altLang="zh-CN" sz="2200" dirty="0"/>
              <a:t>=weight/height/height;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if(</a:t>
            </a:r>
            <a:r>
              <a:rPr lang="en-US" altLang="zh-CN" sz="2200" dirty="0" err="1"/>
              <a:t>bmi</a:t>
            </a:r>
            <a:r>
              <a:rPr lang="en-US" altLang="zh-CN" sz="2200" dirty="0"/>
              <a:t>&gt;20&amp;&amp;</a:t>
            </a:r>
            <a:r>
              <a:rPr lang="en-US" altLang="zh-CN" sz="2200" dirty="0" err="1"/>
              <a:t>bmi</a:t>
            </a:r>
            <a:r>
              <a:rPr lang="en-US" altLang="zh-CN" sz="2200" dirty="0"/>
              <a:t>&lt;25) printf("</a:t>
            </a:r>
            <a:r>
              <a:rPr lang="zh-CN" altLang="en-US" sz="2200" dirty="0"/>
              <a:t>你的身材很标准。</a:t>
            </a:r>
            <a:r>
              <a:rPr lang="en-US" altLang="zh-CN" sz="2200" dirty="0"/>
              <a:t>");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B050"/>
                </a:solidFill>
              </a:rPr>
              <a:t>	//BMI</a:t>
            </a:r>
            <a:r>
              <a:rPr lang="zh-CN" altLang="en-US" sz="2200" dirty="0">
                <a:solidFill>
                  <a:srgbClr val="00B050"/>
                </a:solidFill>
              </a:rPr>
              <a:t>的标准值在</a:t>
            </a:r>
            <a:r>
              <a:rPr lang="en-US" altLang="zh-CN" sz="2200" dirty="0">
                <a:solidFill>
                  <a:srgbClr val="00B050"/>
                </a:solidFill>
              </a:rPr>
              <a:t>20-25</a:t>
            </a:r>
            <a:r>
              <a:rPr lang="zh-CN" altLang="en-US" sz="2200" dirty="0">
                <a:solidFill>
                  <a:srgbClr val="00B050"/>
                </a:solidFill>
              </a:rPr>
              <a:t>之间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else printf("</a:t>
            </a:r>
            <a:r>
              <a:rPr lang="zh-CN" altLang="en-US" sz="2200" dirty="0"/>
              <a:t>你的体重超标了哦。</a:t>
            </a:r>
            <a:r>
              <a:rPr lang="en-US" altLang="zh-CN" sz="2200" dirty="0"/>
              <a:t>"); 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否则就是超标了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  <a:endParaRPr lang="zh-CN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24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r>
              <a:rPr lang="zh-CN" altLang="en-US" dirty="0"/>
              <a:t>只会判断仍然算不上“自动化”，加上循环才有点意思</a:t>
            </a:r>
            <a:endParaRPr lang="en-US" altLang="zh-CN" dirty="0"/>
          </a:p>
          <a:p>
            <a:r>
              <a:rPr lang="zh-CN" altLang="en-US" dirty="0"/>
              <a:t>已知循环次数时，可以用</a:t>
            </a:r>
            <a:r>
              <a:rPr lang="en-US" altLang="zh-CN" dirty="0"/>
              <a:t>for</a:t>
            </a:r>
            <a:r>
              <a:rPr lang="zh-CN" altLang="en-US" dirty="0"/>
              <a:t>型循环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#include&lt;</a:t>
            </a:r>
            <a:r>
              <a:rPr lang="en-US" altLang="zh-CN" sz="2200" dirty="0" err="1">
                <a:solidFill>
                  <a:srgbClr val="000000"/>
                </a:solidFill>
              </a:rPr>
              <a:t>stdio.h</a:t>
            </a:r>
            <a:r>
              <a:rPr lang="en-US" altLang="zh-CN" sz="2200" dirty="0">
                <a:solidFill>
                  <a:srgbClr val="000000"/>
                </a:solidFill>
              </a:rPr>
              <a:t>&gt;</a:t>
            </a:r>
            <a:endParaRPr lang="zh-CN" altLang="zh-CN" sz="22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0000"/>
                </a:solidFill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</a:rPr>
              <a:t> main() {</a:t>
            </a:r>
            <a:endParaRPr lang="zh-CN" altLang="zh-CN" sz="22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	float GPA;</a:t>
            </a:r>
            <a:endParaRPr lang="zh-CN" altLang="zh-CN" sz="22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	</a:t>
            </a:r>
            <a:r>
              <a:rPr lang="en-US" altLang="zh-CN" sz="2200" dirty="0" err="1">
                <a:solidFill>
                  <a:srgbClr val="C00000"/>
                </a:solidFill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</a:rPr>
              <a:t>i</a:t>
            </a:r>
            <a:r>
              <a:rPr lang="en-US" altLang="zh-CN" sz="2200" dirty="0">
                <a:solidFill>
                  <a:srgbClr val="C00000"/>
                </a:solidFill>
              </a:rPr>
              <a:t>;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zh-CN" sz="2200" dirty="0">
                <a:solidFill>
                  <a:srgbClr val="00B050"/>
                </a:solidFill>
              </a:rPr>
              <a:t>定义循环控制变量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	for(</a:t>
            </a:r>
            <a:r>
              <a:rPr lang="en-US" altLang="zh-CN" sz="2200" dirty="0" err="1">
                <a:solidFill>
                  <a:srgbClr val="C00000"/>
                </a:solidFill>
              </a:rPr>
              <a:t>i</a:t>
            </a:r>
            <a:r>
              <a:rPr lang="en-US" altLang="zh-CN" sz="2200" dirty="0">
                <a:solidFill>
                  <a:srgbClr val="C00000"/>
                </a:solidFill>
              </a:rPr>
              <a:t>=0;i&lt;3;i++)  </a:t>
            </a:r>
            <a:r>
              <a:rPr lang="en-US" altLang="zh-CN" sz="2200" dirty="0">
                <a:solidFill>
                  <a:srgbClr val="00B050"/>
                </a:solidFill>
              </a:rPr>
              <a:t>//for</a:t>
            </a:r>
            <a:r>
              <a:rPr lang="zh-CN" altLang="zh-CN" sz="2200" dirty="0">
                <a:solidFill>
                  <a:srgbClr val="00B050"/>
                </a:solidFill>
              </a:rPr>
              <a:t>语句的循环头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	{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zh-CN" sz="2200" dirty="0">
                <a:solidFill>
                  <a:srgbClr val="00B050"/>
                </a:solidFill>
              </a:rPr>
              <a:t>这一对大括号中的内容都是</a:t>
            </a:r>
            <a:r>
              <a:rPr lang="en-US" altLang="zh-CN" sz="2200" dirty="0">
                <a:solidFill>
                  <a:srgbClr val="00B050"/>
                </a:solidFill>
              </a:rPr>
              <a:t>for</a:t>
            </a:r>
            <a:r>
              <a:rPr lang="zh-CN" altLang="zh-CN" sz="2200" dirty="0">
                <a:solidFill>
                  <a:srgbClr val="00B050"/>
                </a:solidFill>
              </a:rPr>
              <a:t>语句的循环体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		scanf("%</a:t>
            </a:r>
            <a:r>
              <a:rPr lang="en-US" altLang="zh-CN" sz="2200" dirty="0" err="1">
                <a:solidFill>
                  <a:srgbClr val="C00000"/>
                </a:solidFill>
              </a:rPr>
              <a:t>f",&amp;GPA</a:t>
            </a:r>
            <a:r>
              <a:rPr lang="en-US" altLang="zh-CN" sz="2200" dirty="0">
                <a:solidFill>
                  <a:srgbClr val="C00000"/>
                </a:solidFill>
              </a:rPr>
              <a:t>);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		if(GPA&gt;4.3) printf("</a:t>
            </a:r>
            <a:r>
              <a:rPr lang="zh-CN" altLang="zh-CN" sz="2200" dirty="0">
                <a:solidFill>
                  <a:srgbClr val="C00000"/>
                </a:solidFill>
              </a:rPr>
              <a:t>你作弊啦！</a:t>
            </a:r>
            <a:r>
              <a:rPr lang="en-US" altLang="zh-CN" sz="2200" dirty="0">
                <a:solidFill>
                  <a:srgbClr val="C00000"/>
                </a:solidFill>
              </a:rPr>
              <a:t>");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zh-CN" sz="2200" dirty="0">
                <a:solidFill>
                  <a:srgbClr val="00B050"/>
                </a:solidFill>
              </a:rPr>
              <a:t>蜗壳满绩</a:t>
            </a:r>
            <a:r>
              <a:rPr lang="en-US" altLang="zh-CN" sz="2200" dirty="0">
                <a:solidFill>
                  <a:srgbClr val="00B050"/>
                </a:solidFill>
              </a:rPr>
              <a:t>4.3</a:t>
            </a:r>
            <a:endParaRPr lang="zh-CN" altLang="zh-CN" sz="2200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		else printf("</a:t>
            </a:r>
            <a:r>
              <a:rPr lang="zh-CN" altLang="zh-CN" sz="2200" dirty="0">
                <a:solidFill>
                  <a:srgbClr val="C00000"/>
                </a:solidFill>
              </a:rPr>
              <a:t>还要加油哦</a:t>
            </a:r>
            <a:r>
              <a:rPr lang="en-US" altLang="zh-CN" sz="2200" dirty="0">
                <a:solidFill>
                  <a:srgbClr val="C00000"/>
                </a:solidFill>
              </a:rPr>
              <a:t>~"); 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zh-CN" sz="2200" dirty="0">
                <a:solidFill>
                  <a:srgbClr val="00B050"/>
                </a:solidFill>
              </a:rPr>
              <a:t>心情复杂</a:t>
            </a:r>
            <a:r>
              <a:rPr lang="zh-CN" altLang="zh-CN" sz="2200" dirty="0">
                <a:solidFill>
                  <a:srgbClr val="C00000"/>
                </a:solidFill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	}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zh-CN" sz="2200" dirty="0">
                <a:solidFill>
                  <a:srgbClr val="00B050"/>
                </a:solidFill>
              </a:rPr>
              <a:t>循环头和循环体一起组成一条</a:t>
            </a:r>
            <a:r>
              <a:rPr lang="en-US" altLang="zh-CN" sz="2200" dirty="0">
                <a:solidFill>
                  <a:srgbClr val="00B050"/>
                </a:solidFill>
              </a:rPr>
              <a:t>for</a:t>
            </a:r>
            <a:r>
              <a:rPr lang="zh-CN" altLang="zh-CN" sz="2200" dirty="0">
                <a:solidFill>
                  <a:srgbClr val="00B050"/>
                </a:solidFill>
              </a:rPr>
              <a:t>语句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</a:rPr>
              <a:t>}</a:t>
            </a:r>
            <a:endParaRPr lang="zh-CN" altLang="zh-CN" sz="2200" dirty="0">
              <a:solidFill>
                <a:srgbClr val="0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46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16248</TotalTime>
  <Pages>0</Pages>
  <Words>1391</Words>
  <Characters>0</Characters>
  <Application>Microsoft Office PowerPoint</Application>
  <DocSecurity>0</DocSecurity>
  <PresentationFormat>全屏显示(4:3)</PresentationFormat>
  <Lines>0</Lines>
  <Paragraphs>164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微软雅黑</vt:lpstr>
      <vt:lpstr>微软雅黑</vt:lpstr>
      <vt:lpstr>Arial</vt:lpstr>
      <vt:lpstr>Calibri</vt:lpstr>
      <vt:lpstr>Calibri Light</vt:lpstr>
      <vt:lpstr>Consolas</vt:lpstr>
      <vt:lpstr>Courier New</vt:lpstr>
      <vt:lpstr>Wingdings</vt:lpstr>
      <vt:lpstr>诗情画意</vt:lpstr>
      <vt:lpstr>Visio</vt:lpstr>
      <vt:lpstr>第4讲 程序结构</vt:lpstr>
      <vt:lpstr>上节课内容回顾</vt:lpstr>
      <vt:lpstr>本节内容</vt:lpstr>
      <vt:lpstr>程序结构与自动化</vt:lpstr>
      <vt:lpstr>分支结构</vt:lpstr>
      <vt:lpstr>完整的分支程序</vt:lpstr>
      <vt:lpstr>关系运算与逻辑运算</vt:lpstr>
      <vt:lpstr>关系与逻辑运算示例</vt:lpstr>
      <vt:lpstr>循环结构</vt:lpstr>
      <vt:lpstr>流程图</vt:lpstr>
      <vt:lpstr>条件循环</vt:lpstr>
      <vt:lpstr>伪代码</vt:lpstr>
      <vt:lpstr>批量数据与数组</vt:lpstr>
      <vt:lpstr>批量处理</vt:lpstr>
      <vt:lpstr>从键盘输入数据</vt:lpstr>
      <vt:lpstr>PowerPoint 演示文稿</vt:lpstr>
      <vt:lpstr>本节课小结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862</cp:revision>
  <dcterms:created xsi:type="dcterms:W3CDTF">2012-09-25T16:36:19Z</dcterms:created>
  <dcterms:modified xsi:type="dcterms:W3CDTF">2022-09-24T03:24:47Z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