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4" r:id="rId1"/>
  </p:sldMasterIdLst>
  <p:notesMasterIdLst>
    <p:notesMasterId r:id="rId20"/>
  </p:notesMasterIdLst>
  <p:handoutMasterIdLst>
    <p:handoutMasterId r:id="rId21"/>
  </p:handoutMasterIdLst>
  <p:sldIdLst>
    <p:sldId id="727" r:id="rId2"/>
    <p:sldId id="592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6" r:id="rId16"/>
    <p:sldId id="607" r:id="rId17"/>
    <p:sldId id="608" r:id="rId18"/>
    <p:sldId id="60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09" autoAdjust="0"/>
  </p:normalViewPr>
  <p:slideViewPr>
    <p:cSldViewPr>
      <p:cViewPr varScale="1">
        <p:scale>
          <a:sx n="44" d="100"/>
          <a:sy n="44" d="100"/>
        </p:scale>
        <p:origin x="146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34073-7419-4F9B-B5FF-5CFB6D9629C3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EB4BA-7F83-42A0-9285-3CFC7B3D4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AD298AE-FFCC-4527-947F-ACA5D74C62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47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 baseline="0">
                <a:latin typeface="微软雅黑" panose="020B0503020204020204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EDFBDFA-9B95-450C-9B75-7FE7D2CA6B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1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1E4275-4135-4D92-9DB1-AE79C58478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1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659160"/>
          </a:xfrm>
        </p:spPr>
        <p:txBody>
          <a:bodyPr/>
          <a:lstStyle>
            <a:lvl1pPr>
              <a:defRPr sz="3600" baseline="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556792"/>
            <a:ext cx="8540750" cy="4542383"/>
          </a:xfrm>
        </p:spPr>
        <p:txBody>
          <a:bodyPr/>
          <a:lstStyle>
            <a:lvl1pPr>
              <a:defRPr sz="2400" baseline="0">
                <a:latin typeface="微软雅黑" panose="020B0503020204020204" pitchFamily="34" charset="-122"/>
              </a:defRPr>
            </a:lvl1pPr>
            <a:lvl2pPr>
              <a:defRPr sz="2400" baseline="0">
                <a:latin typeface="微软雅黑" panose="020B0503020204020204" pitchFamily="34" charset="-122"/>
              </a:defRPr>
            </a:lvl2pPr>
            <a:lvl3pPr>
              <a:defRPr baseline="0">
                <a:latin typeface="微软雅黑" panose="020B0503020204020204" pitchFamily="34" charset="-122"/>
              </a:defRPr>
            </a:lvl3pPr>
            <a:lvl4pPr>
              <a:defRPr baseline="0">
                <a:latin typeface="微软雅黑" panose="020B0503020204020204" pitchFamily="34" charset="-122"/>
              </a:defRPr>
            </a:lvl4pPr>
            <a:lvl5pPr>
              <a:defRPr baseline="0"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B2979F-5A86-448F-8EEA-2A5523B49A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59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2331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437113"/>
            <a:ext cx="7886700" cy="1652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CFB400-C9DC-49E3-989A-8794DD0EA2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25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194175" cy="44703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AFBC70-50F1-47DE-A132-358C34147BA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44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68CE3E-B63B-435F-8DFD-6F47D90E59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EA8BDFD-08A6-4AB4-AFD0-B0543BBC87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1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E71EB9-FAD2-4FF4-B06F-78D86D9EFD3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9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AFAAA0-6F14-4E85-ABBD-67AA108F4B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66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5F2F76-E7A3-4182-BF78-8AF7DE57E4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74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587260"/>
            <a:ext cx="8540750" cy="45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pic>
        <p:nvPicPr>
          <p:cNvPr id="1031" name="Picture 7" descr="ustcnamebl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1494"/>
            <a:ext cx="22923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stc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3" y="166813"/>
            <a:ext cx="369917" cy="37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0" i="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2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0" i="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表达式与运算规则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表达式与运算规则</a:t>
            </a:r>
            <a:endParaRPr lang="en-US" altLang="zh-CN" dirty="0"/>
          </a:p>
          <a:p>
            <a:pPr lvl="1"/>
            <a:r>
              <a:rPr lang="zh-CN" altLang="en-US" dirty="0"/>
              <a:t>运算符简介</a:t>
            </a:r>
            <a:endParaRPr lang="en-US" altLang="zh-CN" dirty="0"/>
          </a:p>
          <a:p>
            <a:pPr lvl="1"/>
            <a:r>
              <a:rPr lang="zh-CN" altLang="en-US" dirty="0"/>
              <a:t>常用表达式</a:t>
            </a:r>
            <a:endParaRPr lang="en-US" altLang="zh-CN" dirty="0"/>
          </a:p>
          <a:p>
            <a:pPr lvl="1"/>
            <a:r>
              <a:rPr lang="zh-CN" altLang="zh-CN" dirty="0"/>
              <a:t>隐式类型转换规则</a:t>
            </a:r>
            <a:endParaRPr lang="en-US" altLang="zh-CN" dirty="0"/>
          </a:p>
          <a:p>
            <a:pPr lvl="1"/>
            <a:r>
              <a:rPr lang="zh-CN" altLang="zh-CN" dirty="0"/>
              <a:t>表达式的运算次序</a:t>
            </a:r>
            <a:endParaRPr lang="en-US" altLang="zh-CN" dirty="0"/>
          </a:p>
          <a:p>
            <a:pPr lvl="1"/>
            <a:r>
              <a:rPr lang="zh-CN" altLang="en-US" dirty="0"/>
              <a:t>表达式的副作用</a:t>
            </a:r>
          </a:p>
        </p:txBody>
      </p:sp>
    </p:spTree>
    <p:extLst>
      <p:ext uri="{BB962C8B-B14F-4D97-AF65-F5344CB8AC3E}">
        <p14:creationId xmlns:p14="http://schemas.microsoft.com/office/powerpoint/2010/main" val="247203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表达式也没有严格定义，广义上，</a:t>
            </a:r>
            <a:r>
              <a:rPr lang="en-US" altLang="zh-CN" dirty="0"/>
              <a:t>C</a:t>
            </a:r>
            <a:r>
              <a:rPr lang="zh-CN" altLang="en-US" dirty="0"/>
              <a:t>语句去掉；就是表达式</a:t>
            </a:r>
            <a:endParaRPr lang="en-US" altLang="zh-CN" dirty="0"/>
          </a:p>
          <a:p>
            <a:r>
              <a:rPr lang="zh-CN" altLang="en-US" dirty="0"/>
              <a:t>狭义的表达式指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运算符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操作数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/>
              <a:t>牢记：无论多复杂的表达式，最终都要产生一个唯一的值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60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540750" cy="45423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表达式的概念    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用运算符和括号将运算对象（常量、变量和函数等）连接起来的、符合Ｃ语言语法规则的式子，称为表达式。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单个常量、变量或函数，可以看作是表达式的一种特例。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将单个常量、变量或函数构成的表达式称为简单表达式，其它表达式称之为复杂表达式。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表达式是对如何处理数据的计算机语言的表达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7030A0"/>
                </a:solidFill>
              </a:rPr>
              <a:t>表达式会产生一个明确的有数据类型的值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算术表达式的概念：</a:t>
            </a:r>
            <a:r>
              <a:rPr lang="zh-CN" altLang="en-US" dirty="0"/>
              <a:t>表达式中的运算符都是算术运算符。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3 + 6 * 9</a:t>
            </a:r>
            <a:r>
              <a:rPr lang="zh-CN" altLang="en-US" dirty="0"/>
              <a:t>、</a:t>
            </a:r>
            <a:r>
              <a:rPr lang="en-US" altLang="zh-CN" dirty="0"/>
              <a:t>(x + y) / 2 - 1</a:t>
            </a:r>
            <a:r>
              <a:rPr lang="zh-CN" altLang="en-US" dirty="0"/>
              <a:t>等，都是算术表达式。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45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540750" cy="5544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语言规定的</a:t>
            </a:r>
            <a:r>
              <a:rPr lang="en-US" altLang="zh-CN" dirty="0"/>
              <a:t>10</a:t>
            </a:r>
            <a:r>
              <a:rPr lang="zh-CN" altLang="en-US" dirty="0"/>
              <a:t>种复合赋值运算符如下：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+=</a:t>
            </a:r>
            <a:r>
              <a:rPr lang="zh-CN" altLang="en-US" b="1" dirty="0">
                <a:solidFill>
                  <a:srgbClr val="7030A0"/>
                </a:solidFill>
              </a:rPr>
              <a:t>，</a:t>
            </a:r>
            <a:r>
              <a:rPr lang="en-US" altLang="zh-CN" b="1" dirty="0">
                <a:solidFill>
                  <a:srgbClr val="7030A0"/>
                </a:solidFill>
              </a:rPr>
              <a:t>-=</a:t>
            </a:r>
            <a:r>
              <a:rPr lang="zh-CN" altLang="en-US" b="1" dirty="0">
                <a:solidFill>
                  <a:srgbClr val="7030A0"/>
                </a:solidFill>
              </a:rPr>
              <a:t>，*</a:t>
            </a:r>
            <a:r>
              <a:rPr lang="en-US" altLang="zh-CN" b="1" dirty="0">
                <a:solidFill>
                  <a:srgbClr val="7030A0"/>
                </a:solidFill>
              </a:rPr>
              <a:t>=</a:t>
            </a:r>
            <a:r>
              <a:rPr lang="zh-CN" altLang="en-US" b="1" dirty="0">
                <a:solidFill>
                  <a:srgbClr val="7030A0"/>
                </a:solidFill>
              </a:rPr>
              <a:t>，</a:t>
            </a:r>
            <a:r>
              <a:rPr lang="en-US" altLang="zh-CN" b="1" dirty="0">
                <a:solidFill>
                  <a:srgbClr val="7030A0"/>
                </a:solidFill>
              </a:rPr>
              <a:t>/=</a:t>
            </a:r>
            <a:r>
              <a:rPr lang="zh-CN" altLang="en-US" b="1" dirty="0">
                <a:solidFill>
                  <a:srgbClr val="7030A0"/>
                </a:solidFill>
              </a:rPr>
              <a:t>，</a:t>
            </a:r>
            <a:r>
              <a:rPr lang="en-US" altLang="zh-CN" b="1" dirty="0">
                <a:solidFill>
                  <a:srgbClr val="7030A0"/>
                </a:solidFill>
              </a:rPr>
              <a:t>%=</a:t>
            </a:r>
            <a:r>
              <a:rPr lang="zh-CN" altLang="en-US" b="1" dirty="0">
                <a:solidFill>
                  <a:srgbClr val="7030A0"/>
                </a:solidFill>
              </a:rPr>
              <a:t>；          </a:t>
            </a:r>
            <a:r>
              <a:rPr lang="en-US" altLang="zh-CN" dirty="0">
                <a:solidFill>
                  <a:srgbClr val="000000"/>
                </a:solidFill>
              </a:rPr>
              <a:t>/*</a:t>
            </a:r>
            <a:r>
              <a:rPr lang="zh-CN" altLang="en-US" dirty="0">
                <a:solidFill>
                  <a:srgbClr val="000000"/>
                </a:solidFill>
              </a:rPr>
              <a:t>复合算术运算符（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个）*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b="1" dirty="0"/>
              <a:t>&amp;=</a:t>
            </a:r>
            <a:r>
              <a:rPr lang="zh-CN" altLang="en-US" b="1" dirty="0"/>
              <a:t>，</a:t>
            </a:r>
            <a:r>
              <a:rPr lang="en-US" altLang="zh-CN" b="1" dirty="0"/>
              <a:t>^=</a:t>
            </a:r>
            <a:r>
              <a:rPr lang="zh-CN" altLang="en-US" b="1" dirty="0"/>
              <a:t>，</a:t>
            </a:r>
            <a:r>
              <a:rPr lang="en-US" altLang="zh-CN" b="1" dirty="0"/>
              <a:t>|=</a:t>
            </a:r>
            <a:r>
              <a:rPr lang="zh-CN" altLang="en-US" b="1" dirty="0"/>
              <a:t>，</a:t>
            </a:r>
            <a:r>
              <a:rPr lang="en-US" altLang="zh-CN" b="1" dirty="0"/>
              <a:t>&lt;&lt;=</a:t>
            </a:r>
            <a:r>
              <a:rPr lang="zh-CN" altLang="en-US" b="1" dirty="0"/>
              <a:t>，</a:t>
            </a:r>
            <a:r>
              <a:rPr lang="en-US" altLang="zh-CN" b="1" dirty="0"/>
              <a:t>&gt;&gt;=</a:t>
            </a:r>
            <a:r>
              <a:rPr lang="zh-CN" altLang="en-US" b="1" dirty="0"/>
              <a:t>；</a:t>
            </a:r>
            <a:r>
              <a:rPr lang="zh-CN" altLang="en-US" dirty="0"/>
              <a:t>	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/*</a:t>
            </a:r>
            <a:r>
              <a:rPr lang="zh-CN" altLang="en-US" dirty="0">
                <a:solidFill>
                  <a:srgbClr val="000000"/>
                </a:solidFill>
              </a:rPr>
              <a:t>复合位运算符（</a:t>
            </a:r>
            <a:r>
              <a:rPr lang="en-US" altLang="zh-CN" dirty="0">
                <a:solidFill>
                  <a:srgbClr val="000000"/>
                </a:solidFill>
              </a:rPr>
              <a:t>5</a:t>
            </a:r>
            <a:r>
              <a:rPr lang="zh-CN" altLang="en-US" dirty="0">
                <a:solidFill>
                  <a:srgbClr val="000000"/>
                </a:solidFill>
              </a:rPr>
              <a:t>个）*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由赋值运算符或复合赋值运算符，将一个变量和一个表达式连接起来的表达式，称为赋值表达式。</a:t>
            </a:r>
          </a:p>
          <a:p>
            <a:pPr marL="0" indent="0">
              <a:buNone/>
            </a:pPr>
            <a:r>
              <a:rPr lang="zh-CN" altLang="en-US" dirty="0"/>
              <a:t>任何一个表达式都有一个值，赋值表达式也不例外。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7030A0"/>
                </a:solidFill>
              </a:rPr>
              <a:t>      被赋值变量的值，就是赋值表达式的值。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例：</a:t>
            </a:r>
            <a:r>
              <a:rPr lang="en-US" altLang="zh-CN" b="1" dirty="0"/>
              <a:t>a=(b=4)+(c=6)</a:t>
            </a:r>
          </a:p>
          <a:p>
            <a:pPr marL="0" indent="0">
              <a:buNone/>
            </a:pPr>
            <a:r>
              <a:rPr lang="en-US" altLang="zh-CN" b="1" dirty="0"/>
              <a:t>a=10</a:t>
            </a:r>
          </a:p>
          <a:p>
            <a:pPr marL="0" indent="0">
              <a:buNone/>
            </a:pPr>
            <a:r>
              <a:rPr lang="zh-CN" altLang="en-US" b="1" dirty="0"/>
              <a:t>表达式的值为 </a:t>
            </a:r>
            <a:r>
              <a:rPr lang="en-US" altLang="zh-CN" b="1" dirty="0"/>
              <a:t>10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1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对象与左值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广义的对象指的是在内存中的一段有意义的区域，在这个意义上，常量、变量、数组、函数都是对象</a:t>
            </a:r>
            <a:endParaRPr lang="en-US" altLang="zh-CN" dirty="0"/>
          </a:p>
          <a:p>
            <a:r>
              <a:rPr lang="zh-CN" altLang="zh-CN" dirty="0"/>
              <a:t>在讨论表达式时提到的对象，通常应具有特定长度的类型，可以称作为对象类型，最常见的就是变量</a:t>
            </a:r>
            <a:endParaRPr lang="en-US" altLang="zh-CN" dirty="0"/>
          </a:p>
          <a:p>
            <a:r>
              <a:rPr lang="zh-CN" altLang="zh-CN" dirty="0"/>
              <a:t>左值（</a:t>
            </a:r>
            <a:r>
              <a:rPr lang="en-US" altLang="zh-CN" dirty="0" err="1"/>
              <a:t>lvalue</a:t>
            </a:r>
            <a:r>
              <a:rPr lang="zh-CN" altLang="zh-CN" dirty="0"/>
              <a:t>）是引用某个对象的表达式。比如在表达式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r>
              <a:rPr lang="zh-CN" altLang="zh-CN" dirty="0"/>
              <a:t>中，赋值运算符</a:t>
            </a:r>
            <a:r>
              <a:rPr lang="zh-CN" altLang="zh-CN" b="1" dirty="0"/>
              <a:t>左边的</a:t>
            </a:r>
            <a:r>
              <a:rPr lang="zh-CN" altLang="zh-CN" dirty="0"/>
              <a:t>变量</a:t>
            </a:r>
            <a:r>
              <a:rPr lang="en-US" altLang="zh-CN" dirty="0" err="1"/>
              <a:t>i</a:t>
            </a:r>
            <a:r>
              <a:rPr lang="zh-CN" altLang="zh-CN" dirty="0"/>
              <a:t>就是左值</a:t>
            </a:r>
            <a:endParaRPr lang="en-US" altLang="zh-CN" dirty="0"/>
          </a:p>
          <a:p>
            <a:r>
              <a:rPr lang="zh-CN" altLang="zh-CN" dirty="0"/>
              <a:t>但左值并非都处于表达式的左边，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zh-CN" altLang="zh-CN" dirty="0"/>
              <a:t>中的</a:t>
            </a:r>
            <a:r>
              <a:rPr lang="en-US" altLang="zh-CN" dirty="0" err="1"/>
              <a:t>i</a:t>
            </a:r>
            <a:r>
              <a:rPr lang="zh-CN" altLang="zh-CN" dirty="0"/>
              <a:t>虽然在运算符右边，也是左值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55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求余、自增和自减</a:t>
            </a:r>
            <a:r>
              <a:rPr lang="zh-CN" altLang="en-US" dirty="0"/>
              <a:t>等运算符</a:t>
            </a:r>
            <a:r>
              <a:rPr lang="zh-CN" altLang="zh-CN" dirty="0"/>
              <a:t>要求操作数必须是整型类型</a:t>
            </a:r>
            <a:r>
              <a:rPr lang="zh-CN" altLang="en-US" dirty="0"/>
              <a:t>，否则会出现语法错误</a:t>
            </a:r>
            <a:endParaRPr lang="en-US" altLang="zh-CN" dirty="0"/>
          </a:p>
          <a:p>
            <a:r>
              <a:rPr lang="zh-CN" altLang="zh-CN" dirty="0"/>
              <a:t>对操作数的类型没有要求的二元运算符，当左右操作数的类型不一样时，为了便于运算，会按照一定的规则，自动将其中一个操作数转换成与另一个操作数相同的类型。这一过程称为隐式类型转换，基本原则是向取值范围大的类型转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30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表达式的运算次序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c&gt;='a'&amp;&amp;c&lt;='z‘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=1+2*3</a:t>
            </a:r>
          </a:p>
          <a:p>
            <a:pPr marL="0" indent="0">
              <a:buNone/>
            </a:pPr>
            <a:r>
              <a:rPr lang="en-US" altLang="zh-CN" dirty="0"/>
              <a:t>a=b=c=d+1</a:t>
            </a:r>
          </a:p>
          <a:p>
            <a:pPr marL="0" indent="0">
              <a:buNone/>
            </a:pPr>
            <a:r>
              <a:rPr lang="en-US" altLang="zh-CN" dirty="0"/>
              <a:t>a=3&gt;2&gt;1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运算符、操作数、优先级、结合性，看上去关系错综复杂，稍不留神就会出错</a:t>
            </a:r>
            <a:r>
              <a:rPr lang="zh-CN" altLang="en-US" dirty="0"/>
              <a:t>，</a:t>
            </a:r>
            <a:r>
              <a:rPr lang="zh-CN" altLang="zh-CN" dirty="0"/>
              <a:t>但只要牢记原则</a:t>
            </a:r>
            <a:r>
              <a:rPr lang="zh-CN" altLang="en-US" dirty="0"/>
              <a:t>，基本上不会难以确定</a:t>
            </a:r>
          </a:p>
        </p:txBody>
      </p:sp>
    </p:spTree>
    <p:extLst>
      <p:ext uri="{BB962C8B-B14F-4D97-AF65-F5344CB8AC3E}">
        <p14:creationId xmlns:p14="http://schemas.microsoft.com/office/powerpoint/2010/main" val="337215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197768" y="1556792"/>
            <a:ext cx="87484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t-BR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int a;</a:t>
            </a:r>
          </a:p>
          <a:p>
            <a:pPr>
              <a:spcAft>
                <a:spcPts val="0"/>
              </a:spcAft>
            </a:pPr>
            <a:r>
              <a:rPr lang="pt-BR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printf("%d\n",3&gt;2);</a:t>
            </a:r>
          </a:p>
          <a:p>
            <a:pPr>
              <a:spcAft>
                <a:spcPts val="0"/>
              </a:spcAft>
            </a:pPr>
            <a:r>
              <a:rPr lang="pt-BR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printf("%d\n",3&gt;2&gt;1);</a:t>
            </a:r>
          </a:p>
          <a:p>
            <a:pPr>
              <a:spcAft>
                <a:spcPts val="0"/>
              </a:spcAft>
            </a:pPr>
            <a:r>
              <a:rPr lang="pt-BR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printf("%d\n",a=3&gt;2&gt;1);</a:t>
            </a:r>
          </a:p>
          <a:p>
            <a:pPr>
              <a:spcAft>
                <a:spcPts val="0"/>
              </a:spcAft>
            </a:pPr>
            <a:r>
              <a:rPr lang="pt-BR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return 0;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Aft>
                <a:spcPts val="0"/>
              </a:spcAft>
            </a:pP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//printf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大法好</a:t>
            </a: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3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表达式的副作用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副作用：在对表达式求值的同时，修改了某些变量的值</a:t>
            </a:r>
            <a:endParaRPr lang="en-US" altLang="zh-CN"/>
          </a:p>
          <a:p>
            <a:r>
              <a:rPr lang="zh-CN" altLang="en-US"/>
              <a:t>自增自减运算符、嵌套赋值、函数调用语句都可能产生副作用</a:t>
            </a:r>
            <a:endParaRPr lang="en-US" altLang="zh-CN"/>
          </a:p>
          <a:p>
            <a:r>
              <a:rPr lang="zh-CN" altLang="en-US"/>
              <a:t>在有副作用影响的表达式中，其执行结果同表达式中的</a:t>
            </a:r>
            <a:br>
              <a:rPr lang="zh-CN" altLang="en-US"/>
            </a:br>
            <a:r>
              <a:rPr lang="zh-CN" altLang="en-US"/>
              <a:t>变量被修改的顺序之间存在着微妙的依赖关系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000000"/>
                </a:solidFill>
              </a:rPr>
              <a:t>a[i]=i++; </a:t>
            </a:r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数组下标 </a:t>
            </a:r>
            <a:r>
              <a:rPr lang="en-US" altLang="zh-CN">
                <a:solidFill>
                  <a:srgbClr val="00B050"/>
                </a:solidFill>
              </a:rPr>
              <a:t>i </a:t>
            </a:r>
            <a:r>
              <a:rPr lang="zh-CN" altLang="en-US">
                <a:solidFill>
                  <a:srgbClr val="00B050"/>
                </a:solidFill>
              </a:rPr>
              <a:t>是引用旧值还是引用新值？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t-BR" altLang="zh-CN"/>
              <a:t>    </a:t>
            </a:r>
            <a:r>
              <a:rPr lang="pt-BR" altLang="zh-CN">
                <a:solidFill>
                  <a:srgbClr val="000000"/>
                </a:solidFill>
              </a:rPr>
              <a:t>printf("%d %d\n", ++n, m=n+5); </a:t>
            </a:r>
            <a:r>
              <a:rPr lang="pt-BR" altLang="zh-CN">
                <a:solidFill>
                  <a:srgbClr val="00B050"/>
                </a:solidFill>
              </a:rPr>
              <a:t>//m</a:t>
            </a:r>
            <a:r>
              <a:rPr lang="zh-CN" altLang="en-US">
                <a:solidFill>
                  <a:srgbClr val="00B050"/>
                </a:solidFill>
              </a:rPr>
              <a:t>的值是多少？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/>
              <a:t>不同编译器的解释可能不同，导致运行结果不同</a:t>
            </a:r>
          </a:p>
        </p:txBody>
      </p:sp>
    </p:spTree>
    <p:extLst>
      <p:ext uri="{BB962C8B-B14F-4D97-AF65-F5344CB8AC3E}">
        <p14:creationId xmlns:p14="http://schemas.microsoft.com/office/powerpoint/2010/main" val="11793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程序规范性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语言的设计追求简洁与自由，没有规范性要求</a:t>
            </a:r>
            <a:endParaRPr lang="en-US" altLang="zh-CN" dirty="0"/>
          </a:p>
          <a:p>
            <a:r>
              <a:rPr lang="zh-CN" altLang="en-US" dirty="0"/>
              <a:t>现代软件工程非常强调程序书写的规范性</a:t>
            </a:r>
            <a:endParaRPr lang="en-US" altLang="zh-CN" dirty="0"/>
          </a:p>
          <a:p>
            <a:r>
              <a:rPr lang="zh-CN" altLang="en-US" dirty="0"/>
              <a:t>命名、缩进、清晰的优先级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y%100!=0&amp;&amp;!(y%4) || y%100==0&amp;&amp;!(y%400)</a:t>
            </a:r>
          </a:p>
          <a:p>
            <a:pPr marL="0" indent="0">
              <a:buNone/>
            </a:pPr>
            <a:r>
              <a:rPr lang="en-US" altLang="zh-CN" dirty="0"/>
              <a:t>(y%100!=0)&amp;&amp;!(y%4) || (y%100==0)&amp;&amp;!(y%400)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3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已使用过的</a:t>
            </a:r>
            <a:r>
              <a:rPr lang="zh-CN" altLang="zh-CN" dirty="0"/>
              <a:t>五种类型的运算符：</a:t>
            </a:r>
          </a:p>
          <a:p>
            <a:pPr lvl="0"/>
            <a:r>
              <a:rPr lang="zh-CN" altLang="zh-CN" dirty="0"/>
              <a:t>特殊运算符：取地址</a:t>
            </a:r>
            <a:r>
              <a:rPr lang="en-US" altLang="zh-CN" dirty="0"/>
              <a:t>&amp;</a:t>
            </a:r>
            <a:endParaRPr lang="zh-CN" altLang="zh-CN" dirty="0"/>
          </a:p>
          <a:p>
            <a:pPr lvl="0"/>
            <a:r>
              <a:rPr lang="zh-CN" altLang="zh-CN" dirty="0"/>
              <a:t>算术运算符：包括加</a:t>
            </a:r>
            <a:r>
              <a:rPr lang="en-US" altLang="zh-CN" dirty="0"/>
              <a:t>+</a:t>
            </a:r>
            <a:r>
              <a:rPr lang="zh-CN" altLang="zh-CN" dirty="0"/>
              <a:t>、减</a:t>
            </a:r>
            <a:r>
              <a:rPr lang="en-US" altLang="zh-CN" dirty="0"/>
              <a:t>-</a:t>
            </a:r>
            <a:r>
              <a:rPr lang="zh-CN" altLang="zh-CN" dirty="0"/>
              <a:t>、乘</a:t>
            </a:r>
            <a:r>
              <a:rPr lang="en-US" altLang="zh-CN" dirty="0"/>
              <a:t>*</a:t>
            </a:r>
            <a:r>
              <a:rPr lang="zh-CN" altLang="zh-CN" dirty="0"/>
              <a:t>、除</a:t>
            </a:r>
            <a:r>
              <a:rPr lang="en-US" altLang="zh-CN" dirty="0"/>
              <a:t>/</a:t>
            </a:r>
            <a:r>
              <a:rPr lang="zh-CN" altLang="zh-CN" dirty="0"/>
              <a:t>、求余</a:t>
            </a:r>
            <a:r>
              <a:rPr lang="en-US" altLang="zh-CN" dirty="0"/>
              <a:t>%</a:t>
            </a:r>
            <a:r>
              <a:rPr lang="zh-CN" altLang="zh-CN" dirty="0"/>
              <a:t>、自增</a:t>
            </a:r>
            <a:r>
              <a:rPr lang="en-US" altLang="zh-CN" dirty="0"/>
              <a:t>++</a:t>
            </a:r>
            <a:r>
              <a:rPr lang="zh-CN" altLang="zh-CN" dirty="0"/>
              <a:t>和自减</a:t>
            </a:r>
            <a:r>
              <a:rPr lang="en-US" altLang="zh-CN" dirty="0"/>
              <a:t>--</a:t>
            </a:r>
            <a:endParaRPr lang="zh-CN" altLang="zh-CN" dirty="0"/>
          </a:p>
          <a:p>
            <a:pPr lvl="0"/>
            <a:r>
              <a:rPr lang="zh-CN" altLang="zh-CN" dirty="0"/>
              <a:t>关系运算符：包括大于</a:t>
            </a:r>
            <a:r>
              <a:rPr lang="en-US" altLang="zh-CN" dirty="0"/>
              <a:t>&gt;</a:t>
            </a:r>
            <a:r>
              <a:rPr lang="zh-CN" altLang="zh-CN" dirty="0"/>
              <a:t>、小于</a:t>
            </a:r>
            <a:r>
              <a:rPr lang="en-US" altLang="zh-CN" dirty="0"/>
              <a:t>&lt;</a:t>
            </a:r>
            <a:r>
              <a:rPr lang="zh-CN" altLang="zh-CN" dirty="0"/>
              <a:t>、大于等于</a:t>
            </a:r>
            <a:r>
              <a:rPr lang="en-US" altLang="zh-CN" dirty="0"/>
              <a:t>&gt;=</a:t>
            </a:r>
            <a:r>
              <a:rPr lang="zh-CN" altLang="zh-CN" dirty="0"/>
              <a:t>、小于等于</a:t>
            </a:r>
            <a:r>
              <a:rPr lang="en-US" altLang="zh-CN" dirty="0"/>
              <a:t>&lt;=</a:t>
            </a:r>
            <a:r>
              <a:rPr lang="zh-CN" altLang="zh-CN" dirty="0"/>
              <a:t>、相等</a:t>
            </a:r>
            <a:r>
              <a:rPr lang="en-US" altLang="zh-CN" dirty="0"/>
              <a:t>= =</a:t>
            </a:r>
            <a:r>
              <a:rPr lang="zh-CN" altLang="zh-CN" dirty="0"/>
              <a:t>、不相等</a:t>
            </a:r>
            <a:r>
              <a:rPr lang="en-US" altLang="zh-CN" dirty="0"/>
              <a:t>!=</a:t>
            </a:r>
            <a:endParaRPr lang="zh-CN" altLang="zh-CN" dirty="0"/>
          </a:p>
          <a:p>
            <a:pPr lvl="0"/>
            <a:r>
              <a:rPr lang="zh-CN" altLang="zh-CN" dirty="0"/>
              <a:t>逻辑运算符：包括与</a:t>
            </a:r>
            <a:r>
              <a:rPr lang="en-US" altLang="zh-CN" dirty="0"/>
              <a:t>&amp;&amp;</a:t>
            </a:r>
            <a:r>
              <a:rPr lang="zh-CN" altLang="zh-CN" dirty="0"/>
              <a:t>、或</a:t>
            </a:r>
            <a:r>
              <a:rPr lang="en-US" altLang="zh-CN" dirty="0"/>
              <a:t>||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非！</a:t>
            </a:r>
          </a:p>
          <a:p>
            <a:pPr lvl="0"/>
            <a:r>
              <a:rPr lang="zh-CN" altLang="zh-CN" dirty="0"/>
              <a:t>赋值运算符：包括</a:t>
            </a:r>
            <a:r>
              <a:rPr lang="en-US" altLang="zh-CN" dirty="0"/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++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前缀</a:t>
            </a:r>
            <a:r>
              <a:rPr lang="en-US" altLang="zh-CN" dirty="0"/>
              <a:t>/</a:t>
            </a:r>
            <a:r>
              <a:rPr lang="zh-CN" altLang="en-US" dirty="0"/>
              <a:t>后缀</a:t>
            </a:r>
            <a:r>
              <a:rPr lang="en-US" altLang="zh-CN" dirty="0"/>
              <a:t>/</a:t>
            </a:r>
            <a:r>
              <a:rPr lang="zh-CN" altLang="en-US" dirty="0"/>
              <a:t>自增</a:t>
            </a:r>
            <a:r>
              <a:rPr lang="en-US" altLang="zh-CN" dirty="0"/>
              <a:t>++/</a:t>
            </a:r>
            <a:r>
              <a:rPr lang="zh-CN" altLang="en-US" dirty="0"/>
              <a:t>自减</a:t>
            </a:r>
            <a:r>
              <a:rPr lang="en-US" altLang="zh-CN" dirty="0"/>
              <a:t>-- </a:t>
            </a:r>
            <a:r>
              <a:rPr lang="zh-CN" altLang="en-US" dirty="0"/>
              <a:t>是需要谨慎使用的运算符</a:t>
            </a:r>
            <a:endParaRPr lang="en-US" altLang="zh-CN" dirty="0"/>
          </a:p>
          <a:p>
            <a:r>
              <a:rPr lang="zh-CN" altLang="en-US" dirty="0"/>
              <a:t>后缀</a:t>
            </a:r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的优先级最高，但规则是在整个表达式其它所有运算符之后运算（问题是表达式如何定义）</a:t>
            </a:r>
            <a:endParaRPr lang="en-US" altLang="zh-CN" dirty="0"/>
          </a:p>
          <a:p>
            <a:r>
              <a:rPr lang="zh-CN" altLang="en-US" dirty="0"/>
              <a:t>前缀</a:t>
            </a:r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的优先级次高，按正常规则，即在比它优先级低的运算符之前运算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C/C++</a:t>
            </a:r>
            <a:r>
              <a:rPr lang="zh-CN" altLang="en-US" dirty="0"/>
              <a:t>编译器中，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都是非法语句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(++</a:t>
            </a:r>
            <a:r>
              <a:rPr lang="en-US" altLang="zh-CN" dirty="0" err="1"/>
              <a:t>i</a:t>
            </a:r>
            <a:r>
              <a:rPr lang="en-US" altLang="zh-CN" dirty="0"/>
              <a:t>)++</a:t>
            </a:r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编译器中非法，在</a:t>
            </a:r>
            <a:r>
              <a:rPr lang="en-US" altLang="zh-CN" dirty="0"/>
              <a:t>C++</a:t>
            </a:r>
            <a:r>
              <a:rPr lang="zh-CN" altLang="en-US" dirty="0"/>
              <a:t>编译器中可以运行</a:t>
            </a:r>
            <a:endParaRPr lang="en-US" altLang="zh-CN" dirty="0"/>
          </a:p>
          <a:p>
            <a:r>
              <a:rPr lang="zh-CN" altLang="en-US" dirty="0"/>
              <a:t>语法规则是人为规定的，不同编译器对其解释可能不同</a:t>
            </a:r>
            <a:endParaRPr lang="en-US" altLang="zh-CN" dirty="0"/>
          </a:p>
          <a:p>
            <a:r>
              <a:rPr lang="zh-CN" altLang="en-US"/>
              <a:t>不要</a:t>
            </a:r>
            <a:r>
              <a:rPr lang="zh-CN" altLang="en-US" dirty="0"/>
              <a:t>把</a:t>
            </a:r>
            <a:r>
              <a:rPr lang="en-US" altLang="zh-CN" dirty="0"/>
              <a:t>.c</a:t>
            </a:r>
            <a:r>
              <a:rPr lang="zh-CN" altLang="en-US" dirty="0"/>
              <a:t>存成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，它们真的不同</a:t>
            </a:r>
          </a:p>
        </p:txBody>
      </p:sp>
    </p:spTree>
    <p:extLst>
      <p:ext uri="{BB962C8B-B14F-4D97-AF65-F5344CB8AC3E}">
        <p14:creationId xmlns:p14="http://schemas.microsoft.com/office/powerpoint/2010/main" val="32278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运算符与操作数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一元运算符：只有一个操作数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&amp;  ++ --</a:t>
            </a:r>
            <a:r>
              <a:rPr lang="zh-CN" altLang="en-US" dirty="0"/>
              <a:t>操作数不能是常量，</a:t>
            </a:r>
            <a:r>
              <a:rPr lang="en-US" altLang="zh-CN" dirty="0"/>
              <a:t> ! </a:t>
            </a:r>
            <a:r>
              <a:rPr lang="zh-CN" altLang="en-US" dirty="0"/>
              <a:t>可常可变</a:t>
            </a:r>
            <a:endParaRPr lang="en-US" altLang="zh-CN" dirty="0"/>
          </a:p>
          <a:p>
            <a:r>
              <a:rPr lang="zh-CN" altLang="en-US" dirty="0"/>
              <a:t>二元运算符：有左右两个操作数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以上其余，除</a:t>
            </a:r>
            <a:r>
              <a:rPr lang="en-US" altLang="zh-CN" dirty="0"/>
              <a:t>=</a:t>
            </a:r>
            <a:r>
              <a:rPr lang="zh-CN" altLang="en-US" dirty="0"/>
              <a:t>外的操作数可常可变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=</a:t>
            </a:r>
            <a:r>
              <a:rPr lang="zh-CN" altLang="en-US" dirty="0"/>
              <a:t>是赋值运算符，</a:t>
            </a:r>
            <a:r>
              <a:rPr lang="zh-CN" altLang="zh-CN" dirty="0"/>
              <a:t>将右操作数的值赋给左操作数</a:t>
            </a:r>
            <a:r>
              <a:rPr lang="zh-CN" altLang="en-US" dirty="0"/>
              <a:t>，如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r>
              <a:rPr lang="zh-CN" altLang="en-US" dirty="0"/>
              <a:t>，因此左操作数不能是常量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0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最基本的逻辑运算非常简单</a:t>
            </a:r>
            <a:endParaRPr lang="en-US" altLang="zh-CN" dirty="0"/>
          </a:p>
          <a:p>
            <a:r>
              <a:rPr lang="zh-CN" altLang="en-US" dirty="0"/>
              <a:t>逻辑运算</a:t>
            </a:r>
            <a:r>
              <a:rPr lang="zh-CN" altLang="zh-CN" dirty="0"/>
              <a:t>只看操作数是否为</a:t>
            </a:r>
            <a:r>
              <a:rPr lang="en-US" altLang="zh-CN" dirty="0"/>
              <a:t>0</a:t>
            </a:r>
            <a:r>
              <a:rPr lang="zh-CN" altLang="zh-CN" dirty="0"/>
              <a:t>，运算结果也只有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</a:p>
          <a:p>
            <a:r>
              <a:rPr lang="zh-CN" altLang="zh-CN" dirty="0"/>
              <a:t>逻辑运算对操作数的类型没有限制</a:t>
            </a:r>
            <a:endParaRPr lang="en-US" altLang="zh-CN" dirty="0"/>
          </a:p>
          <a:p>
            <a:r>
              <a:rPr lang="zh-CN" altLang="zh-CN" dirty="0"/>
              <a:t>例如</a:t>
            </a:r>
            <a:r>
              <a:rPr lang="en-US" altLang="zh-CN" dirty="0"/>
              <a:t> !0.1</a:t>
            </a:r>
            <a:r>
              <a:rPr lang="zh-CN" altLang="zh-CN" dirty="0"/>
              <a:t>和</a:t>
            </a:r>
            <a:r>
              <a:rPr lang="en-US" altLang="zh-CN" dirty="0"/>
              <a:t> -1&amp;&amp;0</a:t>
            </a:r>
            <a:r>
              <a:rPr lang="zh-CN" altLang="zh-CN" dirty="0"/>
              <a:t>的结果都是</a:t>
            </a:r>
            <a:r>
              <a:rPr lang="en-US" altLang="zh-CN" dirty="0"/>
              <a:t>0</a:t>
            </a:r>
          </a:p>
          <a:p>
            <a:r>
              <a:rPr lang="zh-CN" altLang="zh-CN" dirty="0"/>
              <a:t>逻辑运算通常基于关系运算的结果进行，如</a:t>
            </a:r>
            <a:r>
              <a:rPr lang="en-US" altLang="zh-CN" dirty="0"/>
              <a:t>a&lt;0||b&gt;0</a:t>
            </a:r>
            <a:r>
              <a:rPr lang="zh-CN" altLang="en-US" dirty="0"/>
              <a:t>，</a:t>
            </a:r>
            <a:r>
              <a:rPr lang="en-US" altLang="zh-CN" dirty="0"/>
              <a:t>c&gt;='a'&amp;&amp;c&lt;='z'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5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对象长度运算符</a:t>
            </a:r>
            <a:r>
              <a:rPr lang="en-US" altLang="zh-CN" dirty="0" err="1"/>
              <a:t>sizeof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68" y="1556792"/>
            <a:ext cx="87484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#include&lt;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  <a:endParaRPr lang="zh-CN" altLang="zh-C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short 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=32767;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printf("%d\n",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(short));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zh-CN" altLang="en-US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的对象可以是任意数据类型和表达式</a:t>
            </a:r>
            <a:endParaRPr lang="en-US" altLang="zh-CN" sz="2200" kern="1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=%d\n",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=si+1;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printf("si+1=%d",</a:t>
            </a:r>
            <a:r>
              <a:rPr lang="en-US" altLang="zh-CN" sz="2200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si</a:t>
            </a: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return 0; </a:t>
            </a:r>
          </a:p>
          <a:p>
            <a:pPr>
              <a:spcAft>
                <a:spcPts val="0"/>
              </a:spcAft>
            </a:pPr>
            <a:r>
              <a:rPr lang="en-US" altLang="zh-CN" sz="2200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91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含多个运算符的表达式，需要确定每个运算符的计算顺序</a:t>
            </a:r>
            <a:endParaRPr lang="en-US" altLang="zh-CN" dirty="0"/>
          </a:p>
          <a:p>
            <a:r>
              <a:rPr lang="zh-CN" altLang="en-US" dirty="0"/>
              <a:t>计算顺序由运算符的优先级与结合性决定</a:t>
            </a:r>
            <a:endParaRPr lang="en-US" altLang="zh-CN" dirty="0"/>
          </a:p>
          <a:p>
            <a:r>
              <a:rPr lang="zh-CN" altLang="zh-CN" dirty="0"/>
              <a:t>一个表达式如果含有两个以上的运算符，先执行优先级最高的那个；如果有两个相同优先级的运算符，就需要按照结合性来确定执行顺序</a:t>
            </a:r>
            <a:endParaRPr lang="en-US" altLang="zh-CN" dirty="0"/>
          </a:p>
          <a:p>
            <a:r>
              <a:rPr lang="zh-CN" altLang="zh-CN" dirty="0"/>
              <a:t>一元运算符总是有着更高的优先级</a:t>
            </a:r>
            <a:endParaRPr lang="en-US" altLang="zh-CN" dirty="0"/>
          </a:p>
          <a:p>
            <a:r>
              <a:rPr lang="zh-CN" altLang="zh-CN" dirty="0"/>
              <a:t>同类运算符中也有优先级的差异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2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部分运算符的优先级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27584" y="1484784"/>
          <a:ext cx="7488832" cy="4824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787">
                  <a:extLst>
                    <a:ext uri="{9D8B030D-6E8A-4147-A177-3AD203B41FA5}">
                      <a16:colId xmlns:a16="http://schemas.microsoft.com/office/drawing/2014/main" val="1776398197"/>
                    </a:ext>
                  </a:extLst>
                </a:gridCol>
                <a:gridCol w="6303045">
                  <a:extLst>
                    <a:ext uri="{9D8B030D-6E8A-4147-A177-3AD203B41FA5}">
                      <a16:colId xmlns:a16="http://schemas.microsoft.com/office/drawing/2014/main" val="3692357076"/>
                    </a:ext>
                  </a:extLst>
                </a:gridCol>
              </a:tblGrid>
              <a:tr h="4161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</a:rPr>
                        <a:t>优先级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</a:rPr>
                        <a:t>运算符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88358"/>
                  </a:ext>
                </a:extLst>
              </a:tr>
              <a:tr h="489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</a:rPr>
                        <a:t>后缀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++ 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</a:rPr>
                        <a:t>后缀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576147"/>
                  </a:ext>
                </a:extLst>
              </a:tr>
              <a:tr h="489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</a:rPr>
                        <a:t>前缀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++  </a:t>
                      </a: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</a:rPr>
                        <a:t>前缀</a:t>
                      </a: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-- !  &amp;  </a:t>
                      </a:r>
                      <a:r>
                        <a:rPr lang="en-US" sz="2400" kern="100" dirty="0" err="1">
                          <a:solidFill>
                            <a:srgbClr val="000000"/>
                          </a:solidFill>
                          <a:effectLst/>
                        </a:rPr>
                        <a:t>sizeof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457552"/>
                  </a:ext>
                </a:extLst>
              </a:tr>
              <a:tr h="489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*  /  %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301106"/>
                  </a:ext>
                </a:extLst>
              </a:tr>
              <a:tr h="489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+  -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23744"/>
                  </a:ext>
                </a:extLst>
              </a:tr>
              <a:tr h="489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&lt;  &lt;=  &gt;  &gt;=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767763"/>
                  </a:ext>
                </a:extLst>
              </a:tr>
              <a:tr h="489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==  !=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889536"/>
                  </a:ext>
                </a:extLst>
              </a:tr>
              <a:tr h="489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&amp;&amp;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441778"/>
                  </a:ext>
                </a:extLst>
              </a:tr>
              <a:tr h="489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||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646696"/>
                  </a:ext>
                </a:extLst>
              </a:tr>
              <a:tr h="4898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zh-CN" sz="2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43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5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运算符结合性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结合性分为从右向左和从左向右两种结合方向</a:t>
            </a:r>
            <a:endParaRPr lang="en-US" altLang="zh-CN" dirty="0"/>
          </a:p>
          <a:p>
            <a:r>
              <a:rPr lang="zh-CN" altLang="zh-CN" dirty="0"/>
              <a:t>一元运算符按</a:t>
            </a:r>
            <a:r>
              <a:rPr lang="zh-CN" altLang="en-US" dirty="0"/>
              <a:t>写法和</a:t>
            </a:r>
            <a:r>
              <a:rPr lang="zh-CN" altLang="zh-CN" dirty="0"/>
              <a:t>优先级就足以确定计算次序，比如</a:t>
            </a:r>
            <a:r>
              <a:rPr lang="en-US" altLang="zh-CN" dirty="0"/>
              <a:t>!!0</a:t>
            </a:r>
          </a:p>
          <a:p>
            <a:r>
              <a:rPr lang="zh-CN" altLang="en-US" dirty="0"/>
              <a:t>常用</a:t>
            </a:r>
            <a:r>
              <a:rPr lang="zh-CN" altLang="zh-CN" dirty="0"/>
              <a:t>二元运算符中，除了赋值运算符</a:t>
            </a:r>
            <a:r>
              <a:rPr lang="en-US" altLang="zh-CN" dirty="0"/>
              <a:t>=</a:t>
            </a:r>
            <a:r>
              <a:rPr lang="zh-CN" altLang="zh-CN" dirty="0"/>
              <a:t>以外，其它运算符都是从左向右结合，即优先级相同时，按从左向右的顺序计算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82960564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16799</TotalTime>
  <Pages>0</Pages>
  <Words>1427</Words>
  <Characters>0</Characters>
  <Application>Microsoft Office PowerPoint</Application>
  <DocSecurity>0</DocSecurity>
  <PresentationFormat>全屏显示(4:3)</PresentationFormat>
  <Lines>0</Lines>
  <Paragraphs>138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Arial</vt:lpstr>
      <vt:lpstr>Calibri</vt:lpstr>
      <vt:lpstr>Courier New</vt:lpstr>
      <vt:lpstr>Wingdings</vt:lpstr>
      <vt:lpstr>诗情画意</vt:lpstr>
      <vt:lpstr>表达式与运算规则</vt:lpstr>
      <vt:lpstr>运算符简介</vt:lpstr>
      <vt:lpstr>关于++</vt:lpstr>
      <vt:lpstr>运算符与操作数</vt:lpstr>
      <vt:lpstr>逻辑运算</vt:lpstr>
      <vt:lpstr>对象长度运算符sizeof</vt:lpstr>
      <vt:lpstr>运算符优先级</vt:lpstr>
      <vt:lpstr>部分运算符的优先级</vt:lpstr>
      <vt:lpstr>运算符结合性</vt:lpstr>
      <vt:lpstr>常用表达式</vt:lpstr>
      <vt:lpstr>PowerPoint 演示文稿</vt:lpstr>
      <vt:lpstr>PowerPoint 演示文稿</vt:lpstr>
      <vt:lpstr>对象与左值</vt:lpstr>
      <vt:lpstr>隐式类型转换</vt:lpstr>
      <vt:lpstr>表达式的运算次序</vt:lpstr>
      <vt:lpstr>验证程序</vt:lpstr>
      <vt:lpstr>表达式的副作用</vt:lpstr>
      <vt:lpstr>程序规范性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计算机程序设计</dc:title>
  <dc:subject/>
  <dc:creator>wanglei</dc:creator>
  <cp:keywords/>
  <dc:description/>
  <cp:lastModifiedBy>Xiao-Hua Xu</cp:lastModifiedBy>
  <cp:revision>850</cp:revision>
  <dcterms:created xsi:type="dcterms:W3CDTF">2012-09-25T16:36:19Z</dcterms:created>
  <dcterms:modified xsi:type="dcterms:W3CDTF">2022-10-03T14:31:41Z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