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Lst>
  <p:notesMasterIdLst>
    <p:notesMasterId r:id="rId29"/>
  </p:notesMasterIdLst>
  <p:handoutMasterIdLst>
    <p:handoutMasterId r:id="rId30"/>
  </p:handoutMasterIdLst>
  <p:sldIdLst>
    <p:sldId id="730" r:id="rId2"/>
    <p:sldId id="647" r:id="rId3"/>
    <p:sldId id="733" r:id="rId4"/>
    <p:sldId id="734" r:id="rId5"/>
    <p:sldId id="649" r:id="rId6"/>
    <p:sldId id="650" r:id="rId7"/>
    <p:sldId id="651" r:id="rId8"/>
    <p:sldId id="652" r:id="rId9"/>
    <p:sldId id="653" r:id="rId10"/>
    <p:sldId id="654" r:id="rId11"/>
    <p:sldId id="736" r:id="rId12"/>
    <p:sldId id="655" r:id="rId13"/>
    <p:sldId id="656" r:id="rId14"/>
    <p:sldId id="657" r:id="rId15"/>
    <p:sldId id="658" r:id="rId16"/>
    <p:sldId id="659" r:id="rId17"/>
    <p:sldId id="660" r:id="rId18"/>
    <p:sldId id="661" r:id="rId19"/>
    <p:sldId id="662" r:id="rId20"/>
    <p:sldId id="663" r:id="rId21"/>
    <p:sldId id="735" r:id="rId22"/>
    <p:sldId id="664" r:id="rId23"/>
    <p:sldId id="665" r:id="rId24"/>
    <p:sldId id="666" r:id="rId25"/>
    <p:sldId id="668" r:id="rId26"/>
    <p:sldId id="669" r:id="rId27"/>
    <p:sldId id="670" r:id="rId28"/>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09" autoAdjust="0"/>
  </p:normalViewPr>
  <p:slideViewPr>
    <p:cSldViewPr>
      <p:cViewPr varScale="1">
        <p:scale>
          <a:sx n="44" d="100"/>
          <a:sy n="44" d="100"/>
        </p:scale>
        <p:origin x="1467" y="3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26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934073-7419-4F9B-B5FF-5CFB6D9629C3}" type="datetimeFigureOut">
              <a:rPr lang="zh-CN" altLang="en-US" smtClean="0"/>
              <a:t>2022/10/14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FEB4BA-7F83-42A0-9285-3CFC7B3D45AF}" type="slidenum">
              <a:rPr lang="zh-CN" altLang="en-US" smtClean="0"/>
              <a:t>‹#›</a:t>
            </a:fld>
            <a:endParaRPr lang="zh-CN" altLang="en-US"/>
          </a:p>
        </p:txBody>
      </p:sp>
    </p:spTree>
    <p:extLst>
      <p:ext uri="{BB962C8B-B14F-4D97-AF65-F5344CB8AC3E}">
        <p14:creationId xmlns:p14="http://schemas.microsoft.com/office/powerpoint/2010/main" val="816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EAD298AE-FFCC-4527-947F-ACA5D74C6272}" type="slidenum">
              <a:rPr lang="zh-CN" altLang="en-US"/>
              <a:pPr/>
              <a:t>‹#›</a:t>
            </a:fld>
            <a:endParaRPr lang="en-US" altLang="zh-CN"/>
          </a:p>
        </p:txBody>
      </p:sp>
    </p:spTree>
    <p:extLst>
      <p:ext uri="{BB962C8B-B14F-4D97-AF65-F5344CB8AC3E}">
        <p14:creationId xmlns:p14="http://schemas.microsoft.com/office/powerpoint/2010/main" val="29787472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b="0" baseline="0">
                <a:latin typeface="微软雅黑" panose="020B0503020204020204" pitchFamily="34" charset="-122"/>
              </a:defRPr>
            </a:lvl1pPr>
          </a:lstStyle>
          <a:p>
            <a:pPr lvl="0"/>
            <a:r>
              <a:rPr lang="zh-CN" altLang="en-US" noProof="0" dirty="0"/>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baseline="0">
                <a:latin typeface="微软雅黑" panose="020B0503020204020204" pitchFamily="34" charset="-122"/>
              </a:defRPr>
            </a:lvl1pPr>
          </a:lstStyle>
          <a:p>
            <a:pPr lvl="0"/>
            <a:r>
              <a:rPr lang="zh-CN" altLang="en-US" noProof="0" dirty="0"/>
              <a:t>单击此处编辑母版副标题样式</a:t>
            </a:r>
          </a:p>
        </p:txBody>
      </p:sp>
      <p:sp>
        <p:nvSpPr>
          <p:cNvPr id="2052" name="Rectangle 4"/>
          <p:cNvSpPr>
            <a:spLocks noGrp="1" noChangeArrowheads="1"/>
          </p:cNvSpPr>
          <p:nvPr>
            <p:ph type="dt" sz="half" idx="2"/>
          </p:nvPr>
        </p:nvSpPr>
        <p:spPr/>
        <p:txBody>
          <a:bodyPr/>
          <a:lstStyle>
            <a:lvl1pPr>
              <a:defRPr/>
            </a:lvl1pPr>
          </a:lstStyle>
          <a:p>
            <a:endParaRPr lang="en-US" altLang="zh-CN"/>
          </a:p>
        </p:txBody>
      </p:sp>
      <p:sp>
        <p:nvSpPr>
          <p:cNvPr id="2053" name="Rectangle 5"/>
          <p:cNvSpPr>
            <a:spLocks noGrp="1" noChangeArrowheads="1"/>
          </p:cNvSpPr>
          <p:nvPr>
            <p:ph type="ftr" sz="quarter" idx="3"/>
          </p:nvPr>
        </p:nvSpPr>
        <p:spPr/>
        <p:txBody>
          <a:bodyPr/>
          <a:lstStyle>
            <a:lvl1pPr>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a:prstGeom prst="rect">
            <a:avLst/>
          </a:prstGeom>
        </p:spPr>
        <p:txBody>
          <a:bodyPr/>
          <a:lstStyle>
            <a:lvl1pPr>
              <a:defRPr/>
            </a:lvl1pPr>
          </a:lstStyle>
          <a:p>
            <a:fld id="{DEDFBDFA-9B95-450C-9B75-7FE7D2CA6B49}" type="slidenum">
              <a:rPr lang="zh-CN" altLang="en-US"/>
              <a:pPr/>
              <a:t>‹#›</a:t>
            </a:fld>
            <a:endParaRPr lang="en-US" altLang="zh-CN"/>
          </a:p>
        </p:txBody>
      </p:sp>
    </p:spTree>
    <p:extLst>
      <p:ext uri="{BB962C8B-B14F-4D97-AF65-F5344CB8AC3E}">
        <p14:creationId xmlns:p14="http://schemas.microsoft.com/office/powerpoint/2010/main" val="377112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a:prstGeom prst="rect">
            <a:avLst/>
          </a:prstGeom>
        </p:spPr>
        <p:txBody>
          <a:bodyPr/>
          <a:lstStyle>
            <a:lvl1pPr>
              <a:defRPr/>
            </a:lvl1pPr>
          </a:lstStyle>
          <a:p>
            <a:fld id="{BC1E4275-4135-4D92-9DB1-AE79C58478F1}" type="slidenum">
              <a:rPr lang="zh-CN" altLang="en-US"/>
              <a:pPr/>
              <a:t>‹#›</a:t>
            </a:fld>
            <a:endParaRPr lang="en-US" altLang="zh-CN"/>
          </a:p>
        </p:txBody>
      </p:sp>
    </p:spTree>
    <p:extLst>
      <p:ext uri="{BB962C8B-B14F-4D97-AF65-F5344CB8AC3E}">
        <p14:creationId xmlns:p14="http://schemas.microsoft.com/office/powerpoint/2010/main" val="268515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659160"/>
          </a:xfrm>
        </p:spPr>
        <p:txBody>
          <a:bodyPr/>
          <a:lstStyle>
            <a:lvl1pPr>
              <a:defRPr sz="3600" baseline="0">
                <a:latin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01625" y="1556792"/>
            <a:ext cx="8540750" cy="4542383"/>
          </a:xfrm>
        </p:spPr>
        <p:txBody>
          <a:bodyPr/>
          <a:lstStyle>
            <a:lvl1pPr>
              <a:defRPr sz="2400" baseline="0">
                <a:latin typeface="微软雅黑" panose="020B0503020204020204" pitchFamily="34" charset="-122"/>
              </a:defRPr>
            </a:lvl1pPr>
            <a:lvl2pPr>
              <a:defRPr sz="2400" baseline="0">
                <a:latin typeface="微软雅黑" panose="020B0503020204020204" pitchFamily="34" charset="-122"/>
              </a:defRPr>
            </a:lvl2pPr>
            <a:lvl3pPr>
              <a:defRPr baseline="0">
                <a:latin typeface="微软雅黑" panose="020B0503020204020204" pitchFamily="34" charset="-122"/>
              </a:defRPr>
            </a:lvl3pPr>
            <a:lvl4pPr>
              <a:defRPr baseline="0">
                <a:latin typeface="微软雅黑" panose="020B0503020204020204" pitchFamily="34" charset="-122"/>
              </a:defRPr>
            </a:lvl4pPr>
            <a:lvl5pPr>
              <a:defRPr baseline="0">
                <a:latin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a:prstGeom prst="rect">
            <a:avLst/>
          </a:prstGeom>
        </p:spPr>
        <p:txBody>
          <a:bodyPr/>
          <a:lstStyle>
            <a:lvl1pPr>
              <a:defRPr/>
            </a:lvl1pPr>
          </a:lstStyle>
          <a:p>
            <a:fld id="{A8B2979F-5A86-448F-8EEA-2A5523B49A0D}" type="slidenum">
              <a:rPr lang="zh-CN" altLang="en-US"/>
              <a:pPr/>
              <a:t>‹#›</a:t>
            </a:fld>
            <a:endParaRPr lang="en-US" altLang="zh-CN"/>
          </a:p>
        </p:txBody>
      </p:sp>
    </p:spTree>
    <p:extLst>
      <p:ext uri="{BB962C8B-B14F-4D97-AF65-F5344CB8AC3E}">
        <p14:creationId xmlns:p14="http://schemas.microsoft.com/office/powerpoint/2010/main" val="73059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22331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623888" y="4437113"/>
            <a:ext cx="7886700" cy="1652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a:prstGeom prst="rect">
            <a:avLst/>
          </a:prstGeom>
        </p:spPr>
        <p:txBody>
          <a:bodyPr/>
          <a:lstStyle>
            <a:lvl1pPr>
              <a:defRPr/>
            </a:lvl1pPr>
          </a:lstStyle>
          <a:p>
            <a:fld id="{BFCFB400-C9DC-49E3-989A-8794DD0EA267}" type="slidenum">
              <a:rPr lang="zh-CN" altLang="en-US"/>
              <a:pPr/>
              <a:t>‹#›</a:t>
            </a:fld>
            <a:endParaRPr lang="en-US" altLang="zh-CN"/>
          </a:p>
        </p:txBody>
      </p:sp>
    </p:spTree>
    <p:extLst>
      <p:ext uri="{BB962C8B-B14F-4D97-AF65-F5344CB8AC3E}">
        <p14:creationId xmlns:p14="http://schemas.microsoft.com/office/powerpoint/2010/main" val="164925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28800"/>
            <a:ext cx="4194175" cy="4470375"/>
          </a:xfrm>
        </p:spPr>
        <p:txBody>
          <a:bodyPr/>
          <a:lstStyle>
            <a:lvl1pPr>
              <a:defRPr sz="2400"/>
            </a:lvl1pPr>
            <a:lvl2pPr>
              <a:defRPr sz="2400"/>
            </a:lvl2pPr>
            <a:lvl3pPr>
              <a:defRPr sz="22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28800"/>
            <a:ext cx="4194175" cy="4470375"/>
          </a:xfrm>
        </p:spPr>
        <p:txBody>
          <a:bodyPr/>
          <a:lstStyle>
            <a:lvl1pPr>
              <a:defRPr sz="2400"/>
            </a:lvl1pPr>
            <a:lvl2pPr>
              <a:defRPr sz="2400"/>
            </a:lvl2pPr>
            <a:lvl3pPr>
              <a:defRPr sz="220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a:prstGeom prst="rect">
            <a:avLst/>
          </a:prstGeom>
        </p:spPr>
        <p:txBody>
          <a:bodyPr/>
          <a:lstStyle>
            <a:lvl1pPr>
              <a:defRPr/>
            </a:lvl1pPr>
          </a:lstStyle>
          <a:p>
            <a:fld id="{3CAFBC70-50F1-47DE-A132-358C34147BA1}" type="slidenum">
              <a:rPr lang="zh-CN" altLang="en-US"/>
              <a:pPr/>
              <a:t>‹#›</a:t>
            </a:fld>
            <a:endParaRPr lang="en-US" altLang="zh-CN"/>
          </a:p>
        </p:txBody>
      </p:sp>
    </p:spTree>
    <p:extLst>
      <p:ext uri="{BB962C8B-B14F-4D97-AF65-F5344CB8AC3E}">
        <p14:creationId xmlns:p14="http://schemas.microsoft.com/office/powerpoint/2010/main" val="377449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289175" cy="476250"/>
          </a:xfrm>
          <a:prstGeom prst="rect">
            <a:avLst/>
          </a:prstGeom>
        </p:spPr>
        <p:txBody>
          <a:bodyPr/>
          <a:lstStyle>
            <a:lvl1pPr>
              <a:defRPr/>
            </a:lvl1pPr>
          </a:lstStyle>
          <a:p>
            <a:fld id="{E368CE3E-B63B-435F-8DFD-6F47D90E59A9}" type="slidenum">
              <a:rPr lang="zh-CN" altLang="en-US"/>
              <a:pPr/>
              <a:t>‹#›</a:t>
            </a:fld>
            <a:endParaRPr lang="en-US" altLang="zh-CN"/>
          </a:p>
        </p:txBody>
      </p:sp>
    </p:spTree>
    <p:extLst>
      <p:ext uri="{BB962C8B-B14F-4D97-AF65-F5344CB8AC3E}">
        <p14:creationId xmlns:p14="http://schemas.microsoft.com/office/powerpoint/2010/main" val="383130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a:prstGeom prst="rect">
            <a:avLst/>
          </a:prstGeom>
        </p:spPr>
        <p:txBody>
          <a:bodyPr/>
          <a:lstStyle>
            <a:lvl1pPr>
              <a:defRPr/>
            </a:lvl1pPr>
          </a:lstStyle>
          <a:p>
            <a:fld id="{6EA8BDFD-08A6-4AB4-AFD0-B0543BBC878E}" type="slidenum">
              <a:rPr lang="zh-CN" altLang="en-US"/>
              <a:pPr/>
              <a:t>‹#›</a:t>
            </a:fld>
            <a:endParaRPr lang="en-US" altLang="zh-CN"/>
          </a:p>
        </p:txBody>
      </p:sp>
    </p:spTree>
    <p:extLst>
      <p:ext uri="{BB962C8B-B14F-4D97-AF65-F5344CB8AC3E}">
        <p14:creationId xmlns:p14="http://schemas.microsoft.com/office/powerpoint/2010/main" val="26451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5225"/>
            <a:ext cx="2289175" cy="476250"/>
          </a:xfrm>
          <a:prstGeom prst="rect">
            <a:avLst/>
          </a:prstGeom>
        </p:spPr>
        <p:txBody>
          <a:bodyPr/>
          <a:lstStyle>
            <a:lvl1pPr>
              <a:defRPr/>
            </a:lvl1pPr>
          </a:lstStyle>
          <a:p>
            <a:fld id="{1BE71EB9-FAD2-4FF4-B06F-78D86D9EFD37}" type="slidenum">
              <a:rPr lang="zh-CN" altLang="en-US"/>
              <a:pPr/>
              <a:t>‹#›</a:t>
            </a:fld>
            <a:endParaRPr lang="en-US" altLang="zh-CN"/>
          </a:p>
        </p:txBody>
      </p:sp>
    </p:spTree>
    <p:extLst>
      <p:ext uri="{BB962C8B-B14F-4D97-AF65-F5344CB8AC3E}">
        <p14:creationId xmlns:p14="http://schemas.microsoft.com/office/powerpoint/2010/main" val="89999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a:prstGeom prst="rect">
            <a:avLst/>
          </a:prstGeom>
        </p:spPr>
        <p:txBody>
          <a:bodyPr/>
          <a:lstStyle>
            <a:lvl1pPr>
              <a:defRPr/>
            </a:lvl1pPr>
          </a:lstStyle>
          <a:p>
            <a:fld id="{A2AFAAA0-6F14-4E85-ABBD-67AA108F4B7B}" type="slidenum">
              <a:rPr lang="zh-CN" altLang="en-US"/>
              <a:pPr/>
              <a:t>‹#›</a:t>
            </a:fld>
            <a:endParaRPr lang="en-US" altLang="zh-CN"/>
          </a:p>
        </p:txBody>
      </p:sp>
    </p:spTree>
    <p:extLst>
      <p:ext uri="{BB962C8B-B14F-4D97-AF65-F5344CB8AC3E}">
        <p14:creationId xmlns:p14="http://schemas.microsoft.com/office/powerpoint/2010/main" val="323766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a:prstGeom prst="rect">
            <a:avLst/>
          </a:prstGeom>
        </p:spPr>
        <p:txBody>
          <a:bodyPr/>
          <a:lstStyle>
            <a:lvl1pPr>
              <a:defRPr/>
            </a:lvl1pPr>
          </a:lstStyle>
          <a:p>
            <a:fld id="{B95F2F76-E7A3-4182-BF78-8AF7DE57E46D}" type="slidenum">
              <a:rPr lang="zh-CN" altLang="en-US"/>
              <a:pPr/>
              <a:t>‹#›</a:t>
            </a:fld>
            <a:endParaRPr lang="en-US" altLang="zh-CN"/>
          </a:p>
        </p:txBody>
      </p:sp>
    </p:spTree>
    <p:extLst>
      <p:ext uri="{BB962C8B-B14F-4D97-AF65-F5344CB8AC3E}">
        <p14:creationId xmlns:p14="http://schemas.microsoft.com/office/powerpoint/2010/main" val="335878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744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Rot="1" noChangeArrowheads="1"/>
          </p:cNvSpPr>
          <p:nvPr>
            <p:ph type="body" idx="1"/>
          </p:nvPr>
        </p:nvSpPr>
        <p:spPr bwMode="auto">
          <a:xfrm>
            <a:off x="301625" y="1587260"/>
            <a:ext cx="8540750" cy="451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pic>
        <p:nvPicPr>
          <p:cNvPr id="1031" name="Picture 7" descr="ustcnameblu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99592" y="161494"/>
            <a:ext cx="2292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ustc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5693" y="166813"/>
            <a:ext cx="369917" cy="37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3600" b="0" i="0" kern="1200" baseline="0">
          <a:solidFill>
            <a:schemeClr val="tx2"/>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lnSpc>
          <a:spcPct val="120000"/>
        </a:lnSpc>
        <a:spcBef>
          <a:spcPts val="600"/>
        </a:spcBef>
        <a:spcAft>
          <a:spcPct val="0"/>
        </a:spcAft>
        <a:buClr>
          <a:schemeClr val="hlink"/>
        </a:buClr>
        <a:buSzPct val="75000"/>
        <a:buFont typeface="Wingdings" panose="05000000000000000000" pitchFamily="2" charset="2"/>
        <a:buChar char="v"/>
        <a:defRPr sz="2400" b="0" i="0" kern="12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lnSpc>
          <a:spcPct val="120000"/>
        </a:lnSpc>
        <a:spcBef>
          <a:spcPts val="600"/>
        </a:spcBef>
        <a:spcAft>
          <a:spcPct val="0"/>
        </a:spcAft>
        <a:buClr>
          <a:schemeClr val="accent2"/>
        </a:buClr>
        <a:buSzPct val="85000"/>
        <a:buFont typeface="Wingdings" panose="05000000000000000000" pitchFamily="2" charset="2"/>
        <a:buChar char=""/>
        <a:defRPr sz="2400" b="0" i="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rtl="0" fontAlgn="base">
        <a:lnSpc>
          <a:spcPct val="120000"/>
        </a:lnSpc>
        <a:spcBef>
          <a:spcPts val="600"/>
        </a:spcBef>
        <a:spcAft>
          <a:spcPct val="0"/>
        </a:spcAft>
        <a:buClr>
          <a:schemeClr val="hlink"/>
        </a:buClr>
        <a:buSzPct val="85000"/>
        <a:buFont typeface="Wingdings" panose="05000000000000000000" pitchFamily="2" charset="2"/>
        <a:buChar char="v"/>
        <a:defRPr sz="2200" b="0" i="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rtl="0" fontAlgn="base">
        <a:lnSpc>
          <a:spcPct val="120000"/>
        </a:lnSpc>
        <a:spcBef>
          <a:spcPts val="600"/>
        </a:spcBef>
        <a:spcAft>
          <a:spcPct val="0"/>
        </a:spcAft>
        <a:buClr>
          <a:schemeClr val="accent2"/>
        </a:buClr>
        <a:buSzPct val="90000"/>
        <a:buFont typeface="Wingdings" panose="05000000000000000000" pitchFamily="2" charset="2"/>
        <a:buChar char=""/>
        <a:defRPr sz="2000" b="0" i="0" kern="1200" baseline="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lnSpc>
          <a:spcPct val="120000"/>
        </a:lnSpc>
        <a:spcBef>
          <a:spcPts val="600"/>
        </a:spcBef>
        <a:spcAft>
          <a:spcPct val="0"/>
        </a:spcAft>
        <a:buClr>
          <a:schemeClr val="hlink"/>
        </a:buClr>
        <a:buSzPct val="85000"/>
        <a:buFont typeface="Wingdings" panose="05000000000000000000" pitchFamily="2" charset="2"/>
        <a:buChar char="v"/>
        <a:defRPr sz="2000" b="0" i="0" kern="1200" baseline="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Visio___1.vsdx"/><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a:t>
            </a:r>
          </a:p>
        </p:txBody>
      </p:sp>
      <p:sp>
        <p:nvSpPr>
          <p:cNvPr id="3" name="内容占位符 2"/>
          <p:cNvSpPr>
            <a:spLocks noGrp="1"/>
          </p:cNvSpPr>
          <p:nvPr>
            <p:ph idx="1"/>
          </p:nvPr>
        </p:nvSpPr>
        <p:spPr/>
        <p:txBody>
          <a:bodyPr/>
          <a:lstStyle/>
          <a:p>
            <a:r>
              <a:rPr lang="zh-CN" altLang="en-US" dirty="0"/>
              <a:t>控制语句与基本算法</a:t>
            </a:r>
            <a:endParaRPr lang="en-US" altLang="zh-CN" dirty="0"/>
          </a:p>
          <a:p>
            <a:pPr lvl="1"/>
            <a:r>
              <a:rPr lang="zh-CN" altLang="en-US" dirty="0"/>
              <a:t>基本算法</a:t>
            </a:r>
            <a:endParaRPr lang="en-US" altLang="zh-CN" dirty="0"/>
          </a:p>
          <a:p>
            <a:pPr lvl="1"/>
            <a:r>
              <a:rPr lang="zh-CN" altLang="zh-CN" dirty="0"/>
              <a:t>穷举法（枚举法）</a:t>
            </a:r>
            <a:endParaRPr lang="en-US" altLang="zh-CN" dirty="0"/>
          </a:p>
          <a:p>
            <a:pPr lvl="1"/>
            <a:r>
              <a:rPr lang="zh-CN" altLang="zh-CN" dirty="0"/>
              <a:t>递推法（顺推法、逆推法）</a:t>
            </a:r>
            <a:endParaRPr lang="en-US" altLang="zh-CN" dirty="0"/>
          </a:p>
          <a:p>
            <a:pPr lvl="1"/>
            <a:r>
              <a:rPr lang="zh-CN" altLang="zh-CN" dirty="0"/>
              <a:t>贪心法</a:t>
            </a:r>
            <a:endParaRPr lang="en-US" altLang="zh-CN" dirty="0"/>
          </a:p>
          <a:p>
            <a:pPr lvl="1"/>
            <a:r>
              <a:rPr lang="zh-CN" altLang="zh-CN" dirty="0"/>
              <a:t>分治法</a:t>
            </a:r>
            <a:endParaRPr lang="zh-CN" altLang="en-US" dirty="0"/>
          </a:p>
        </p:txBody>
      </p:sp>
    </p:spTree>
    <p:extLst>
      <p:ext uri="{BB962C8B-B14F-4D97-AF65-F5344CB8AC3E}">
        <p14:creationId xmlns:p14="http://schemas.microsoft.com/office/powerpoint/2010/main" val="66024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Rot="1" noChangeArrowheads="1"/>
          </p:cNvSpPr>
          <p:nvPr>
            <p:ph type="body" idx="1"/>
          </p:nvPr>
        </p:nvSpPr>
        <p:spPr>
          <a:xfrm>
            <a:off x="301625" y="618232"/>
            <a:ext cx="8540750" cy="6051128"/>
          </a:xfrm>
        </p:spPr>
        <p:txBody>
          <a:bodyPr>
            <a:normAutofit/>
          </a:bodyPr>
          <a:lstStyle/>
          <a:p>
            <a:pPr>
              <a:lnSpc>
                <a:spcPct val="80000"/>
              </a:lnSpc>
              <a:buFont typeface="Wingdings" panose="05000000000000000000" pitchFamily="2" charset="2"/>
              <a:buNone/>
            </a:pPr>
            <a:r>
              <a:rPr lang="en-US" altLang="zh-CN" sz="2400" dirty="0">
                <a:solidFill>
                  <a:srgbClr val="000000"/>
                </a:solidFill>
              </a:rPr>
              <a:t>#include &lt;</a:t>
            </a:r>
            <a:r>
              <a:rPr lang="en-US" altLang="zh-CN" sz="2400" dirty="0" err="1">
                <a:solidFill>
                  <a:srgbClr val="000000"/>
                </a:solidFill>
              </a:rPr>
              <a:t>stdio.h</a:t>
            </a:r>
            <a:r>
              <a:rPr lang="en-US" altLang="zh-CN" sz="2400" dirty="0">
                <a:solidFill>
                  <a:srgbClr val="000000"/>
                </a:solidFill>
              </a:rPr>
              <a:t>&gt;</a:t>
            </a:r>
          </a:p>
          <a:p>
            <a:pPr>
              <a:lnSpc>
                <a:spcPct val="80000"/>
              </a:lnSpc>
              <a:buFont typeface="Wingdings" panose="05000000000000000000" pitchFamily="2" charset="2"/>
              <a:buNone/>
            </a:pPr>
            <a:r>
              <a:rPr lang="en-US" altLang="zh-CN" sz="2400" dirty="0">
                <a:solidFill>
                  <a:srgbClr val="000000"/>
                </a:solidFill>
              </a:rPr>
              <a:t>#include &lt;</a:t>
            </a:r>
            <a:r>
              <a:rPr lang="en-US" altLang="zh-CN" sz="2400" dirty="0" err="1">
                <a:solidFill>
                  <a:srgbClr val="000000"/>
                </a:solidFill>
              </a:rPr>
              <a:t>math.h</a:t>
            </a:r>
            <a:r>
              <a:rPr lang="en-US" altLang="zh-CN" sz="2400" dirty="0">
                <a:solidFill>
                  <a:srgbClr val="000000"/>
                </a:solidFill>
              </a:rPr>
              <a:t>&gt;</a:t>
            </a:r>
          </a:p>
          <a:p>
            <a:pPr>
              <a:lnSpc>
                <a:spcPct val="80000"/>
              </a:lnSpc>
              <a:buFont typeface="Wingdings" panose="05000000000000000000" pitchFamily="2" charset="2"/>
              <a:buNone/>
            </a:pPr>
            <a:r>
              <a:rPr lang="en-US" altLang="zh-CN" sz="2400">
                <a:solidFill>
                  <a:srgbClr val="000000"/>
                </a:solidFill>
              </a:rPr>
              <a:t>int </a:t>
            </a:r>
            <a:r>
              <a:rPr lang="en-US" altLang="zh-CN" sz="2400" dirty="0">
                <a:solidFill>
                  <a:srgbClr val="000000"/>
                </a:solidFill>
              </a:rPr>
              <a:t>main() {</a:t>
            </a:r>
          </a:p>
          <a:p>
            <a:pPr>
              <a:lnSpc>
                <a:spcPct val="80000"/>
              </a:lnSpc>
              <a:buFont typeface="Wingdings" panose="05000000000000000000" pitchFamily="2" charset="2"/>
              <a:buNone/>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n, k, </a:t>
            </a:r>
            <a:r>
              <a:rPr lang="en-US" altLang="zh-CN" sz="2400" dirty="0" err="1">
                <a:solidFill>
                  <a:srgbClr val="000000"/>
                </a:solidFill>
              </a:rPr>
              <a:t>i</a:t>
            </a:r>
            <a:r>
              <a:rPr lang="en-US" altLang="zh-CN" sz="2400" dirty="0">
                <a:solidFill>
                  <a:srgbClr val="000000"/>
                </a:solidFill>
              </a:rPr>
              <a:t>;</a:t>
            </a:r>
          </a:p>
          <a:p>
            <a:pPr>
              <a:lnSpc>
                <a:spcPct val="80000"/>
              </a:lnSpc>
              <a:buFont typeface="Wingdings" panose="05000000000000000000" pitchFamily="2" charset="2"/>
              <a:buNone/>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m=0;          </a:t>
            </a:r>
            <a:r>
              <a:rPr lang="en-US" altLang="zh-CN" sz="2400" dirty="0">
                <a:solidFill>
                  <a:srgbClr val="00B050"/>
                </a:solidFill>
              </a:rPr>
              <a:t>//</a:t>
            </a:r>
            <a:r>
              <a:rPr lang="zh-CN" altLang="en-US" sz="2400" dirty="0">
                <a:solidFill>
                  <a:srgbClr val="00B050"/>
                </a:solidFill>
              </a:rPr>
              <a:t>素数计数器，为打印换行所用</a:t>
            </a:r>
          </a:p>
          <a:p>
            <a:pPr>
              <a:lnSpc>
                <a:spcPct val="80000"/>
              </a:lnSpc>
              <a:buNone/>
            </a:pPr>
            <a:r>
              <a:rPr lang="zh-CN" altLang="en-US" sz="2400" dirty="0">
                <a:solidFill>
                  <a:srgbClr val="000000"/>
                </a:solidFill>
              </a:rPr>
              <a:t>    </a:t>
            </a:r>
            <a:r>
              <a:rPr lang="en-US" altLang="zh-CN" sz="2400" dirty="0">
                <a:solidFill>
                  <a:srgbClr val="000000"/>
                </a:solidFill>
              </a:rPr>
              <a:t>for (n=3;n&lt;100;n=n+2</a:t>
            </a:r>
            <a:r>
              <a:rPr lang="en-US" altLang="zh-CN" sz="2400">
                <a:solidFill>
                  <a:srgbClr val="000000"/>
                </a:solidFill>
              </a:rPr>
              <a:t>) { </a:t>
            </a:r>
            <a:r>
              <a:rPr lang="en-US" altLang="zh-CN" sz="2400">
                <a:solidFill>
                  <a:srgbClr val="00B050"/>
                </a:solidFill>
              </a:rPr>
              <a:t>//</a:t>
            </a:r>
            <a:r>
              <a:rPr lang="zh-CN" altLang="en-US" sz="2400">
                <a:solidFill>
                  <a:srgbClr val="00B050"/>
                </a:solidFill>
              </a:rPr>
              <a:t>嵌套循环的外层</a:t>
            </a:r>
            <a:endParaRPr lang="en-US" altLang="zh-CN" sz="2400" dirty="0">
              <a:solidFill>
                <a:srgbClr val="00B050"/>
              </a:solidFill>
            </a:endParaRPr>
          </a:p>
          <a:p>
            <a:pPr>
              <a:lnSpc>
                <a:spcPct val="80000"/>
              </a:lnSpc>
              <a:buFont typeface="Wingdings" panose="05000000000000000000" pitchFamily="2" charset="2"/>
              <a:buNone/>
            </a:pPr>
            <a:r>
              <a:rPr lang="en-US" altLang="zh-CN" sz="2400" dirty="0">
                <a:solidFill>
                  <a:srgbClr val="000000"/>
                </a:solidFill>
              </a:rPr>
              <a:t>        k=</a:t>
            </a:r>
            <a:r>
              <a:rPr lang="en-US" altLang="zh-CN" sz="2400" dirty="0" err="1">
                <a:solidFill>
                  <a:srgbClr val="000000"/>
                </a:solidFill>
              </a:rPr>
              <a:t>sqrt</a:t>
            </a:r>
            <a:r>
              <a:rPr lang="en-US" altLang="zh-CN" sz="2400" dirty="0">
                <a:solidFill>
                  <a:srgbClr val="000000"/>
                </a:solidFill>
              </a:rPr>
              <a:t>(n);</a:t>
            </a:r>
          </a:p>
          <a:p>
            <a:pPr>
              <a:lnSpc>
                <a:spcPct val="80000"/>
              </a:lnSpc>
              <a:buFont typeface="Wingdings" panose="05000000000000000000" pitchFamily="2" charset="2"/>
              <a:buNone/>
            </a:pPr>
            <a:r>
              <a:rPr lang="en-US" altLang="zh-CN" sz="2400" dirty="0">
                <a:solidFill>
                  <a:srgbClr val="000000"/>
                </a:solidFill>
              </a:rPr>
              <a:t>        for (</a:t>
            </a:r>
            <a:r>
              <a:rPr lang="en-US" altLang="zh-CN" sz="2400" dirty="0" err="1">
                <a:solidFill>
                  <a:srgbClr val="000000"/>
                </a:solidFill>
              </a:rPr>
              <a:t>i</a:t>
            </a:r>
            <a:r>
              <a:rPr lang="en-US" altLang="zh-CN" sz="2400" dirty="0">
                <a:solidFill>
                  <a:srgbClr val="000000"/>
                </a:solidFill>
              </a:rPr>
              <a:t>=2; </a:t>
            </a:r>
            <a:r>
              <a:rPr lang="en-US" altLang="zh-CN" sz="2400" dirty="0" err="1">
                <a:solidFill>
                  <a:srgbClr val="000000"/>
                </a:solidFill>
              </a:rPr>
              <a:t>i</a:t>
            </a:r>
            <a:r>
              <a:rPr lang="en-US" altLang="zh-CN" sz="2400" dirty="0">
                <a:solidFill>
                  <a:srgbClr val="000000"/>
                </a:solidFill>
              </a:rPr>
              <a:t>&lt;=k; </a:t>
            </a:r>
            <a:r>
              <a:rPr lang="en-US" altLang="zh-CN" sz="2400" dirty="0" err="1">
                <a:solidFill>
                  <a:srgbClr val="000000"/>
                </a:solidFill>
              </a:rPr>
              <a:t>i</a:t>
            </a:r>
            <a:r>
              <a:rPr lang="en-US" altLang="zh-CN" sz="2400">
                <a:solidFill>
                  <a:srgbClr val="000000"/>
                </a:solidFill>
              </a:rPr>
              <a:t>++)      </a:t>
            </a:r>
            <a:r>
              <a:rPr lang="en-US" altLang="zh-CN" sz="2400">
                <a:solidFill>
                  <a:srgbClr val="00B050"/>
                </a:solidFill>
              </a:rPr>
              <a:t>//</a:t>
            </a:r>
            <a:r>
              <a:rPr lang="zh-CN" altLang="en-US" sz="2400">
                <a:solidFill>
                  <a:srgbClr val="00B050"/>
                </a:solidFill>
              </a:rPr>
              <a:t>嵌套循环的内层</a:t>
            </a:r>
            <a:endParaRPr lang="zh-CN" altLang="en-US" sz="2400" dirty="0">
              <a:solidFill>
                <a:srgbClr val="00B050"/>
              </a:solidFill>
            </a:endParaRPr>
          </a:p>
          <a:p>
            <a:pPr>
              <a:lnSpc>
                <a:spcPct val="8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if (</a:t>
            </a:r>
            <a:r>
              <a:rPr lang="en-US" altLang="zh-CN" sz="2400" dirty="0" err="1">
                <a:solidFill>
                  <a:srgbClr val="000000"/>
                </a:solidFill>
              </a:rPr>
              <a:t>n%i</a:t>
            </a:r>
            <a:r>
              <a:rPr lang="en-US" altLang="zh-CN" sz="2400" dirty="0">
                <a:solidFill>
                  <a:srgbClr val="000000"/>
                </a:solidFill>
              </a:rPr>
              <a:t>==0) break</a:t>
            </a:r>
            <a:r>
              <a:rPr lang="en-US" altLang="zh-CN" sz="2400">
                <a:solidFill>
                  <a:srgbClr val="000000"/>
                </a:solidFill>
              </a:rPr>
              <a:t>;  </a:t>
            </a:r>
            <a:r>
              <a:rPr lang="en-US" altLang="zh-CN" sz="2400">
                <a:solidFill>
                  <a:srgbClr val="00B050"/>
                </a:solidFill>
              </a:rPr>
              <a:t>//</a:t>
            </a:r>
            <a:r>
              <a:rPr lang="zh-CN" altLang="en-US" sz="2400">
                <a:solidFill>
                  <a:srgbClr val="00B050"/>
                </a:solidFill>
              </a:rPr>
              <a:t>不是素数则中断内层循环</a:t>
            </a:r>
            <a:endParaRPr lang="zh-CN" altLang="en-US" sz="2400" dirty="0">
              <a:solidFill>
                <a:srgbClr val="00B050"/>
              </a:solidFill>
            </a:endParaRPr>
          </a:p>
          <a:p>
            <a:pPr>
              <a:lnSpc>
                <a:spcPct val="8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if (</a:t>
            </a:r>
            <a:r>
              <a:rPr lang="en-US" altLang="zh-CN" sz="2400" dirty="0" err="1">
                <a:solidFill>
                  <a:srgbClr val="000000"/>
                </a:solidFill>
              </a:rPr>
              <a:t>i</a:t>
            </a:r>
            <a:r>
              <a:rPr lang="en-US" altLang="zh-CN" sz="2400" dirty="0">
                <a:solidFill>
                  <a:srgbClr val="000000"/>
                </a:solidFill>
              </a:rPr>
              <a:t>&gt;=k+1) </a:t>
            </a:r>
            <a:r>
              <a:rPr lang="en-US" altLang="zh-CN" sz="2400">
                <a:solidFill>
                  <a:srgbClr val="000000"/>
                </a:solidFill>
              </a:rPr>
              <a:t>{                 </a:t>
            </a:r>
            <a:r>
              <a:rPr lang="en-US" altLang="zh-CN" sz="2400">
                <a:solidFill>
                  <a:srgbClr val="00B050"/>
                </a:solidFill>
              </a:rPr>
              <a:t>//</a:t>
            </a:r>
            <a:r>
              <a:rPr lang="zh-CN" altLang="en-US" sz="2400">
                <a:solidFill>
                  <a:srgbClr val="00B050"/>
                </a:solidFill>
              </a:rPr>
              <a:t>若未中断内层循环，则是</a:t>
            </a:r>
            <a:r>
              <a:rPr lang="zh-CN" altLang="en-US" sz="2400" dirty="0">
                <a:solidFill>
                  <a:srgbClr val="00B050"/>
                </a:solidFill>
              </a:rPr>
              <a:t>素数</a:t>
            </a:r>
          </a:p>
          <a:p>
            <a:pPr>
              <a:lnSpc>
                <a:spcPct val="8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m++;</a:t>
            </a:r>
          </a:p>
          <a:p>
            <a:pPr>
              <a:lnSpc>
                <a:spcPct val="80000"/>
              </a:lnSpc>
              <a:buNone/>
            </a:pPr>
            <a:r>
              <a:rPr lang="en-US" altLang="zh-CN" sz="2400" dirty="0">
                <a:solidFill>
                  <a:srgbClr val="000000"/>
                </a:solidFill>
              </a:rPr>
              <a:t>            </a:t>
            </a:r>
            <a:r>
              <a:rPr lang="en-US" altLang="zh-CN" sz="2400" err="1">
                <a:solidFill>
                  <a:srgbClr val="000000"/>
                </a:solidFill>
              </a:rPr>
              <a:t>printf</a:t>
            </a:r>
            <a:r>
              <a:rPr lang="en-US" altLang="zh-CN" sz="2400">
                <a:solidFill>
                  <a:srgbClr val="000000"/>
                </a:solidFill>
              </a:rPr>
              <a:t>("%6d",</a:t>
            </a:r>
            <a:r>
              <a:rPr lang="en-US" altLang="zh-CN" sz="2400" dirty="0">
                <a:solidFill>
                  <a:srgbClr val="000000"/>
                </a:solidFill>
              </a:rPr>
              <a:t>n);</a:t>
            </a:r>
          </a:p>
          <a:p>
            <a:pPr>
              <a:lnSpc>
                <a:spcPct val="80000"/>
              </a:lnSpc>
              <a:buNone/>
            </a:pPr>
            <a:r>
              <a:rPr lang="en-US" altLang="zh-CN" sz="2400" dirty="0">
                <a:solidFill>
                  <a:srgbClr val="000000"/>
                </a:solidFill>
              </a:rPr>
              <a:t>            if (m%8==0)  </a:t>
            </a:r>
            <a:r>
              <a:rPr lang="en-US" altLang="zh-CN" sz="2400" err="1">
                <a:solidFill>
                  <a:srgbClr val="000000"/>
                </a:solidFill>
              </a:rPr>
              <a:t>printf</a:t>
            </a:r>
            <a:r>
              <a:rPr lang="en-US" altLang="zh-CN" sz="2400">
                <a:solidFill>
                  <a:srgbClr val="000000"/>
                </a:solidFill>
              </a:rPr>
              <a:t>("\n");  </a:t>
            </a:r>
            <a:r>
              <a:rPr lang="en-US" altLang="zh-CN" sz="2400" dirty="0">
                <a:solidFill>
                  <a:srgbClr val="00B050"/>
                </a:solidFill>
              </a:rPr>
              <a:t>//</a:t>
            </a:r>
            <a:r>
              <a:rPr lang="zh-CN" altLang="en-US" sz="2400" dirty="0">
                <a:solidFill>
                  <a:srgbClr val="00B050"/>
                </a:solidFill>
              </a:rPr>
              <a:t>一行</a:t>
            </a:r>
            <a:r>
              <a:rPr lang="zh-CN" altLang="en-US" sz="2400">
                <a:solidFill>
                  <a:srgbClr val="00B050"/>
                </a:solidFill>
              </a:rPr>
              <a:t>输出</a:t>
            </a:r>
            <a:r>
              <a:rPr lang="en-US" altLang="zh-CN" sz="2400">
                <a:solidFill>
                  <a:srgbClr val="00B050"/>
                </a:solidFill>
              </a:rPr>
              <a:t>8</a:t>
            </a:r>
            <a:r>
              <a:rPr lang="zh-CN" altLang="en-US" sz="2400">
                <a:solidFill>
                  <a:srgbClr val="00B050"/>
                </a:solidFill>
              </a:rPr>
              <a:t>个素数</a:t>
            </a:r>
            <a:endParaRPr lang="zh-CN" altLang="en-US" sz="2400" dirty="0">
              <a:solidFill>
                <a:srgbClr val="00B050"/>
              </a:solidFill>
            </a:endParaRPr>
          </a:p>
          <a:p>
            <a:pPr>
              <a:lnSpc>
                <a:spcPct val="8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a:t>
            </a:r>
          </a:p>
          <a:p>
            <a:pPr>
              <a:lnSpc>
                <a:spcPct val="80000"/>
              </a:lnSpc>
              <a:buFont typeface="Wingdings" panose="05000000000000000000" pitchFamily="2" charset="2"/>
              <a:buNone/>
            </a:pPr>
            <a:r>
              <a:rPr lang="en-US" altLang="zh-CN" sz="2400" dirty="0">
                <a:solidFill>
                  <a:srgbClr val="000000"/>
                </a:solidFill>
              </a:rPr>
              <a:t>    }</a:t>
            </a:r>
          </a:p>
          <a:p>
            <a:pPr>
              <a:lnSpc>
                <a:spcPct val="80000"/>
              </a:lnSpc>
              <a:buFont typeface="Wingdings" panose="05000000000000000000" pitchFamily="2" charset="2"/>
              <a:buNone/>
            </a:pPr>
            <a:r>
              <a:rPr lang="en-US" altLang="zh-CN" sz="2400" dirty="0">
                <a:solidFill>
                  <a:srgbClr val="000000"/>
                </a:solidFill>
              </a:rPr>
              <a:t>}</a:t>
            </a:r>
          </a:p>
        </p:txBody>
      </p:sp>
      <p:sp>
        <p:nvSpPr>
          <p:cNvPr id="120834" name="Rectangle 2"/>
          <p:cNvSpPr>
            <a:spLocks noGrp="1" noRot="1" noChangeArrowheads="1"/>
          </p:cNvSpPr>
          <p:nvPr>
            <p:ph type="title"/>
          </p:nvPr>
        </p:nvSpPr>
        <p:spPr>
          <a:xfrm>
            <a:off x="4644008" y="396875"/>
            <a:ext cx="3668142" cy="1216025"/>
          </a:xfrm>
        </p:spPr>
        <p:txBody>
          <a:bodyPr>
            <a:normAutofit/>
          </a:bodyPr>
          <a:lstStyle/>
          <a:p>
            <a:r>
              <a:rPr lang="zh-CN" altLang="en-US" sz="2600"/>
              <a:t>完整的求素数程序</a:t>
            </a:r>
            <a:endParaRPr lang="zh-CN" altLang="en-US" sz="2600" dirty="0"/>
          </a:p>
        </p:txBody>
      </p:sp>
    </p:spTree>
    <p:extLst>
      <p:ext uri="{BB962C8B-B14F-4D97-AF65-F5344CB8AC3E}">
        <p14:creationId xmlns:p14="http://schemas.microsoft.com/office/powerpoint/2010/main" val="225233396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24472-17B2-EB37-A0B6-763EC2301E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275FEA6-87A9-B45A-DBB4-478424B2BAB1}"/>
              </a:ext>
            </a:extLst>
          </p:cNvPr>
          <p:cNvSpPr>
            <a:spLocks noGrp="1"/>
          </p:cNvSpPr>
          <p:nvPr>
            <p:ph idx="1"/>
          </p:nvPr>
        </p:nvSpPr>
        <p:spPr/>
        <p:txBody>
          <a:bodyPr/>
          <a:lstStyle/>
          <a:p>
            <a:r>
              <a:rPr lang="zh-CN" altLang="en-US" b="0" i="0" dirty="0">
                <a:solidFill>
                  <a:srgbClr val="595959"/>
                </a:solidFill>
                <a:effectLst/>
                <a:latin typeface="-apple-system"/>
              </a:rPr>
              <a:t>“你站在桥上看风景，看风景的人在楼上看你，明月装饰了你的窗子，你装饰了别人的梦。”</a:t>
            </a:r>
            <a:r>
              <a:rPr lang="en-US" altLang="zh-CN" b="0" i="0" dirty="0">
                <a:solidFill>
                  <a:srgbClr val="595959"/>
                </a:solidFill>
                <a:effectLst/>
                <a:latin typeface="-apple-system"/>
              </a:rPr>
              <a:t>——</a:t>
            </a:r>
            <a:r>
              <a:rPr lang="zh-CN" altLang="en-US" b="0" i="0" dirty="0">
                <a:solidFill>
                  <a:srgbClr val="595959"/>
                </a:solidFill>
                <a:effectLst/>
                <a:latin typeface="-apple-system"/>
              </a:rPr>
              <a:t>卞之琳</a:t>
            </a:r>
            <a:r>
              <a:rPr lang="en-US" altLang="zh-CN" b="0" i="0" dirty="0">
                <a:solidFill>
                  <a:srgbClr val="595959"/>
                </a:solidFill>
                <a:effectLst/>
                <a:latin typeface="-apple-system"/>
              </a:rPr>
              <a:t>《</a:t>
            </a:r>
            <a:r>
              <a:rPr lang="zh-CN" altLang="en-US" b="0" i="0" dirty="0">
                <a:solidFill>
                  <a:srgbClr val="595959"/>
                </a:solidFill>
                <a:effectLst/>
                <a:latin typeface="-apple-system"/>
              </a:rPr>
              <a:t>断章</a:t>
            </a:r>
            <a:r>
              <a:rPr lang="en-US" altLang="zh-CN" b="0" i="0" dirty="0">
                <a:solidFill>
                  <a:srgbClr val="595959"/>
                </a:solidFill>
                <a:effectLst/>
                <a:latin typeface="-apple-system"/>
              </a:rPr>
              <a:t>》</a:t>
            </a:r>
            <a:endParaRPr lang="zh-CN" altLang="en-US" dirty="0"/>
          </a:p>
        </p:txBody>
      </p:sp>
    </p:spTree>
    <p:extLst>
      <p:ext uri="{BB962C8B-B14F-4D97-AF65-F5344CB8AC3E}">
        <p14:creationId xmlns:p14="http://schemas.microsoft.com/office/powerpoint/2010/main" val="86856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404664"/>
            <a:ext cx="8540750" cy="864096"/>
          </a:xfrm>
        </p:spPr>
        <p:txBody>
          <a:bodyPr/>
          <a:lstStyle/>
          <a:p>
            <a:r>
              <a:rPr lang="zh-CN" altLang="zh-CN" sz="2800" dirty="0"/>
              <a:t>递推法</a:t>
            </a:r>
            <a:br>
              <a:rPr lang="en-US" altLang="zh-CN" sz="2800" b="1" dirty="0"/>
            </a:br>
            <a:r>
              <a:rPr lang="en-US" altLang="zh-CN" sz="2800" b="1" dirty="0">
                <a:solidFill>
                  <a:srgbClr val="000000"/>
                </a:solidFill>
                <a:latin typeface="仿宋" panose="02010609060101010101" pitchFamily="49" charset="-122"/>
                <a:ea typeface="仿宋" panose="02010609060101010101" pitchFamily="49" charset="-122"/>
              </a:rPr>
              <a:t>——</a:t>
            </a:r>
            <a:r>
              <a:rPr lang="zh-CN" altLang="zh-CN" sz="2800" b="1" dirty="0">
                <a:solidFill>
                  <a:srgbClr val="000000"/>
                </a:solidFill>
                <a:latin typeface="仿宋" panose="02010609060101010101" pitchFamily="49" charset="-122"/>
                <a:ea typeface="仿宋" panose="02010609060101010101" pitchFamily="49" charset="-122"/>
              </a:rPr>
              <a:t>兔子繁殖问题</a:t>
            </a:r>
            <a:endParaRPr lang="zh-CN" altLang="en-US" sz="2800" dirty="0">
              <a:solidFill>
                <a:srgbClr val="000000"/>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301625" y="1340768"/>
            <a:ext cx="8540750" cy="4542383"/>
          </a:xfrm>
        </p:spPr>
        <p:txBody>
          <a:bodyPr/>
          <a:lstStyle/>
          <a:p>
            <a:r>
              <a:rPr lang="zh-CN" altLang="zh-CN" b="1"/>
              <a:t>斐波那契数列（顺推法）</a:t>
            </a:r>
            <a:endParaRPr lang="en-US" altLang="zh-CN" b="1"/>
          </a:p>
          <a:p>
            <a:r>
              <a:rPr lang="zh-CN" altLang="zh-CN"/>
              <a:t>一对兔子从出生后的第三个月起每个月都生一对兔子，小兔子长到第三个月后又能每个月都生一对兔子。周而复始，这些兔子都长命不死，问从第一个月开始的</a:t>
            </a:r>
            <a:r>
              <a:rPr lang="en-US" altLang="zh-CN"/>
              <a:t>40</a:t>
            </a:r>
            <a:r>
              <a:rPr lang="zh-CN" altLang="zh-CN"/>
              <a:t>个月里，每月共有多少对兔子？</a:t>
            </a:r>
          </a:p>
          <a:p>
            <a:r>
              <a:rPr lang="zh-CN" altLang="zh-CN"/>
              <a:t>第一个月兔子对数为：</a:t>
            </a:r>
            <a:r>
              <a:rPr lang="en-US" altLang="zh-CN"/>
              <a:t>F</a:t>
            </a:r>
            <a:r>
              <a:rPr lang="en-US" altLang="zh-CN" baseline="-25000"/>
              <a:t>1</a:t>
            </a:r>
            <a:r>
              <a:rPr lang="en-US" altLang="zh-CN"/>
              <a:t>=1</a:t>
            </a:r>
            <a:r>
              <a:rPr lang="zh-CN" altLang="en-US"/>
              <a:t>；</a:t>
            </a:r>
            <a:r>
              <a:rPr lang="zh-CN" altLang="zh-CN"/>
              <a:t>第二个月兔子对数为：</a:t>
            </a:r>
            <a:r>
              <a:rPr lang="en-US" altLang="zh-CN"/>
              <a:t>F</a:t>
            </a:r>
            <a:r>
              <a:rPr lang="en-US" altLang="zh-CN" baseline="-25000"/>
              <a:t>2</a:t>
            </a:r>
            <a:r>
              <a:rPr lang="en-US" altLang="zh-CN"/>
              <a:t>=1</a:t>
            </a:r>
            <a:endParaRPr lang="zh-CN" altLang="zh-CN"/>
          </a:p>
          <a:p>
            <a:r>
              <a:rPr lang="zh-CN" altLang="zh-CN"/>
              <a:t>第三个月兔子对数为：</a:t>
            </a:r>
            <a:r>
              <a:rPr lang="en-US" altLang="zh-CN"/>
              <a:t>F</a:t>
            </a:r>
            <a:r>
              <a:rPr lang="en-US" altLang="zh-CN" baseline="-25000"/>
              <a:t>3</a:t>
            </a:r>
            <a:r>
              <a:rPr lang="en-US" altLang="zh-CN"/>
              <a:t>=2</a:t>
            </a:r>
            <a:r>
              <a:rPr lang="zh-CN" altLang="en-US"/>
              <a:t>；</a:t>
            </a:r>
            <a:r>
              <a:rPr lang="zh-CN" altLang="zh-CN"/>
              <a:t>第四个月兔子对数为：</a:t>
            </a:r>
            <a:r>
              <a:rPr lang="en-US" altLang="zh-CN"/>
              <a:t>F</a:t>
            </a:r>
            <a:r>
              <a:rPr lang="en-US" altLang="zh-CN" baseline="-25000"/>
              <a:t>4</a:t>
            </a:r>
            <a:r>
              <a:rPr lang="en-US" altLang="zh-CN"/>
              <a:t>=3</a:t>
            </a:r>
            <a:endParaRPr lang="zh-CN" altLang="zh-CN"/>
          </a:p>
          <a:p>
            <a:r>
              <a:rPr lang="zh-CN" altLang="zh-CN"/>
              <a:t>第五个月兔子对数为：</a:t>
            </a:r>
            <a:r>
              <a:rPr lang="en-US" altLang="zh-CN"/>
              <a:t>F</a:t>
            </a:r>
            <a:r>
              <a:rPr lang="en-US" altLang="zh-CN" baseline="-25000"/>
              <a:t>5</a:t>
            </a:r>
            <a:r>
              <a:rPr lang="en-US" altLang="zh-CN"/>
              <a:t>=5</a:t>
            </a:r>
            <a:r>
              <a:rPr lang="zh-CN" altLang="en-US"/>
              <a:t>；</a:t>
            </a:r>
            <a:r>
              <a:rPr lang="en-US" altLang="zh-CN"/>
              <a:t>……</a:t>
            </a:r>
            <a:endParaRPr lang="zh-CN" altLang="zh-CN"/>
          </a:p>
          <a:p>
            <a:r>
              <a:rPr lang="zh-CN" altLang="zh-CN"/>
              <a:t>可得</a:t>
            </a:r>
            <a:r>
              <a:rPr lang="zh-CN" altLang="zh-CN" b="1"/>
              <a:t>递推公式</a:t>
            </a:r>
            <a:r>
              <a:rPr lang="en-US" altLang="zh-CN" b="1"/>
              <a:t>F</a:t>
            </a:r>
            <a:r>
              <a:rPr lang="en-US" altLang="zh-CN" b="1" baseline="-25000"/>
              <a:t>n</a:t>
            </a:r>
            <a:r>
              <a:rPr lang="en-US" altLang="zh-CN" b="1"/>
              <a:t>=F</a:t>
            </a:r>
            <a:r>
              <a:rPr lang="en-US" altLang="zh-CN" b="1" baseline="-25000"/>
              <a:t>n-2</a:t>
            </a:r>
            <a:r>
              <a:rPr lang="en-US" altLang="zh-CN" b="1"/>
              <a:t>+F</a:t>
            </a:r>
            <a:r>
              <a:rPr lang="en-US" altLang="zh-CN" b="1" baseline="-25000"/>
              <a:t>n-1  </a:t>
            </a:r>
            <a:r>
              <a:rPr lang="en-US" altLang="zh-CN" b="1"/>
              <a:t>(n&gt;=3)</a:t>
            </a:r>
            <a:r>
              <a:rPr lang="zh-CN" altLang="zh-CN" b="1"/>
              <a:t>，</a:t>
            </a:r>
            <a:r>
              <a:rPr lang="zh-CN" altLang="en-US" b="1"/>
              <a:t>即</a:t>
            </a:r>
            <a:r>
              <a:rPr lang="zh-CN" altLang="zh-CN" b="1"/>
              <a:t>斐波那契数列</a:t>
            </a:r>
            <a:endParaRPr lang="zh-CN" altLang="zh-CN"/>
          </a:p>
          <a:p>
            <a:r>
              <a:rPr lang="zh-CN" altLang="zh-CN"/>
              <a:t>问题其实就是求斐波那契数列的前</a:t>
            </a:r>
            <a:r>
              <a:rPr lang="en-US" altLang="zh-CN"/>
              <a:t>40</a:t>
            </a:r>
            <a:r>
              <a:rPr lang="zh-CN" altLang="zh-CN"/>
              <a:t>项</a:t>
            </a:r>
          </a:p>
          <a:p>
            <a:endParaRPr lang="zh-CN" altLang="en-US"/>
          </a:p>
        </p:txBody>
      </p:sp>
    </p:spTree>
    <p:extLst>
      <p:ext uri="{BB962C8B-B14F-4D97-AF65-F5344CB8AC3E}">
        <p14:creationId xmlns:p14="http://schemas.microsoft.com/office/powerpoint/2010/main" val="282502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示例程序</a:t>
            </a:r>
          </a:p>
        </p:txBody>
      </p:sp>
      <p:sp>
        <p:nvSpPr>
          <p:cNvPr id="4" name="矩形 3"/>
          <p:cNvSpPr/>
          <p:nvPr/>
        </p:nvSpPr>
        <p:spPr>
          <a:xfrm>
            <a:off x="197768" y="1412776"/>
            <a:ext cx="8748464" cy="4832092"/>
          </a:xfrm>
          <a:prstGeom prst="rect">
            <a:avLst/>
          </a:prstGeom>
        </p:spPr>
        <p:txBody>
          <a:bodyPr wrap="square">
            <a:spAutoFit/>
          </a:bodyPr>
          <a:lstStyle/>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#include&lt;</a:t>
            </a:r>
            <a:r>
              <a:rPr lang="en-US" altLang="zh-CN" sz="2200" kern="100" dirty="0" err="1">
                <a:solidFill>
                  <a:srgbClr val="000000"/>
                </a:solidFill>
                <a:latin typeface="Courier New" panose="02070309020205020404" pitchFamily="49" charset="0"/>
                <a:cs typeface="Times New Roman" panose="02020603050405020304" pitchFamily="18" charset="0"/>
              </a:rPr>
              <a:t>stdio.h</a:t>
            </a:r>
            <a:r>
              <a:rPr lang="en-US" altLang="zh-CN" sz="2200" kern="100" dirty="0">
                <a:solidFill>
                  <a:srgbClr val="000000"/>
                </a:solidFill>
                <a:latin typeface="Courier New" panose="02070309020205020404" pitchFamily="49" charset="0"/>
                <a:cs typeface="Times New Roman" panose="02020603050405020304" pitchFamily="18" charset="0"/>
              </a:rPr>
              <a:t>&gt;</a:t>
            </a:r>
            <a:endParaRPr lang="zh-CN" altLang="zh-CN" sz="2200" kern="100" dirty="0">
              <a:latin typeface="Calibri" panose="020F0502020204030204" pitchFamily="34" charset="0"/>
              <a:cs typeface="Times New Roman" panose="02020603050405020304" pitchFamily="18" charset="0"/>
            </a:endParaRPr>
          </a:p>
          <a:p>
            <a:pPr>
              <a:spcAft>
                <a:spcPts val="0"/>
              </a:spcAft>
            </a:pPr>
            <a:r>
              <a:rPr lang="en-US" altLang="zh-CN" sz="2200" kern="100" dirty="0" err="1">
                <a:solidFill>
                  <a:srgbClr val="000000"/>
                </a:solidFill>
                <a:latin typeface="Courier New" panose="02070309020205020404" pitchFamily="49" charset="0"/>
                <a:cs typeface="Times New Roman" panose="02020603050405020304" pitchFamily="18" charset="0"/>
              </a:rPr>
              <a:t>int</a:t>
            </a:r>
            <a:r>
              <a:rPr lang="en-US" altLang="zh-CN" sz="2200" kern="100" dirty="0">
                <a:solidFill>
                  <a:srgbClr val="000000"/>
                </a:solidFill>
                <a:latin typeface="Courier New" panose="02070309020205020404" pitchFamily="49" charset="0"/>
                <a:cs typeface="Times New Roman" panose="02020603050405020304" pitchFamily="18" charset="0"/>
              </a:rPr>
              <a:t> main() {</a:t>
            </a:r>
            <a:endParaRPr lang="zh-CN" altLang="zh-CN" sz="2200" kern="100" dirty="0">
              <a:latin typeface="Calibri" panose="020F0502020204030204" pitchFamily="34" charset="0"/>
              <a:cs typeface="Times New Roman" panose="02020603050405020304" pitchFamily="18" charset="0"/>
            </a:endParaRP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int f1=1,f2=1; </a:t>
            </a:r>
            <a:r>
              <a:rPr lang="en-US" altLang="zh-CN" sz="2200" kern="100">
                <a:solidFill>
                  <a:srgbClr val="00B050"/>
                </a:solidFill>
                <a:latin typeface="Courier New" panose="02070309020205020404" pitchFamily="49" charset="0"/>
                <a:cs typeface="Times New Roman" panose="02020603050405020304" pitchFamily="18" charset="0"/>
              </a:rPr>
              <a:t>//</a:t>
            </a:r>
            <a:r>
              <a:rPr lang="zh-CN" altLang="en-US" sz="2200" kern="100">
                <a:solidFill>
                  <a:srgbClr val="00B050"/>
                </a:solidFill>
                <a:latin typeface="Courier New" panose="02070309020205020404" pitchFamily="49" charset="0"/>
                <a:cs typeface="Times New Roman" panose="02020603050405020304" pitchFamily="18" charset="0"/>
              </a:rPr>
              <a:t>定义并初始化数列的头</a:t>
            </a:r>
            <a:r>
              <a:rPr lang="en-US" altLang="zh-CN" sz="2200" kern="100">
                <a:solidFill>
                  <a:srgbClr val="00B050"/>
                </a:solidFill>
                <a:latin typeface="Courier New" panose="02070309020205020404" pitchFamily="49" charset="0"/>
                <a:cs typeface="Times New Roman" panose="02020603050405020304" pitchFamily="18" charset="0"/>
              </a:rPr>
              <a:t>2</a:t>
            </a:r>
            <a:r>
              <a:rPr lang="zh-CN" altLang="en-US" sz="2200" kern="100">
                <a:solidFill>
                  <a:srgbClr val="00B050"/>
                </a:solidFill>
                <a:latin typeface="Courier New" panose="02070309020205020404" pitchFamily="49" charset="0"/>
                <a:cs typeface="Times New Roman" panose="02020603050405020304" pitchFamily="18" charset="0"/>
              </a:rPr>
              <a:t>个数</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int i; </a:t>
            </a:r>
            <a:r>
              <a:rPr lang="en-US" altLang="zh-CN" sz="2200" kern="100">
                <a:solidFill>
                  <a:srgbClr val="00B050"/>
                </a:solidFill>
                <a:latin typeface="Courier New" panose="02070309020205020404" pitchFamily="49" charset="0"/>
                <a:cs typeface="Times New Roman" panose="02020603050405020304" pitchFamily="18" charset="0"/>
              </a:rPr>
              <a:t>//</a:t>
            </a:r>
            <a:r>
              <a:rPr lang="zh-CN" altLang="en-US" sz="2200" kern="100">
                <a:solidFill>
                  <a:srgbClr val="00B050"/>
                </a:solidFill>
                <a:latin typeface="Courier New" panose="02070309020205020404" pitchFamily="49" charset="0"/>
                <a:cs typeface="Times New Roman" panose="02020603050405020304" pitchFamily="18" charset="0"/>
              </a:rPr>
              <a:t>定义并初始化循环控制变量</a:t>
            </a:r>
            <a:r>
              <a:rPr lang="en-US" altLang="zh-CN" sz="2200" kern="100">
                <a:solidFill>
                  <a:srgbClr val="00B050"/>
                </a:solidFill>
                <a:latin typeface="Courier New" panose="02070309020205020404" pitchFamily="49" charset="0"/>
                <a:cs typeface="Times New Roman" panose="02020603050405020304" pitchFamily="18" charset="0"/>
              </a:rPr>
              <a:t>i</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for(i=1 ; i&lt;=20; i++ ) </a:t>
            </a:r>
            <a:r>
              <a:rPr lang="en-US" altLang="zh-CN" sz="2200" kern="100">
                <a:solidFill>
                  <a:srgbClr val="00B050"/>
                </a:solidFill>
                <a:latin typeface="Courier New" panose="02070309020205020404" pitchFamily="49" charset="0"/>
                <a:cs typeface="Times New Roman" panose="02020603050405020304" pitchFamily="18" charset="0"/>
              </a:rPr>
              <a:t>//1</a:t>
            </a:r>
            <a:r>
              <a:rPr lang="zh-CN" altLang="en-US" sz="2200" kern="100">
                <a:solidFill>
                  <a:srgbClr val="00B050"/>
                </a:solidFill>
                <a:latin typeface="Courier New" panose="02070309020205020404" pitchFamily="49" charset="0"/>
                <a:cs typeface="Times New Roman" panose="02020603050405020304" pitchFamily="18" charset="0"/>
              </a:rPr>
              <a:t>组</a:t>
            </a:r>
            <a:r>
              <a:rPr lang="en-US" altLang="zh-CN" sz="2200" kern="100">
                <a:solidFill>
                  <a:srgbClr val="00B050"/>
                </a:solidFill>
                <a:latin typeface="Courier New" panose="02070309020205020404" pitchFamily="49" charset="0"/>
                <a:cs typeface="Times New Roman" panose="02020603050405020304" pitchFamily="18" charset="0"/>
              </a:rPr>
              <a:t>2</a:t>
            </a:r>
            <a:r>
              <a:rPr lang="zh-CN" altLang="en-US" sz="2200" kern="100">
                <a:solidFill>
                  <a:srgbClr val="00B050"/>
                </a:solidFill>
                <a:latin typeface="Courier New" panose="02070309020205020404" pitchFamily="49" charset="0"/>
                <a:cs typeface="Times New Roman" panose="02020603050405020304" pitchFamily="18" charset="0"/>
              </a:rPr>
              <a:t>个，</a:t>
            </a:r>
            <a:r>
              <a:rPr lang="en-US" altLang="zh-CN" sz="2200" kern="100">
                <a:solidFill>
                  <a:srgbClr val="00B050"/>
                </a:solidFill>
                <a:latin typeface="Courier New" panose="02070309020205020404" pitchFamily="49" charset="0"/>
                <a:cs typeface="Times New Roman" panose="02020603050405020304" pitchFamily="18" charset="0"/>
              </a:rPr>
              <a:t>20</a:t>
            </a:r>
            <a:r>
              <a:rPr lang="zh-CN" altLang="en-US" sz="2200" kern="100">
                <a:solidFill>
                  <a:srgbClr val="00B050"/>
                </a:solidFill>
                <a:latin typeface="Courier New" panose="02070309020205020404" pitchFamily="49" charset="0"/>
                <a:cs typeface="Times New Roman" panose="02020603050405020304" pitchFamily="18" charset="0"/>
              </a:rPr>
              <a:t>组</a:t>
            </a:r>
            <a:r>
              <a:rPr lang="en-US" altLang="zh-CN" sz="2200" kern="100">
                <a:solidFill>
                  <a:srgbClr val="00B050"/>
                </a:solidFill>
                <a:latin typeface="Courier New" panose="02070309020205020404" pitchFamily="49" charset="0"/>
                <a:cs typeface="Times New Roman" panose="02020603050405020304" pitchFamily="18" charset="0"/>
              </a:rPr>
              <a:t>40</a:t>
            </a:r>
            <a:r>
              <a:rPr lang="zh-CN" altLang="en-US" sz="2200" kern="100">
                <a:solidFill>
                  <a:srgbClr val="00B050"/>
                </a:solidFill>
                <a:latin typeface="Courier New" panose="02070309020205020404" pitchFamily="49" charset="0"/>
                <a:cs typeface="Times New Roman" panose="02020603050405020304" pitchFamily="18" charset="0"/>
              </a:rPr>
              <a:t>个数</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 </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printf("%15d%15d",f1,f2</a:t>
            </a:r>
            <a:r>
              <a:rPr lang="en-US" altLang="zh-CN" sz="2200" kern="100">
                <a:solidFill>
                  <a:srgbClr val="00B050"/>
                </a:solidFill>
                <a:latin typeface="Courier New" panose="02070309020205020404" pitchFamily="49" charset="0"/>
                <a:cs typeface="Times New Roman" panose="02020603050405020304" pitchFamily="18" charset="0"/>
              </a:rPr>
              <a:t>);//</a:t>
            </a:r>
            <a:r>
              <a:rPr lang="zh-CN" altLang="en-US" sz="2200" kern="100">
                <a:solidFill>
                  <a:srgbClr val="00B050"/>
                </a:solidFill>
                <a:latin typeface="Courier New" panose="02070309020205020404" pitchFamily="49" charset="0"/>
                <a:cs typeface="Times New Roman" panose="02020603050405020304" pitchFamily="18" charset="0"/>
              </a:rPr>
              <a:t>输出当前的</a:t>
            </a:r>
            <a:r>
              <a:rPr lang="en-US" altLang="zh-CN" sz="2200" kern="100">
                <a:solidFill>
                  <a:srgbClr val="00B050"/>
                </a:solidFill>
                <a:latin typeface="Courier New" panose="02070309020205020404" pitchFamily="49" charset="0"/>
                <a:cs typeface="Times New Roman" panose="02020603050405020304" pitchFamily="18" charset="0"/>
              </a:rPr>
              <a:t>2</a:t>
            </a:r>
            <a:r>
              <a:rPr lang="zh-CN" altLang="en-US" sz="2200" kern="100">
                <a:solidFill>
                  <a:srgbClr val="00B050"/>
                </a:solidFill>
                <a:latin typeface="Courier New" panose="02070309020205020404" pitchFamily="49" charset="0"/>
                <a:cs typeface="Times New Roman" panose="02020603050405020304" pitchFamily="18" charset="0"/>
              </a:rPr>
              <a:t>个数</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if(i%2==0) printf("\n");</a:t>
            </a:r>
          </a:p>
          <a:p>
            <a:pPr>
              <a:spcAft>
                <a:spcPts val="0"/>
              </a:spcAft>
            </a:pPr>
            <a:r>
              <a:rPr lang="en-US" altLang="zh-CN" sz="2200" kern="100">
                <a:solidFill>
                  <a:srgbClr val="00B050"/>
                </a:solidFill>
                <a:latin typeface="Courier New" panose="02070309020205020404" pitchFamily="49" charset="0"/>
                <a:cs typeface="Times New Roman" panose="02020603050405020304" pitchFamily="18" charset="0"/>
              </a:rPr>
              <a:t>		//</a:t>
            </a:r>
            <a:r>
              <a:rPr lang="zh-CN" altLang="en-US" sz="2200" kern="100">
                <a:solidFill>
                  <a:srgbClr val="00B050"/>
                </a:solidFill>
                <a:latin typeface="Courier New" panose="02070309020205020404" pitchFamily="49" charset="0"/>
                <a:cs typeface="Times New Roman" panose="02020603050405020304" pitchFamily="18" charset="0"/>
              </a:rPr>
              <a:t>每输出</a:t>
            </a:r>
            <a:r>
              <a:rPr lang="en-US" altLang="zh-CN" sz="2200" kern="100">
                <a:solidFill>
                  <a:srgbClr val="00B050"/>
                </a:solidFill>
                <a:latin typeface="Courier New" panose="02070309020205020404" pitchFamily="49" charset="0"/>
                <a:cs typeface="Times New Roman" panose="02020603050405020304" pitchFamily="18" charset="0"/>
              </a:rPr>
              <a:t>2</a:t>
            </a:r>
            <a:r>
              <a:rPr lang="zh-CN" altLang="en-US" sz="2200" kern="100">
                <a:solidFill>
                  <a:srgbClr val="00B050"/>
                </a:solidFill>
                <a:latin typeface="Courier New" panose="02070309020205020404" pitchFamily="49" charset="0"/>
                <a:cs typeface="Times New Roman" panose="02020603050405020304" pitchFamily="18" charset="0"/>
              </a:rPr>
              <a:t>次（</a:t>
            </a:r>
            <a:r>
              <a:rPr lang="en-US" altLang="zh-CN" sz="2200" kern="100">
                <a:solidFill>
                  <a:srgbClr val="00B050"/>
                </a:solidFill>
                <a:latin typeface="Courier New" panose="02070309020205020404" pitchFamily="49" charset="0"/>
                <a:cs typeface="Times New Roman" panose="02020603050405020304" pitchFamily="18" charset="0"/>
              </a:rPr>
              <a:t>4</a:t>
            </a:r>
            <a:r>
              <a:rPr lang="zh-CN" altLang="en-US" sz="2200" kern="100">
                <a:solidFill>
                  <a:srgbClr val="00B050"/>
                </a:solidFill>
                <a:latin typeface="Courier New" panose="02070309020205020404" pitchFamily="49" charset="0"/>
                <a:cs typeface="Times New Roman" panose="02020603050405020304" pitchFamily="18" charset="0"/>
              </a:rPr>
              <a:t>个数）换行</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f1+=f2; f2+=f1;</a:t>
            </a:r>
          </a:p>
          <a:p>
            <a:pPr>
              <a:spcAft>
                <a:spcPts val="0"/>
              </a:spcAft>
            </a:pPr>
            <a:r>
              <a:rPr lang="en-US" altLang="zh-CN" sz="2200" kern="100">
                <a:solidFill>
                  <a:srgbClr val="00B050"/>
                </a:solidFill>
                <a:latin typeface="Courier New" panose="02070309020205020404" pitchFamily="49" charset="0"/>
                <a:cs typeface="Times New Roman" panose="02020603050405020304" pitchFamily="18" charset="0"/>
              </a:rPr>
              <a:t>     		//</a:t>
            </a:r>
            <a:r>
              <a:rPr lang="zh-CN" altLang="en-US" sz="2200" kern="100">
                <a:solidFill>
                  <a:srgbClr val="00B050"/>
                </a:solidFill>
                <a:latin typeface="Courier New" panose="02070309020205020404" pitchFamily="49" charset="0"/>
                <a:cs typeface="Times New Roman" panose="02020603050405020304" pitchFamily="18" charset="0"/>
              </a:rPr>
              <a:t>计算下</a:t>
            </a:r>
            <a:r>
              <a:rPr lang="en-US" altLang="zh-CN" sz="2200" kern="100">
                <a:solidFill>
                  <a:srgbClr val="00B050"/>
                </a:solidFill>
                <a:latin typeface="Courier New" panose="02070309020205020404" pitchFamily="49" charset="0"/>
                <a:cs typeface="Times New Roman" panose="02020603050405020304" pitchFamily="18" charset="0"/>
              </a:rPr>
              <a:t>2</a:t>
            </a:r>
            <a:r>
              <a:rPr lang="zh-CN" altLang="en-US" sz="2200" kern="100">
                <a:solidFill>
                  <a:srgbClr val="00B050"/>
                </a:solidFill>
                <a:latin typeface="Courier New" panose="02070309020205020404" pitchFamily="49" charset="0"/>
                <a:cs typeface="Times New Roman" panose="02020603050405020304" pitchFamily="18" charset="0"/>
              </a:rPr>
              <a:t>个数</a:t>
            </a:r>
            <a:r>
              <a:rPr lang="en-US" altLang="zh-CN" sz="2200" kern="100">
                <a:solidFill>
                  <a:srgbClr val="00B050"/>
                </a:solidFill>
                <a:latin typeface="Courier New" panose="02070309020205020404" pitchFamily="49" charset="0"/>
                <a:cs typeface="Times New Roman" panose="02020603050405020304" pitchFamily="18" charset="0"/>
              </a:rPr>
              <a:t>,f1</a:t>
            </a:r>
            <a:r>
              <a:rPr lang="zh-CN" altLang="en-US" sz="2200" kern="100">
                <a:solidFill>
                  <a:srgbClr val="00B050"/>
                </a:solidFill>
                <a:latin typeface="Courier New" panose="02070309020205020404" pitchFamily="49" charset="0"/>
                <a:cs typeface="Times New Roman" panose="02020603050405020304" pitchFamily="18" charset="0"/>
              </a:rPr>
              <a:t>奇数项，</a:t>
            </a:r>
            <a:r>
              <a:rPr lang="en-US" altLang="zh-CN" sz="2200" kern="100">
                <a:solidFill>
                  <a:srgbClr val="00B050"/>
                </a:solidFill>
                <a:latin typeface="Courier New" panose="02070309020205020404" pitchFamily="49" charset="0"/>
                <a:cs typeface="Times New Roman" panose="02020603050405020304" pitchFamily="18" charset="0"/>
              </a:rPr>
              <a:t>f2</a:t>
            </a:r>
            <a:r>
              <a:rPr lang="zh-CN" altLang="en-US" sz="2200" kern="100">
                <a:solidFill>
                  <a:srgbClr val="00B050"/>
                </a:solidFill>
                <a:latin typeface="Courier New" panose="02070309020205020404" pitchFamily="49" charset="0"/>
                <a:cs typeface="Times New Roman" panose="02020603050405020304" pitchFamily="18" charset="0"/>
              </a:rPr>
              <a:t>偶数项</a:t>
            </a:r>
          </a:p>
          <a:p>
            <a:pPr>
              <a:spcAft>
                <a:spcPts val="0"/>
              </a:spcAft>
            </a:pPr>
            <a:r>
              <a:rPr lang="zh-CN" altLang="en-US" sz="2200" kern="100">
                <a:solidFill>
                  <a:srgbClr val="000000"/>
                </a:solidFill>
                <a:latin typeface="Courier New" panose="02070309020205020404" pitchFamily="49" charset="0"/>
                <a:cs typeface="Times New Roman" panose="02020603050405020304" pitchFamily="18" charset="0"/>
              </a:rPr>
              <a:t>	</a:t>
            </a:r>
            <a:r>
              <a:rPr lang="en-US" altLang="zh-CN" sz="2200" kern="10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return 128;</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a:t>
            </a:r>
            <a:endParaRPr lang="en-US" altLang="zh-CN" sz="2200" kern="100" dirty="0">
              <a:solidFill>
                <a:srgbClr val="000000"/>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9024588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贪心法</a:t>
            </a:r>
          </a:p>
        </p:txBody>
      </p:sp>
      <p:sp>
        <p:nvSpPr>
          <p:cNvPr id="3" name="内容占位符 2"/>
          <p:cNvSpPr>
            <a:spLocks noGrp="1"/>
          </p:cNvSpPr>
          <p:nvPr>
            <p:ph idx="1"/>
          </p:nvPr>
        </p:nvSpPr>
        <p:spPr/>
        <p:txBody>
          <a:bodyPr/>
          <a:lstStyle/>
          <a:p>
            <a:r>
              <a:rPr lang="zh-CN" altLang="en-US" sz="2400" dirty="0"/>
              <a:t>贪心算法是指在对问题求解时，总时做出在当前看来是最好的选择。因此贪心法不保证对所有问题都能取得整体最优解，但对适用的问题能产生整体最优解或近似最优解。</a:t>
            </a:r>
            <a:endParaRPr lang="en-US" altLang="zh-CN" sz="2400" dirty="0"/>
          </a:p>
          <a:p>
            <a:endParaRPr lang="zh-CN" altLang="en-US" sz="2400" dirty="0"/>
          </a:p>
          <a:p>
            <a:r>
              <a:rPr lang="zh-CN" altLang="en-US" sz="2400" dirty="0"/>
              <a:t>贪心法基本思想：</a:t>
            </a:r>
          </a:p>
          <a:p>
            <a:r>
              <a:rPr lang="en-US" altLang="zh-CN" sz="2400" dirty="0"/>
              <a:t>1.	</a:t>
            </a:r>
            <a:r>
              <a:rPr lang="zh-CN" altLang="en-US" sz="2400" dirty="0"/>
              <a:t>把求解的问题分成若干个子问题</a:t>
            </a:r>
          </a:p>
          <a:p>
            <a:r>
              <a:rPr lang="en-US" altLang="zh-CN" sz="2400" dirty="0"/>
              <a:t>2.	</a:t>
            </a:r>
            <a:r>
              <a:rPr lang="zh-CN" altLang="en-US" sz="2400" dirty="0"/>
              <a:t>对每一个子问题求解，得到子问题的局部最优解</a:t>
            </a:r>
          </a:p>
          <a:p>
            <a:r>
              <a:rPr lang="en-US" altLang="zh-CN" sz="2400" dirty="0"/>
              <a:t>3.	</a:t>
            </a:r>
            <a:r>
              <a:rPr lang="zh-CN" altLang="en-US" sz="2400" dirty="0"/>
              <a:t>通过合成这些局部最优解得到原问题的解</a:t>
            </a:r>
          </a:p>
          <a:p>
            <a:endParaRPr lang="zh-CN" altLang="en-US" sz="2400" dirty="0"/>
          </a:p>
        </p:txBody>
      </p:sp>
    </p:spTree>
    <p:extLst>
      <p:ext uri="{BB962C8B-B14F-4D97-AF65-F5344CB8AC3E}">
        <p14:creationId xmlns:p14="http://schemas.microsoft.com/office/powerpoint/2010/main" val="239518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钱币问题</a:t>
            </a:r>
          </a:p>
        </p:txBody>
      </p:sp>
      <p:sp>
        <p:nvSpPr>
          <p:cNvPr id="5" name="文本框 4">
            <a:extLst>
              <a:ext uri="{FF2B5EF4-FFF2-40B4-BE49-F238E27FC236}">
                <a16:creationId xmlns:a16="http://schemas.microsoft.com/office/drawing/2014/main" id="{CE910897-E868-4D45-AE2A-EF918C028B42}"/>
              </a:ext>
            </a:extLst>
          </p:cNvPr>
          <p:cNvSpPr txBox="1"/>
          <p:nvPr/>
        </p:nvSpPr>
        <p:spPr>
          <a:xfrm>
            <a:off x="467544" y="1412776"/>
            <a:ext cx="8208912" cy="1938992"/>
          </a:xfrm>
          <a:prstGeom prst="rect">
            <a:avLst/>
          </a:prstGeom>
          <a:noFill/>
        </p:spPr>
        <p:txBody>
          <a:bodyPr wrap="square">
            <a:spAutoFit/>
          </a:bodyPr>
          <a:lstStyle/>
          <a:p>
            <a:r>
              <a:rPr lang="zh-CN" altLang="en-US" sz="2400" b="0" dirty="0">
                <a:latin typeface="微软雅黑" panose="020B0503020204020204" pitchFamily="34" charset="-122"/>
                <a:ea typeface="微软雅黑" panose="020B0503020204020204" pitchFamily="34" charset="-122"/>
              </a:rPr>
              <a:t>例</a:t>
            </a:r>
            <a:r>
              <a:rPr lang="en-US" altLang="zh-CN" sz="2400" b="0" dirty="0">
                <a:latin typeface="微软雅黑" panose="020B0503020204020204" pitchFamily="34" charset="-122"/>
                <a:ea typeface="微软雅黑" panose="020B0503020204020204" pitchFamily="34" charset="-122"/>
              </a:rPr>
              <a:t>3.4-6  </a:t>
            </a:r>
            <a:r>
              <a:rPr lang="zh-CN" altLang="en-US" sz="2400" b="0" dirty="0">
                <a:latin typeface="微软雅黑" panose="020B0503020204020204" pitchFamily="34" charset="-122"/>
                <a:ea typeface="微软雅黑" panose="020B0503020204020204" pitchFamily="34" charset="-122"/>
              </a:rPr>
              <a:t>钱币问题</a:t>
            </a:r>
          </a:p>
          <a:p>
            <a:r>
              <a:rPr lang="zh-CN" altLang="en-US" sz="2400" b="0" dirty="0">
                <a:latin typeface="微软雅黑" panose="020B0503020204020204" pitchFamily="34" charset="-122"/>
                <a:ea typeface="微软雅黑" panose="020B0503020204020204" pitchFamily="34" charset="-122"/>
              </a:rPr>
              <a:t>假设有七种面值的纸币：</a:t>
            </a: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元、</a:t>
            </a: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元、</a:t>
            </a:r>
            <a:r>
              <a:rPr lang="en-US" altLang="zh-CN" sz="2400" b="0" dirty="0">
                <a:latin typeface="微软雅黑" panose="020B0503020204020204" pitchFamily="34" charset="-122"/>
                <a:ea typeface="微软雅黑" panose="020B0503020204020204" pitchFamily="34" charset="-122"/>
              </a:rPr>
              <a:t>5</a:t>
            </a:r>
            <a:r>
              <a:rPr lang="zh-CN" altLang="en-US" sz="2400" b="0" dirty="0">
                <a:latin typeface="微软雅黑" panose="020B0503020204020204" pitchFamily="34" charset="-122"/>
                <a:ea typeface="微软雅黑" panose="020B0503020204020204" pitchFamily="34" charset="-122"/>
              </a:rPr>
              <a:t>元、</a:t>
            </a:r>
            <a:r>
              <a:rPr lang="en-US" altLang="zh-CN" sz="2400" b="0" dirty="0">
                <a:latin typeface="微软雅黑" panose="020B0503020204020204" pitchFamily="34" charset="-122"/>
                <a:ea typeface="微软雅黑" panose="020B0503020204020204" pitchFamily="34" charset="-122"/>
              </a:rPr>
              <a:t>10</a:t>
            </a:r>
            <a:r>
              <a:rPr lang="zh-CN" altLang="en-US" sz="2400" b="0" dirty="0">
                <a:latin typeface="微软雅黑" panose="020B0503020204020204" pitchFamily="34" charset="-122"/>
                <a:ea typeface="微软雅黑" panose="020B0503020204020204" pitchFamily="34" charset="-122"/>
              </a:rPr>
              <a:t>元、</a:t>
            </a:r>
            <a:r>
              <a:rPr lang="en-US" altLang="zh-CN" sz="2400" b="0" dirty="0">
                <a:latin typeface="微软雅黑" panose="020B0503020204020204" pitchFamily="34" charset="-122"/>
                <a:ea typeface="微软雅黑" panose="020B0503020204020204" pitchFamily="34" charset="-122"/>
              </a:rPr>
              <a:t>20</a:t>
            </a:r>
            <a:r>
              <a:rPr lang="zh-CN" altLang="en-US" sz="2400" b="0" dirty="0">
                <a:latin typeface="微软雅黑" panose="020B0503020204020204" pitchFamily="34" charset="-122"/>
                <a:ea typeface="微软雅黑" panose="020B0503020204020204" pitchFamily="34" charset="-122"/>
              </a:rPr>
              <a:t>元、</a:t>
            </a:r>
            <a:r>
              <a:rPr lang="en-US" altLang="zh-CN" sz="2400" b="0" dirty="0">
                <a:latin typeface="微软雅黑" panose="020B0503020204020204" pitchFamily="34" charset="-122"/>
                <a:ea typeface="微软雅黑" panose="020B0503020204020204" pitchFamily="34" charset="-122"/>
              </a:rPr>
              <a:t>50</a:t>
            </a:r>
            <a:r>
              <a:rPr lang="zh-CN" altLang="en-US" sz="2400" b="0" dirty="0">
                <a:latin typeface="微软雅黑" panose="020B0503020204020204" pitchFamily="34" charset="-122"/>
                <a:ea typeface="微软雅黑" panose="020B0503020204020204" pitchFamily="34" charset="-122"/>
              </a:rPr>
              <a:t>元、</a:t>
            </a:r>
            <a:r>
              <a:rPr lang="en-US" altLang="zh-CN" sz="2400" b="0" dirty="0">
                <a:latin typeface="微软雅黑" panose="020B0503020204020204" pitchFamily="34" charset="-122"/>
                <a:ea typeface="微软雅黑" panose="020B0503020204020204" pitchFamily="34" charset="-122"/>
              </a:rPr>
              <a:t>100</a:t>
            </a:r>
            <a:r>
              <a:rPr lang="zh-CN" altLang="en-US" sz="2400" b="0" dirty="0">
                <a:latin typeface="微软雅黑" panose="020B0503020204020204" pitchFamily="34" charset="-122"/>
                <a:ea typeface="微软雅黑" panose="020B0503020204020204" pitchFamily="34" charset="-122"/>
              </a:rPr>
              <a:t>元。某人手里对应上述面值的纸币分别有</a:t>
            </a:r>
            <a:r>
              <a:rPr lang="en-US" altLang="zh-CN" sz="2400" b="0" dirty="0">
                <a:latin typeface="微软雅黑" panose="020B0503020204020204" pitchFamily="34" charset="-122"/>
                <a:ea typeface="微软雅黑" panose="020B0503020204020204" pitchFamily="34" charset="-122"/>
              </a:rPr>
              <a:t>c0, c1, c2, c3, c4, c5, c6</a:t>
            </a:r>
            <a:r>
              <a:rPr lang="zh-CN" altLang="en-US" sz="2400" b="0" dirty="0">
                <a:latin typeface="微软雅黑" panose="020B0503020204020204" pitchFamily="34" charset="-122"/>
                <a:ea typeface="微软雅黑" panose="020B0503020204020204" pitchFamily="34" charset="-122"/>
              </a:rPr>
              <a:t>张。现在要用这些钱来支付特定的金额，问最少要用多少张纸币？</a:t>
            </a:r>
          </a:p>
        </p:txBody>
      </p:sp>
      <p:pic>
        <p:nvPicPr>
          <p:cNvPr id="1026" name="Picture 2">
            <a:extLst>
              <a:ext uri="{FF2B5EF4-FFF2-40B4-BE49-F238E27FC236}">
                <a16:creationId xmlns:a16="http://schemas.microsoft.com/office/drawing/2014/main" id="{A5D03697-DDE2-4C7C-B548-90113557B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495784"/>
            <a:ext cx="7632848" cy="267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5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钱币问题</a:t>
            </a:r>
          </a:p>
        </p:txBody>
      </p:sp>
      <p:sp>
        <p:nvSpPr>
          <p:cNvPr id="7" name="文本框 6">
            <a:extLst>
              <a:ext uri="{FF2B5EF4-FFF2-40B4-BE49-F238E27FC236}">
                <a16:creationId xmlns:a16="http://schemas.microsoft.com/office/drawing/2014/main" id="{5EECE1FB-6AA8-4210-959B-62A9B81FF03B}"/>
              </a:ext>
            </a:extLst>
          </p:cNvPr>
          <p:cNvSpPr txBox="1"/>
          <p:nvPr/>
        </p:nvSpPr>
        <p:spPr>
          <a:xfrm>
            <a:off x="495747" y="1700808"/>
            <a:ext cx="8540749" cy="3046988"/>
          </a:xfrm>
          <a:prstGeom prst="rect">
            <a:avLst/>
          </a:prstGeom>
          <a:noFill/>
        </p:spPr>
        <p:txBody>
          <a:bodyPr wrap="square">
            <a:spAutoFit/>
          </a:bodyPr>
          <a:lstStyle/>
          <a:p>
            <a:r>
              <a:rPr lang="zh-CN" altLang="en-US" sz="2400" b="0" dirty="0">
                <a:latin typeface="微软雅黑" panose="020B0503020204020204" pitchFamily="34" charset="-122"/>
                <a:ea typeface="微软雅黑" panose="020B0503020204020204" pitchFamily="34" charset="-122"/>
              </a:rPr>
              <a:t>程序算法：</a:t>
            </a:r>
          </a:p>
          <a:p>
            <a:r>
              <a:rPr lang="zh-CN" altLang="en-US" sz="2400" b="0" dirty="0">
                <a:latin typeface="微软雅黑" panose="020B0503020204020204" pitchFamily="34" charset="-122"/>
                <a:ea typeface="微软雅黑" panose="020B0503020204020204" pitchFamily="34" charset="-122"/>
              </a:rPr>
              <a:t>①求最少要用多少张纸币？</a:t>
            </a:r>
          </a:p>
          <a:p>
            <a:r>
              <a:rPr lang="zh-CN" altLang="en-US" sz="2400" b="0" dirty="0">
                <a:latin typeface="微软雅黑" panose="020B0503020204020204" pitchFamily="34" charset="-122"/>
                <a:ea typeface="微软雅黑" panose="020B0503020204020204" pitchFamily="34" charset="-122"/>
              </a:rPr>
              <a:t>按照贪心法的思想，每一步尽可能用面值大的纸币。</a:t>
            </a:r>
          </a:p>
          <a:p>
            <a:r>
              <a:rPr lang="zh-CN" altLang="en-US" sz="2400" b="0" dirty="0">
                <a:latin typeface="微软雅黑" panose="020B0503020204020204" pitchFamily="34" charset="-122"/>
                <a:ea typeface="微软雅黑" panose="020B0503020204020204" pitchFamily="34" charset="-122"/>
              </a:rPr>
              <a:t>②对组合不成功的情况要有判断和说明。</a:t>
            </a:r>
          </a:p>
          <a:p>
            <a:r>
              <a:rPr lang="zh-CN" altLang="en-US" sz="2400" b="0" dirty="0">
                <a:latin typeface="微软雅黑" panose="020B0503020204020204" pitchFamily="34" charset="-122"/>
                <a:ea typeface="微软雅黑" panose="020B0503020204020204" pitchFamily="34" charset="-122"/>
              </a:rPr>
              <a:t>③数据存贮的安排：采用一维数组</a:t>
            </a:r>
            <a:r>
              <a:rPr lang="en-US" altLang="zh-CN" sz="2400" b="0" dirty="0">
                <a:latin typeface="微软雅黑" panose="020B0503020204020204" pitchFamily="34" charset="-122"/>
                <a:ea typeface="微软雅黑" panose="020B0503020204020204" pitchFamily="34" charset="-122"/>
              </a:rPr>
              <a:t>value[N]</a:t>
            </a:r>
            <a:r>
              <a:rPr lang="zh-CN" altLang="en-US" sz="2400" b="0" dirty="0">
                <a:latin typeface="微软雅黑" panose="020B0503020204020204" pitchFamily="34" charset="-122"/>
                <a:ea typeface="微软雅黑" panose="020B0503020204020204" pitchFamily="34" charset="-122"/>
              </a:rPr>
              <a:t>存储纸币的各种面值（本题</a:t>
            </a:r>
            <a:r>
              <a:rPr lang="en-US" altLang="zh-CN" sz="2400" b="0" dirty="0">
                <a:latin typeface="微软雅黑" panose="020B0503020204020204" pitchFamily="34" charset="-122"/>
                <a:ea typeface="微软雅黑" panose="020B0503020204020204" pitchFamily="34" charset="-122"/>
              </a:rPr>
              <a:t>7</a:t>
            </a:r>
            <a:r>
              <a:rPr lang="zh-CN" altLang="en-US" sz="2400" b="0" dirty="0">
                <a:latin typeface="微软雅黑" panose="020B0503020204020204" pitchFamily="34" charset="-122"/>
                <a:ea typeface="微软雅黑" panose="020B0503020204020204" pitchFamily="34" charset="-122"/>
              </a:rPr>
              <a:t>种面值）；</a:t>
            </a:r>
          </a:p>
          <a:p>
            <a:r>
              <a:rPr lang="zh-CN" altLang="en-US" sz="2400" b="0" dirty="0">
                <a:latin typeface="微软雅黑" panose="020B0503020204020204" pitchFamily="34" charset="-122"/>
                <a:ea typeface="微软雅黑" panose="020B0503020204020204" pitchFamily="34" charset="-122"/>
              </a:rPr>
              <a:t>采用一维数组</a:t>
            </a:r>
            <a:r>
              <a:rPr lang="en-US" altLang="zh-CN" sz="2400" b="0" dirty="0">
                <a:latin typeface="微软雅黑" panose="020B0503020204020204" pitchFamily="34" charset="-122"/>
                <a:ea typeface="微软雅黑" panose="020B0503020204020204" pitchFamily="34" charset="-122"/>
              </a:rPr>
              <a:t>a[N]</a:t>
            </a:r>
            <a:r>
              <a:rPr lang="zh-CN" altLang="en-US" sz="2400" b="0" dirty="0">
                <a:latin typeface="微软雅黑" panose="020B0503020204020204" pitchFamily="34" charset="-122"/>
                <a:ea typeface="微软雅黑" panose="020B0503020204020204" pitchFamily="34" charset="-122"/>
              </a:rPr>
              <a:t>存储手里对应各面值的纸币张数，此数组由循环语句输入。</a:t>
            </a:r>
          </a:p>
        </p:txBody>
      </p:sp>
    </p:spTree>
    <p:extLst>
      <p:ext uri="{BB962C8B-B14F-4D97-AF65-F5344CB8AC3E}">
        <p14:creationId xmlns:p14="http://schemas.microsoft.com/office/powerpoint/2010/main" val="262984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钱币问题</a:t>
            </a:r>
          </a:p>
        </p:txBody>
      </p:sp>
      <p:sp>
        <p:nvSpPr>
          <p:cNvPr id="4" name="矩形 3"/>
          <p:cNvSpPr/>
          <p:nvPr/>
        </p:nvSpPr>
        <p:spPr>
          <a:xfrm>
            <a:off x="197768" y="1513815"/>
            <a:ext cx="8748464" cy="5509200"/>
          </a:xfrm>
          <a:prstGeom prst="rect">
            <a:avLst/>
          </a:prstGeom>
        </p:spPr>
        <p:txBody>
          <a:bodyPr wrap="square">
            <a:spAutoFit/>
          </a:bodyPr>
          <a:lstStyle/>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#define N 7</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#include &lt;</a:t>
            </a:r>
            <a:r>
              <a:rPr lang="en-US" altLang="zh-CN" sz="2200" kern="100" dirty="0" err="1">
                <a:solidFill>
                  <a:srgbClr val="000000"/>
                </a:solidFill>
                <a:latin typeface="Courier New" panose="02070309020205020404" pitchFamily="49" charset="0"/>
                <a:cs typeface="Times New Roman" panose="02020603050405020304" pitchFamily="18" charset="0"/>
              </a:rPr>
              <a:t>stdio.h</a:t>
            </a:r>
            <a:r>
              <a:rPr lang="en-US" altLang="zh-CN" sz="2200" kern="100" dirty="0">
                <a:solidFill>
                  <a:srgbClr val="000000"/>
                </a:solidFill>
                <a:latin typeface="Courier New" panose="02070309020205020404" pitchFamily="49" charset="0"/>
                <a:cs typeface="Times New Roman" panose="02020603050405020304" pitchFamily="18" charset="0"/>
              </a:rPr>
              <a:t>&gt;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int main()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int value[N]={1,2,5,10,20,50,100}; // </a:t>
            </a:r>
            <a:r>
              <a:rPr lang="zh-CN" altLang="en-US" sz="2200" kern="100" dirty="0">
                <a:solidFill>
                  <a:srgbClr val="000000"/>
                </a:solidFill>
                <a:latin typeface="Courier New" panose="02070309020205020404" pitchFamily="49" charset="0"/>
                <a:cs typeface="Times New Roman" panose="02020603050405020304" pitchFamily="18" charset="0"/>
              </a:rPr>
              <a:t>存储各种面值</a:t>
            </a:r>
          </a:p>
          <a:p>
            <a:pPr>
              <a:spcAft>
                <a:spcPts val="0"/>
              </a:spcAft>
            </a:pPr>
            <a:r>
              <a:rPr lang="zh-CN" altLang="en-US"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a:solidFill>
                  <a:srgbClr val="000000"/>
                </a:solidFill>
                <a:latin typeface="Courier New" panose="02070309020205020404" pitchFamily="49" charset="0"/>
                <a:cs typeface="Times New Roman" panose="02020603050405020304" pitchFamily="18" charset="0"/>
              </a:rPr>
              <a:t>int a[N];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int </a:t>
            </a:r>
            <a:r>
              <a:rPr lang="en-US" altLang="zh-CN" sz="2200" kern="100" dirty="0" err="1">
                <a:solidFill>
                  <a:srgbClr val="000000"/>
                </a:solidFill>
                <a:latin typeface="Courier New" panose="02070309020205020404" pitchFamily="49" charset="0"/>
                <a:cs typeface="Times New Roman" panose="02020603050405020304" pitchFamily="18" charset="0"/>
              </a:rPr>
              <a:t>money,i,num</a:t>
            </a:r>
            <a:r>
              <a:rPr lang="en-US" altLang="zh-CN" sz="2200" kern="100" dirty="0">
                <a:solidFill>
                  <a:srgbClr val="000000"/>
                </a:solidFill>
                <a:latin typeface="Courier New" panose="02070309020205020404" pitchFamily="49" charset="0"/>
                <a:cs typeface="Times New Roman" panose="02020603050405020304" pitchFamily="18" charset="0"/>
              </a:rPr>
              <a:t>=0,c=0;</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现有纸币面额为</a:t>
            </a:r>
            <a:r>
              <a:rPr lang="en-US" altLang="zh-CN" sz="2200" kern="100" dirty="0">
                <a:solidFill>
                  <a:srgbClr val="000000"/>
                </a:solidFill>
                <a:latin typeface="Courier New" panose="02070309020205020404" pitchFamily="49" charset="0"/>
                <a:cs typeface="Times New Roman" panose="02020603050405020304" pitchFamily="18" charset="0"/>
              </a:rPr>
              <a:t>: 1, 2, 5, 10, 20, 50,100 \n");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请输入你手中对应纸币的张数，如： </a:t>
            </a:r>
            <a:r>
              <a:rPr lang="en-US" altLang="zh-CN" sz="2200" kern="100" dirty="0">
                <a:solidFill>
                  <a:srgbClr val="000000"/>
                </a:solidFill>
                <a:latin typeface="Courier New" panose="02070309020205020404" pitchFamily="49" charset="0"/>
                <a:cs typeface="Times New Roman" panose="02020603050405020304" pitchFamily="18" charset="0"/>
              </a:rPr>
              <a:t>3,0,2,1,0,3,5\n");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for(</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=0;i&lt;</a:t>
            </a:r>
            <a:r>
              <a:rPr lang="en-US" altLang="zh-CN" sz="2200" kern="100" dirty="0" err="1">
                <a:solidFill>
                  <a:srgbClr val="000000"/>
                </a:solidFill>
                <a:latin typeface="Courier New" panose="02070309020205020404" pitchFamily="49" charset="0"/>
                <a:cs typeface="Times New Roman" panose="02020603050405020304" pitchFamily="18" charset="0"/>
              </a:rPr>
              <a:t>N;i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scanf</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d,",&amp;a</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请输入需要支付的总额</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scanf</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d",&amp;money</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119059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钱币问题</a:t>
            </a:r>
          </a:p>
        </p:txBody>
      </p:sp>
      <p:sp>
        <p:nvSpPr>
          <p:cNvPr id="4" name="矩形 3"/>
          <p:cNvSpPr/>
          <p:nvPr/>
        </p:nvSpPr>
        <p:spPr>
          <a:xfrm>
            <a:off x="197768" y="1513815"/>
            <a:ext cx="8748464" cy="4154984"/>
          </a:xfrm>
          <a:prstGeom prst="rect">
            <a:avLst/>
          </a:prstGeom>
        </p:spPr>
        <p:txBody>
          <a:bodyPr wrap="square">
            <a:spAutoFit/>
          </a:bodyPr>
          <a:lstStyle/>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for(</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=N-1;i&gt;=0;i--)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if(money/value[</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]&lt;=a[</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 c=money/value[</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else c=a[</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money=money-c*value[</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num+=c;</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if(money&gt;0) num=-1;</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if(num!=-1)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("%d\</a:t>
            </a:r>
            <a:r>
              <a:rPr lang="en-US" altLang="zh-CN" sz="2200" kern="100" dirty="0" err="1">
                <a:solidFill>
                  <a:srgbClr val="000000"/>
                </a:solidFill>
                <a:latin typeface="Courier New" panose="02070309020205020404" pitchFamily="49" charset="0"/>
                <a:cs typeface="Times New Roman" panose="02020603050405020304" pitchFamily="18" charset="0"/>
              </a:rPr>
              <a:t>n",num</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else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无解</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return 0;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392156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钱币问题</a:t>
            </a:r>
          </a:p>
        </p:txBody>
      </p:sp>
      <p:pic>
        <p:nvPicPr>
          <p:cNvPr id="5" name="图片 4">
            <a:extLst>
              <a:ext uri="{FF2B5EF4-FFF2-40B4-BE49-F238E27FC236}">
                <a16:creationId xmlns:a16="http://schemas.microsoft.com/office/drawing/2014/main" id="{A4D38DEE-9640-4BF8-B5BA-863D03173A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26408"/>
            <a:ext cx="7632848" cy="2026202"/>
          </a:xfrm>
          <a:prstGeom prst="rect">
            <a:avLst/>
          </a:prstGeom>
          <a:noFill/>
          <a:ln>
            <a:noFill/>
          </a:ln>
        </p:spPr>
      </p:pic>
      <p:pic>
        <p:nvPicPr>
          <p:cNvPr id="6" name="图片 5">
            <a:extLst>
              <a:ext uri="{FF2B5EF4-FFF2-40B4-BE49-F238E27FC236}">
                <a16:creationId xmlns:a16="http://schemas.microsoft.com/office/drawing/2014/main" id="{EE5245EC-D16E-4402-9990-37F0F28CAB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2822" y="3852610"/>
            <a:ext cx="6620509" cy="2026201"/>
          </a:xfrm>
          <a:prstGeom prst="rect">
            <a:avLst/>
          </a:prstGeom>
          <a:noFill/>
          <a:ln>
            <a:noFill/>
          </a:ln>
        </p:spPr>
      </p:pic>
      <p:sp>
        <p:nvSpPr>
          <p:cNvPr id="7" name="文本框 6">
            <a:extLst>
              <a:ext uri="{FF2B5EF4-FFF2-40B4-BE49-F238E27FC236}">
                <a16:creationId xmlns:a16="http://schemas.microsoft.com/office/drawing/2014/main" id="{E3AD99A7-3E33-46F5-B8F5-816D5D9D0A02}"/>
              </a:ext>
            </a:extLst>
          </p:cNvPr>
          <p:cNvSpPr txBox="1"/>
          <p:nvPr/>
        </p:nvSpPr>
        <p:spPr>
          <a:xfrm>
            <a:off x="611560" y="1303188"/>
            <a:ext cx="4572000" cy="523220"/>
          </a:xfrm>
          <a:prstGeom prst="rect">
            <a:avLst/>
          </a:prstGeom>
          <a:noFill/>
        </p:spPr>
        <p:txBody>
          <a:bodyPr wrap="square">
            <a:spAutoFit/>
          </a:bodyPr>
          <a:lstStyle/>
          <a:p>
            <a:r>
              <a:rPr lang="zh-CN" altLang="zh-CN" sz="2800" b="0" dirty="0">
                <a:effectLst/>
                <a:latin typeface="微软雅黑" panose="020B0503020204020204" pitchFamily="34" charset="-122"/>
                <a:ea typeface="微软雅黑" panose="020B0503020204020204" pitchFamily="34" charset="-122"/>
                <a:cs typeface="Times New Roman" panose="02020603050405020304" pitchFamily="18" charset="0"/>
              </a:rPr>
              <a:t>程序两次运行结果</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020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zh-CN" altLang="en-US"/>
              <a:t>基本算法</a:t>
            </a:r>
            <a:endParaRPr lang="zh-CN" altLang="en-US" dirty="0"/>
          </a:p>
        </p:txBody>
      </p:sp>
      <p:sp>
        <p:nvSpPr>
          <p:cNvPr id="89091" name="Rectangle 3"/>
          <p:cNvSpPr>
            <a:spLocks noGrp="1" noRot="1" noChangeArrowheads="1"/>
          </p:cNvSpPr>
          <p:nvPr>
            <p:ph type="body" idx="1"/>
          </p:nvPr>
        </p:nvSpPr>
        <p:spPr>
          <a:xfrm>
            <a:off x="571500" y="1574800"/>
            <a:ext cx="7937500" cy="4441952"/>
          </a:xfrm>
        </p:spPr>
        <p:txBody>
          <a:bodyPr>
            <a:normAutofit/>
          </a:bodyPr>
          <a:lstStyle/>
          <a:p>
            <a:r>
              <a:rPr lang="zh-CN" altLang="en-US" dirty="0"/>
              <a:t>穷举法</a:t>
            </a:r>
            <a:r>
              <a:rPr lang="en-US" altLang="zh-CN" dirty="0"/>
              <a:t>/</a:t>
            </a:r>
            <a:r>
              <a:rPr lang="zh-CN" altLang="en-US" dirty="0"/>
              <a:t>枚举法：从问题的所有可能解中寻求结果的方法（显然必须解空间有限），如求素数</a:t>
            </a:r>
            <a:endParaRPr lang="en-US" altLang="zh-CN" dirty="0"/>
          </a:p>
          <a:p>
            <a:r>
              <a:rPr lang="zh-CN" altLang="en-US" dirty="0"/>
              <a:t>递推法：根据递推关系迭代计算的方法，如</a:t>
            </a:r>
            <a:r>
              <a:rPr lang="en-US" altLang="zh-CN" dirty="0"/>
              <a:t>Fibonacci</a:t>
            </a:r>
            <a:r>
              <a:rPr lang="zh-CN" altLang="en-US" dirty="0"/>
              <a:t>数列</a:t>
            </a:r>
          </a:p>
          <a:p>
            <a:r>
              <a:rPr lang="zh-CN" altLang="en-US" dirty="0"/>
              <a:t>贪心法：求解问题时，</a:t>
            </a:r>
            <a:r>
              <a:rPr lang="zh-CN" altLang="zh-CN" dirty="0"/>
              <a:t>总</a:t>
            </a:r>
            <a:r>
              <a:rPr lang="zh-CN" altLang="en-US" dirty="0"/>
              <a:t>是</a:t>
            </a:r>
            <a:r>
              <a:rPr lang="zh-CN" altLang="zh-CN" dirty="0"/>
              <a:t>做出当前</a:t>
            </a:r>
            <a:r>
              <a:rPr lang="zh-CN" altLang="en-US" dirty="0"/>
              <a:t>步能看到的</a:t>
            </a:r>
            <a:r>
              <a:rPr lang="zh-CN" altLang="zh-CN" dirty="0"/>
              <a:t>最好的选择</a:t>
            </a:r>
            <a:endParaRPr lang="en-US" altLang="zh-CN" dirty="0"/>
          </a:p>
          <a:p>
            <a:r>
              <a:rPr lang="zh-CN" altLang="en-US" dirty="0"/>
              <a:t>分治法：将</a:t>
            </a:r>
            <a:r>
              <a:rPr lang="zh-CN" altLang="zh-CN" dirty="0"/>
              <a:t>规模比较大</a:t>
            </a:r>
            <a:r>
              <a:rPr lang="zh-CN" altLang="en-US" dirty="0"/>
              <a:t>的</a:t>
            </a:r>
            <a:r>
              <a:rPr lang="zh-CN" altLang="zh-CN" dirty="0"/>
              <a:t>问题</a:t>
            </a:r>
            <a:r>
              <a:rPr lang="zh-CN" altLang="en-US" dirty="0"/>
              <a:t>层层</a:t>
            </a:r>
            <a:r>
              <a:rPr lang="zh-CN" altLang="zh-CN" dirty="0"/>
              <a:t>分解为一些规模比较小的子问题，</a:t>
            </a:r>
            <a:r>
              <a:rPr lang="zh-CN" altLang="en-US" dirty="0"/>
              <a:t>直至每个</a:t>
            </a:r>
            <a:r>
              <a:rPr lang="zh-CN" altLang="zh-CN" dirty="0"/>
              <a:t>子问题</a:t>
            </a:r>
            <a:r>
              <a:rPr lang="zh-CN" altLang="en-US" dirty="0"/>
              <a:t>都能找到解决的算法，</a:t>
            </a:r>
            <a:r>
              <a:rPr lang="zh-CN" altLang="zh-CN" dirty="0"/>
              <a:t>最后将已解决的子问题合并获得整个问题的解</a:t>
            </a:r>
            <a:endParaRPr lang="en-US" altLang="zh-CN" dirty="0"/>
          </a:p>
        </p:txBody>
      </p:sp>
    </p:spTree>
    <p:extLst>
      <p:ext uri="{BB962C8B-B14F-4D97-AF65-F5344CB8AC3E}">
        <p14:creationId xmlns:p14="http://schemas.microsoft.com/office/powerpoint/2010/main" val="31982876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分治法</a:t>
            </a:r>
          </a:p>
        </p:txBody>
      </p:sp>
      <p:sp>
        <p:nvSpPr>
          <p:cNvPr id="5" name="内容占位符 2">
            <a:extLst>
              <a:ext uri="{FF2B5EF4-FFF2-40B4-BE49-F238E27FC236}">
                <a16:creationId xmlns:a16="http://schemas.microsoft.com/office/drawing/2014/main" id="{A236CA9D-E066-4086-BC56-5CE2207871CE}"/>
              </a:ext>
            </a:extLst>
          </p:cNvPr>
          <p:cNvSpPr>
            <a:spLocks noGrp="1"/>
          </p:cNvSpPr>
          <p:nvPr>
            <p:ph idx="1"/>
          </p:nvPr>
        </p:nvSpPr>
        <p:spPr>
          <a:xfrm>
            <a:off x="301625" y="928993"/>
            <a:ext cx="8540750" cy="5112568"/>
          </a:xfrm>
        </p:spPr>
        <p:txBody>
          <a:bodyPr/>
          <a:lstStyle/>
          <a:p>
            <a:pPr marL="0" indent="0">
              <a:buNone/>
            </a:pPr>
            <a:endParaRPr lang="zh-CN" altLang="zh-CN" dirty="0"/>
          </a:p>
          <a:p>
            <a:pPr lvl="0"/>
            <a:r>
              <a:rPr lang="zh-CN" altLang="en-US" dirty="0"/>
              <a:t>分治法主要思想是分而治之，即当我们遇到的问题规模比较大时可以将问题分解为一些规模比较小的子问题，然后寻求合适的算法将这些子问题逐个击破，最后将已解决的子问题合并获得整个问题的解。简言之，分治法三步骤就是“分</a:t>
            </a:r>
            <a:r>
              <a:rPr lang="en-US" altLang="zh-CN" dirty="0"/>
              <a:t>——</a:t>
            </a:r>
            <a:r>
              <a:rPr lang="zh-CN" altLang="en-US" dirty="0"/>
              <a:t>治</a:t>
            </a:r>
            <a:r>
              <a:rPr lang="en-US" altLang="zh-CN" dirty="0"/>
              <a:t>——</a:t>
            </a:r>
            <a:r>
              <a:rPr lang="zh-CN" altLang="en-US" dirty="0"/>
              <a:t>合”。</a:t>
            </a:r>
            <a:endParaRPr lang="en-US" altLang="zh-CN" dirty="0"/>
          </a:p>
          <a:p>
            <a:pPr lvl="0"/>
            <a:r>
              <a:rPr lang="zh-CN" altLang="en-US" dirty="0"/>
              <a:t>下面我们来看几个简单的例子。</a:t>
            </a:r>
            <a:endParaRPr lang="zh-CN" altLang="zh-CN" dirty="0"/>
          </a:p>
        </p:txBody>
      </p:sp>
      <p:pic>
        <p:nvPicPr>
          <p:cNvPr id="4" name="图片 3" descr="002215b85053101d948d0f.jpg">
            <a:extLst>
              <a:ext uri="{FF2B5EF4-FFF2-40B4-BE49-F238E27FC236}">
                <a16:creationId xmlns:a16="http://schemas.microsoft.com/office/drawing/2014/main" id="{2DB4C8E4-C9B6-4F8A-BAE1-3E1D728953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3809" y="4241626"/>
            <a:ext cx="3168352" cy="223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970A8-8E62-1A6E-7B5A-4E607925C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5F21963-0779-1062-A01D-23B39C07AF9C}"/>
              </a:ext>
            </a:extLst>
          </p:cNvPr>
          <p:cNvSpPr>
            <a:spLocks noGrp="1"/>
          </p:cNvSpPr>
          <p:nvPr>
            <p:ph idx="1"/>
          </p:nvPr>
        </p:nvSpPr>
        <p:spPr/>
        <p:txBody>
          <a:bodyPr/>
          <a:lstStyle/>
          <a:p>
            <a:endParaRPr lang="zh-CN" altLang="en-US"/>
          </a:p>
        </p:txBody>
      </p:sp>
      <p:sp>
        <p:nvSpPr>
          <p:cNvPr id="5" name="文本框 4">
            <a:extLst>
              <a:ext uri="{FF2B5EF4-FFF2-40B4-BE49-F238E27FC236}">
                <a16:creationId xmlns:a16="http://schemas.microsoft.com/office/drawing/2014/main" id="{7F0518E8-DD67-2DEA-B20C-1418E5A51939}"/>
              </a:ext>
            </a:extLst>
          </p:cNvPr>
          <p:cNvSpPr txBox="1"/>
          <p:nvPr/>
        </p:nvSpPr>
        <p:spPr>
          <a:xfrm>
            <a:off x="301625" y="2204864"/>
            <a:ext cx="8540750" cy="4401205"/>
          </a:xfrm>
          <a:prstGeom prst="rect">
            <a:avLst/>
          </a:prstGeom>
          <a:noFill/>
        </p:spPr>
        <p:txBody>
          <a:bodyPr wrap="square">
            <a:spAutoFit/>
          </a:bodyPr>
          <a:lstStyle/>
          <a:p>
            <a:r>
              <a:rPr lang="zh-CN" altLang="en-US" dirty="0"/>
              <a:t>战国时期纵横之术就使得秦国通过</a:t>
            </a:r>
            <a:r>
              <a:rPr lang="zh-CN" altLang="en-US" b="1" dirty="0"/>
              <a:t>合纵连横</a:t>
            </a:r>
            <a:r>
              <a:rPr lang="zh-CN" altLang="en-US" dirty="0"/>
              <a:t>的分治策略而统一了当时的六国（具体措施：</a:t>
            </a:r>
            <a:r>
              <a:rPr lang="zh-CN" altLang="en-US" b="1" dirty="0"/>
              <a:t>笼络燕齐，稳住魏楚，消灭韩赵；远交近攻，逐个击破。</a:t>
            </a:r>
            <a:r>
              <a:rPr lang="zh-CN" altLang="en-US" dirty="0"/>
              <a:t> ）秦国，就是在与六国连横的过程中，一方面击破了合纵，另一方面不断深挖本国的潜能，使国家不断的富强，最终取得了统一霸业的伟大胜利</a:t>
            </a:r>
            <a:endParaRPr lang="en-US" altLang="zh-CN" dirty="0"/>
          </a:p>
          <a:p>
            <a:endParaRPr lang="en-US" altLang="zh-CN" dirty="0"/>
          </a:p>
          <a:p>
            <a:r>
              <a:rPr lang="zh-CN" altLang="en-US" dirty="0"/>
              <a:t>世界杯赛程</a:t>
            </a:r>
            <a:endParaRPr lang="en-US" altLang="zh-CN" dirty="0"/>
          </a:p>
          <a:p>
            <a:endParaRPr lang="en-US" altLang="zh-CN" dirty="0"/>
          </a:p>
          <a:p>
            <a:r>
              <a:rPr lang="zh-CN" altLang="en-US" dirty="0"/>
              <a:t>高考考场</a:t>
            </a:r>
          </a:p>
        </p:txBody>
      </p:sp>
    </p:spTree>
    <p:extLst>
      <p:ext uri="{BB962C8B-B14F-4D97-AF65-F5344CB8AC3E}">
        <p14:creationId xmlns:p14="http://schemas.microsoft.com/office/powerpoint/2010/main" val="2233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609600"/>
            <a:ext cx="6624736" cy="659160"/>
          </a:xfrm>
        </p:spPr>
        <p:txBody>
          <a:bodyPr/>
          <a:lstStyle/>
          <a:p>
            <a:r>
              <a:rPr lang="zh-CN" altLang="en-US" dirty="0"/>
              <a:t>二分查找</a:t>
            </a:r>
          </a:p>
        </p:txBody>
      </p:sp>
      <p:sp>
        <p:nvSpPr>
          <p:cNvPr id="5" name="内容占位符 2">
            <a:extLst>
              <a:ext uri="{FF2B5EF4-FFF2-40B4-BE49-F238E27FC236}">
                <a16:creationId xmlns:a16="http://schemas.microsoft.com/office/drawing/2014/main" id="{B99578B7-7FD2-405F-9DE5-7C2DA8CDB4EA}"/>
              </a:ext>
            </a:extLst>
          </p:cNvPr>
          <p:cNvSpPr>
            <a:spLocks noGrp="1"/>
          </p:cNvSpPr>
          <p:nvPr>
            <p:ph idx="1"/>
          </p:nvPr>
        </p:nvSpPr>
        <p:spPr>
          <a:xfrm>
            <a:off x="301625" y="1268760"/>
            <a:ext cx="8540750" cy="4619600"/>
          </a:xfrm>
        </p:spPr>
        <p:txBody>
          <a:bodyPr/>
          <a:lstStyle/>
          <a:p>
            <a:pPr marL="0" indent="0">
              <a:buNone/>
            </a:pPr>
            <a:r>
              <a:rPr lang="zh-CN" altLang="en-US" dirty="0"/>
              <a:t>查找是在大量的信息中寻找一个特定的信息元素</a:t>
            </a:r>
            <a:r>
              <a:rPr lang="en-US" altLang="zh-CN" dirty="0"/>
              <a:t>,</a:t>
            </a:r>
            <a:r>
              <a:rPr lang="zh-CN" altLang="en-US" dirty="0"/>
              <a:t>在计算机应用中</a:t>
            </a:r>
            <a:r>
              <a:rPr lang="en-US" altLang="zh-CN" dirty="0"/>
              <a:t>,</a:t>
            </a:r>
            <a:r>
              <a:rPr lang="zh-CN" altLang="en-US" dirty="0"/>
              <a:t>查找是常用的基本运算</a:t>
            </a:r>
            <a:r>
              <a:rPr lang="en-US" altLang="zh-CN" dirty="0"/>
              <a:t>,</a:t>
            </a:r>
            <a:r>
              <a:rPr lang="zh-CN" altLang="en-US" dirty="0"/>
              <a:t>例如编译程序中符号表的查找。</a:t>
            </a:r>
            <a:endParaRPr lang="en-US" altLang="zh-CN" dirty="0"/>
          </a:p>
          <a:p>
            <a:pPr marL="0" indent="0">
              <a:buNone/>
            </a:pPr>
            <a:endParaRPr lang="en-US" altLang="zh-CN" dirty="0"/>
          </a:p>
          <a:p>
            <a:pPr marL="0" indent="0">
              <a:buNone/>
            </a:pPr>
            <a:r>
              <a:rPr lang="zh-CN" altLang="en-US" dirty="0"/>
              <a:t>二分查找法为常见的查找方法中的一种，采用分治策略，有着查找速度快，查找效率高的优点。</a:t>
            </a:r>
            <a:endParaRPr lang="en-US" altLang="zh-CN" dirty="0"/>
          </a:p>
          <a:p>
            <a:pPr marL="0" indent="0">
              <a:buNone/>
            </a:pPr>
            <a:r>
              <a:rPr lang="zh-CN" altLang="en-US" dirty="0"/>
              <a:t>它的基本思想是：（这里假设数组元素呈升序排列）将</a:t>
            </a:r>
            <a:r>
              <a:rPr lang="en-US" altLang="zh-CN" dirty="0"/>
              <a:t>n</a:t>
            </a:r>
            <a:r>
              <a:rPr lang="zh-CN" altLang="en-US" dirty="0"/>
              <a:t>个元素分成个数大致相同的两半，取</a:t>
            </a:r>
            <a:r>
              <a:rPr lang="en-US" altLang="zh-CN" dirty="0"/>
              <a:t>a[n/2]</a:t>
            </a:r>
            <a:r>
              <a:rPr lang="zh-CN" altLang="en-US" dirty="0"/>
              <a:t>与欲查找的</a:t>
            </a:r>
            <a:r>
              <a:rPr lang="en-US" altLang="zh-CN" dirty="0"/>
              <a:t>x</a:t>
            </a:r>
            <a:r>
              <a:rPr lang="zh-CN" altLang="en-US" dirty="0"/>
              <a:t>作比较，如果</a:t>
            </a:r>
            <a:r>
              <a:rPr lang="en-US" altLang="zh-CN" dirty="0"/>
              <a:t>x=a[n/2]</a:t>
            </a:r>
            <a:r>
              <a:rPr lang="zh-CN" altLang="en-US" dirty="0"/>
              <a:t>则找到</a:t>
            </a:r>
            <a:r>
              <a:rPr lang="en-US" altLang="zh-CN" dirty="0"/>
              <a:t>x</a:t>
            </a:r>
            <a:r>
              <a:rPr lang="zh-CN" altLang="en-US" dirty="0"/>
              <a:t>，算法终止；如 果</a:t>
            </a:r>
            <a:r>
              <a:rPr lang="en-US" altLang="zh-CN" dirty="0"/>
              <a:t>x&lt;a[n/2]</a:t>
            </a:r>
            <a:r>
              <a:rPr lang="zh-CN" altLang="en-US" dirty="0"/>
              <a:t>，则我们只要在数组</a:t>
            </a:r>
            <a:r>
              <a:rPr lang="en-US" altLang="zh-CN" dirty="0"/>
              <a:t>a</a:t>
            </a:r>
            <a:r>
              <a:rPr lang="zh-CN" altLang="en-US" dirty="0"/>
              <a:t>的左半部继续搜索</a:t>
            </a:r>
            <a:r>
              <a:rPr lang="en-US" altLang="zh-CN" dirty="0"/>
              <a:t>x</a:t>
            </a:r>
            <a:r>
              <a:rPr lang="zh-CN" altLang="en-US" dirty="0"/>
              <a:t>；如果</a:t>
            </a:r>
            <a:r>
              <a:rPr lang="en-US" altLang="zh-CN" dirty="0"/>
              <a:t>x&gt;a[n/2]</a:t>
            </a:r>
            <a:r>
              <a:rPr lang="zh-CN" altLang="en-US" dirty="0"/>
              <a:t>，则我们只要在数组</a:t>
            </a:r>
            <a:r>
              <a:rPr lang="en-US" altLang="zh-CN" dirty="0"/>
              <a:t>a</a:t>
            </a:r>
            <a:r>
              <a:rPr lang="zh-CN" altLang="en-US" dirty="0"/>
              <a:t>的右半部继续搜索</a:t>
            </a:r>
            <a:r>
              <a:rPr lang="en-US" altLang="zh-CN" dirty="0"/>
              <a:t>x</a:t>
            </a:r>
            <a:r>
              <a:rPr lang="zh-CN" altLang="en-US" dirty="0"/>
              <a:t>。</a:t>
            </a:r>
          </a:p>
        </p:txBody>
      </p:sp>
    </p:spTree>
    <p:extLst>
      <p:ext uri="{BB962C8B-B14F-4D97-AF65-F5344CB8AC3E}">
        <p14:creationId xmlns:p14="http://schemas.microsoft.com/office/powerpoint/2010/main" val="314104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二分查找</a:t>
            </a:r>
          </a:p>
        </p:txBody>
      </p:sp>
      <p:sp>
        <p:nvSpPr>
          <p:cNvPr id="4" name="矩形 3"/>
          <p:cNvSpPr/>
          <p:nvPr/>
        </p:nvSpPr>
        <p:spPr>
          <a:xfrm>
            <a:off x="197768" y="1513815"/>
            <a:ext cx="8748464" cy="5170646"/>
          </a:xfrm>
          <a:prstGeom prst="rect">
            <a:avLst/>
          </a:prstGeom>
        </p:spPr>
        <p:txBody>
          <a:bodyPr wrap="square">
            <a:spAutoFit/>
          </a:bodyPr>
          <a:lstStyle/>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#include &lt;</a:t>
            </a:r>
            <a:r>
              <a:rPr lang="en-US" altLang="zh-CN" sz="2200" kern="100" dirty="0" err="1">
                <a:solidFill>
                  <a:srgbClr val="000000"/>
                </a:solidFill>
                <a:latin typeface="Courier New" panose="02070309020205020404" pitchFamily="49" charset="0"/>
                <a:cs typeface="Times New Roman" panose="02020603050405020304" pitchFamily="18" charset="0"/>
              </a:rPr>
              <a:t>stdio.h</a:t>
            </a:r>
            <a:r>
              <a:rPr lang="en-US" altLang="zh-CN" sz="2200" kern="100" dirty="0">
                <a:solidFill>
                  <a:srgbClr val="000000"/>
                </a:solidFill>
                <a:latin typeface="Courier New" panose="02070309020205020404" pitchFamily="49" charset="0"/>
                <a:cs typeface="Times New Roman" panose="02020603050405020304" pitchFamily="18" charset="0"/>
              </a:rPr>
              <a:t>&gt;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int main()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int </a:t>
            </a:r>
            <a:r>
              <a:rPr lang="en-US" altLang="zh-CN" sz="2200" kern="100" dirty="0" err="1">
                <a:solidFill>
                  <a:srgbClr val="000000"/>
                </a:solidFill>
                <a:latin typeface="Courier New" panose="02070309020205020404" pitchFamily="49" charset="0"/>
                <a:cs typeface="Times New Roman" panose="02020603050405020304" pitchFamily="18" charset="0"/>
              </a:rPr>
              <a:t>i,key,a</a:t>
            </a:r>
            <a:r>
              <a:rPr lang="en-US" altLang="zh-CN" sz="2200" kern="100" dirty="0">
                <a:solidFill>
                  <a:srgbClr val="000000"/>
                </a:solidFill>
                <a:latin typeface="Courier New" panose="02070309020205020404" pitchFamily="49" charset="0"/>
                <a:cs typeface="Times New Roman" panose="02020603050405020304" pitchFamily="18" charset="0"/>
              </a:rPr>
              <a:t>[100],n;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int </a:t>
            </a:r>
            <a:r>
              <a:rPr lang="en-US" altLang="zh-CN" sz="2200" kern="100" dirty="0" err="1">
                <a:solidFill>
                  <a:srgbClr val="000000"/>
                </a:solidFill>
                <a:latin typeface="Courier New" panose="02070309020205020404" pitchFamily="49" charset="0"/>
                <a:cs typeface="Times New Roman" panose="02020603050405020304" pitchFamily="18" charset="0"/>
              </a:rPr>
              <a:t>low,high,mid,count</a:t>
            </a:r>
            <a:r>
              <a:rPr lang="en-US" altLang="zh-CN" sz="2200" kern="100" dirty="0">
                <a:solidFill>
                  <a:srgbClr val="000000"/>
                </a:solidFill>
                <a:latin typeface="Courier New" panose="02070309020205020404" pitchFamily="49" charset="0"/>
                <a:cs typeface="Times New Roman" panose="02020603050405020304" pitchFamily="18" charset="0"/>
              </a:rPr>
              <a:t>=0,count1=0;</a:t>
            </a:r>
          </a:p>
          <a:p>
            <a:pPr>
              <a:spcAft>
                <a:spcPts val="0"/>
              </a:spcAft>
            </a:pPr>
            <a:endParaRPr lang="en-US" altLang="zh-CN" sz="2200" kern="100" dirty="0">
              <a:solidFill>
                <a:srgbClr val="000000"/>
              </a:solidFill>
              <a:latin typeface="Courier New" panose="02070309020205020404" pitchFamily="49" charset="0"/>
              <a:cs typeface="Times New Roman" panose="02020603050405020304" pitchFamily="18" charset="0"/>
            </a:endParaRP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请输入数组的长度：</a:t>
            </a:r>
            <a:r>
              <a:rPr lang="en-US" altLang="zh-CN" sz="2200" kern="100" dirty="0">
                <a:solidFill>
                  <a:srgbClr val="000000"/>
                </a:solidFill>
                <a:latin typeface="Courier New" panose="02070309020205020404" pitchFamily="49" charset="0"/>
                <a:cs typeface="Times New Roman" panose="02020603050405020304" pitchFamily="18" charset="0"/>
              </a:rPr>
              <a:t>\n");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scanf</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d",&amp;n</a:t>
            </a:r>
            <a:r>
              <a:rPr lang="en-US" altLang="zh-CN" sz="2200" kern="100" dirty="0">
                <a:solidFill>
                  <a:srgbClr val="000000"/>
                </a:solidFill>
                <a:latin typeface="Courier New" panose="02070309020205020404" pitchFamily="49" charset="0"/>
                <a:cs typeface="Times New Roman" panose="02020603050405020304" pitchFamily="18" charset="0"/>
              </a:rPr>
              <a:t>);    //</a:t>
            </a:r>
            <a:r>
              <a:rPr lang="zh-CN" altLang="en-US" sz="2200" kern="100" dirty="0">
                <a:solidFill>
                  <a:srgbClr val="000000"/>
                </a:solidFill>
                <a:latin typeface="Courier New" panose="02070309020205020404" pitchFamily="49" charset="0"/>
                <a:cs typeface="Times New Roman" panose="02020603050405020304" pitchFamily="18" charset="0"/>
              </a:rPr>
              <a:t>输入数组元素个数</a:t>
            </a:r>
          </a:p>
          <a:p>
            <a:pPr>
              <a:spcAft>
                <a:spcPts val="0"/>
              </a:spcAft>
            </a:pPr>
            <a:r>
              <a:rPr lang="zh-CN" altLang="en-US"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请输入数组元素：</a:t>
            </a:r>
            <a:r>
              <a:rPr lang="en-US" altLang="zh-CN" sz="2200" kern="100" dirty="0">
                <a:solidFill>
                  <a:srgbClr val="000000"/>
                </a:solidFill>
                <a:latin typeface="Courier New" panose="02070309020205020404" pitchFamily="49" charset="0"/>
                <a:cs typeface="Times New Roman" panose="02020603050405020304" pitchFamily="18" charset="0"/>
              </a:rPr>
              <a:t>\n");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for(</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=0;i&lt;</a:t>
            </a:r>
            <a:r>
              <a:rPr lang="en-US" altLang="zh-CN" sz="2200" kern="100" dirty="0" err="1">
                <a:solidFill>
                  <a:srgbClr val="000000"/>
                </a:solidFill>
                <a:latin typeface="Courier New" panose="02070309020205020404" pitchFamily="49" charset="0"/>
                <a:cs typeface="Times New Roman" panose="02020603050405020304" pitchFamily="18" charset="0"/>
              </a:rPr>
              <a:t>n;i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scanf</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d",&amp;a</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    //</a:t>
            </a:r>
            <a:r>
              <a:rPr lang="zh-CN" altLang="en-US" sz="2200" kern="100" dirty="0">
                <a:solidFill>
                  <a:srgbClr val="000000"/>
                </a:solidFill>
                <a:latin typeface="Courier New" panose="02070309020205020404" pitchFamily="49" charset="0"/>
                <a:cs typeface="Times New Roman" panose="02020603050405020304" pitchFamily="18" charset="0"/>
              </a:rPr>
              <a:t>输入有序数列到数组</a:t>
            </a:r>
            <a:r>
              <a:rPr lang="en-US" altLang="zh-CN" sz="2200" kern="100" dirty="0">
                <a:solidFill>
                  <a:srgbClr val="000000"/>
                </a:solidFill>
                <a:latin typeface="Courier New" panose="02070309020205020404" pitchFamily="49" charset="0"/>
                <a:cs typeface="Times New Roman" panose="02020603050405020304" pitchFamily="18" charset="0"/>
              </a:rPr>
              <a:t>a</a:t>
            </a:r>
            <a:r>
              <a:rPr lang="zh-CN" altLang="en-US" sz="2200" kern="100" dirty="0">
                <a:solidFill>
                  <a:srgbClr val="000000"/>
                </a:solidFill>
                <a:latin typeface="Courier New" panose="02070309020205020404" pitchFamily="49" charset="0"/>
                <a:cs typeface="Times New Roman" panose="02020603050405020304" pitchFamily="18" charset="0"/>
              </a:rPr>
              <a:t>中</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low=0;</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high=n-1;</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请输入你想查找的元素：</a:t>
            </a:r>
            <a:r>
              <a:rPr lang="en-US" altLang="zh-CN" sz="2200" kern="100" dirty="0">
                <a:solidFill>
                  <a:srgbClr val="000000"/>
                </a:solidFill>
                <a:latin typeface="Courier New" panose="02070309020205020404" pitchFamily="49" charset="0"/>
                <a:cs typeface="Times New Roman" panose="02020603050405020304" pitchFamily="18" charset="0"/>
              </a:rPr>
              <a:t>\n");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scanf</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d”,&amp;key</a:t>
            </a:r>
            <a:r>
              <a:rPr lang="en-US" altLang="zh-CN" sz="2200" kern="100" dirty="0">
                <a:solidFill>
                  <a:srgbClr val="000000"/>
                </a:solidFill>
                <a:latin typeface="Courier New" panose="02070309020205020404" pitchFamily="49" charset="0"/>
                <a:cs typeface="Times New Roman" panose="02020603050405020304" pitchFamily="18" charset="0"/>
              </a:rPr>
              <a:t>);    //</a:t>
            </a:r>
            <a:r>
              <a:rPr lang="zh-CN" altLang="en-US" sz="2200" kern="100" dirty="0">
                <a:solidFill>
                  <a:srgbClr val="000000"/>
                </a:solidFill>
                <a:latin typeface="Courier New" panose="02070309020205020404" pitchFamily="49" charset="0"/>
                <a:cs typeface="Times New Roman" panose="02020603050405020304" pitchFamily="18" charset="0"/>
              </a:rPr>
              <a:t>输入要查找的关键字</a:t>
            </a:r>
            <a:endParaRPr lang="en-US" altLang="zh-CN" sz="2200" kern="100" dirty="0">
              <a:solidFill>
                <a:srgbClr val="000000"/>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9683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768" y="476672"/>
            <a:ext cx="8838728" cy="6247864"/>
          </a:xfrm>
          <a:prstGeom prst="rect">
            <a:avLst/>
          </a:prstGeom>
        </p:spPr>
        <p:txBody>
          <a:bodyPr wrap="square">
            <a:spAutoFit/>
          </a:bodyPr>
          <a:lstStyle/>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while(low&lt;=high)    //</a:t>
            </a:r>
            <a:r>
              <a:rPr lang="zh-CN" altLang="en-US" sz="2000" kern="100" dirty="0">
                <a:solidFill>
                  <a:srgbClr val="000000"/>
                </a:solidFill>
                <a:latin typeface="Courier New" panose="02070309020205020404" pitchFamily="49" charset="0"/>
                <a:cs typeface="Times New Roman" panose="02020603050405020304" pitchFamily="18" charset="0"/>
              </a:rPr>
              <a:t>査找范围不为</a:t>
            </a:r>
            <a:r>
              <a:rPr lang="en-US" altLang="zh-CN" sz="2000" kern="100" dirty="0">
                <a:solidFill>
                  <a:srgbClr val="000000"/>
                </a:solidFill>
                <a:latin typeface="Courier New" panose="02070309020205020404" pitchFamily="49" charset="0"/>
                <a:cs typeface="Times New Roman" panose="02020603050405020304" pitchFamily="18" charset="0"/>
              </a:rPr>
              <a:t>0</a:t>
            </a:r>
            <a:r>
              <a:rPr lang="zh-CN" altLang="en-US" sz="2000" kern="100" dirty="0">
                <a:solidFill>
                  <a:srgbClr val="000000"/>
                </a:solidFill>
                <a:latin typeface="Courier New" panose="02070309020205020404" pitchFamily="49" charset="0"/>
                <a:cs typeface="Times New Roman" panose="02020603050405020304" pitchFamily="18" charset="0"/>
              </a:rPr>
              <a:t>时执行循环体语句</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count++;    //count</a:t>
            </a:r>
            <a:r>
              <a:rPr lang="zh-CN" altLang="en-US" sz="2000" kern="100" dirty="0">
                <a:solidFill>
                  <a:srgbClr val="000000"/>
                </a:solidFill>
                <a:latin typeface="Courier New" panose="02070309020205020404" pitchFamily="49" charset="0"/>
                <a:cs typeface="Times New Roman" panose="02020603050405020304" pitchFamily="18" charset="0"/>
              </a:rPr>
              <a:t>记录査找次数</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mid=(</a:t>
            </a:r>
            <a:r>
              <a:rPr lang="en-US" altLang="zh-CN" sz="2000" kern="100" dirty="0" err="1">
                <a:solidFill>
                  <a:srgbClr val="000000"/>
                </a:solidFill>
                <a:latin typeface="Courier New" panose="02070309020205020404" pitchFamily="49" charset="0"/>
                <a:cs typeface="Times New Roman" panose="02020603050405020304" pitchFamily="18" charset="0"/>
              </a:rPr>
              <a:t>low+high</a:t>
            </a:r>
            <a:r>
              <a:rPr lang="en-US" altLang="zh-CN" sz="2000" kern="100" dirty="0">
                <a:solidFill>
                  <a:srgbClr val="000000"/>
                </a:solidFill>
                <a:latin typeface="Courier New" panose="02070309020205020404" pitchFamily="49" charset="0"/>
                <a:cs typeface="Times New Roman" panose="02020603050405020304" pitchFamily="18" charset="0"/>
              </a:rPr>
              <a:t>)/2;    //</a:t>
            </a:r>
            <a:r>
              <a:rPr lang="zh-CN" altLang="en-US" sz="2000" kern="100" dirty="0">
                <a:solidFill>
                  <a:srgbClr val="000000"/>
                </a:solidFill>
                <a:latin typeface="Courier New" panose="02070309020205020404" pitchFamily="49" charset="0"/>
                <a:cs typeface="Times New Roman" panose="02020603050405020304" pitchFamily="18" charset="0"/>
              </a:rPr>
              <a:t>求中间位置</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if(key&lt;a[mid])    //key</a:t>
            </a:r>
            <a:r>
              <a:rPr lang="zh-CN" altLang="en-US" sz="2000" kern="100" dirty="0">
                <a:solidFill>
                  <a:srgbClr val="000000"/>
                </a:solidFill>
                <a:latin typeface="Courier New" panose="02070309020205020404" pitchFamily="49" charset="0"/>
                <a:cs typeface="Times New Roman" panose="02020603050405020304" pitchFamily="18" charset="0"/>
              </a:rPr>
              <a:t>小于中间值时</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high=mid-1;    //</a:t>
            </a:r>
            <a:r>
              <a:rPr lang="zh-CN" altLang="en-US" sz="2000" kern="100" dirty="0">
                <a:solidFill>
                  <a:srgbClr val="000000"/>
                </a:solidFill>
                <a:latin typeface="Courier New" panose="02070309020205020404" pitchFamily="49" charset="0"/>
                <a:cs typeface="Times New Roman" panose="02020603050405020304" pitchFamily="18" charset="0"/>
              </a:rPr>
              <a:t>确定左子表范围</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else if(key&gt;a[mid])    //key </a:t>
            </a:r>
            <a:r>
              <a:rPr lang="zh-CN" altLang="en-US" sz="2000" kern="100" dirty="0">
                <a:solidFill>
                  <a:srgbClr val="000000"/>
                </a:solidFill>
                <a:latin typeface="Courier New" panose="02070309020205020404" pitchFamily="49" charset="0"/>
                <a:cs typeface="Times New Roman" panose="02020603050405020304" pitchFamily="18" charset="0"/>
              </a:rPr>
              <a:t>大于中间值时</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low=mid+1;    //</a:t>
            </a:r>
            <a:r>
              <a:rPr lang="zh-CN" altLang="en-US" sz="2000" kern="100" dirty="0">
                <a:solidFill>
                  <a:srgbClr val="000000"/>
                </a:solidFill>
                <a:latin typeface="Courier New" panose="02070309020205020404" pitchFamily="49" charset="0"/>
                <a:cs typeface="Times New Roman" panose="02020603050405020304" pitchFamily="18" charset="0"/>
              </a:rPr>
              <a:t>确定右子表范围</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else if(key==a[mid])//</a:t>
            </a:r>
            <a:r>
              <a:rPr lang="zh-CN" altLang="en-US" sz="2000" kern="100" dirty="0">
                <a:solidFill>
                  <a:srgbClr val="000000"/>
                </a:solidFill>
                <a:latin typeface="Courier New" panose="02070309020205020404" pitchFamily="49" charset="0"/>
                <a:cs typeface="Times New Roman" panose="02020603050405020304" pitchFamily="18" charset="0"/>
              </a:rPr>
              <a:t>当</a:t>
            </a:r>
            <a:r>
              <a:rPr lang="en-US" altLang="zh-CN" sz="2000" kern="100" dirty="0">
                <a:solidFill>
                  <a:srgbClr val="000000"/>
                </a:solidFill>
                <a:latin typeface="Courier New" panose="02070309020205020404" pitchFamily="49" charset="0"/>
                <a:cs typeface="Times New Roman" panose="02020603050405020304" pitchFamily="18" charset="0"/>
              </a:rPr>
              <a:t>key</a:t>
            </a:r>
            <a:r>
              <a:rPr lang="zh-CN" altLang="en-US" sz="2000" kern="100" dirty="0">
                <a:solidFill>
                  <a:srgbClr val="000000"/>
                </a:solidFill>
                <a:latin typeface="Courier New" panose="02070309020205020404" pitchFamily="49" charset="0"/>
                <a:cs typeface="Times New Roman" panose="02020603050405020304" pitchFamily="18" charset="0"/>
              </a:rPr>
              <a:t>等于中间值时，证明查找成功</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err="1">
                <a:solidFill>
                  <a:srgbClr val="000000"/>
                </a:solidFill>
                <a:latin typeface="Courier New" panose="02070309020205020404" pitchFamily="49" charset="0"/>
                <a:cs typeface="Times New Roman" panose="02020603050405020304" pitchFamily="18" charset="0"/>
              </a:rPr>
              <a:t>printf</a:t>
            </a:r>
            <a:r>
              <a:rPr lang="en-US" altLang="zh-CN" sz="2000" kern="100" dirty="0">
                <a:solidFill>
                  <a:srgbClr val="000000"/>
                </a:solidFill>
                <a:latin typeface="Courier New" panose="02070309020205020404" pitchFamily="49" charset="0"/>
                <a:cs typeface="Times New Roman" panose="02020603050405020304" pitchFamily="18" charset="0"/>
              </a:rPr>
              <a:t>(“</a:t>
            </a:r>
            <a:r>
              <a:rPr lang="zh-CN" altLang="en-US" sz="2000" kern="100" dirty="0">
                <a:solidFill>
                  <a:srgbClr val="000000"/>
                </a:solidFill>
                <a:latin typeface="Courier New" panose="02070309020205020404" pitchFamily="49" charset="0"/>
                <a:cs typeface="Times New Roman" panose="02020603050405020304" pitchFamily="18" charset="0"/>
              </a:rPr>
              <a:t>查找成功</a:t>
            </a:r>
            <a:r>
              <a:rPr lang="en-US" altLang="zh-CN" sz="2000" kern="100" dirty="0">
                <a:solidFill>
                  <a:srgbClr val="000000"/>
                </a:solidFill>
                <a:latin typeface="Courier New" panose="02070309020205020404" pitchFamily="49" charset="0"/>
                <a:cs typeface="Times New Roman" panose="02020603050405020304" pitchFamily="18" charset="0"/>
              </a:rPr>
              <a:t>!\n</a:t>
            </a:r>
            <a:r>
              <a:rPr lang="zh-CN" altLang="en-US" sz="2000" kern="100" dirty="0">
                <a:solidFill>
                  <a:srgbClr val="000000"/>
                </a:solidFill>
                <a:latin typeface="Courier New" panose="02070309020205020404" pitchFamily="49" charset="0"/>
                <a:cs typeface="Times New Roman" panose="02020603050405020304" pitchFamily="18" charset="0"/>
              </a:rPr>
              <a:t>查找</a:t>
            </a:r>
            <a:r>
              <a:rPr lang="en-US" altLang="zh-CN" sz="2000" kern="100" dirty="0">
                <a:solidFill>
                  <a:srgbClr val="000000"/>
                </a:solidFill>
                <a:latin typeface="Courier New" panose="02070309020205020404" pitchFamily="49" charset="0"/>
                <a:cs typeface="Times New Roman" panose="02020603050405020304" pitchFamily="18" charset="0"/>
              </a:rPr>
              <a:t>%d</a:t>
            </a:r>
            <a:r>
              <a:rPr lang="zh-CN" altLang="en-US" sz="2000" kern="100" dirty="0">
                <a:solidFill>
                  <a:srgbClr val="000000"/>
                </a:solidFill>
                <a:latin typeface="Courier New" panose="02070309020205020404" pitchFamily="49" charset="0"/>
                <a:cs typeface="Times New Roman" panose="02020603050405020304" pitchFamily="18" charset="0"/>
              </a:rPr>
              <a:t>次！</a:t>
            </a:r>
            <a:r>
              <a:rPr lang="en-US" altLang="zh-CN" sz="2000" kern="100" dirty="0">
                <a:solidFill>
                  <a:srgbClr val="000000"/>
                </a:solidFill>
                <a:latin typeface="Courier New" panose="02070309020205020404" pitchFamily="49" charset="0"/>
                <a:cs typeface="Times New Roman" panose="02020603050405020304" pitchFamily="18" charset="0"/>
              </a:rPr>
              <a:t>a[%d]=%d",</a:t>
            </a:r>
            <a:r>
              <a:rPr lang="en-US" altLang="zh-CN" sz="2000" kern="100" dirty="0" err="1">
                <a:solidFill>
                  <a:srgbClr val="000000"/>
                </a:solidFill>
                <a:latin typeface="Courier New" panose="02070309020205020404" pitchFamily="49" charset="0"/>
                <a:cs typeface="Times New Roman" panose="02020603050405020304" pitchFamily="18" charset="0"/>
              </a:rPr>
              <a:t>count,mid,key</a:t>
            </a:r>
            <a:r>
              <a:rPr lang="en-US" altLang="zh-CN" sz="20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count1++;</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break;</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if(count1==0)    //</a:t>
            </a:r>
            <a:r>
              <a:rPr lang="zh-CN" altLang="en-US" sz="2000" kern="100" dirty="0">
                <a:solidFill>
                  <a:srgbClr val="000000"/>
                </a:solidFill>
                <a:latin typeface="Courier New" panose="02070309020205020404" pitchFamily="49" charset="0"/>
                <a:cs typeface="Times New Roman" panose="02020603050405020304" pitchFamily="18" charset="0"/>
              </a:rPr>
              <a:t>判断是否查找失败</a:t>
            </a:r>
          </a:p>
          <a:p>
            <a:pPr>
              <a:spcAft>
                <a:spcPts val="0"/>
              </a:spcAft>
            </a:pPr>
            <a:r>
              <a:rPr lang="zh-CN" altLang="en-US" sz="2000" kern="100" dirty="0">
                <a:solidFill>
                  <a:srgbClr val="000000"/>
                </a:solidFill>
                <a:latin typeface="Courier New" panose="02070309020205020404" pitchFamily="49" charset="0"/>
                <a:cs typeface="Times New Roman" panose="02020603050405020304" pitchFamily="18" charset="0"/>
              </a:rPr>
              <a:t>        </a:t>
            </a:r>
            <a:r>
              <a:rPr lang="en-US" altLang="zh-CN" sz="2000" kern="100" dirty="0" err="1">
                <a:solidFill>
                  <a:srgbClr val="000000"/>
                </a:solidFill>
                <a:latin typeface="Courier New" panose="02070309020205020404" pitchFamily="49" charset="0"/>
                <a:cs typeface="Times New Roman" panose="02020603050405020304" pitchFamily="18" charset="0"/>
              </a:rPr>
              <a:t>printf</a:t>
            </a:r>
            <a:r>
              <a:rPr lang="en-US" altLang="zh-CN" sz="2000" kern="100" dirty="0">
                <a:solidFill>
                  <a:srgbClr val="000000"/>
                </a:solidFill>
                <a:latin typeface="Courier New" panose="02070309020205020404" pitchFamily="49" charset="0"/>
                <a:cs typeface="Times New Roman" panose="02020603050405020304" pitchFamily="18" charset="0"/>
              </a:rPr>
              <a:t>(“</a:t>
            </a:r>
            <a:r>
              <a:rPr lang="zh-CN" altLang="en-US" sz="2000" kern="100" dirty="0">
                <a:solidFill>
                  <a:srgbClr val="000000"/>
                </a:solidFill>
                <a:latin typeface="Courier New" panose="02070309020205020404" pitchFamily="49" charset="0"/>
                <a:cs typeface="Times New Roman" panose="02020603050405020304" pitchFamily="18" charset="0"/>
              </a:rPr>
              <a:t>查找失败</a:t>
            </a:r>
            <a:r>
              <a:rPr lang="en-US" altLang="zh-CN" sz="2000" kern="100" dirty="0">
                <a:solidFill>
                  <a:srgbClr val="000000"/>
                </a:solidFill>
                <a:latin typeface="Courier New" panose="02070309020205020404" pitchFamily="49" charset="0"/>
                <a:cs typeface="Times New Roman" panose="02020603050405020304" pitchFamily="18" charset="0"/>
              </a:rPr>
              <a:t>!\n”);//</a:t>
            </a:r>
            <a:r>
              <a:rPr lang="zh-CN" altLang="en-US" sz="2000" kern="100" dirty="0">
                <a:solidFill>
                  <a:srgbClr val="000000"/>
                </a:solidFill>
                <a:latin typeface="Courier New" panose="02070309020205020404" pitchFamily="49" charset="0"/>
                <a:cs typeface="Times New Roman" panose="02020603050405020304" pitchFamily="18" charset="0"/>
              </a:rPr>
              <a:t>査找失败输出</a:t>
            </a:r>
            <a:r>
              <a:rPr lang="en-US" altLang="zh-CN" sz="2000" kern="100" dirty="0">
                <a:solidFill>
                  <a:srgbClr val="000000"/>
                </a:solidFill>
                <a:latin typeface="Courier New" panose="02070309020205020404" pitchFamily="49" charset="0"/>
                <a:cs typeface="Times New Roman" panose="02020603050405020304" pitchFamily="18" charset="0"/>
              </a:rPr>
              <a:t>no found</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    return 0;</a:t>
            </a:r>
          </a:p>
          <a:p>
            <a:pPr>
              <a:spcAft>
                <a:spcPts val="0"/>
              </a:spcAft>
            </a:pPr>
            <a:r>
              <a:rPr lang="en-US" altLang="zh-CN" sz="2000" kern="100" dirty="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154446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4" y="609600"/>
            <a:ext cx="9238927" cy="659160"/>
          </a:xfrm>
        </p:spPr>
        <p:txBody>
          <a:bodyPr/>
          <a:lstStyle/>
          <a:p>
            <a:r>
              <a:rPr lang="en-US" altLang="zh-CN" dirty="0"/>
              <a:t>1</a:t>
            </a:r>
            <a:r>
              <a:rPr lang="zh-CN" altLang="en-US" dirty="0"/>
              <a:t>、</a:t>
            </a:r>
            <a:r>
              <a:rPr lang="en-US" altLang="zh-CN" dirty="0"/>
              <a:t>2</a:t>
            </a:r>
            <a:r>
              <a:rPr lang="zh-CN" altLang="en-US" dirty="0"/>
              <a:t>、</a:t>
            </a:r>
            <a:r>
              <a:rPr lang="en-US" altLang="zh-CN" dirty="0"/>
              <a:t>3</a:t>
            </a:r>
            <a:r>
              <a:rPr lang="zh-CN" altLang="en-US" dirty="0"/>
              <a:t>～Ｍ的自然数列的求和。</a:t>
            </a:r>
          </a:p>
        </p:txBody>
      </p:sp>
      <p:sp>
        <p:nvSpPr>
          <p:cNvPr id="5" name="文本框 4">
            <a:extLst>
              <a:ext uri="{FF2B5EF4-FFF2-40B4-BE49-F238E27FC236}">
                <a16:creationId xmlns:a16="http://schemas.microsoft.com/office/drawing/2014/main" id="{556F8B58-84ED-42E6-A8DF-B9D262A004BB}"/>
              </a:ext>
            </a:extLst>
          </p:cNvPr>
          <p:cNvSpPr txBox="1"/>
          <p:nvPr/>
        </p:nvSpPr>
        <p:spPr>
          <a:xfrm>
            <a:off x="647564" y="2564904"/>
            <a:ext cx="7848872" cy="2270750"/>
          </a:xfrm>
          <a:prstGeom prst="rect">
            <a:avLst/>
          </a:prstGeom>
          <a:noFill/>
        </p:spPr>
        <p:txBody>
          <a:bodyPr wrap="square">
            <a:spAutoFit/>
          </a:bodyPr>
          <a:lstStyle/>
          <a:p>
            <a:pPr indent="266700" algn="just">
              <a:lnSpc>
                <a:spcPct val="120000"/>
              </a:lnSpc>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程序算法：每次将数列一分为二，后一半数列的元素对应加到前一半数列的元素上，不断重复这一过程（即每次归约一半的数据），最后第一个元素值即为所求数列之和。此类分治法最后一步“合”的过程融入在循环中。如下图所示。此算法适用的数列长度为</a:t>
            </a:r>
            <a:r>
              <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rPr>
              <a:t>2n</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973D68CA-0AD3-4DC3-8A8D-A79A10C7696D}"/>
              </a:ext>
            </a:extLst>
          </p:cNvPr>
          <p:cNvSpPr txBox="1"/>
          <p:nvPr/>
        </p:nvSpPr>
        <p:spPr>
          <a:xfrm>
            <a:off x="755576" y="1655222"/>
            <a:ext cx="4767942" cy="523220"/>
          </a:xfrm>
          <a:prstGeom prst="rect">
            <a:avLst/>
          </a:prstGeom>
          <a:noFill/>
        </p:spPr>
        <p:txBody>
          <a:bodyPr wrap="square">
            <a:spAutoFit/>
          </a:bodyPr>
          <a:lstStyle/>
          <a:p>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循环二分归约求和</a:t>
            </a:r>
            <a:endParaRPr lang="zh-CN" altLang="en-US" dirty="0"/>
          </a:p>
        </p:txBody>
      </p:sp>
    </p:spTree>
    <p:extLst>
      <p:ext uri="{BB962C8B-B14F-4D97-AF65-F5344CB8AC3E}">
        <p14:creationId xmlns:p14="http://schemas.microsoft.com/office/powerpoint/2010/main" val="4013053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4" y="609600"/>
            <a:ext cx="9238927" cy="659160"/>
          </a:xfrm>
        </p:spPr>
        <p:txBody>
          <a:bodyPr/>
          <a:lstStyle/>
          <a:p>
            <a:r>
              <a:rPr lang="en-US" altLang="zh-CN" dirty="0"/>
              <a:t>1</a:t>
            </a:r>
            <a:r>
              <a:rPr lang="zh-CN" altLang="en-US" dirty="0"/>
              <a:t>、</a:t>
            </a:r>
            <a:r>
              <a:rPr lang="en-US" altLang="zh-CN" dirty="0"/>
              <a:t>2</a:t>
            </a:r>
            <a:r>
              <a:rPr lang="zh-CN" altLang="en-US" dirty="0"/>
              <a:t>、</a:t>
            </a:r>
            <a:r>
              <a:rPr lang="en-US" altLang="zh-CN" dirty="0"/>
              <a:t>3</a:t>
            </a:r>
            <a:r>
              <a:rPr lang="zh-CN" altLang="en-US" dirty="0"/>
              <a:t>～Ｍ的自然数列的求和。</a:t>
            </a:r>
          </a:p>
        </p:txBody>
      </p:sp>
      <p:sp>
        <p:nvSpPr>
          <p:cNvPr id="3" name="Rectangle 2">
            <a:extLst>
              <a:ext uri="{FF2B5EF4-FFF2-40B4-BE49-F238E27FC236}">
                <a16:creationId xmlns:a16="http://schemas.microsoft.com/office/drawing/2014/main" id="{0D89B044-448F-447D-B3AB-3E064DED8695}"/>
              </a:ext>
            </a:extLst>
          </p:cNvPr>
          <p:cNvSpPr>
            <a:spLocks noChangeArrowheads="1"/>
          </p:cNvSpPr>
          <p:nvPr/>
        </p:nvSpPr>
        <p:spPr bwMode="auto">
          <a:xfrm>
            <a:off x="570696" y="2204864"/>
            <a:ext cx="1793970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A6AC1C8-B191-43D5-A61B-767DEE737A79}"/>
              </a:ext>
            </a:extLst>
          </p:cNvPr>
          <p:cNvGraphicFramePr>
            <a:graphicFrameLocks noChangeAspect="1"/>
          </p:cNvGraphicFramePr>
          <p:nvPr/>
        </p:nvGraphicFramePr>
        <p:xfrm>
          <a:off x="971600" y="1916832"/>
          <a:ext cx="7200800" cy="3887903"/>
        </p:xfrm>
        <a:graphic>
          <a:graphicData uri="http://schemas.openxmlformats.org/presentationml/2006/ole">
            <mc:AlternateContent xmlns:mc="http://schemas.openxmlformats.org/markup-compatibility/2006">
              <mc:Choice xmlns:v="urn:schemas-microsoft-com:vml" Requires="v">
                <p:oleObj r:id="rId2" imgW="3444536" imgH="2499623" progId="Visio.Drawing.15">
                  <p:embed/>
                </p:oleObj>
              </mc:Choice>
              <mc:Fallback>
                <p:oleObj r:id="rId2" imgW="3444536" imgH="2499623" progId="Visio.Drawing.15">
                  <p:embed/>
                  <p:pic>
                    <p:nvPicPr>
                      <p:cNvPr id="4" name="对象 3">
                        <a:extLst>
                          <a:ext uri="{FF2B5EF4-FFF2-40B4-BE49-F238E27FC236}">
                            <a16:creationId xmlns:a16="http://schemas.microsoft.com/office/drawing/2014/main" id="{2A6AC1C8-B191-43D5-A61B-767DEE737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916832"/>
                        <a:ext cx="7200800" cy="3887903"/>
                      </a:xfrm>
                      <a:prstGeom prst="rect">
                        <a:avLst/>
                      </a:prstGeom>
                      <a:noFill/>
                    </p:spPr>
                  </p:pic>
                </p:oleObj>
              </mc:Fallback>
            </mc:AlternateContent>
          </a:graphicData>
        </a:graphic>
      </p:graphicFrame>
    </p:spTree>
    <p:extLst>
      <p:ext uri="{BB962C8B-B14F-4D97-AF65-F5344CB8AC3E}">
        <p14:creationId xmlns:p14="http://schemas.microsoft.com/office/powerpoint/2010/main" val="1456968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4" y="609600"/>
            <a:ext cx="9238927" cy="659160"/>
          </a:xfrm>
        </p:spPr>
        <p:txBody>
          <a:bodyPr/>
          <a:lstStyle/>
          <a:p>
            <a:r>
              <a:rPr lang="en-US" altLang="zh-CN" dirty="0"/>
              <a:t>1</a:t>
            </a:r>
            <a:r>
              <a:rPr lang="zh-CN" altLang="en-US" dirty="0"/>
              <a:t>、</a:t>
            </a:r>
            <a:r>
              <a:rPr lang="en-US" altLang="zh-CN" dirty="0"/>
              <a:t>2</a:t>
            </a:r>
            <a:r>
              <a:rPr lang="zh-CN" altLang="en-US" dirty="0"/>
              <a:t>、</a:t>
            </a:r>
            <a:r>
              <a:rPr lang="en-US" altLang="zh-CN" dirty="0"/>
              <a:t>3</a:t>
            </a:r>
            <a:r>
              <a:rPr lang="zh-CN" altLang="en-US" dirty="0"/>
              <a:t>～Ｍ的自然数列的求和。</a:t>
            </a:r>
          </a:p>
        </p:txBody>
      </p:sp>
      <p:sp>
        <p:nvSpPr>
          <p:cNvPr id="10" name="矩形 9">
            <a:extLst>
              <a:ext uri="{FF2B5EF4-FFF2-40B4-BE49-F238E27FC236}">
                <a16:creationId xmlns:a16="http://schemas.microsoft.com/office/drawing/2014/main" id="{199B2B7F-7345-42B1-9D07-A283C8EB317E}"/>
              </a:ext>
            </a:extLst>
          </p:cNvPr>
          <p:cNvSpPr/>
          <p:nvPr/>
        </p:nvSpPr>
        <p:spPr>
          <a:xfrm>
            <a:off x="197768" y="1259295"/>
            <a:ext cx="8748464" cy="5509200"/>
          </a:xfrm>
          <a:prstGeom prst="rect">
            <a:avLst/>
          </a:prstGeom>
        </p:spPr>
        <p:txBody>
          <a:bodyPr wrap="square">
            <a:spAutoFit/>
          </a:bodyPr>
          <a:lstStyle/>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#define M 16  //M</a:t>
            </a:r>
            <a:r>
              <a:rPr lang="zh-CN" altLang="en-US" sz="2200" kern="100" dirty="0">
                <a:solidFill>
                  <a:srgbClr val="000000"/>
                </a:solidFill>
                <a:latin typeface="Courier New" panose="02070309020205020404" pitchFamily="49" charset="0"/>
                <a:cs typeface="Times New Roman" panose="02020603050405020304" pitchFamily="18" charset="0"/>
              </a:rPr>
              <a:t>的取值为</a:t>
            </a:r>
            <a:r>
              <a:rPr lang="en-US" altLang="zh-CN" sz="2200" kern="100" dirty="0">
                <a:solidFill>
                  <a:srgbClr val="000000"/>
                </a:solidFill>
                <a:latin typeface="Courier New" panose="02070309020205020404" pitchFamily="49" charset="0"/>
                <a:cs typeface="Times New Roman" panose="02020603050405020304" pitchFamily="18" charset="0"/>
              </a:rPr>
              <a:t>2</a:t>
            </a:r>
            <a:r>
              <a:rPr lang="zh-CN" altLang="en-US" sz="2200" kern="100" dirty="0">
                <a:solidFill>
                  <a:srgbClr val="000000"/>
                </a:solidFill>
                <a:latin typeface="Courier New" panose="02070309020205020404" pitchFamily="49" charset="0"/>
                <a:cs typeface="Times New Roman" panose="02020603050405020304" pitchFamily="18" charset="0"/>
              </a:rPr>
              <a:t>的幂次</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#include &lt;</a:t>
            </a:r>
            <a:r>
              <a:rPr lang="en-US" altLang="zh-CN" sz="2200" kern="100" dirty="0" err="1">
                <a:solidFill>
                  <a:srgbClr val="000000"/>
                </a:solidFill>
                <a:latin typeface="Courier New" panose="02070309020205020404" pitchFamily="49" charset="0"/>
                <a:cs typeface="Times New Roman" panose="02020603050405020304" pitchFamily="18" charset="0"/>
              </a:rPr>
              <a:t>stdio.h</a:t>
            </a:r>
            <a:r>
              <a:rPr lang="en-US" altLang="zh-CN" sz="2200" kern="100" dirty="0">
                <a:solidFill>
                  <a:srgbClr val="000000"/>
                </a:solidFill>
                <a:latin typeface="Courier New" panose="02070309020205020404" pitchFamily="49" charset="0"/>
                <a:cs typeface="Times New Roman" panose="02020603050405020304" pitchFamily="18" charset="0"/>
              </a:rPr>
              <a:t>&gt;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int main()</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int </a:t>
            </a:r>
            <a:r>
              <a:rPr lang="en-US" altLang="zh-CN" sz="2200" kern="100" dirty="0" err="1">
                <a:solidFill>
                  <a:srgbClr val="000000"/>
                </a:solidFill>
                <a:latin typeface="Courier New" panose="02070309020205020404" pitchFamily="49" charset="0"/>
                <a:cs typeface="Times New Roman" panose="02020603050405020304" pitchFamily="18" charset="0"/>
              </a:rPr>
              <a:t>i,j,a</a:t>
            </a:r>
            <a:r>
              <a:rPr lang="en-US" altLang="zh-CN" sz="2200" kern="100" dirty="0">
                <a:solidFill>
                  <a:srgbClr val="000000"/>
                </a:solidFill>
                <a:latin typeface="Courier New" panose="02070309020205020404" pitchFamily="49" charset="0"/>
                <a:cs typeface="Times New Roman" panose="02020603050405020304" pitchFamily="18" charset="0"/>
              </a:rPr>
              <a:t>[M],sum=0;</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for(</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=1;i&lt;=</a:t>
            </a:r>
            <a:r>
              <a:rPr lang="en-US" altLang="zh-CN" sz="2200" kern="100" dirty="0" err="1">
                <a:solidFill>
                  <a:srgbClr val="000000"/>
                </a:solidFill>
                <a:latin typeface="Courier New" panose="02070309020205020404" pitchFamily="49" charset="0"/>
                <a:cs typeface="Times New Roman" panose="02020603050405020304" pitchFamily="18" charset="0"/>
              </a:rPr>
              <a:t>M;i</a:t>
            </a:r>
            <a:r>
              <a:rPr lang="en-US" altLang="zh-CN" sz="2200" kern="100" dirty="0">
                <a:solidFill>
                  <a:srgbClr val="000000"/>
                </a:solidFill>
                <a:latin typeface="Courier New" panose="02070309020205020404" pitchFamily="49" charset="0"/>
                <a:cs typeface="Times New Roman" panose="02020603050405020304" pitchFamily="18" charset="0"/>
              </a:rPr>
              <a:t>++) a[i-1]=</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    //</a:t>
            </a:r>
            <a:r>
              <a:rPr lang="zh-CN" altLang="en-US" sz="2200" kern="100" dirty="0">
                <a:solidFill>
                  <a:srgbClr val="000000"/>
                </a:solidFill>
                <a:latin typeface="Courier New" panose="02070309020205020404" pitchFamily="49" charset="0"/>
                <a:cs typeface="Times New Roman" panose="02020603050405020304" pitchFamily="18" charset="0"/>
              </a:rPr>
              <a:t>给数组赋初值</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for(</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=0;i&lt;</a:t>
            </a:r>
            <a:r>
              <a:rPr lang="en-US" altLang="zh-CN" sz="2200" kern="100" dirty="0" err="1">
                <a:solidFill>
                  <a:srgbClr val="000000"/>
                </a:solidFill>
                <a:latin typeface="Courier New" panose="02070309020205020404" pitchFamily="49" charset="0"/>
                <a:cs typeface="Times New Roman" panose="02020603050405020304" pitchFamily="18" charset="0"/>
              </a:rPr>
              <a:t>M;i</a:t>
            </a: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("%10d\</a:t>
            </a:r>
            <a:r>
              <a:rPr lang="en-US" altLang="zh-CN" sz="2200" kern="100" dirty="0" err="1">
                <a:solidFill>
                  <a:srgbClr val="000000"/>
                </a:solidFill>
                <a:latin typeface="Courier New" panose="02070309020205020404" pitchFamily="49" charset="0"/>
                <a:cs typeface="Times New Roman" panose="02020603050405020304" pitchFamily="18" charset="0"/>
              </a:rPr>
              <a:t>n",a</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=M/2;</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while(</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!=0)</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for(j=0;j&lt;</a:t>
            </a:r>
            <a:r>
              <a:rPr lang="en-US" altLang="zh-CN" sz="2200" kern="100" dirty="0" err="1">
                <a:solidFill>
                  <a:srgbClr val="000000"/>
                </a:solidFill>
                <a:latin typeface="Courier New" panose="02070309020205020404" pitchFamily="49" charset="0"/>
                <a:cs typeface="Times New Roman" panose="02020603050405020304" pitchFamily="18" charset="0"/>
              </a:rPr>
              <a:t>i;j</a:t>
            </a:r>
            <a:r>
              <a:rPr lang="en-US" altLang="zh-CN" sz="2200" kern="100" dirty="0">
                <a:solidFill>
                  <a:srgbClr val="000000"/>
                </a:solidFill>
                <a:latin typeface="Courier New" panose="02070309020205020404" pitchFamily="49" charset="0"/>
                <a:cs typeface="Times New Roman" panose="02020603050405020304" pitchFamily="18" charset="0"/>
              </a:rPr>
              <a:t>++) a[j]+=a[</a:t>
            </a:r>
            <a:r>
              <a:rPr lang="en-US" altLang="zh-CN" sz="2200" kern="100" dirty="0" err="1">
                <a:solidFill>
                  <a:srgbClr val="000000"/>
                </a:solidFill>
                <a:latin typeface="Courier New" panose="02070309020205020404" pitchFamily="49" charset="0"/>
                <a:cs typeface="Times New Roman" panose="02020603050405020304" pitchFamily="18" charset="0"/>
              </a:rPr>
              <a:t>j+i</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i</a:t>
            </a:r>
            <a:r>
              <a:rPr lang="en-US" altLang="zh-CN" sz="2200" kern="100" dirty="0">
                <a:solidFill>
                  <a:srgbClr val="000000"/>
                </a:solidFill>
                <a:latin typeface="Courier New" panose="02070309020205020404" pitchFamily="49" charset="0"/>
                <a:cs typeface="Times New Roman" panose="02020603050405020304" pitchFamily="18" charset="0"/>
              </a:rPr>
              <a:t>/=2;</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自然数列为</a:t>
            </a:r>
            <a:r>
              <a:rPr lang="en-US" altLang="zh-CN" sz="2200" kern="100" dirty="0">
                <a:solidFill>
                  <a:srgbClr val="000000"/>
                </a:solidFill>
                <a:latin typeface="Courier New" panose="02070309020205020404" pitchFamily="49" charset="0"/>
                <a:cs typeface="Times New Roman" panose="02020603050405020304" pitchFamily="18" charset="0"/>
              </a:rPr>
              <a:t>%d</a:t>
            </a:r>
            <a:r>
              <a:rPr lang="zh-CN" altLang="en-US" sz="2200" kern="100" dirty="0">
                <a:solidFill>
                  <a:srgbClr val="000000"/>
                </a:solidFill>
                <a:latin typeface="Courier New" panose="02070309020205020404" pitchFamily="49" charset="0"/>
                <a:cs typeface="Times New Roman" panose="02020603050405020304" pitchFamily="18" charset="0"/>
              </a:rPr>
              <a:t>项时</a:t>
            </a:r>
            <a:r>
              <a:rPr lang="en-US" altLang="zh-CN" sz="2200" kern="100" dirty="0">
                <a:solidFill>
                  <a:srgbClr val="000000"/>
                </a:solidFill>
                <a:latin typeface="Courier New" panose="02070309020205020404" pitchFamily="49" charset="0"/>
                <a:cs typeface="Times New Roman" panose="02020603050405020304" pitchFamily="18" charset="0"/>
              </a:rPr>
              <a:t>\</a:t>
            </a:r>
            <a:r>
              <a:rPr lang="en-US" altLang="zh-CN" sz="2200" kern="100" dirty="0" err="1">
                <a:solidFill>
                  <a:srgbClr val="000000"/>
                </a:solidFill>
                <a:latin typeface="Courier New" panose="02070309020205020404" pitchFamily="49" charset="0"/>
                <a:cs typeface="Times New Roman" panose="02020603050405020304" pitchFamily="18" charset="0"/>
              </a:rPr>
              <a:t>n",M</a:t>
            </a:r>
            <a:r>
              <a:rPr lang="en-US" altLang="zh-CN" sz="2200" kern="100" dirty="0">
                <a:solidFill>
                  <a:srgbClr val="000000"/>
                </a:solidFill>
                <a:latin typeface="Courier New" panose="02070309020205020404" pitchFamily="49" charset="0"/>
                <a:cs typeface="Times New Roman" panose="02020603050405020304" pitchFamily="18" charset="0"/>
              </a:rPr>
              <a:t>);</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	</a:t>
            </a:r>
            <a:r>
              <a:rPr lang="en-US" altLang="zh-CN" sz="2200" kern="100" dirty="0" err="1">
                <a:solidFill>
                  <a:srgbClr val="000000"/>
                </a:solidFill>
                <a:latin typeface="Courier New" panose="02070309020205020404" pitchFamily="49" charset="0"/>
                <a:cs typeface="Times New Roman" panose="02020603050405020304" pitchFamily="18" charset="0"/>
              </a:rPr>
              <a:t>printf</a:t>
            </a:r>
            <a:r>
              <a:rPr lang="en-US" altLang="zh-CN" sz="2200" kern="100" dirty="0">
                <a:solidFill>
                  <a:srgbClr val="000000"/>
                </a:solidFill>
                <a:latin typeface="Courier New" panose="02070309020205020404" pitchFamily="49" charset="0"/>
                <a:cs typeface="Times New Roman" panose="02020603050405020304" pitchFamily="18" charset="0"/>
              </a:rPr>
              <a:t>("</a:t>
            </a:r>
            <a:r>
              <a:rPr lang="zh-CN" altLang="en-US" sz="2200" kern="100" dirty="0">
                <a:solidFill>
                  <a:srgbClr val="000000"/>
                </a:solidFill>
                <a:latin typeface="Courier New" panose="02070309020205020404" pitchFamily="49" charset="0"/>
                <a:cs typeface="Times New Roman" panose="02020603050405020304" pitchFamily="18" charset="0"/>
              </a:rPr>
              <a:t>所求数组累加和为：</a:t>
            </a:r>
            <a:r>
              <a:rPr lang="en-US" altLang="zh-CN" sz="2200" kern="100" dirty="0">
                <a:solidFill>
                  <a:srgbClr val="000000"/>
                </a:solidFill>
                <a:latin typeface="Courier New" panose="02070309020205020404" pitchFamily="49" charset="0"/>
                <a:cs typeface="Times New Roman" panose="02020603050405020304" pitchFamily="18" charset="0"/>
              </a:rPr>
              <a:t>%d\</a:t>
            </a:r>
            <a:r>
              <a:rPr lang="en-US" altLang="zh-CN" sz="2200" kern="100" dirty="0" err="1">
                <a:solidFill>
                  <a:srgbClr val="000000"/>
                </a:solidFill>
                <a:latin typeface="Courier New" panose="02070309020205020404" pitchFamily="49" charset="0"/>
                <a:cs typeface="Times New Roman" panose="02020603050405020304" pitchFamily="18" charset="0"/>
              </a:rPr>
              <a:t>n",a</a:t>
            </a:r>
            <a:r>
              <a:rPr lang="en-US" altLang="zh-CN" sz="2200" kern="100" dirty="0">
                <a:solidFill>
                  <a:srgbClr val="000000"/>
                </a:solidFill>
                <a:latin typeface="Courier New" panose="02070309020205020404" pitchFamily="49" charset="0"/>
                <a:cs typeface="Times New Roman" panose="02020603050405020304" pitchFamily="18" charset="0"/>
              </a:rPr>
              <a:t>[0]);</a:t>
            </a:r>
          </a:p>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8476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EAF4A-9B26-C2E3-3D17-7A016AF3430A}"/>
              </a:ext>
            </a:extLst>
          </p:cNvPr>
          <p:cNvSpPr>
            <a:spLocks noGrp="1"/>
          </p:cNvSpPr>
          <p:nvPr>
            <p:ph type="title"/>
          </p:nvPr>
        </p:nvSpPr>
        <p:spPr/>
        <p:txBody>
          <a:bodyPr/>
          <a:lstStyle/>
          <a:p>
            <a:r>
              <a:rPr lang="zh-CN" altLang="en-US"/>
              <a:t>穷举</a:t>
            </a:r>
          </a:p>
        </p:txBody>
      </p:sp>
      <p:sp>
        <p:nvSpPr>
          <p:cNvPr id="3" name="内容占位符 2">
            <a:extLst>
              <a:ext uri="{FF2B5EF4-FFF2-40B4-BE49-F238E27FC236}">
                <a16:creationId xmlns:a16="http://schemas.microsoft.com/office/drawing/2014/main" id="{C6549413-F671-1BC8-20DC-2576FA03D059}"/>
              </a:ext>
            </a:extLst>
          </p:cNvPr>
          <p:cNvSpPr>
            <a:spLocks noGrp="1"/>
          </p:cNvSpPr>
          <p:nvPr>
            <p:ph idx="1"/>
          </p:nvPr>
        </p:nvSpPr>
        <p:spPr/>
        <p:txBody>
          <a:bodyPr/>
          <a:lstStyle/>
          <a:p>
            <a:endParaRPr lang="zh-CN" altLang="en-US"/>
          </a:p>
        </p:txBody>
      </p:sp>
      <p:sp>
        <p:nvSpPr>
          <p:cNvPr id="5" name="文本框 4">
            <a:extLst>
              <a:ext uri="{FF2B5EF4-FFF2-40B4-BE49-F238E27FC236}">
                <a16:creationId xmlns:a16="http://schemas.microsoft.com/office/drawing/2014/main" id="{00F57C68-787C-638A-5D81-5FC7C3A5C61C}"/>
              </a:ext>
            </a:extLst>
          </p:cNvPr>
          <p:cNvSpPr txBox="1"/>
          <p:nvPr/>
        </p:nvSpPr>
        <p:spPr>
          <a:xfrm>
            <a:off x="1259632" y="1842824"/>
            <a:ext cx="7128792" cy="3970318"/>
          </a:xfrm>
          <a:prstGeom prst="rect">
            <a:avLst/>
          </a:prstGeom>
          <a:noFill/>
        </p:spPr>
        <p:txBody>
          <a:bodyPr wrap="square">
            <a:spAutoFit/>
          </a:bodyPr>
          <a:lstStyle/>
          <a:p>
            <a:r>
              <a:rPr lang="zh-CN" altLang="en-US" dirty="0"/>
              <a:t>古希腊有位著名的数学家叫丢番图，其年龄史籍上没有明确记载，据说从碑文上可以得知一二：丢番图长眠于此。神赐予他生命的1/6是童年，再过了生命的1/12，他长出了胡须，其后丢番图结了婚，这样度过了一生的1/7，再5年，他获得了头生子，然而爱子早逝，只活了丢番图寿命的一半，丧子后，他在数学研究中寻求慰藉，又过了4年，在悲痛中结束了自己的一生。</a:t>
            </a:r>
          </a:p>
        </p:txBody>
      </p:sp>
    </p:spTree>
    <p:extLst>
      <p:ext uri="{BB962C8B-B14F-4D97-AF65-F5344CB8AC3E}">
        <p14:creationId xmlns:p14="http://schemas.microsoft.com/office/powerpoint/2010/main" val="296214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C4ED1-AA0F-6760-A9A3-BAE99C775E1F}"/>
              </a:ext>
            </a:extLst>
          </p:cNvPr>
          <p:cNvSpPr>
            <a:spLocks noGrp="1"/>
          </p:cNvSpPr>
          <p:nvPr>
            <p:ph type="title"/>
          </p:nvPr>
        </p:nvSpPr>
        <p:spPr/>
        <p:txBody>
          <a:bodyPr/>
          <a:lstStyle/>
          <a:p>
            <a:r>
              <a:rPr lang="zh-CN" altLang="en-US" dirty="0"/>
              <a:t>鸡兔同笼</a:t>
            </a:r>
          </a:p>
        </p:txBody>
      </p:sp>
      <p:sp>
        <p:nvSpPr>
          <p:cNvPr id="3" name="内容占位符 2">
            <a:extLst>
              <a:ext uri="{FF2B5EF4-FFF2-40B4-BE49-F238E27FC236}">
                <a16:creationId xmlns:a16="http://schemas.microsoft.com/office/drawing/2014/main" id="{E52E67B2-9723-71E6-9002-BE00616978F8}"/>
              </a:ext>
            </a:extLst>
          </p:cNvPr>
          <p:cNvSpPr>
            <a:spLocks noGrp="1"/>
          </p:cNvSpPr>
          <p:nvPr>
            <p:ph idx="1"/>
          </p:nvPr>
        </p:nvSpPr>
        <p:spPr/>
        <p:txBody>
          <a:bodyPr/>
          <a:lstStyle/>
          <a:p>
            <a:r>
              <a:rPr lang="zh-CN" altLang="en-US" dirty="0"/>
              <a:t>一个大笼子里关了一些鸡和兔子。</a:t>
            </a:r>
            <a:endParaRPr lang="en-US" altLang="zh-CN" dirty="0"/>
          </a:p>
          <a:p>
            <a:endParaRPr lang="en-US" altLang="zh-CN" dirty="0"/>
          </a:p>
          <a:p>
            <a:pPr marL="0" indent="0">
              <a:buNone/>
            </a:pPr>
            <a:r>
              <a:rPr lang="zh-CN" altLang="en-US" dirty="0"/>
              <a:t>数它们的头，一共有</a:t>
            </a:r>
            <a:r>
              <a:rPr lang="en-US" altLang="zh-CN" dirty="0"/>
              <a:t>36</a:t>
            </a:r>
            <a:r>
              <a:rPr lang="zh-CN" altLang="en-US" dirty="0"/>
              <a:t>个；数它们的腿，共</a:t>
            </a:r>
            <a:r>
              <a:rPr lang="en-US" altLang="zh-CN" dirty="0"/>
              <a:t>100</a:t>
            </a:r>
            <a:r>
              <a:rPr lang="zh-CN" altLang="en-US" dirty="0"/>
              <a:t>条。则鸡有多少只，兔有多少只？</a:t>
            </a:r>
          </a:p>
        </p:txBody>
      </p:sp>
    </p:spTree>
    <p:extLst>
      <p:ext uri="{BB962C8B-B14F-4D97-AF65-F5344CB8AC3E}">
        <p14:creationId xmlns:p14="http://schemas.microsoft.com/office/powerpoint/2010/main" val="251818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百钱买百鸡</a:t>
            </a:r>
          </a:p>
        </p:txBody>
      </p:sp>
      <p:sp>
        <p:nvSpPr>
          <p:cNvPr id="3" name="内容占位符 2"/>
          <p:cNvSpPr>
            <a:spLocks noGrp="1"/>
          </p:cNvSpPr>
          <p:nvPr>
            <p:ph idx="1"/>
          </p:nvPr>
        </p:nvSpPr>
        <p:spPr/>
        <p:txBody>
          <a:bodyPr/>
          <a:lstStyle/>
          <a:p>
            <a:pPr marL="0" indent="0">
              <a:buNone/>
            </a:pPr>
            <a:r>
              <a:rPr lang="en-US" altLang="zh-CN"/>
              <a:t>5</a:t>
            </a:r>
            <a:r>
              <a:rPr lang="zh-CN" altLang="en-US"/>
              <a:t>世纪</a:t>
            </a:r>
            <a:r>
              <a:rPr lang="zh-CN" altLang="zh-CN"/>
              <a:t>数学家张丘建在《算经》一书中提出的数学问题</a:t>
            </a:r>
            <a:endParaRPr lang="en-US" altLang="zh-CN"/>
          </a:p>
          <a:p>
            <a:r>
              <a:rPr lang="en-US" altLang="zh-CN"/>
              <a:t>“</a:t>
            </a:r>
            <a:r>
              <a:rPr lang="zh-CN" altLang="zh-CN"/>
              <a:t>鸡翁一值钱五，鸡母一值钱三，鸡雏三值钱一。百钱买百鸡，问鸡翁、鸡母、鸡雏各几何？</a:t>
            </a:r>
            <a:r>
              <a:rPr lang="en-US" altLang="zh-CN"/>
              <a:t>”</a:t>
            </a:r>
            <a:endParaRPr lang="zh-CN" altLang="zh-CN"/>
          </a:p>
          <a:p>
            <a:r>
              <a:rPr lang="zh-CN" altLang="zh-CN"/>
              <a:t>程序算法：</a:t>
            </a:r>
          </a:p>
          <a:p>
            <a:pPr marL="0" indent="0">
              <a:buNone/>
            </a:pPr>
            <a:r>
              <a:rPr lang="en-US" altLang="zh-CN"/>
              <a:t>    </a:t>
            </a:r>
            <a:r>
              <a:rPr lang="zh-CN" altLang="zh-CN"/>
              <a:t>设公鸡、母鸡、小鸡的个数分别为</a:t>
            </a:r>
            <a:r>
              <a:rPr lang="en-US" altLang="zh-CN"/>
              <a:t>x</a:t>
            </a:r>
            <a:r>
              <a:rPr lang="zh-CN" altLang="zh-CN"/>
              <a:t>、</a:t>
            </a:r>
            <a:r>
              <a:rPr lang="en-US" altLang="zh-CN"/>
              <a:t>y</a:t>
            </a:r>
            <a:r>
              <a:rPr lang="zh-CN" altLang="zh-CN"/>
              <a:t>、</a:t>
            </a:r>
            <a:r>
              <a:rPr lang="en-US" altLang="zh-CN"/>
              <a:t>z</a:t>
            </a:r>
            <a:r>
              <a:rPr lang="zh-CN" altLang="zh-CN"/>
              <a:t>，按题意有：</a:t>
            </a:r>
          </a:p>
          <a:p>
            <a:pPr marL="0" indent="0">
              <a:buNone/>
            </a:pPr>
            <a:r>
              <a:rPr lang="en-US" altLang="zh-CN"/>
              <a:t>    x+y+z=100</a:t>
            </a:r>
            <a:endParaRPr lang="zh-CN" altLang="zh-CN"/>
          </a:p>
          <a:p>
            <a:pPr marL="0" indent="0">
              <a:buNone/>
            </a:pPr>
            <a:r>
              <a:rPr lang="en-US" altLang="zh-CN"/>
              <a:t>    5x+3y+z/3=100</a:t>
            </a:r>
            <a:endParaRPr lang="zh-CN" altLang="zh-CN"/>
          </a:p>
          <a:p>
            <a:pPr marL="0" indent="0">
              <a:buNone/>
            </a:pPr>
            <a:r>
              <a:rPr lang="en-US" altLang="zh-CN"/>
              <a:t>    x</a:t>
            </a:r>
            <a:r>
              <a:rPr lang="zh-CN" altLang="zh-CN"/>
              <a:t>的取值范围：</a:t>
            </a:r>
            <a:r>
              <a:rPr lang="en-US" altLang="zh-CN"/>
              <a:t>0</a:t>
            </a:r>
            <a:r>
              <a:rPr lang="zh-CN" altLang="zh-CN"/>
              <a:t>～</a:t>
            </a:r>
            <a:r>
              <a:rPr lang="en-US" altLang="zh-CN"/>
              <a:t>20</a:t>
            </a:r>
            <a:r>
              <a:rPr lang="zh-CN" altLang="zh-CN"/>
              <a:t>；</a:t>
            </a:r>
            <a:r>
              <a:rPr lang="en-US" altLang="zh-CN"/>
              <a:t>y</a:t>
            </a:r>
            <a:r>
              <a:rPr lang="zh-CN" altLang="zh-CN"/>
              <a:t>的取值范围：</a:t>
            </a:r>
            <a:r>
              <a:rPr lang="en-US" altLang="zh-CN"/>
              <a:t>0</a:t>
            </a:r>
            <a:r>
              <a:rPr lang="zh-CN" altLang="zh-CN"/>
              <a:t>～</a:t>
            </a:r>
            <a:r>
              <a:rPr lang="en-US" altLang="zh-CN"/>
              <a:t>33</a:t>
            </a:r>
            <a:r>
              <a:rPr lang="zh-CN" altLang="zh-CN"/>
              <a:t>；</a:t>
            </a:r>
            <a:r>
              <a:rPr lang="en-US" altLang="zh-CN"/>
              <a:t>z</a:t>
            </a:r>
            <a:r>
              <a:rPr lang="zh-CN" altLang="zh-CN"/>
              <a:t>必须是</a:t>
            </a:r>
            <a:r>
              <a:rPr lang="en-US" altLang="zh-CN"/>
              <a:t>3</a:t>
            </a:r>
            <a:r>
              <a:rPr lang="zh-CN" altLang="zh-CN"/>
              <a:t>的倍数</a:t>
            </a:r>
            <a:endParaRPr lang="zh-CN" altLang="en-US"/>
          </a:p>
        </p:txBody>
      </p:sp>
    </p:spTree>
    <p:extLst>
      <p:ext uri="{BB962C8B-B14F-4D97-AF65-F5344CB8AC3E}">
        <p14:creationId xmlns:p14="http://schemas.microsoft.com/office/powerpoint/2010/main" val="113093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示例程序</a:t>
            </a:r>
          </a:p>
        </p:txBody>
      </p:sp>
      <p:sp>
        <p:nvSpPr>
          <p:cNvPr id="4" name="矩形 3"/>
          <p:cNvSpPr/>
          <p:nvPr/>
        </p:nvSpPr>
        <p:spPr>
          <a:xfrm>
            <a:off x="197768" y="1412776"/>
            <a:ext cx="8748464" cy="4154984"/>
          </a:xfrm>
          <a:prstGeom prst="rect">
            <a:avLst/>
          </a:prstGeom>
        </p:spPr>
        <p:txBody>
          <a:bodyPr wrap="square">
            <a:spAutoFit/>
          </a:bodyPr>
          <a:lstStyle/>
          <a:p>
            <a:pPr>
              <a:spcAft>
                <a:spcPts val="0"/>
              </a:spcAft>
            </a:pPr>
            <a:r>
              <a:rPr lang="en-US" altLang="zh-CN" sz="2200" kern="100" dirty="0">
                <a:solidFill>
                  <a:srgbClr val="000000"/>
                </a:solidFill>
                <a:latin typeface="Courier New" panose="02070309020205020404" pitchFamily="49" charset="0"/>
                <a:cs typeface="Times New Roman" panose="02020603050405020304" pitchFamily="18" charset="0"/>
              </a:rPr>
              <a:t>#include&lt;</a:t>
            </a:r>
            <a:r>
              <a:rPr lang="en-US" altLang="zh-CN" sz="2200" kern="100" dirty="0" err="1">
                <a:solidFill>
                  <a:srgbClr val="000000"/>
                </a:solidFill>
                <a:latin typeface="Courier New" panose="02070309020205020404" pitchFamily="49" charset="0"/>
                <a:cs typeface="Times New Roman" panose="02020603050405020304" pitchFamily="18" charset="0"/>
              </a:rPr>
              <a:t>stdio.h</a:t>
            </a:r>
            <a:r>
              <a:rPr lang="en-US" altLang="zh-CN" sz="2200" kern="100" dirty="0">
                <a:solidFill>
                  <a:srgbClr val="000000"/>
                </a:solidFill>
                <a:latin typeface="Courier New" panose="02070309020205020404" pitchFamily="49" charset="0"/>
                <a:cs typeface="Times New Roman" panose="02020603050405020304" pitchFamily="18" charset="0"/>
              </a:rPr>
              <a:t>&gt;</a:t>
            </a:r>
            <a:endParaRPr lang="zh-CN" altLang="zh-CN" sz="2200" kern="100" dirty="0">
              <a:latin typeface="Calibri" panose="020F0502020204030204" pitchFamily="34" charset="0"/>
              <a:cs typeface="Times New Roman" panose="02020603050405020304" pitchFamily="18" charset="0"/>
            </a:endParaRPr>
          </a:p>
          <a:p>
            <a:pPr>
              <a:spcAft>
                <a:spcPts val="0"/>
              </a:spcAft>
            </a:pPr>
            <a:r>
              <a:rPr lang="en-US" altLang="zh-CN" sz="2200" kern="100" dirty="0" err="1">
                <a:solidFill>
                  <a:srgbClr val="000000"/>
                </a:solidFill>
                <a:latin typeface="Courier New" panose="02070309020205020404" pitchFamily="49" charset="0"/>
                <a:cs typeface="Times New Roman" panose="02020603050405020304" pitchFamily="18" charset="0"/>
              </a:rPr>
              <a:t>int</a:t>
            </a:r>
            <a:r>
              <a:rPr lang="en-US" altLang="zh-CN" sz="2200" kern="100" dirty="0">
                <a:solidFill>
                  <a:srgbClr val="000000"/>
                </a:solidFill>
                <a:latin typeface="Courier New" panose="02070309020205020404" pitchFamily="49" charset="0"/>
                <a:cs typeface="Times New Roman" panose="02020603050405020304" pitchFamily="18" charset="0"/>
              </a:rPr>
              <a:t> main() {</a:t>
            </a:r>
            <a:endParaRPr lang="zh-CN" altLang="zh-CN" sz="2200" kern="100" dirty="0">
              <a:latin typeface="Calibri" panose="020F0502020204030204" pitchFamily="34" charset="0"/>
              <a:cs typeface="Times New Roman" panose="02020603050405020304" pitchFamily="18" charset="0"/>
            </a:endParaRP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int x,y,z;</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for(x=0;x&lt;=20;x++)</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for(y=0;y&lt;33;y++) {</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z=100-x-y;</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if((5*x+3*y+z/3==100)&amp;&amp;(z%3==0))</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printf("</a:t>
            </a:r>
            <a:r>
              <a:rPr lang="zh-CN" altLang="en-US" sz="2200" kern="100">
                <a:solidFill>
                  <a:srgbClr val="000000"/>
                </a:solidFill>
                <a:latin typeface="Courier New" panose="02070309020205020404" pitchFamily="49" charset="0"/>
                <a:cs typeface="Times New Roman" panose="02020603050405020304" pitchFamily="18" charset="0"/>
              </a:rPr>
              <a:t>公鸡数：</a:t>
            </a:r>
            <a:r>
              <a:rPr lang="en-US" altLang="zh-CN" sz="2200" kern="100">
                <a:solidFill>
                  <a:srgbClr val="000000"/>
                </a:solidFill>
                <a:latin typeface="Courier New" panose="02070309020205020404" pitchFamily="49" charset="0"/>
                <a:cs typeface="Times New Roman" panose="02020603050405020304" pitchFamily="18" charset="0"/>
              </a:rPr>
              <a:t>%4d,</a:t>
            </a:r>
            <a:r>
              <a:rPr lang="zh-CN" altLang="en-US" sz="2200" kern="100">
                <a:solidFill>
                  <a:srgbClr val="000000"/>
                </a:solidFill>
                <a:latin typeface="Courier New" panose="02070309020205020404" pitchFamily="49" charset="0"/>
                <a:cs typeface="Times New Roman" panose="02020603050405020304" pitchFamily="18" charset="0"/>
              </a:rPr>
              <a:t>母鸡数：</a:t>
            </a:r>
            <a:r>
              <a:rPr lang="en-US" altLang="zh-CN" sz="2200" kern="100">
                <a:solidFill>
                  <a:srgbClr val="000000"/>
                </a:solidFill>
                <a:latin typeface="Courier New" panose="02070309020205020404" pitchFamily="49" charset="0"/>
                <a:cs typeface="Times New Roman" panose="02020603050405020304" pitchFamily="18" charset="0"/>
              </a:rPr>
              <a:t>%4d,</a:t>
            </a:r>
            <a:r>
              <a:rPr lang="zh-CN" altLang="en-US" sz="2200" kern="100">
                <a:solidFill>
                  <a:srgbClr val="000000"/>
                </a:solidFill>
                <a:latin typeface="Courier New" panose="02070309020205020404" pitchFamily="49" charset="0"/>
                <a:cs typeface="Times New Roman" panose="02020603050405020304" pitchFamily="18" charset="0"/>
              </a:rPr>
              <a:t>小鸡数：</a:t>
            </a:r>
            <a:r>
              <a:rPr lang="en-US" altLang="zh-CN" sz="2200" kern="100">
                <a:solidFill>
                  <a:srgbClr val="000000"/>
                </a:solidFill>
                <a:latin typeface="Courier New" panose="02070309020205020404" pitchFamily="49" charset="0"/>
                <a:cs typeface="Times New Roman" panose="02020603050405020304" pitchFamily="18" charset="0"/>
              </a:rPr>
              <a:t>%4d\n",x,y,z);</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	return 0;</a:t>
            </a:r>
          </a:p>
          <a:p>
            <a:pPr>
              <a:spcAft>
                <a:spcPts val="0"/>
              </a:spcAft>
            </a:pPr>
            <a:r>
              <a:rPr lang="en-US" altLang="zh-CN" sz="2200" kern="100">
                <a:solidFill>
                  <a:srgbClr val="000000"/>
                </a:solidFill>
                <a:latin typeface="Courier New" panose="02070309020205020404" pitchFamily="49" charset="0"/>
                <a:cs typeface="Times New Roman" panose="02020603050405020304" pitchFamily="18" charset="0"/>
              </a:rPr>
              <a:t>}</a:t>
            </a:r>
            <a:endParaRPr lang="en-US" altLang="zh-CN" sz="2200" kern="100" dirty="0">
              <a:solidFill>
                <a:srgbClr val="000000"/>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5539808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850900" y="438912"/>
            <a:ext cx="7287260" cy="767588"/>
          </a:xfrm>
        </p:spPr>
        <p:txBody>
          <a:bodyPr>
            <a:normAutofit/>
          </a:bodyPr>
          <a:lstStyle/>
          <a:p>
            <a:r>
              <a:rPr lang="zh-CN" altLang="en-US" sz="3600"/>
              <a:t>求</a:t>
            </a:r>
            <a:r>
              <a:rPr lang="en-US" altLang="zh-CN" sz="3600" dirty="0"/>
              <a:t>3~100</a:t>
            </a:r>
            <a:r>
              <a:rPr lang="zh-CN" altLang="en-US" sz="3600" dirty="0"/>
              <a:t>之间的所有素数</a:t>
            </a:r>
          </a:p>
        </p:txBody>
      </p:sp>
      <p:sp>
        <p:nvSpPr>
          <p:cNvPr id="115715" name="Rectangle 3"/>
          <p:cNvSpPr>
            <a:spLocks noGrp="1" noRot="1" noChangeArrowheads="1"/>
          </p:cNvSpPr>
          <p:nvPr>
            <p:ph type="body" idx="1"/>
          </p:nvPr>
        </p:nvSpPr>
        <p:spPr>
          <a:xfrm>
            <a:off x="584200" y="1673352"/>
            <a:ext cx="7924800" cy="4343400"/>
          </a:xfrm>
        </p:spPr>
        <p:txBody>
          <a:bodyPr>
            <a:normAutofit/>
          </a:bodyPr>
          <a:lstStyle/>
          <a:p>
            <a:pPr>
              <a:lnSpc>
                <a:spcPct val="120000"/>
              </a:lnSpc>
              <a:spcBef>
                <a:spcPts val="600"/>
              </a:spcBef>
            </a:pPr>
            <a:r>
              <a:rPr lang="zh-CN" altLang="en-US" sz="2400" dirty="0"/>
              <a:t>解题思路（</a:t>
            </a:r>
            <a:r>
              <a:rPr lang="zh-CN" altLang="en-US" sz="2400" dirty="0">
                <a:solidFill>
                  <a:srgbClr val="0070C0"/>
                </a:solidFill>
              </a:rPr>
              <a:t>算法设计：</a:t>
            </a:r>
            <a:r>
              <a:rPr lang="zh-CN" altLang="en-US" sz="2400" dirty="0">
                <a:solidFill>
                  <a:srgbClr val="C00000"/>
                </a:solidFill>
              </a:rPr>
              <a:t>穷举法</a:t>
            </a:r>
            <a:r>
              <a:rPr lang="zh-CN" altLang="en-US" sz="2400" dirty="0"/>
              <a:t>）</a:t>
            </a:r>
          </a:p>
          <a:p>
            <a:pPr lvl="1">
              <a:lnSpc>
                <a:spcPct val="120000"/>
              </a:lnSpc>
              <a:spcBef>
                <a:spcPts val="600"/>
              </a:spcBef>
            </a:pPr>
            <a:r>
              <a:rPr lang="zh-CN" altLang="en-US" sz="2400" dirty="0"/>
              <a:t>一个整数</a:t>
            </a:r>
            <a:r>
              <a:rPr lang="en-US" altLang="zh-CN" sz="2400" dirty="0"/>
              <a:t>n</a:t>
            </a:r>
            <a:r>
              <a:rPr lang="zh-CN" altLang="en-US" sz="2400" dirty="0"/>
              <a:t>，不能被</a:t>
            </a:r>
            <a:r>
              <a:rPr lang="en-US" altLang="zh-CN" sz="2400" dirty="0"/>
              <a:t>2~n-1</a:t>
            </a:r>
            <a:r>
              <a:rPr lang="zh-CN" altLang="en-US" sz="2400" dirty="0"/>
              <a:t>中任何一个数整除，则为素数；为减小计算量，</a:t>
            </a:r>
            <a:r>
              <a:rPr lang="zh-CN" altLang="en-US" sz="2400"/>
              <a:t>已证明整数</a:t>
            </a:r>
            <a:r>
              <a:rPr lang="en-US" altLang="zh-CN" sz="2400" dirty="0"/>
              <a:t>n</a:t>
            </a:r>
            <a:r>
              <a:rPr lang="zh-CN" altLang="en-US" sz="2400" dirty="0"/>
              <a:t>只要不能被</a:t>
            </a:r>
            <a:r>
              <a:rPr lang="en-US" altLang="zh-CN" sz="2400" dirty="0"/>
              <a:t>2~      </a:t>
            </a:r>
            <a:r>
              <a:rPr lang="zh-CN" altLang="en-US" sz="2400" dirty="0"/>
              <a:t>之间的任何一个数整除即可说明它是素数</a:t>
            </a:r>
          </a:p>
          <a:p>
            <a:pPr lvl="1">
              <a:lnSpc>
                <a:spcPct val="120000"/>
              </a:lnSpc>
              <a:spcBef>
                <a:spcPts val="600"/>
              </a:spcBef>
            </a:pPr>
            <a:r>
              <a:rPr lang="zh-CN" altLang="en-US" sz="2400" dirty="0"/>
              <a:t>从</a:t>
            </a:r>
            <a:r>
              <a:rPr lang="en-US" altLang="zh-CN" sz="2400" dirty="0"/>
              <a:t>3</a:t>
            </a:r>
            <a:r>
              <a:rPr lang="zh-CN" altLang="en-US" sz="2400" dirty="0"/>
              <a:t>到</a:t>
            </a:r>
            <a:r>
              <a:rPr lang="en-US" altLang="zh-CN" sz="2400" dirty="0"/>
              <a:t>100</a:t>
            </a:r>
            <a:r>
              <a:rPr lang="zh-CN" altLang="en-US" sz="2400" dirty="0"/>
              <a:t>，逐个判断是否符合上述条件</a:t>
            </a:r>
          </a:p>
          <a:p>
            <a:pPr lvl="1">
              <a:lnSpc>
                <a:spcPct val="120000"/>
              </a:lnSpc>
              <a:spcBef>
                <a:spcPts val="600"/>
              </a:spcBef>
            </a:pPr>
            <a:r>
              <a:rPr lang="zh-CN" altLang="en-US" sz="2400" dirty="0"/>
              <a:t>考虑到偶数肯定不是素数，可以在计数时跳过</a:t>
            </a:r>
          </a:p>
        </p:txBody>
      </p:sp>
      <p:graphicFrame>
        <p:nvGraphicFramePr>
          <p:cNvPr id="115716" name="Object 4"/>
          <p:cNvGraphicFramePr>
            <a:graphicFrameLocks noChangeAspect="1"/>
          </p:cNvGraphicFramePr>
          <p:nvPr/>
        </p:nvGraphicFramePr>
        <p:xfrm>
          <a:off x="7966795" y="2636912"/>
          <a:ext cx="554037" cy="525462"/>
        </p:xfrm>
        <a:graphic>
          <a:graphicData uri="http://schemas.openxmlformats.org/presentationml/2006/ole">
            <mc:AlternateContent xmlns:mc="http://schemas.openxmlformats.org/markup-compatibility/2006">
              <mc:Choice xmlns:v="urn:schemas-microsoft-com:vml" Requires="v">
                <p:oleObj name="Equation" r:id="rId2" imgW="241200" imgH="228600" progId="Equation.DSMT4">
                  <p:embed/>
                </p:oleObj>
              </mc:Choice>
              <mc:Fallback>
                <p:oleObj name="Equation" r:id="rId2" imgW="241200" imgH="228600" progId="Equation.DSMT4">
                  <p:embed/>
                  <p:pic>
                    <p:nvPicPr>
                      <p:cNvPr id="11571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795" y="2636912"/>
                        <a:ext cx="554037"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15072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Rot="1" noChangeArrowheads="1"/>
          </p:cNvSpPr>
          <p:nvPr>
            <p:ph type="body" idx="1"/>
          </p:nvPr>
        </p:nvSpPr>
        <p:spPr>
          <a:xfrm>
            <a:off x="301625" y="620713"/>
            <a:ext cx="8540750" cy="5478462"/>
          </a:xfrm>
        </p:spPr>
        <p:txBody>
          <a:bodyPr/>
          <a:lstStyle/>
          <a:p>
            <a:r>
              <a:rPr lang="zh-CN" altLang="en-US" sz="2800" dirty="0"/>
              <a:t>算法主体</a:t>
            </a:r>
          </a:p>
          <a:p>
            <a:pPr lvl="1">
              <a:buFont typeface="Wingdings" panose="05000000000000000000" pitchFamily="2" charset="2"/>
              <a:buNone/>
            </a:pPr>
            <a:r>
              <a:rPr lang="en-US" altLang="zh-CN" sz="2400" dirty="0"/>
              <a:t>for (n=3;n&lt;100;n=n+2) {</a:t>
            </a:r>
          </a:p>
          <a:p>
            <a:pPr lvl="1">
              <a:buFont typeface="Wingdings" panose="05000000000000000000" pitchFamily="2" charset="2"/>
              <a:buNone/>
            </a:pPr>
            <a:r>
              <a:rPr lang="en-US" altLang="zh-CN" sz="2400" dirty="0"/>
              <a:t>    </a:t>
            </a:r>
            <a:r>
              <a:rPr lang="zh-CN" altLang="en-US" sz="2400" dirty="0"/>
              <a:t>用</a:t>
            </a:r>
            <a:r>
              <a:rPr lang="en-US" altLang="zh-CN" sz="2400" dirty="0"/>
              <a:t>2~     </a:t>
            </a:r>
            <a:r>
              <a:rPr lang="zh-CN" altLang="en-US" sz="2400" dirty="0"/>
              <a:t>的整数去除</a:t>
            </a:r>
            <a:r>
              <a:rPr lang="en-US" altLang="zh-CN" sz="2400" dirty="0"/>
              <a:t>n</a:t>
            </a:r>
            <a:r>
              <a:rPr lang="zh-CN" altLang="en-US" sz="2400" dirty="0"/>
              <a:t>，看是否能除尽</a:t>
            </a:r>
            <a:r>
              <a:rPr lang="en-US" altLang="zh-CN" sz="2400" dirty="0"/>
              <a:t>;</a:t>
            </a:r>
          </a:p>
          <a:p>
            <a:pPr lvl="1">
              <a:buFont typeface="Wingdings" panose="05000000000000000000" pitchFamily="2" charset="2"/>
              <a:buNone/>
            </a:pPr>
            <a:endParaRPr lang="en-US" altLang="zh-CN" sz="2400" dirty="0"/>
          </a:p>
          <a:p>
            <a:pPr lvl="1">
              <a:buFont typeface="Wingdings" panose="05000000000000000000" pitchFamily="2" charset="2"/>
              <a:buNone/>
            </a:pPr>
            <a:endParaRPr lang="en-US" altLang="zh-CN" sz="2400" dirty="0"/>
          </a:p>
          <a:p>
            <a:pPr lvl="1">
              <a:buFont typeface="Wingdings" panose="05000000000000000000" pitchFamily="2" charset="2"/>
              <a:buNone/>
            </a:pPr>
            <a:endParaRPr lang="en-US" altLang="zh-CN" sz="2400" dirty="0"/>
          </a:p>
          <a:p>
            <a:pPr lvl="1">
              <a:buFont typeface="Wingdings" panose="05000000000000000000" pitchFamily="2" charset="2"/>
              <a:buNone/>
            </a:pPr>
            <a:r>
              <a:rPr lang="en-US" altLang="zh-CN" sz="2400" dirty="0"/>
              <a:t>    if (</a:t>
            </a:r>
            <a:r>
              <a:rPr lang="zh-CN" altLang="en-US" sz="2400" dirty="0"/>
              <a:t>都除不尽</a:t>
            </a:r>
            <a:r>
              <a:rPr lang="en-US" altLang="zh-CN" sz="2400" dirty="0"/>
              <a:t>) then </a:t>
            </a:r>
            <a:r>
              <a:rPr lang="zh-CN" altLang="en-US" sz="2400" dirty="0"/>
              <a:t>是素数</a:t>
            </a:r>
            <a:r>
              <a:rPr lang="en-US" altLang="zh-CN" sz="2400" dirty="0"/>
              <a:t>, </a:t>
            </a:r>
            <a:r>
              <a:rPr lang="zh-CN" altLang="en-US" sz="2400" dirty="0"/>
              <a:t>显示输出该素数</a:t>
            </a:r>
            <a:r>
              <a:rPr lang="en-US" altLang="zh-CN" sz="2400" dirty="0"/>
              <a:t>;</a:t>
            </a:r>
          </a:p>
          <a:p>
            <a:pPr lvl="1">
              <a:buFont typeface="Wingdings" panose="05000000000000000000" pitchFamily="2" charset="2"/>
              <a:buNone/>
            </a:pPr>
            <a:endParaRPr lang="en-US" altLang="zh-CN" sz="2400" dirty="0"/>
          </a:p>
          <a:p>
            <a:pPr lvl="1">
              <a:buFont typeface="Wingdings" panose="05000000000000000000" pitchFamily="2" charset="2"/>
              <a:buNone/>
            </a:pPr>
            <a:r>
              <a:rPr lang="en-US" altLang="zh-CN" sz="2400" dirty="0"/>
              <a:t>    }</a:t>
            </a:r>
          </a:p>
        </p:txBody>
      </p:sp>
      <p:graphicFrame>
        <p:nvGraphicFramePr>
          <p:cNvPr id="119812" name="Object 4"/>
          <p:cNvGraphicFramePr>
            <a:graphicFrameLocks noChangeAspect="1"/>
          </p:cNvGraphicFramePr>
          <p:nvPr/>
        </p:nvGraphicFramePr>
        <p:xfrm>
          <a:off x="1907704" y="1772816"/>
          <a:ext cx="482600" cy="457200"/>
        </p:xfrm>
        <a:graphic>
          <a:graphicData uri="http://schemas.openxmlformats.org/presentationml/2006/ole">
            <mc:AlternateContent xmlns:mc="http://schemas.openxmlformats.org/markup-compatibility/2006">
              <mc:Choice xmlns:v="urn:schemas-microsoft-com:vml" Requires="v">
                <p:oleObj name="Equation" r:id="rId2" imgW="241200" imgH="228600" progId="Equation.DSMT4">
                  <p:embed/>
                </p:oleObj>
              </mc:Choice>
              <mc:Fallback>
                <p:oleObj name="Equation" r:id="rId2" imgW="241200" imgH="228600" progId="Equation.DSMT4">
                  <p:embed/>
                  <p:pic>
                    <p:nvPicPr>
                      <p:cNvPr id="1198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72816"/>
                        <a:ext cx="482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32105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Rot="1" noChangeArrowheads="1"/>
          </p:cNvSpPr>
          <p:nvPr>
            <p:ph type="body" idx="1"/>
          </p:nvPr>
        </p:nvSpPr>
        <p:spPr>
          <a:xfrm>
            <a:off x="301625" y="620713"/>
            <a:ext cx="8540750" cy="5478462"/>
          </a:xfrm>
        </p:spPr>
        <p:txBody>
          <a:bodyPr/>
          <a:lstStyle/>
          <a:p>
            <a:r>
              <a:rPr lang="zh-CN" altLang="en-US" sz="2800"/>
              <a:t>算法细化</a:t>
            </a:r>
          </a:p>
          <a:p>
            <a:pPr lvl="1">
              <a:buFont typeface="Wingdings" panose="05000000000000000000" pitchFamily="2" charset="2"/>
              <a:buNone/>
            </a:pPr>
            <a:r>
              <a:rPr lang="en-US" altLang="zh-CN" sz="2400"/>
              <a:t>for (n=3;n&lt;100;n=n+2) {</a:t>
            </a:r>
          </a:p>
          <a:p>
            <a:pPr lvl="1">
              <a:buFont typeface="Wingdings" panose="05000000000000000000" pitchFamily="2" charset="2"/>
              <a:buNone/>
            </a:pPr>
            <a:r>
              <a:rPr lang="en-US" altLang="zh-CN" sz="2400"/>
              <a:t>    </a:t>
            </a:r>
            <a:r>
              <a:rPr lang="zh-CN" altLang="en-US" sz="2400"/>
              <a:t>用</a:t>
            </a:r>
            <a:r>
              <a:rPr lang="en-US" altLang="zh-CN" sz="2400"/>
              <a:t>2~     </a:t>
            </a:r>
            <a:r>
              <a:rPr lang="zh-CN" altLang="en-US" sz="2400"/>
              <a:t>的整数去除</a:t>
            </a:r>
            <a:r>
              <a:rPr lang="en-US" altLang="zh-CN" sz="2400"/>
              <a:t>n</a:t>
            </a:r>
            <a:r>
              <a:rPr lang="zh-CN" altLang="en-US" sz="2400"/>
              <a:t>，看是否能除尽</a:t>
            </a:r>
            <a:r>
              <a:rPr lang="en-US" altLang="zh-CN" sz="2400"/>
              <a:t>;</a:t>
            </a:r>
          </a:p>
          <a:p>
            <a:pPr lvl="1">
              <a:buFont typeface="Wingdings" panose="05000000000000000000" pitchFamily="2" charset="2"/>
              <a:buNone/>
            </a:pPr>
            <a:endParaRPr lang="en-US" altLang="zh-CN" sz="2400"/>
          </a:p>
          <a:p>
            <a:pPr lvl="1">
              <a:buFont typeface="Wingdings" panose="05000000000000000000" pitchFamily="2" charset="2"/>
              <a:buNone/>
            </a:pPr>
            <a:endParaRPr lang="en-US" altLang="zh-CN" sz="2400"/>
          </a:p>
          <a:p>
            <a:pPr lvl="1">
              <a:buFont typeface="Wingdings" panose="05000000000000000000" pitchFamily="2" charset="2"/>
              <a:buNone/>
            </a:pPr>
            <a:endParaRPr lang="en-US" altLang="zh-CN" sz="2000"/>
          </a:p>
          <a:p>
            <a:pPr lvl="1">
              <a:buFont typeface="Wingdings" panose="05000000000000000000" pitchFamily="2" charset="2"/>
              <a:buNone/>
            </a:pPr>
            <a:r>
              <a:rPr lang="en-US" altLang="zh-CN" sz="2400"/>
              <a:t>    if (</a:t>
            </a:r>
            <a:r>
              <a:rPr lang="zh-CN" altLang="en-US" sz="2400"/>
              <a:t>都除不尽</a:t>
            </a:r>
            <a:r>
              <a:rPr lang="en-US" altLang="zh-CN" sz="2400"/>
              <a:t>) then </a:t>
            </a:r>
            <a:r>
              <a:rPr lang="zh-CN" altLang="en-US" sz="2400"/>
              <a:t>是素数</a:t>
            </a:r>
            <a:r>
              <a:rPr lang="en-US" altLang="zh-CN" sz="2400"/>
              <a:t>, </a:t>
            </a:r>
            <a:r>
              <a:rPr lang="zh-CN" altLang="en-US" sz="2400"/>
              <a:t>显示输出该素数</a:t>
            </a:r>
            <a:r>
              <a:rPr lang="en-US" altLang="zh-CN" sz="2400"/>
              <a:t>;</a:t>
            </a:r>
          </a:p>
          <a:p>
            <a:pPr lvl="1">
              <a:buFont typeface="Wingdings" panose="05000000000000000000" pitchFamily="2" charset="2"/>
              <a:buNone/>
            </a:pPr>
            <a:endParaRPr lang="en-US" altLang="zh-CN" sz="2400"/>
          </a:p>
          <a:p>
            <a:pPr lvl="1">
              <a:buFont typeface="Wingdings" panose="05000000000000000000" pitchFamily="2" charset="2"/>
              <a:buNone/>
            </a:pPr>
            <a:r>
              <a:rPr lang="en-US" altLang="zh-CN" sz="2400"/>
              <a:t>    }</a:t>
            </a:r>
          </a:p>
        </p:txBody>
      </p:sp>
      <p:graphicFrame>
        <p:nvGraphicFramePr>
          <p:cNvPr id="117764" name="Object 4"/>
          <p:cNvGraphicFramePr>
            <a:graphicFrameLocks noChangeAspect="1"/>
          </p:cNvGraphicFramePr>
          <p:nvPr/>
        </p:nvGraphicFramePr>
        <p:xfrm>
          <a:off x="1892300" y="1771105"/>
          <a:ext cx="482600" cy="457200"/>
        </p:xfrm>
        <a:graphic>
          <a:graphicData uri="http://schemas.openxmlformats.org/presentationml/2006/ole">
            <mc:AlternateContent xmlns:mc="http://schemas.openxmlformats.org/markup-compatibility/2006">
              <mc:Choice xmlns:v="urn:schemas-microsoft-com:vml" Requires="v">
                <p:oleObj name="Equation" r:id="rId2" imgW="241200" imgH="228600" progId="Equation.DSMT4">
                  <p:embed/>
                </p:oleObj>
              </mc:Choice>
              <mc:Fallback>
                <p:oleObj name="Equation" r:id="rId2" imgW="241200" imgH="228600" progId="Equation.DSMT4">
                  <p:embed/>
                  <p:pic>
                    <p:nvPicPr>
                      <p:cNvPr id="1177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1771105"/>
                        <a:ext cx="482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5" name="Rectangle 5"/>
          <p:cNvSpPr>
            <a:spLocks noChangeArrowheads="1"/>
          </p:cNvSpPr>
          <p:nvPr/>
        </p:nvSpPr>
        <p:spPr bwMode="auto">
          <a:xfrm>
            <a:off x="1116013" y="2204715"/>
            <a:ext cx="5905500" cy="1584325"/>
          </a:xfrm>
          <a:prstGeom prst="rect">
            <a:avLst/>
          </a:prstGeom>
          <a:solidFill>
            <a:schemeClr val="accent3">
              <a:lumMod val="20000"/>
              <a:lumOff val="80000"/>
            </a:schemeClr>
          </a:solidFill>
          <a:ln w="9525">
            <a:solidFill>
              <a:schemeClr val="tx1"/>
            </a:solidFill>
            <a:miter lim="800000"/>
            <a:headEnd/>
            <a:tailEnd/>
          </a:ln>
          <a:effectLst/>
        </p:spPr>
        <p:txBody>
          <a:bodyPr wrap="none"/>
          <a:lstStyle/>
          <a:p>
            <a:r>
              <a:rPr lang="en-US" altLang="zh-CN" sz="2400"/>
              <a:t>k=      ;</a:t>
            </a:r>
          </a:p>
          <a:p>
            <a:r>
              <a:rPr lang="en-US" altLang="zh-CN" sz="2400"/>
              <a:t>for (i=2;i&lt;=k;i++)</a:t>
            </a:r>
          </a:p>
          <a:p>
            <a:r>
              <a:rPr lang="en-US" altLang="zh-CN" sz="2400"/>
              <a:t>    if (n</a:t>
            </a:r>
            <a:r>
              <a:rPr lang="zh-CN" altLang="en-US" sz="2400"/>
              <a:t>能被</a:t>
            </a:r>
            <a:r>
              <a:rPr lang="en-US" altLang="zh-CN" sz="2400"/>
              <a:t>i</a:t>
            </a:r>
            <a:r>
              <a:rPr lang="zh-CN" altLang="en-US" sz="2400"/>
              <a:t>除尽</a:t>
            </a:r>
            <a:r>
              <a:rPr lang="en-US" altLang="zh-CN" sz="2400"/>
              <a:t>) then</a:t>
            </a:r>
          </a:p>
          <a:p>
            <a:r>
              <a:rPr lang="en-US" altLang="zh-CN" sz="2400"/>
              <a:t>        </a:t>
            </a:r>
            <a:r>
              <a:rPr lang="zh-CN" altLang="en-US" sz="2400"/>
              <a:t>该整数</a:t>
            </a:r>
            <a:r>
              <a:rPr lang="en-US" altLang="zh-CN" sz="2400"/>
              <a:t>n</a:t>
            </a:r>
            <a:r>
              <a:rPr lang="zh-CN" altLang="en-US" sz="2400"/>
              <a:t>不是素数，结束循环</a:t>
            </a:r>
          </a:p>
        </p:txBody>
      </p:sp>
      <p:sp>
        <p:nvSpPr>
          <p:cNvPr id="117767" name="Rectangle 7"/>
          <p:cNvSpPr>
            <a:spLocks noChangeArrowheads="1"/>
          </p:cNvSpPr>
          <p:nvPr/>
        </p:nvSpPr>
        <p:spPr bwMode="auto">
          <a:xfrm>
            <a:off x="1114425" y="4293096"/>
            <a:ext cx="5905500" cy="503237"/>
          </a:xfrm>
          <a:prstGeom prst="rect">
            <a:avLst/>
          </a:prstGeom>
          <a:solidFill>
            <a:schemeClr val="accent3">
              <a:lumMod val="20000"/>
              <a:lumOff val="80000"/>
            </a:schemeClr>
          </a:solidFill>
          <a:ln w="9525">
            <a:solidFill>
              <a:schemeClr val="tx1"/>
            </a:solidFill>
            <a:miter lim="800000"/>
            <a:headEnd/>
            <a:tailEnd/>
          </a:ln>
          <a:effectLst/>
        </p:spPr>
        <p:txBody>
          <a:bodyPr wrap="none"/>
          <a:lstStyle/>
          <a:p>
            <a:r>
              <a:rPr lang="en-US" altLang="zh-CN" sz="2400"/>
              <a:t>if (i&gt;=k+1) </a:t>
            </a:r>
            <a:r>
              <a:rPr lang="zh-CN" altLang="en-US" sz="2400"/>
              <a:t>显示输出素数</a:t>
            </a:r>
            <a:r>
              <a:rPr lang="en-US" altLang="zh-CN" sz="2400"/>
              <a:t>n</a:t>
            </a:r>
          </a:p>
        </p:txBody>
      </p:sp>
      <p:graphicFrame>
        <p:nvGraphicFramePr>
          <p:cNvPr id="117773" name="Object 13"/>
          <p:cNvGraphicFramePr>
            <a:graphicFrameLocks noChangeAspect="1"/>
          </p:cNvGraphicFramePr>
          <p:nvPr/>
        </p:nvGraphicFramePr>
        <p:xfrm>
          <a:off x="1549400" y="2204864"/>
          <a:ext cx="584200" cy="457200"/>
        </p:xfrm>
        <a:graphic>
          <a:graphicData uri="http://schemas.openxmlformats.org/presentationml/2006/ole">
            <mc:AlternateContent xmlns:mc="http://schemas.openxmlformats.org/markup-compatibility/2006">
              <mc:Choice xmlns:v="urn:schemas-microsoft-com:vml" Requires="v">
                <p:oleObj name="Equation" r:id="rId4" imgW="241200" imgH="228600" progId="Equation.DSMT4">
                  <p:embed/>
                </p:oleObj>
              </mc:Choice>
              <mc:Fallback>
                <p:oleObj name="Equation" r:id="rId4" imgW="241200" imgH="228600" progId="Equation.DSMT4">
                  <p:embed/>
                  <p:pic>
                    <p:nvPicPr>
                      <p:cNvPr id="117773"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2204864"/>
                        <a:ext cx="58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481783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17272</TotalTime>
  <Pages>0</Pages>
  <Words>2699</Words>
  <Characters>0</Characters>
  <Application>Microsoft Office PowerPoint</Application>
  <DocSecurity>0</DocSecurity>
  <PresentationFormat>全屏显示(4:3)</PresentationFormat>
  <Lines>0</Lines>
  <Paragraphs>224</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8" baseType="lpstr">
      <vt:lpstr>-apple-system</vt:lpstr>
      <vt:lpstr>仿宋</vt:lpstr>
      <vt:lpstr>微软雅黑</vt:lpstr>
      <vt:lpstr>Arial</vt:lpstr>
      <vt:lpstr>Calibri</vt:lpstr>
      <vt:lpstr>Courier New</vt:lpstr>
      <vt:lpstr>Times New Roman</vt:lpstr>
      <vt:lpstr>Wingdings</vt:lpstr>
      <vt:lpstr>诗情画意</vt:lpstr>
      <vt:lpstr>Equation</vt:lpstr>
      <vt:lpstr>Visio.Drawing.15</vt:lpstr>
      <vt:lpstr>第五讲</vt:lpstr>
      <vt:lpstr>基本算法</vt:lpstr>
      <vt:lpstr>穷举</vt:lpstr>
      <vt:lpstr>鸡兔同笼</vt:lpstr>
      <vt:lpstr>百钱买百鸡</vt:lpstr>
      <vt:lpstr>示例程序</vt:lpstr>
      <vt:lpstr>求3~100之间的所有素数</vt:lpstr>
      <vt:lpstr>PowerPoint 演示文稿</vt:lpstr>
      <vt:lpstr>PowerPoint 演示文稿</vt:lpstr>
      <vt:lpstr>完整的求素数程序</vt:lpstr>
      <vt:lpstr>PowerPoint 演示文稿</vt:lpstr>
      <vt:lpstr>递推法 ——兔子繁殖问题</vt:lpstr>
      <vt:lpstr>示例程序</vt:lpstr>
      <vt:lpstr>贪心法</vt:lpstr>
      <vt:lpstr>钱币问题</vt:lpstr>
      <vt:lpstr>钱币问题</vt:lpstr>
      <vt:lpstr>钱币问题</vt:lpstr>
      <vt:lpstr>钱币问题</vt:lpstr>
      <vt:lpstr>钱币问题</vt:lpstr>
      <vt:lpstr>分治法</vt:lpstr>
      <vt:lpstr>PowerPoint 演示文稿</vt:lpstr>
      <vt:lpstr>二分查找</vt:lpstr>
      <vt:lpstr>二分查找</vt:lpstr>
      <vt:lpstr>PowerPoint 演示文稿</vt:lpstr>
      <vt:lpstr>1、2、3～Ｍ的自然数列的求和。</vt:lpstr>
      <vt:lpstr>1、2、3～Ｍ的自然数列的求和。</vt:lpstr>
      <vt:lpstr>1、2、3～Ｍ的自然数列的求和。</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计算机程序设计</dc:title>
  <dc:subject/>
  <dc:creator>wanglei</dc:creator>
  <cp:keywords/>
  <dc:description/>
  <cp:lastModifiedBy>Xiao-Hua Xu</cp:lastModifiedBy>
  <cp:revision>868</cp:revision>
  <dcterms:created xsi:type="dcterms:W3CDTF">2012-09-25T16:36:19Z</dcterms:created>
  <dcterms:modified xsi:type="dcterms:W3CDTF">2022-10-14T13:27:55Z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ies>
</file>