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c5ebc8b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cc5ebc8b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column within the SET dataset consists of descriptions of different problems (social, health, financial, etc.) that clients are currently experiencing. The ``strategy'' column in the dataset consists of a number of workshops/services received participants when receiving GRYD FCM services. Classification of these problems and strategies helps us better evaluate the effectiveness of the GRYD FCM Program. The method we used to classify is the $k$-means clustering algorithm. We first prepare the input for the algorithm using \verb!TF-IDF! vectorizer, which converts the raw text data to a matrix of feature terms. Then, the optimal numbers of clusters \textit{k} are determined to be five (for problems) and five (for strategies) using the elbow method.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cdb0dff90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cdb0dff90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take advantage of PCA and t-SNE techniques for dimension reduction and visualizing clustering results. We first reduce the dimension of text data to 30 with PCA, allowing us to extract main features of the text and filter out irrelevant noise. We then apply the t-SNE visualization algorithm to create a two-dimensional map from our PCA-reduced text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ddc861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ddc861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figures show </a:t>
            </a:r>
            <a:r>
              <a:rPr lang="en"/>
              <a:t>the results of visualizing the problem and strategy clusters, respectively.  In both cases, the majority of clusters seem qualitatively well-separated from one another, suggesting $k$-means clustering is relatively successful on our dataset.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c5ebc8b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c5ebc8b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a:t>
            </a:r>
            <a:r>
              <a:rPr lang="en"/>
              <a:t>e explore risk score distribution based on SET questionnaire data related to actitives, problems, strategies, and emotions.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One of the free-form questions in the SET dataset asks respondents to ``Describe positive activities.''  We pre-process the raw data by manually grouping the answers into 12 categories.</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lang="en"/>
              <a:t>The boxplot  shows how risk scores are distributed for each of these activity categories. We hypothesize that activities that involve greater commitment and reliability, such as jobs, may contribute to lower risk scores.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c5ebc8b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cc5ebc8b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boxplot shows how risk scores are distributed by each category problem participants face. We observe that participants who are experiencing probation issues tend to have higher risk score than others, though other categories such as emotion/behavior issues exhibit a number of outliers with large risk scores.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c5ebc8b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c5ebc8b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boxplot here shows how risk scores are distributed by each type of strategy. We can see that young adults who are provided with employment counseling services tend to correlate with higher risk score than others.</a:t>
            </a:r>
            <a:endParaRPr/>
          </a:p>
          <a:p>
            <a:pPr indent="0" lvl="0" marL="0" rtl="0" algn="l">
              <a:spcBef>
                <a:spcPts val="0"/>
              </a:spcBef>
              <a:spcAft>
                <a:spcPts val="0"/>
              </a:spcAft>
              <a:buNone/>
            </a:pPr>
            <a:r>
              <a:rPr lang="en"/>
              <a:t>Other categories such as mentoring/support exhibit a number of outliers with large risk scores.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c5ebc8b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c5ebc8b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SET data, some individuals are tested more than once, at different points in time. Accordingly, we consider a subset of the SET data corresponding to SET-Intake and SET-Retest  pairs of  results. Using this subset of the data, the boxplot here shows that the median risk scores of young adults for all five classes of problems decrease. Most notably, participants who had substance abuse issues and probation issues tend to have significant drops in their median risk score.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cc5ebc8ba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cc5ebc8ba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this boxplot in Figure \ref{fig:strategybox} shows that the median risk scores of young adults for all five classes of strategies decrease. In particular, young adults who engage in anger management/life skills classes tend to have substantial reductions in their risk score while those who receive developmental asset have the least reduction, though this plot suggests that any type of intervention by GRYD FCM providers is, on average, effective.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c5ebc8b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c5ebc8b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performed one-sided paired $t$-tests to see whether the drop in risk score for participants with a specific kind of problem is significant following from SET-Intake to SET-Retest.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Performing these tests reveals that participants who experienced \textbf{emotional/behavioral issues, school-related issues, probation issues, and Substance abuse issues} have significant drops in risk score (see the table). However, we cannot reject the null hypothesis for individuals who had employment issues.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cc5ebc8b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cc5ebc8b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applied one-sided paired $t$-tests to analyze the significance of reductions in risk scores for participants who were treated with various strategies offered by the GRYD FCM Program.  From these tests, we conclude that strategies in the \textbf{mentoring/support, developmental Asset, \textnormal{and} anger management/life skill} are effective since they all have $p$-values less than 0.05.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cddc861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cddc861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Since 2008, the City of Los Angeles Mayor’s Office Gang Reduction \&amp; Youth Development Office has funded prevention and intervention services throughout the city as part of a comprehensive strategy to address gang violence. The GRYD Intervention Family Case Management (FCM) Program is designed to increase youth and family protective factors and resiliency, while reducing gang embeddedness for gang-involved youth and young adults between ages 14--25. Participants who engage with GRYD FCM services are asked to complete the Social Embeddedness Tool (SET) questionnaire \cite{cahill2015evaluation}, which asks about family background, substance use, lifestyle, personality, gang involvement, gang-related activity, and many other attitudinal and behavioral features.  The intent of the SET instrument is to evaluate how close an individual is to the center of the gang (i.e., gang embeddedness) and to record a broad collection of covariates.  While many participants only complete the SET questionnaire once, others complete it at multiple points in time (typically every six-months in the program), giving insight as to how GRYD FCM services affects participants over time. While many of the questions in the SET rely on Likert-like scale responses \cite{likert1932technique}, several questions yield open-ended, free-form, textual responses. Additionally, GRYD FCM Providers record the problems and strategies identified by participants and the FCM Strategy Team when building case plans. Both the SET data and data on participant problems and strategies to address the problem were used in this analysis.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cc5ebc8b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cc5ebc8b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also conduct one-sided paired $t$-tests on the emotion classes. Based on the p values from the $t$-tests, there is not enough evidence to suggest that participants exhibiting ``anger'' and ``joy'' have significant drops in risk score from SET-Intake to SET-Retest. However, we are able to conclude that participants exhibiting other emotions do have a significant drop in risk score.  This suggests GRYD FCM provider interventions are effective in reducing risk score for most subpopulations, when partitioning the population by emotion label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c5ebcc1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cc5ebcc1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explored how risk scores of GRYD FCM participants who completed the SET questionnaire depend on their answers to several free-form text questions.  We applied NLP techniques for labeling the emotions conveyed in these responses.  We also studied responses related to participants' other (non-gang) activities, their problems, and the GRYD FCM intervention strategies they were exposed to.  While these analyses revealed interesting insights on their own, we further considered how participants' risk scores changed over time, breaking down the population by several different factors.  We found statistically significant changes for many---but not all---subsets of the population.  These results suggest strengths of existing GRYD FCM interventions as well as areas where GRYD FCM can further investigate.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cc5ebc9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cc5ebc9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cdb0dff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cdb0dff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Researchers often consider the notion of \textit{gang embeddedness} when describing how an individual is affiliated with a gang.  Gang embeddedness generally refers to how close someone is to the center of the gang.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consider risk scores, capturing how likely it is that an individual will engage in delinquent behavior. We hypothesize that there is a correlation between gang embeddedness and risk scores.  Data collected by GRYD FCM providers allows us to directly examine such risk scores, and we explore what factors make an individual more or less at risk according to this metric.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cdb0dff9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cdb0dff9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numerically evaluate a GRYD FCM participant’s tendency to take risks and engage in delinquent behaviors, we calculate a \textit{risk score} based on their answers to 20 questions in the SET questionnaire, related to gang embeddedness, delinquent behavior, and personality traits.  Specifically, we group questions into categories according to four sociological factors: personal behavior norms (4 questions), impulsive risk taking (4 questions), experience with arrest and detention (10 questions), and experience with delinquency and violence (2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person's score in each factor is calculated by taking the average of their answers to all related questions. Given these per-category scores for an individual, we then convert each of the four raw scores to a corresponding $z$-score by the formula \verb!(score - mean)/standard deviation!. Summing the four $z$-scores yields our risk score, a composite score of the four equally-weighted factors. This metric is designed so that the lower the score, the less the person is at risk for delinquent (in particular, gang-related) activity.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d41c8c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d41c8c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are interested in characterizing emotional factors of GRYD FCM participants. We therefore perform emotion classification on</a:t>
            </a:r>
            <a:endParaRPr/>
          </a:p>
          <a:p>
            <a:pPr indent="0" lvl="0" marL="0" rtl="0" algn="l">
              <a:spcBef>
                <a:spcPts val="0"/>
              </a:spcBef>
              <a:spcAft>
                <a:spcPts val="0"/>
              </a:spcAft>
              <a:buNone/>
            </a:pPr>
            <a:r>
              <a:rPr lang="en"/>
              <a:t>an open-ended question that asks participants to briefly talk about stressful or upsetting things that have happened to them.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cd41c8c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cd41c8c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000">
                <a:solidFill>
                  <a:srgbClr val="595959"/>
                </a:solidFill>
                <a:latin typeface="Lato"/>
                <a:ea typeface="Lato"/>
                <a:cs typeface="Lato"/>
                <a:sym typeface="Lato"/>
              </a:rPr>
              <a:t>For training our models, we use a unified dataset that combines news headlines, tweets, tales, conversation data, and other large-scale corpora. Our dataset consists of 190,895 texts in total with a small set of standard emotion labels commonly used psychological studies, i.e., joy, neutral, anger, sadness and fear. Although answers from our SET question of interest mainly consist of negative events and positive emotion labels are expected to be rare, we keep the ``joy'' emotion in our model for the purpose of generalizing our trained models to other questions.</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cddc861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cddc861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best performing model we found is BERT.  </a:t>
            </a:r>
            <a:r>
              <a:rPr lang="en"/>
              <a:t>BERT (Bidirectional Encoder Representations from Transformers) is a language representation model proposed in \cite{devlin2019bert}. It is a state-of-the-art pre-trained model that can be used for a wide variety of tasks. By using a ``masked language model'' (MLM) pre-training objective which predicts the masked tokens from the input based on both the left and the right context, BERT enables pre-trained deep bidirectional representations. As a result, it achieves excellent performance on a broad range of token-level tasks including question answering.</a:t>
            </a:r>
            <a:endParaRPr/>
          </a:p>
          <a:p>
            <a:pPr indent="0" lvl="0" marL="0" rtl="0" algn="l">
              <a:spcBef>
                <a:spcPts val="0"/>
              </a:spcBef>
              <a:spcAft>
                <a:spcPts val="0"/>
              </a:spcAft>
              <a:buNone/>
            </a:pPr>
            <a:r>
              <a:rPr lang="en"/>
              <a:t>Therefore, we also apply BERT to our problem of multiclass emotion classification. The classification process includes preprocessing of textual data, training, and validation with the pre-trained BERT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cddc8616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cddc861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classification accuracy achieved by training with a BERT model is 76.11\%.The confusion matrix shows the results obtained using BERT. BERT has the best performance in terms of classification accuracy for each emotion. All of the emotions are classified with an accuracy over 50\%, and anger has the highest classification accuracy with up to 89\%.  Multi-class accuracies for all machine learning methods considered are shown in the table on the left.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cddc8616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cddc8616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emotional distribution of 991 valid responses (after removing NA values) in the open-ended text SET question is shown in this figure. Fear and sadness emotions are prevalent among these gang-involved youth and young adults. Since sadness is the most frequent emotion label and fear is the second most frequent, the model suggests that it is important for GRYD to further investigate strategies and interventions targeting sadness and fear.  However, these conclusions are influenced by the model's accuracy on the sadness class, and may vary if accuracy were increased for other classes.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Emotion Classification and Textual Clustering Techniques for Gang Intervention Data</a:t>
            </a:r>
            <a:endParaRPr sz="3600"/>
          </a:p>
        </p:txBody>
      </p:sp>
      <p:sp>
        <p:nvSpPr>
          <p:cNvPr id="87" name="Google Shape;87;p13"/>
          <p:cNvSpPr txBox="1"/>
          <p:nvPr>
            <p:ph idx="1" type="subTitle"/>
          </p:nvPr>
        </p:nvSpPr>
        <p:spPr>
          <a:xfrm>
            <a:off x="729450" y="3405525"/>
            <a:ext cx="7688100" cy="9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IEEE Big Data Workshop on Data Science for Smart and Connected Communities</a:t>
            </a:r>
            <a:endParaRPr/>
          </a:p>
          <a:p>
            <a:pPr indent="0" lvl="0" marL="0" rtl="0" algn="ctr">
              <a:spcBef>
                <a:spcPts val="0"/>
              </a:spcBef>
              <a:spcAft>
                <a:spcPts val="0"/>
              </a:spcAft>
              <a:buNone/>
            </a:pPr>
            <a:r>
              <a:rPr lang="en"/>
              <a:t>December 2020</a:t>
            </a:r>
            <a:endParaRPr/>
          </a:p>
          <a:p>
            <a:pPr indent="0" lvl="0" marL="0" rtl="0" algn="ctr">
              <a:spcBef>
                <a:spcPts val="0"/>
              </a:spcBef>
              <a:spcAft>
                <a:spcPts val="0"/>
              </a:spcAft>
              <a:buNone/>
            </a:pPr>
            <a:r>
              <a:rPr lang="en"/>
              <a:t>Ruofei Wu, Chenxin Yang, David Hyde, Andrea L. Bertozzi, P. Jeffrey Brantingham</a:t>
            </a:r>
            <a:endParaRPr/>
          </a:p>
          <a:p>
            <a:pPr indent="0" lvl="0" marL="0" rtl="0" algn="ctr">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7887675" y="487975"/>
            <a:ext cx="1256325" cy="973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611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classification for Problem and Strategy</a:t>
            </a:r>
            <a:endParaRPr/>
          </a:p>
        </p:txBody>
      </p:sp>
      <p:sp>
        <p:nvSpPr>
          <p:cNvPr id="151" name="Google Shape;151;p22"/>
          <p:cNvSpPr txBox="1"/>
          <p:nvPr>
            <p:ph idx="1" type="body"/>
          </p:nvPr>
        </p:nvSpPr>
        <p:spPr>
          <a:xfrm>
            <a:off x="771050" y="14412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sz="1600">
                <a:solidFill>
                  <a:srgbClr val="434343"/>
                </a:solidFill>
              </a:rPr>
              <a:t>Descriptions of different problems (social, health, financial, etc.) vs workshops/services received by participants (strategies)</a:t>
            </a:r>
            <a:endParaRPr sz="1600">
              <a:solidFill>
                <a:srgbClr val="434343"/>
              </a:solidFill>
            </a:endParaRPr>
          </a:p>
          <a:p>
            <a:pPr indent="-342900" lvl="0" marL="457200" rtl="0" algn="l">
              <a:spcBef>
                <a:spcPts val="1600"/>
              </a:spcBef>
              <a:spcAft>
                <a:spcPts val="0"/>
              </a:spcAft>
              <a:buClr>
                <a:srgbClr val="434343"/>
              </a:buClr>
              <a:buSzPts val="1800"/>
              <a:buChar char="●"/>
            </a:pPr>
            <a:r>
              <a:rPr lang="en" sz="1600">
                <a:solidFill>
                  <a:srgbClr val="434343"/>
                </a:solidFill>
              </a:rPr>
              <a:t>Use TF-IDF vectorizer, which converts the raw text data to a matrix of feature terms</a:t>
            </a:r>
            <a:endParaRPr sz="1600">
              <a:solidFill>
                <a:srgbClr val="434343"/>
              </a:solidFill>
            </a:endParaRPr>
          </a:p>
          <a:p>
            <a:pPr indent="-342900" lvl="0" marL="457200" rtl="0" algn="l">
              <a:spcBef>
                <a:spcPts val="1600"/>
              </a:spcBef>
              <a:spcAft>
                <a:spcPts val="0"/>
              </a:spcAft>
              <a:buClr>
                <a:srgbClr val="434343"/>
              </a:buClr>
              <a:buSzPts val="1800"/>
              <a:buChar char="●"/>
            </a:pPr>
            <a:r>
              <a:rPr lang="en" sz="1600">
                <a:solidFill>
                  <a:srgbClr val="434343"/>
                </a:solidFill>
              </a:rPr>
              <a:t>Use elbow method to determine optimal number of clusters (5 for problems, 5 for strategies)</a:t>
            </a:r>
            <a:endParaRPr sz="1600">
              <a:solidFill>
                <a:srgbClr val="434343"/>
              </a:solidFill>
            </a:endParaRPr>
          </a:p>
          <a:p>
            <a:pPr indent="-342900" lvl="0" marL="457200" rtl="0" algn="l">
              <a:spcBef>
                <a:spcPts val="1600"/>
              </a:spcBef>
              <a:spcAft>
                <a:spcPts val="0"/>
              </a:spcAft>
              <a:buClr>
                <a:srgbClr val="434343"/>
              </a:buClr>
              <a:buSzPts val="1800"/>
              <a:buChar char="●"/>
            </a:pPr>
            <a:r>
              <a:rPr lang="en" sz="1600">
                <a:solidFill>
                  <a:srgbClr val="434343"/>
                </a:solidFill>
              </a:rPr>
              <a:t>Apply K-means with designated k=5 to cluster the text</a:t>
            </a:r>
            <a:endParaRPr sz="1600">
              <a:solidFill>
                <a:srgbClr val="434343"/>
              </a:solidFill>
            </a:endParaRPr>
          </a:p>
          <a:p>
            <a:pPr indent="-342900" lvl="0" marL="457200" rtl="0" algn="l">
              <a:spcBef>
                <a:spcPts val="1600"/>
              </a:spcBef>
              <a:spcAft>
                <a:spcPts val="1600"/>
              </a:spcAft>
              <a:buClr>
                <a:srgbClr val="434343"/>
              </a:buClr>
              <a:buSzPts val="1800"/>
              <a:buChar char="●"/>
            </a:pPr>
            <a:r>
              <a:rPr lang="en" sz="1600">
                <a:solidFill>
                  <a:srgbClr val="434343"/>
                </a:solidFill>
              </a:rPr>
              <a:t>Print out top word centroids in each cluster, manually classify each cluster</a:t>
            </a:r>
            <a:endParaRPr sz="15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60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Text Classification Result</a:t>
            </a:r>
            <a:endParaRPr/>
          </a:p>
          <a:p>
            <a:pPr indent="0" lvl="0" marL="0" rtl="0" algn="l">
              <a:spcBef>
                <a:spcPts val="0"/>
              </a:spcBef>
              <a:spcAft>
                <a:spcPts val="0"/>
              </a:spcAft>
              <a:buNone/>
            </a:pPr>
            <a:r>
              <a:t/>
            </a:r>
            <a:endParaRPr/>
          </a:p>
        </p:txBody>
      </p:sp>
      <p:sp>
        <p:nvSpPr>
          <p:cNvPr id="157" name="Google Shape;157;p23"/>
          <p:cNvSpPr txBox="1"/>
          <p:nvPr>
            <p:ph idx="1" type="body"/>
          </p:nvPr>
        </p:nvSpPr>
        <p:spPr>
          <a:xfrm>
            <a:off x="546350" y="1347525"/>
            <a:ext cx="7688700" cy="2418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Char char="●"/>
            </a:pPr>
            <a:r>
              <a:rPr lang="en" sz="1600">
                <a:solidFill>
                  <a:srgbClr val="434343"/>
                </a:solidFill>
              </a:rPr>
              <a:t>Reduced the dimension of feature matrix to 30 with PCA (Principal Component Analysis), allowing us to extract main features of the text and filter out irrelevant noise. </a:t>
            </a:r>
            <a:endParaRPr sz="1600">
              <a:solidFill>
                <a:srgbClr val="434343"/>
              </a:solidFill>
            </a:endParaRPr>
          </a:p>
          <a:p>
            <a:pPr indent="-330200" lvl="0" marL="457200" rtl="0" algn="l">
              <a:lnSpc>
                <a:spcPct val="150000"/>
              </a:lnSpc>
              <a:spcBef>
                <a:spcPts val="0"/>
              </a:spcBef>
              <a:spcAft>
                <a:spcPts val="1600"/>
              </a:spcAft>
              <a:buClr>
                <a:srgbClr val="434343"/>
              </a:buClr>
              <a:buSzPts val="1600"/>
              <a:buChar char="●"/>
            </a:pPr>
            <a:r>
              <a:rPr lang="en" sz="1600">
                <a:solidFill>
                  <a:srgbClr val="434343"/>
                </a:solidFill>
              </a:rPr>
              <a:t>Applied  the t-SNE (t-distributed stochastic neighbor embedding) visualization algorithm to create a two-dimensional map from our PCA-reduced text data</a:t>
            </a:r>
            <a:endParaRPr sz="16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7650" y="58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Text Classification Result</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4"/>
          <p:cNvPicPr preferRelativeResize="0"/>
          <p:nvPr/>
        </p:nvPicPr>
        <p:blipFill>
          <a:blip r:embed="rId3">
            <a:alphaModFix/>
          </a:blip>
          <a:stretch>
            <a:fillRect/>
          </a:stretch>
        </p:blipFill>
        <p:spPr>
          <a:xfrm>
            <a:off x="805650" y="1422502"/>
            <a:ext cx="7454477" cy="3467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479775" y="1909100"/>
            <a:ext cx="37905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Entertainment has the highest risk scores.</a:t>
            </a:r>
            <a:endParaRPr sz="1600"/>
          </a:p>
          <a:p>
            <a:pPr indent="-330200" lvl="0" marL="457200" rtl="0" algn="l">
              <a:lnSpc>
                <a:spcPct val="150000"/>
              </a:lnSpc>
              <a:spcBef>
                <a:spcPts val="0"/>
              </a:spcBef>
              <a:spcAft>
                <a:spcPts val="0"/>
              </a:spcAft>
              <a:buSzPts val="1600"/>
              <a:buChar char="●"/>
            </a:pPr>
            <a:r>
              <a:rPr lang="en" sz="1600"/>
              <a:t>Activities that require greater commitment, teamwork, responsibility contribute to lower risk.</a:t>
            </a:r>
            <a:endParaRPr sz="1600"/>
          </a:p>
        </p:txBody>
      </p:sp>
      <p:pic>
        <p:nvPicPr>
          <p:cNvPr id="170" name="Google Shape;170;p25"/>
          <p:cNvPicPr preferRelativeResize="0"/>
          <p:nvPr/>
        </p:nvPicPr>
        <p:blipFill>
          <a:blip r:embed="rId3">
            <a:alphaModFix/>
          </a:blip>
          <a:stretch>
            <a:fillRect/>
          </a:stretch>
        </p:blipFill>
        <p:spPr>
          <a:xfrm>
            <a:off x="4270331" y="1127225"/>
            <a:ext cx="4731445" cy="3824849"/>
          </a:xfrm>
          <a:prstGeom prst="rect">
            <a:avLst/>
          </a:prstGeom>
          <a:noFill/>
          <a:ln>
            <a:noFill/>
          </a:ln>
        </p:spPr>
      </p:pic>
      <p:sp>
        <p:nvSpPr>
          <p:cNvPr id="171" name="Google Shape;171;p25"/>
          <p:cNvSpPr txBox="1"/>
          <p:nvPr/>
        </p:nvSpPr>
        <p:spPr>
          <a:xfrm>
            <a:off x="674125" y="632525"/>
            <a:ext cx="76320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Statistical Analysis of Risk Scores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662850" y="619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Risk Scores</a:t>
            </a:r>
            <a:endParaRPr/>
          </a:p>
        </p:txBody>
      </p:sp>
      <p:sp>
        <p:nvSpPr>
          <p:cNvPr id="177" name="Google Shape;177;p26"/>
          <p:cNvSpPr txBox="1"/>
          <p:nvPr>
            <p:ph idx="1" type="body"/>
          </p:nvPr>
        </p:nvSpPr>
        <p:spPr>
          <a:xfrm>
            <a:off x="727650" y="1279875"/>
            <a:ext cx="3791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Char char="●"/>
            </a:pPr>
            <a:r>
              <a:rPr lang="en" sz="1600">
                <a:solidFill>
                  <a:srgbClr val="434343"/>
                </a:solidFill>
              </a:rPr>
              <a:t>Problems </a:t>
            </a:r>
            <a:endParaRPr sz="1600">
              <a:solidFill>
                <a:srgbClr val="434343"/>
              </a:solidFill>
            </a:endParaRPr>
          </a:p>
          <a:p>
            <a:pPr indent="0" lvl="0" marL="457200" rtl="0" algn="l">
              <a:lnSpc>
                <a:spcPct val="150000"/>
              </a:lnSpc>
              <a:spcBef>
                <a:spcPts val="1600"/>
              </a:spcBef>
              <a:spcAft>
                <a:spcPts val="0"/>
              </a:spcAft>
              <a:buNone/>
            </a:pPr>
            <a:r>
              <a:rPr lang="en" sz="1600">
                <a:solidFill>
                  <a:srgbClr val="434343"/>
                </a:solidFill>
              </a:rPr>
              <a:t>Participants  who are  experiencing  probation  issues tend  to  have  higher  risk  score  than  others.</a:t>
            </a:r>
            <a:endParaRPr sz="1600">
              <a:solidFill>
                <a:srgbClr val="434343"/>
              </a:solidFill>
            </a:endParaRPr>
          </a:p>
          <a:p>
            <a:pPr indent="0" lvl="0" marL="457200" rtl="0" algn="l">
              <a:lnSpc>
                <a:spcPct val="150000"/>
              </a:lnSpc>
              <a:spcBef>
                <a:spcPts val="1600"/>
              </a:spcBef>
              <a:spcAft>
                <a:spcPts val="0"/>
              </a:spcAft>
              <a:buNone/>
            </a:pPr>
            <a:r>
              <a:t/>
            </a:r>
            <a:endParaRPr sz="1600">
              <a:solidFill>
                <a:srgbClr val="434343"/>
              </a:solidFill>
            </a:endParaRPr>
          </a:p>
          <a:p>
            <a:pPr indent="0" lvl="0" marL="457200" rtl="0" algn="l">
              <a:lnSpc>
                <a:spcPct val="150000"/>
              </a:lnSpc>
              <a:spcBef>
                <a:spcPts val="1600"/>
              </a:spcBef>
              <a:spcAft>
                <a:spcPts val="1600"/>
              </a:spcAft>
              <a:buNone/>
            </a:pPr>
            <a:r>
              <a:t/>
            </a:r>
            <a:endParaRPr sz="1600">
              <a:solidFill>
                <a:srgbClr val="000000"/>
              </a:solidFill>
            </a:endParaRPr>
          </a:p>
        </p:txBody>
      </p:sp>
      <p:pic>
        <p:nvPicPr>
          <p:cNvPr id="178" name="Google Shape;178;p26"/>
          <p:cNvPicPr preferRelativeResize="0"/>
          <p:nvPr/>
        </p:nvPicPr>
        <p:blipFill>
          <a:blip r:embed="rId3">
            <a:alphaModFix/>
          </a:blip>
          <a:stretch>
            <a:fillRect/>
          </a:stretch>
        </p:blipFill>
        <p:spPr>
          <a:xfrm>
            <a:off x="4388349" y="1154725"/>
            <a:ext cx="4719350" cy="380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662850" y="619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Risk Scores</a:t>
            </a:r>
            <a:endParaRPr/>
          </a:p>
        </p:txBody>
      </p:sp>
      <p:sp>
        <p:nvSpPr>
          <p:cNvPr id="184" name="Google Shape;184;p27"/>
          <p:cNvSpPr txBox="1"/>
          <p:nvPr>
            <p:ph idx="1" type="body"/>
          </p:nvPr>
        </p:nvSpPr>
        <p:spPr>
          <a:xfrm>
            <a:off x="727650" y="1279875"/>
            <a:ext cx="3791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Char char="●"/>
            </a:pPr>
            <a:r>
              <a:rPr lang="en" sz="1600">
                <a:solidFill>
                  <a:srgbClr val="434343"/>
                </a:solidFill>
              </a:rPr>
              <a:t>Strategies</a:t>
            </a:r>
            <a:endParaRPr sz="1600">
              <a:solidFill>
                <a:srgbClr val="434343"/>
              </a:solidFill>
            </a:endParaRPr>
          </a:p>
          <a:p>
            <a:pPr indent="0" lvl="0" marL="457200" rtl="0" algn="l">
              <a:lnSpc>
                <a:spcPct val="150000"/>
              </a:lnSpc>
              <a:spcBef>
                <a:spcPts val="1600"/>
              </a:spcBef>
              <a:spcAft>
                <a:spcPts val="0"/>
              </a:spcAft>
              <a:buNone/>
            </a:pPr>
            <a:r>
              <a:rPr lang="en" sz="1600">
                <a:solidFill>
                  <a:srgbClr val="434343"/>
                </a:solidFill>
              </a:rPr>
              <a:t>Y</a:t>
            </a:r>
            <a:r>
              <a:rPr lang="en" sz="1600">
                <a:solidFill>
                  <a:srgbClr val="434343"/>
                </a:solidFill>
              </a:rPr>
              <a:t>oung adults who are provided with employment counseling services tend to correlate with higher risk score than others.</a:t>
            </a:r>
            <a:endParaRPr sz="1600">
              <a:solidFill>
                <a:srgbClr val="434343"/>
              </a:solidFill>
            </a:endParaRPr>
          </a:p>
          <a:p>
            <a:pPr indent="0" lvl="0" marL="457200" rtl="0" algn="l">
              <a:lnSpc>
                <a:spcPct val="150000"/>
              </a:lnSpc>
              <a:spcBef>
                <a:spcPts val="1600"/>
              </a:spcBef>
              <a:spcAft>
                <a:spcPts val="0"/>
              </a:spcAft>
              <a:buNone/>
            </a:pPr>
            <a:r>
              <a:t/>
            </a:r>
            <a:endParaRPr sz="1600">
              <a:solidFill>
                <a:srgbClr val="434343"/>
              </a:solidFill>
            </a:endParaRPr>
          </a:p>
          <a:p>
            <a:pPr indent="0" lvl="0" marL="457200" rtl="0" algn="l">
              <a:lnSpc>
                <a:spcPct val="150000"/>
              </a:lnSpc>
              <a:spcBef>
                <a:spcPts val="1600"/>
              </a:spcBef>
              <a:spcAft>
                <a:spcPts val="1600"/>
              </a:spcAft>
              <a:buNone/>
            </a:pPr>
            <a:r>
              <a:t/>
            </a:r>
            <a:endParaRPr sz="1600">
              <a:solidFill>
                <a:srgbClr val="000000"/>
              </a:solidFill>
            </a:endParaRPr>
          </a:p>
        </p:txBody>
      </p:sp>
      <p:pic>
        <p:nvPicPr>
          <p:cNvPr id="185" name="Google Shape;185;p27"/>
          <p:cNvPicPr preferRelativeResize="0"/>
          <p:nvPr/>
        </p:nvPicPr>
        <p:blipFill>
          <a:blip r:embed="rId3">
            <a:alphaModFix/>
          </a:blip>
          <a:stretch>
            <a:fillRect/>
          </a:stretch>
        </p:blipFill>
        <p:spPr>
          <a:xfrm>
            <a:off x="4572000" y="1207250"/>
            <a:ext cx="4485001" cy="380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662850" y="619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Risk Scores</a:t>
            </a:r>
            <a:endParaRPr/>
          </a:p>
        </p:txBody>
      </p:sp>
      <p:sp>
        <p:nvSpPr>
          <p:cNvPr id="191" name="Google Shape;191;p28"/>
          <p:cNvSpPr txBox="1"/>
          <p:nvPr>
            <p:ph idx="1" type="body"/>
          </p:nvPr>
        </p:nvSpPr>
        <p:spPr>
          <a:xfrm>
            <a:off x="727650" y="1279875"/>
            <a:ext cx="3791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Char char="●"/>
            </a:pPr>
            <a:r>
              <a:rPr lang="en" sz="1600">
                <a:solidFill>
                  <a:srgbClr val="434343"/>
                </a:solidFill>
              </a:rPr>
              <a:t>Change in Risk Scores by problems</a:t>
            </a:r>
            <a:endParaRPr sz="1600">
              <a:solidFill>
                <a:srgbClr val="434343"/>
              </a:solidFill>
            </a:endParaRPr>
          </a:p>
          <a:p>
            <a:pPr indent="0" lvl="0" marL="457200" rtl="0" algn="l">
              <a:lnSpc>
                <a:spcPct val="150000"/>
              </a:lnSpc>
              <a:spcBef>
                <a:spcPts val="1600"/>
              </a:spcBef>
              <a:spcAft>
                <a:spcPts val="0"/>
              </a:spcAft>
              <a:buNone/>
            </a:pPr>
            <a:r>
              <a:rPr lang="en" sz="1600">
                <a:solidFill>
                  <a:srgbClr val="434343"/>
                </a:solidFill>
              </a:rPr>
              <a:t>P</a:t>
            </a:r>
            <a:r>
              <a:rPr lang="en" sz="1600">
                <a:solidFill>
                  <a:srgbClr val="434343"/>
                </a:solidFill>
              </a:rPr>
              <a:t>articipants who had substance abuse issues and probation issues tend to have significant drops in their risk scores.</a:t>
            </a:r>
            <a:endParaRPr sz="1600">
              <a:solidFill>
                <a:srgbClr val="434343"/>
              </a:solidFill>
            </a:endParaRPr>
          </a:p>
          <a:p>
            <a:pPr indent="0" lvl="0" marL="457200" rtl="0" algn="l">
              <a:lnSpc>
                <a:spcPct val="150000"/>
              </a:lnSpc>
              <a:spcBef>
                <a:spcPts val="1600"/>
              </a:spcBef>
              <a:spcAft>
                <a:spcPts val="0"/>
              </a:spcAft>
              <a:buNone/>
            </a:pPr>
            <a:r>
              <a:t/>
            </a:r>
            <a:endParaRPr sz="1600">
              <a:solidFill>
                <a:srgbClr val="434343"/>
              </a:solidFill>
            </a:endParaRPr>
          </a:p>
          <a:p>
            <a:pPr indent="0" lvl="0" marL="457200" rtl="0" algn="l">
              <a:lnSpc>
                <a:spcPct val="150000"/>
              </a:lnSpc>
              <a:spcBef>
                <a:spcPts val="1600"/>
              </a:spcBef>
              <a:spcAft>
                <a:spcPts val="1600"/>
              </a:spcAft>
              <a:buNone/>
            </a:pPr>
            <a:r>
              <a:t/>
            </a:r>
            <a:endParaRPr sz="1600">
              <a:solidFill>
                <a:srgbClr val="000000"/>
              </a:solidFill>
            </a:endParaRPr>
          </a:p>
        </p:txBody>
      </p:sp>
      <p:pic>
        <p:nvPicPr>
          <p:cNvPr id="192" name="Google Shape;192;p28"/>
          <p:cNvPicPr preferRelativeResize="0"/>
          <p:nvPr/>
        </p:nvPicPr>
        <p:blipFill>
          <a:blip r:embed="rId3">
            <a:alphaModFix/>
          </a:blip>
          <a:stretch>
            <a:fillRect/>
          </a:stretch>
        </p:blipFill>
        <p:spPr>
          <a:xfrm>
            <a:off x="4519350" y="1243725"/>
            <a:ext cx="4624649" cy="36863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662850" y="619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Risk Scores</a:t>
            </a:r>
            <a:endParaRPr/>
          </a:p>
        </p:txBody>
      </p:sp>
      <p:sp>
        <p:nvSpPr>
          <p:cNvPr id="198" name="Google Shape;198;p29"/>
          <p:cNvSpPr txBox="1"/>
          <p:nvPr>
            <p:ph idx="1" type="body"/>
          </p:nvPr>
        </p:nvSpPr>
        <p:spPr>
          <a:xfrm>
            <a:off x="727650" y="1279875"/>
            <a:ext cx="3991500" cy="386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Char char="●"/>
            </a:pPr>
            <a:r>
              <a:rPr lang="en" sz="1600">
                <a:solidFill>
                  <a:srgbClr val="434343"/>
                </a:solidFill>
              </a:rPr>
              <a:t>Change in Risk Scores by strategies</a:t>
            </a:r>
            <a:endParaRPr sz="1600">
              <a:solidFill>
                <a:srgbClr val="434343"/>
              </a:solidFill>
            </a:endParaRPr>
          </a:p>
          <a:p>
            <a:pPr indent="0" lvl="0" marL="457200" rtl="0" algn="l">
              <a:spcBef>
                <a:spcPts val="1600"/>
              </a:spcBef>
              <a:spcAft>
                <a:spcPts val="0"/>
              </a:spcAft>
              <a:buNone/>
            </a:pPr>
            <a:r>
              <a:rPr lang="en" sz="1600">
                <a:solidFill>
                  <a:srgbClr val="434343"/>
                </a:solidFill>
              </a:rPr>
              <a:t>A</a:t>
            </a:r>
            <a:r>
              <a:rPr lang="en" sz="1600">
                <a:solidFill>
                  <a:srgbClr val="434343"/>
                </a:solidFill>
              </a:rPr>
              <a:t>ny type of intervention by GRYD FCM providers is, on average, effective</a:t>
            </a:r>
            <a:endParaRPr sz="1600">
              <a:solidFill>
                <a:srgbClr val="434343"/>
              </a:solidFill>
            </a:endParaRPr>
          </a:p>
          <a:p>
            <a:pPr indent="0" lvl="0" marL="457200" rtl="0" algn="l">
              <a:spcBef>
                <a:spcPts val="1600"/>
              </a:spcBef>
              <a:spcAft>
                <a:spcPts val="0"/>
              </a:spcAft>
              <a:buNone/>
            </a:pPr>
            <a:r>
              <a:rPr lang="en" sz="1600">
                <a:solidFill>
                  <a:srgbClr val="434343"/>
                </a:solidFill>
              </a:rPr>
              <a:t>Y</a:t>
            </a:r>
            <a:r>
              <a:rPr lang="en" sz="1600">
                <a:solidFill>
                  <a:srgbClr val="434343"/>
                </a:solidFill>
              </a:rPr>
              <a:t>oung adults who engage in anger management/life skills classes tend to have substantial reductions in their risk score </a:t>
            </a:r>
            <a:endParaRPr sz="1600">
              <a:solidFill>
                <a:srgbClr val="434343"/>
              </a:solidFill>
            </a:endParaRPr>
          </a:p>
          <a:p>
            <a:pPr indent="0" lvl="0" marL="457200" rtl="0" algn="l">
              <a:spcBef>
                <a:spcPts val="1600"/>
              </a:spcBef>
              <a:spcAft>
                <a:spcPts val="0"/>
              </a:spcAft>
              <a:buNone/>
            </a:pPr>
            <a:r>
              <a:rPr lang="en" sz="1600">
                <a:solidFill>
                  <a:srgbClr val="434343"/>
                </a:solidFill>
              </a:rPr>
              <a:t>Those who receive developmental asset have the least reduction</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1600"/>
              </a:spcAft>
              <a:buNone/>
            </a:pPr>
            <a:r>
              <a:t/>
            </a:r>
            <a:endParaRPr sz="1600">
              <a:solidFill>
                <a:srgbClr val="000000"/>
              </a:solidFill>
            </a:endParaRPr>
          </a:p>
        </p:txBody>
      </p:sp>
      <p:pic>
        <p:nvPicPr>
          <p:cNvPr id="199" name="Google Shape;199;p29"/>
          <p:cNvPicPr preferRelativeResize="0"/>
          <p:nvPr/>
        </p:nvPicPr>
        <p:blipFill>
          <a:blip r:embed="rId3">
            <a:alphaModFix/>
          </a:blip>
          <a:stretch>
            <a:fillRect/>
          </a:stretch>
        </p:blipFill>
        <p:spPr>
          <a:xfrm>
            <a:off x="4671750" y="1307125"/>
            <a:ext cx="4319850" cy="36156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662850" y="619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Risk Scores</a:t>
            </a:r>
            <a:endParaRPr/>
          </a:p>
        </p:txBody>
      </p:sp>
      <p:sp>
        <p:nvSpPr>
          <p:cNvPr id="205" name="Google Shape;205;p30"/>
          <p:cNvSpPr txBox="1"/>
          <p:nvPr>
            <p:ph idx="1" type="body"/>
          </p:nvPr>
        </p:nvSpPr>
        <p:spPr>
          <a:xfrm>
            <a:off x="727650" y="1279875"/>
            <a:ext cx="7819800" cy="386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Char char="●"/>
            </a:pPr>
            <a:r>
              <a:rPr lang="en" sz="1600">
                <a:solidFill>
                  <a:srgbClr val="434343"/>
                </a:solidFill>
              </a:rPr>
              <a:t>Significance of Changes in Risk Score by Problems with  one-sided paired t-tests</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Cannot reject the null hypothesis for individuals who had employment issues</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All other categories have significant drops in risk score</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1600"/>
              </a:spcAft>
              <a:buNone/>
            </a:pPr>
            <a:r>
              <a:t/>
            </a:r>
            <a:endParaRPr sz="1600">
              <a:solidFill>
                <a:srgbClr val="000000"/>
              </a:solidFill>
            </a:endParaRPr>
          </a:p>
        </p:txBody>
      </p:sp>
      <p:pic>
        <p:nvPicPr>
          <p:cNvPr id="206" name="Google Shape;206;p30"/>
          <p:cNvPicPr preferRelativeResize="0"/>
          <p:nvPr/>
        </p:nvPicPr>
        <p:blipFill>
          <a:blip r:embed="rId3">
            <a:alphaModFix/>
          </a:blip>
          <a:stretch>
            <a:fillRect/>
          </a:stretch>
        </p:blipFill>
        <p:spPr>
          <a:xfrm>
            <a:off x="1024225" y="3081800"/>
            <a:ext cx="7023950" cy="1975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662850" y="619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Risk Scores</a:t>
            </a:r>
            <a:endParaRPr/>
          </a:p>
        </p:txBody>
      </p:sp>
      <p:sp>
        <p:nvSpPr>
          <p:cNvPr id="212" name="Google Shape;212;p31"/>
          <p:cNvSpPr txBox="1"/>
          <p:nvPr>
            <p:ph idx="1" type="body"/>
          </p:nvPr>
        </p:nvSpPr>
        <p:spPr>
          <a:xfrm>
            <a:off x="727650" y="1279875"/>
            <a:ext cx="7819800" cy="386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Char char="●"/>
            </a:pPr>
            <a:r>
              <a:rPr lang="en" sz="1600">
                <a:solidFill>
                  <a:srgbClr val="434343"/>
                </a:solidFill>
              </a:rPr>
              <a:t>Significance of Changes in Risk Score by Strategies with  one-sided paired t-tests</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S</a:t>
            </a:r>
            <a:r>
              <a:rPr lang="en" sz="1600">
                <a:solidFill>
                  <a:srgbClr val="434343"/>
                </a:solidFill>
              </a:rPr>
              <a:t>trategies focusing on providing Employment counseling and Job/school readiness do not produce sufficient evidence to reject the null hypothesis</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Other three categories have significant drops in risk score</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1600"/>
              </a:spcAft>
              <a:buNone/>
            </a:pPr>
            <a:r>
              <a:t/>
            </a:r>
            <a:endParaRPr sz="1600">
              <a:solidFill>
                <a:srgbClr val="000000"/>
              </a:solidFill>
            </a:endParaRPr>
          </a:p>
        </p:txBody>
      </p:sp>
      <p:pic>
        <p:nvPicPr>
          <p:cNvPr id="213" name="Google Shape;213;p31"/>
          <p:cNvPicPr preferRelativeResize="0"/>
          <p:nvPr/>
        </p:nvPicPr>
        <p:blipFill>
          <a:blip r:embed="rId3">
            <a:alphaModFix/>
          </a:blip>
          <a:stretch>
            <a:fillRect/>
          </a:stretch>
        </p:blipFill>
        <p:spPr>
          <a:xfrm>
            <a:off x="1090300" y="3066400"/>
            <a:ext cx="7360249" cy="198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80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201900" y="1271250"/>
            <a:ext cx="8423400" cy="3568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The Gang Reduction Youth Development (GRYD) Intervention Family Case Management (FCM) program funded by the City of Los Angeles Mayor’s Office aims to reduce gang embeddedness of gang-involved youth and young adults between ages 14-25.</a:t>
            </a:r>
            <a:endParaRPr sz="1600"/>
          </a:p>
          <a:p>
            <a:pPr indent="-330200" lvl="0" marL="457200" rtl="0" algn="l">
              <a:lnSpc>
                <a:spcPct val="150000"/>
              </a:lnSpc>
              <a:spcBef>
                <a:spcPts val="0"/>
              </a:spcBef>
              <a:spcAft>
                <a:spcPts val="0"/>
              </a:spcAft>
              <a:buSzPts val="1600"/>
              <a:buChar char="●"/>
            </a:pPr>
            <a:r>
              <a:rPr lang="en" sz="1600"/>
              <a:t>Participants who engage with GRYD FCM services are asked to complete the Social Embeddedness Tool (SET) questionnaire, which asks about family background, substance use, lifestyle, personality, gang involvement, gang-related activity, and many other attitudinal and behavioral features.</a:t>
            </a:r>
            <a:endParaRPr sz="1600"/>
          </a:p>
        </p:txBody>
      </p:sp>
      <p:pic>
        <p:nvPicPr>
          <p:cNvPr id="95" name="Google Shape;95;p14"/>
          <p:cNvPicPr preferRelativeResize="0"/>
          <p:nvPr/>
        </p:nvPicPr>
        <p:blipFill>
          <a:blip r:embed="rId3">
            <a:alphaModFix/>
          </a:blip>
          <a:stretch>
            <a:fillRect/>
          </a:stretch>
        </p:blipFill>
        <p:spPr>
          <a:xfrm>
            <a:off x="6779413" y="580713"/>
            <a:ext cx="1114425" cy="847725"/>
          </a:xfrm>
          <a:prstGeom prst="rect">
            <a:avLst/>
          </a:prstGeom>
          <a:noFill/>
          <a:ln>
            <a:noFill/>
          </a:ln>
        </p:spPr>
      </p:pic>
      <p:pic>
        <p:nvPicPr>
          <p:cNvPr id="96" name="Google Shape;96;p14"/>
          <p:cNvPicPr preferRelativeResize="0"/>
          <p:nvPr/>
        </p:nvPicPr>
        <p:blipFill>
          <a:blip r:embed="rId4">
            <a:alphaModFix/>
          </a:blip>
          <a:stretch>
            <a:fillRect/>
          </a:stretch>
        </p:blipFill>
        <p:spPr>
          <a:xfrm>
            <a:off x="7980113" y="580713"/>
            <a:ext cx="847725" cy="847725"/>
          </a:xfrm>
          <a:prstGeom prst="rect">
            <a:avLst/>
          </a:prstGeom>
          <a:noFill/>
          <a:ln>
            <a:noFill/>
          </a:ln>
        </p:spPr>
      </p:pic>
      <p:sp>
        <p:nvSpPr>
          <p:cNvPr id="97" name="Google Shape;97;p14"/>
          <p:cNvSpPr txBox="1"/>
          <p:nvPr/>
        </p:nvSpPr>
        <p:spPr>
          <a:xfrm>
            <a:off x="4898700" y="4257375"/>
            <a:ext cx="42453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662850" y="619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Risk Scores</a:t>
            </a:r>
            <a:endParaRPr/>
          </a:p>
        </p:txBody>
      </p:sp>
      <p:sp>
        <p:nvSpPr>
          <p:cNvPr id="219" name="Google Shape;219;p32"/>
          <p:cNvSpPr txBox="1"/>
          <p:nvPr>
            <p:ph idx="1" type="body"/>
          </p:nvPr>
        </p:nvSpPr>
        <p:spPr>
          <a:xfrm>
            <a:off x="719325" y="1279875"/>
            <a:ext cx="7819800" cy="386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Char char="●"/>
            </a:pPr>
            <a:r>
              <a:rPr lang="en" sz="1600">
                <a:solidFill>
                  <a:srgbClr val="434343"/>
                </a:solidFill>
              </a:rPr>
              <a:t>Significance of Changes in Risk Score by Emotions with one-sided paired t-tests</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N</a:t>
            </a:r>
            <a:r>
              <a:rPr lang="en" sz="1600">
                <a:solidFill>
                  <a:srgbClr val="434343"/>
                </a:solidFill>
              </a:rPr>
              <a:t>ot enough evidence to suggest that participants exhibiting “anger” and “joy” have significant drops in risk score </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Participants exhibiting other three emotions have significant drops in risk score</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0"/>
              </a:spcAft>
              <a:buNone/>
            </a:pPr>
            <a:r>
              <a:t/>
            </a:r>
            <a:endParaRPr sz="1600">
              <a:solidFill>
                <a:srgbClr val="434343"/>
              </a:solidFill>
            </a:endParaRPr>
          </a:p>
          <a:p>
            <a:pPr indent="0" lvl="0" marL="457200" rtl="0" algn="l">
              <a:spcBef>
                <a:spcPts val="1600"/>
              </a:spcBef>
              <a:spcAft>
                <a:spcPts val="1600"/>
              </a:spcAft>
              <a:buNone/>
            </a:pPr>
            <a:r>
              <a:t/>
            </a:r>
            <a:endParaRPr sz="1600">
              <a:solidFill>
                <a:srgbClr val="000000"/>
              </a:solidFill>
            </a:endParaRPr>
          </a:p>
        </p:txBody>
      </p:sp>
      <p:pic>
        <p:nvPicPr>
          <p:cNvPr id="220" name="Google Shape;220;p32"/>
          <p:cNvPicPr preferRelativeResize="0"/>
          <p:nvPr/>
        </p:nvPicPr>
        <p:blipFill>
          <a:blip r:embed="rId3">
            <a:alphaModFix/>
          </a:blip>
          <a:stretch>
            <a:fillRect/>
          </a:stretch>
        </p:blipFill>
        <p:spPr>
          <a:xfrm>
            <a:off x="952375" y="3135575"/>
            <a:ext cx="7353699" cy="200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569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&amp; Conclusions</a:t>
            </a:r>
            <a:endParaRPr/>
          </a:p>
        </p:txBody>
      </p:sp>
      <p:sp>
        <p:nvSpPr>
          <p:cNvPr id="226" name="Google Shape;226;p33"/>
          <p:cNvSpPr txBox="1"/>
          <p:nvPr>
            <p:ph idx="1" type="body"/>
          </p:nvPr>
        </p:nvSpPr>
        <p:spPr>
          <a:xfrm>
            <a:off x="727650" y="17619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explored how risk scores of GRYD participants depend on their answers to several free-form text questions.  </a:t>
            </a:r>
            <a:endParaRPr/>
          </a:p>
          <a:p>
            <a:pPr indent="0" lvl="0" marL="0" rtl="0" algn="l">
              <a:spcBef>
                <a:spcPts val="1600"/>
              </a:spcBef>
              <a:spcAft>
                <a:spcPts val="0"/>
              </a:spcAft>
              <a:buNone/>
            </a:pPr>
            <a:r>
              <a:rPr lang="en"/>
              <a:t>We applied NLP techniques for labeling the emotions conveyed in their responses.  </a:t>
            </a:r>
            <a:endParaRPr/>
          </a:p>
          <a:p>
            <a:pPr indent="0" lvl="0" marL="0" rtl="0" algn="l">
              <a:spcBef>
                <a:spcPts val="1600"/>
              </a:spcBef>
              <a:spcAft>
                <a:spcPts val="0"/>
              </a:spcAft>
              <a:buNone/>
            </a:pPr>
            <a:r>
              <a:rPr lang="en"/>
              <a:t>We also studied responses related to participants' other (non-gang) activities, their problems, and the GRYD intervention strategies they were exposed to.  </a:t>
            </a:r>
            <a:endParaRPr/>
          </a:p>
          <a:p>
            <a:pPr indent="0" lvl="0" marL="0" rtl="0" algn="l">
              <a:spcBef>
                <a:spcPts val="1600"/>
              </a:spcBef>
              <a:spcAft>
                <a:spcPts val="0"/>
              </a:spcAft>
              <a:buNone/>
            </a:pPr>
            <a:r>
              <a:rPr lang="en"/>
              <a:t>These results suggest strengths of existing GRYD interventions as well as areas where GRYD can further investigate</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idx="1" type="body"/>
          </p:nvPr>
        </p:nvSpPr>
        <p:spPr>
          <a:xfrm>
            <a:off x="871250" y="1508075"/>
            <a:ext cx="7688700" cy="188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t>Thanks for listening!</a:t>
            </a:r>
            <a:endParaRPr sz="3400"/>
          </a:p>
        </p:txBody>
      </p:sp>
      <p:sp>
        <p:nvSpPr>
          <p:cNvPr id="232" name="Google Shape;232;p34"/>
          <p:cNvSpPr txBox="1"/>
          <p:nvPr/>
        </p:nvSpPr>
        <p:spPr>
          <a:xfrm>
            <a:off x="1474625" y="1203300"/>
            <a:ext cx="67950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33" name="Google Shape;233;p34"/>
          <p:cNvSpPr txBox="1"/>
          <p:nvPr/>
        </p:nvSpPr>
        <p:spPr>
          <a:xfrm>
            <a:off x="1292400" y="2521675"/>
            <a:ext cx="6657300" cy="22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Acknowledgements: We  adapted  Python  notebooks  on  machine  learning  by Lukas  Garbas for  training  models  on  our  chosen  datasets.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SET was created by the City of Los Angeles Mayor’s Office  of  Gang  Reduction  and  Youth  Development  and  is the  copyright  of  the  City  of  Los  Angeles  and  has  been used with permission.  Any opinions, findings, conclusions or recommendations  expressed  in  this  study,  however,  are  those of the authors and do not necessarily reflect the views of the GRYD  Office.  This  research  was  funded  by  the  City  of  Los Angeles  contract  number  C-132202  (“GRYD  Research  and Evaluation”).</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605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Gang Embeddedness and Delinquency</a:t>
            </a:r>
            <a:endParaRPr/>
          </a:p>
        </p:txBody>
      </p:sp>
      <p:sp>
        <p:nvSpPr>
          <p:cNvPr id="103" name="Google Shape;103;p15"/>
          <p:cNvSpPr txBox="1"/>
          <p:nvPr>
            <p:ph idx="1" type="body"/>
          </p:nvPr>
        </p:nvSpPr>
        <p:spPr>
          <a:xfrm>
            <a:off x="729450" y="1331500"/>
            <a:ext cx="7688700" cy="3008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Gang Embeddedness generally refers to how close someone is to the center of the gang, and it can be measured with various metrics depending on data available.</a:t>
            </a:r>
            <a:endParaRPr sz="1600"/>
          </a:p>
          <a:p>
            <a:pPr indent="-330200" lvl="0" marL="457200" rtl="0" algn="l">
              <a:lnSpc>
                <a:spcPct val="150000"/>
              </a:lnSpc>
              <a:spcBef>
                <a:spcPts val="0"/>
              </a:spcBef>
              <a:spcAft>
                <a:spcPts val="0"/>
              </a:spcAft>
              <a:buSzPts val="1600"/>
              <a:buChar char="●"/>
            </a:pPr>
            <a:r>
              <a:rPr lang="en" sz="1600"/>
              <a:t>With given data from the SET questionnaire, we measure gang embeddedness in terms of individual </a:t>
            </a:r>
            <a:r>
              <a:rPr b="1" i="1" lang="en" sz="1600"/>
              <a:t>risk scores</a:t>
            </a:r>
            <a:r>
              <a:rPr lang="en" sz="1600"/>
              <a:t>, capturing how likely it is that an individual will engage in delinquent behavior.</a:t>
            </a:r>
            <a:endParaRPr sz="1600"/>
          </a:p>
          <a:p>
            <a:pPr indent="0" lvl="0" marL="0" rtl="0" algn="l">
              <a:lnSpc>
                <a:spcPct val="150000"/>
              </a:lnSpc>
              <a:spcBef>
                <a:spcPts val="1600"/>
              </a:spcBef>
              <a:spcAft>
                <a:spcPts val="0"/>
              </a:spcAft>
              <a:buNone/>
            </a:pPr>
            <a:r>
              <a:t/>
            </a:r>
            <a:endParaRPr sz="1600"/>
          </a:p>
          <a:p>
            <a:pPr indent="0" lvl="0" marL="0" rtl="0" algn="l">
              <a:lnSpc>
                <a:spcPct val="150000"/>
              </a:lnSpc>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612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Risk Scores</a:t>
            </a:r>
            <a:endParaRPr/>
          </a:p>
        </p:txBody>
      </p:sp>
      <p:sp>
        <p:nvSpPr>
          <p:cNvPr id="109" name="Google Shape;109;p16"/>
          <p:cNvSpPr txBox="1"/>
          <p:nvPr>
            <p:ph idx="1" type="body"/>
          </p:nvPr>
        </p:nvSpPr>
        <p:spPr>
          <a:xfrm>
            <a:off x="729450" y="1331500"/>
            <a:ext cx="7688700" cy="3008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The risk score is calculated </a:t>
            </a:r>
            <a:r>
              <a:rPr lang="en" sz="1600"/>
              <a:t>based on participants’  answers to 20 questions in the SET questionnaire. Q</a:t>
            </a:r>
            <a:r>
              <a:rPr lang="en" sz="1600"/>
              <a:t>uestions are grouped into 4 categories: personal behavior norms, impulsive risk taking, experience with arrest and detention, and experience with delinquency and violence.</a:t>
            </a:r>
            <a:endParaRPr sz="1600"/>
          </a:p>
          <a:p>
            <a:pPr indent="-330200" lvl="0" marL="457200" rtl="0" algn="l">
              <a:lnSpc>
                <a:spcPct val="200000"/>
              </a:lnSpc>
              <a:spcBef>
                <a:spcPts val="0"/>
              </a:spcBef>
              <a:spcAft>
                <a:spcPts val="0"/>
              </a:spcAft>
              <a:buSzPts val="1600"/>
              <a:buChar char="●"/>
            </a:pPr>
            <a:r>
              <a:rPr lang="en" sz="1600"/>
              <a:t> A person’s risk score = </a:t>
            </a:r>
            <a:endParaRPr sz="1600"/>
          </a:p>
          <a:p>
            <a:pPr indent="-330200" lvl="0" marL="457200" rtl="0" algn="l">
              <a:lnSpc>
                <a:spcPct val="200000"/>
              </a:lnSpc>
              <a:spcBef>
                <a:spcPts val="0"/>
              </a:spcBef>
              <a:spcAft>
                <a:spcPts val="0"/>
              </a:spcAft>
              <a:buSzPts val="1600"/>
              <a:buChar char="●"/>
            </a:pPr>
            <a:r>
              <a:rPr lang="en" sz="1600"/>
              <a:t>Lower risk score -&gt; less risk for gang/delinquent activity</a:t>
            </a:r>
            <a:endParaRPr sz="1600"/>
          </a:p>
          <a:p>
            <a:pPr indent="0" lvl="0" marL="0" rtl="0" algn="l">
              <a:lnSpc>
                <a:spcPct val="150000"/>
              </a:lnSpc>
              <a:spcBef>
                <a:spcPts val="1600"/>
              </a:spcBef>
              <a:spcAft>
                <a:spcPts val="0"/>
              </a:spcAft>
              <a:buNone/>
            </a:pPr>
            <a:r>
              <a:t/>
            </a:r>
            <a:endParaRPr sz="1600"/>
          </a:p>
          <a:p>
            <a:pPr indent="0" lvl="0" marL="0" rtl="0" algn="l">
              <a:lnSpc>
                <a:spcPct val="150000"/>
              </a:lnSpc>
              <a:spcBef>
                <a:spcPts val="1600"/>
              </a:spcBef>
              <a:spcAft>
                <a:spcPts val="0"/>
              </a:spcAft>
              <a:buNone/>
            </a:pPr>
            <a:r>
              <a:t/>
            </a:r>
            <a:endParaRPr sz="1600"/>
          </a:p>
          <a:p>
            <a:pPr indent="0" lvl="0" marL="0" rtl="0" algn="l">
              <a:lnSpc>
                <a:spcPct val="150000"/>
              </a:lnSpc>
              <a:spcBef>
                <a:spcPts val="1600"/>
              </a:spcBef>
              <a:spcAft>
                <a:spcPts val="1600"/>
              </a:spcAft>
              <a:buNone/>
            </a:pPr>
            <a:r>
              <a:t/>
            </a:r>
            <a:endParaRPr sz="1600"/>
          </a:p>
        </p:txBody>
      </p:sp>
      <p:pic>
        <p:nvPicPr>
          <p:cNvPr id="110" name="Google Shape;110;p16"/>
          <p:cNvPicPr preferRelativeResize="0"/>
          <p:nvPr/>
        </p:nvPicPr>
        <p:blipFill>
          <a:blip r:embed="rId3">
            <a:alphaModFix/>
          </a:blip>
          <a:stretch>
            <a:fillRect/>
          </a:stretch>
        </p:blipFill>
        <p:spPr>
          <a:xfrm>
            <a:off x="3396750" y="3216200"/>
            <a:ext cx="1998068" cy="53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7650" y="612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motion Classification</a:t>
            </a:r>
            <a:endParaRPr/>
          </a:p>
          <a:p>
            <a:pPr indent="0" lvl="0" marL="0" rtl="0" algn="l">
              <a:spcBef>
                <a:spcPts val="0"/>
              </a:spcBef>
              <a:spcAft>
                <a:spcPts val="0"/>
              </a:spcAft>
              <a:buNone/>
            </a:pPr>
            <a:r>
              <a:t/>
            </a:r>
            <a:endParaRPr/>
          </a:p>
        </p:txBody>
      </p:sp>
      <p:sp>
        <p:nvSpPr>
          <p:cNvPr id="116" name="Google Shape;116;p17"/>
          <p:cNvSpPr txBox="1"/>
          <p:nvPr>
            <p:ph idx="1" type="body"/>
          </p:nvPr>
        </p:nvSpPr>
        <p:spPr>
          <a:xfrm>
            <a:off x="729450" y="1363575"/>
            <a:ext cx="8067300" cy="2078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P</a:t>
            </a:r>
            <a:r>
              <a:rPr lang="en" sz="1600"/>
              <a:t>erformed emotion classification on an open-ended question that asks participants to talk about stressful or upsetting things that have happened to them.</a:t>
            </a:r>
            <a:endParaRPr sz="1600"/>
          </a:p>
          <a:p>
            <a:pPr indent="-330200" lvl="0" marL="457200" rtl="0" algn="l">
              <a:lnSpc>
                <a:spcPct val="150000"/>
              </a:lnSpc>
              <a:spcBef>
                <a:spcPts val="0"/>
              </a:spcBef>
              <a:spcAft>
                <a:spcPts val="0"/>
              </a:spcAft>
              <a:buSzPts val="1600"/>
              <a:buChar char="●"/>
            </a:pPr>
            <a:r>
              <a:rPr lang="en" sz="1600"/>
              <a:t>Aimed to classify these events with emotion labels </a:t>
            </a:r>
            <a:r>
              <a:rPr lang="en" sz="1600"/>
              <a:t>commonly used in psychological studies,</a:t>
            </a:r>
            <a:r>
              <a:rPr lang="en" sz="1600"/>
              <a:t> i.e., </a:t>
            </a:r>
            <a:r>
              <a:rPr b="1" i="1" lang="en" sz="1600"/>
              <a:t>joy, neutral, anger, sadness and fear</a:t>
            </a:r>
            <a:r>
              <a:rPr lang="en" sz="1600"/>
              <a:t>.</a:t>
            </a:r>
            <a:endParaRPr sz="1600"/>
          </a:p>
          <a:p>
            <a:pPr indent="-330200" lvl="0" marL="457200" rtl="0" algn="l">
              <a:lnSpc>
                <a:spcPct val="150000"/>
              </a:lnSpc>
              <a:spcBef>
                <a:spcPts val="0"/>
              </a:spcBef>
              <a:spcAft>
                <a:spcPts val="0"/>
              </a:spcAft>
              <a:buSzPts val="1600"/>
              <a:buChar char="●"/>
            </a:pPr>
            <a:r>
              <a:rPr lang="en" sz="1600"/>
              <a:t>Explored traditional machine learning methods as well as more advanced approaches including CNN, GRU, and BERT.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7650" y="59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Selection and Preprocessinng</a:t>
            </a:r>
            <a:endParaRPr/>
          </a:p>
        </p:txBody>
      </p:sp>
      <p:sp>
        <p:nvSpPr>
          <p:cNvPr id="122" name="Google Shape;122;p18"/>
          <p:cNvSpPr txBox="1"/>
          <p:nvPr>
            <p:ph idx="1" type="body"/>
          </p:nvPr>
        </p:nvSpPr>
        <p:spPr>
          <a:xfrm>
            <a:off x="729450" y="1347525"/>
            <a:ext cx="7688700" cy="2992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Data Selection:</a:t>
            </a:r>
            <a:endParaRPr sz="1600"/>
          </a:p>
          <a:p>
            <a:pPr indent="-330200" lvl="1" marL="914400" rtl="0" algn="l">
              <a:lnSpc>
                <a:spcPct val="115000"/>
              </a:lnSpc>
              <a:spcBef>
                <a:spcPts val="0"/>
              </a:spcBef>
              <a:spcAft>
                <a:spcPts val="0"/>
              </a:spcAft>
              <a:buSzPts val="1600"/>
              <a:buChar char="○"/>
            </a:pPr>
            <a:r>
              <a:rPr lang="en" sz="1600"/>
              <a:t>Training data: a unified dataset combining news headlines, tweets, tales, conversation data, and other large-scale corpora.</a:t>
            </a:r>
            <a:endParaRPr sz="1600"/>
          </a:p>
          <a:p>
            <a:pPr indent="-330200" lvl="1" marL="914400" rtl="0" algn="l">
              <a:lnSpc>
                <a:spcPct val="115000"/>
              </a:lnSpc>
              <a:spcBef>
                <a:spcPts val="0"/>
              </a:spcBef>
              <a:spcAft>
                <a:spcPts val="0"/>
              </a:spcAft>
              <a:buSzPts val="1600"/>
              <a:buChar char="○"/>
            </a:pPr>
            <a:r>
              <a:rPr lang="en" sz="1600"/>
              <a:t>The </a:t>
            </a:r>
            <a:r>
              <a:rPr lang="en" sz="1600"/>
              <a:t>dataset consists of 190,895 texts in total with pre-labeled emotions.</a:t>
            </a:r>
            <a:endParaRPr sz="1600"/>
          </a:p>
          <a:p>
            <a:pPr indent="-330200" lvl="0" marL="457200" rtl="0" algn="l">
              <a:lnSpc>
                <a:spcPct val="115000"/>
              </a:lnSpc>
              <a:spcBef>
                <a:spcPts val="0"/>
              </a:spcBef>
              <a:spcAft>
                <a:spcPts val="0"/>
              </a:spcAft>
              <a:buSzPts val="1600"/>
              <a:buChar char="●"/>
            </a:pPr>
            <a:r>
              <a:rPr lang="en" sz="1600"/>
              <a:t>K</a:t>
            </a:r>
            <a:r>
              <a:rPr lang="en" sz="1600"/>
              <a:t>ept the “joy” emotion in our model for the purpose of generalizing our trained models to other questions.</a:t>
            </a:r>
            <a:endParaRPr sz="1600"/>
          </a:p>
          <a:p>
            <a:pPr indent="-330200" lvl="0" marL="457200" rtl="0" algn="l">
              <a:lnSpc>
                <a:spcPct val="115000"/>
              </a:lnSpc>
              <a:spcBef>
                <a:spcPts val="0"/>
              </a:spcBef>
              <a:spcAft>
                <a:spcPts val="0"/>
              </a:spcAft>
              <a:buSzPts val="1600"/>
              <a:buChar char="●"/>
            </a:pPr>
            <a:r>
              <a:rPr lang="en" sz="1600"/>
              <a:t>Data Preprocessing</a:t>
            </a:r>
            <a:endParaRPr sz="1600"/>
          </a:p>
          <a:p>
            <a:pPr indent="-330200" lvl="1" marL="914400" rtl="0" algn="l">
              <a:lnSpc>
                <a:spcPct val="115000"/>
              </a:lnSpc>
              <a:spcBef>
                <a:spcPts val="0"/>
              </a:spcBef>
              <a:spcAft>
                <a:spcPts val="0"/>
              </a:spcAft>
              <a:buSzPts val="1600"/>
              <a:buChar char="○"/>
            </a:pPr>
            <a:r>
              <a:rPr lang="en" sz="1600"/>
              <a:t>Cleaned the text data using Natural Language Processing techniques </a:t>
            </a:r>
            <a:endParaRPr sz="1600"/>
          </a:p>
          <a:p>
            <a:pPr indent="-330200" lvl="1" marL="914400" rtl="0" algn="l">
              <a:lnSpc>
                <a:spcPct val="115000"/>
              </a:lnSpc>
              <a:spcBef>
                <a:spcPts val="0"/>
              </a:spcBef>
              <a:spcAft>
                <a:spcPts val="0"/>
              </a:spcAft>
              <a:buSzPts val="1600"/>
              <a:buChar char="○"/>
            </a:pPr>
            <a:r>
              <a:rPr lang="en" sz="1600"/>
              <a:t>Vectorized texts using TF-IDF (term frequency-inverse document frequency) from the Scikit-Learn library for traditional machine learning methods.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606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a:t>
            </a:r>
            <a:endParaRPr/>
          </a:p>
        </p:txBody>
      </p:sp>
      <p:sp>
        <p:nvSpPr>
          <p:cNvPr id="128" name="Google Shape;128;p19"/>
          <p:cNvSpPr txBox="1"/>
          <p:nvPr>
            <p:ph idx="1" type="body"/>
          </p:nvPr>
        </p:nvSpPr>
        <p:spPr>
          <a:xfrm>
            <a:off x="729450" y="1305650"/>
            <a:ext cx="7688700" cy="3034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BERT (</a:t>
            </a:r>
            <a:r>
              <a:rPr lang="en" sz="1600"/>
              <a:t>Bidirectional Encoder Representations from Transformers) is a language representation model proposed by researchers at Google AI, and it has been shown to achieve excellent performance on a broad range of NLP tasks.</a:t>
            </a:r>
            <a:endParaRPr sz="1600"/>
          </a:p>
          <a:p>
            <a:pPr indent="-330200" lvl="0" marL="457200" rtl="0" algn="l">
              <a:lnSpc>
                <a:spcPct val="150000"/>
              </a:lnSpc>
              <a:spcBef>
                <a:spcPts val="0"/>
              </a:spcBef>
              <a:spcAft>
                <a:spcPts val="0"/>
              </a:spcAft>
              <a:buSzPts val="1600"/>
              <a:buChar char="●"/>
            </a:pPr>
            <a:r>
              <a:rPr lang="en" sz="1600"/>
              <a:t>Its technical innovation is that the Transformer encoder learns contextual relations between words by reading the entire sequence of words at once rather than reading from one direction.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7650" y="613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vs. Other Models </a:t>
            </a:r>
            <a:endParaRPr/>
          </a:p>
        </p:txBody>
      </p:sp>
      <p:sp>
        <p:nvSpPr>
          <p:cNvPr id="134" name="Google Shape;134;p20"/>
          <p:cNvSpPr txBox="1"/>
          <p:nvPr>
            <p:ph idx="1" type="body"/>
          </p:nvPr>
        </p:nvSpPr>
        <p:spPr>
          <a:xfrm>
            <a:off x="2889025" y="4757825"/>
            <a:ext cx="7688700" cy="345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Fig 6: Normalized Confusion Matrix for BERT Mode</a:t>
            </a:r>
            <a:r>
              <a:rPr lang="en" sz="1400"/>
              <a:t>l</a:t>
            </a:r>
            <a:endParaRPr sz="1400"/>
          </a:p>
        </p:txBody>
      </p:sp>
      <p:pic>
        <p:nvPicPr>
          <p:cNvPr id="135" name="Google Shape;135;p20"/>
          <p:cNvPicPr preferRelativeResize="0"/>
          <p:nvPr/>
        </p:nvPicPr>
        <p:blipFill>
          <a:blip r:embed="rId3">
            <a:alphaModFix/>
          </a:blip>
          <a:stretch>
            <a:fillRect/>
          </a:stretch>
        </p:blipFill>
        <p:spPr>
          <a:xfrm>
            <a:off x="4377225" y="1036200"/>
            <a:ext cx="4471649" cy="3721625"/>
          </a:xfrm>
          <a:prstGeom prst="rect">
            <a:avLst/>
          </a:prstGeom>
          <a:noFill/>
          <a:ln>
            <a:noFill/>
          </a:ln>
        </p:spPr>
      </p:pic>
      <p:pic>
        <p:nvPicPr>
          <p:cNvPr id="136" name="Google Shape;136;p20"/>
          <p:cNvPicPr preferRelativeResize="0"/>
          <p:nvPr/>
        </p:nvPicPr>
        <p:blipFill>
          <a:blip r:embed="rId4">
            <a:alphaModFix/>
          </a:blip>
          <a:stretch>
            <a:fillRect/>
          </a:stretch>
        </p:blipFill>
        <p:spPr>
          <a:xfrm>
            <a:off x="376975" y="1444525"/>
            <a:ext cx="3857651" cy="2496120"/>
          </a:xfrm>
          <a:prstGeom prst="rect">
            <a:avLst/>
          </a:prstGeom>
          <a:noFill/>
          <a:ln>
            <a:noFill/>
          </a:ln>
        </p:spPr>
      </p:pic>
      <p:sp>
        <p:nvSpPr>
          <p:cNvPr id="137" name="Google Shape;137;p20"/>
          <p:cNvSpPr txBox="1"/>
          <p:nvPr>
            <p:ph idx="1" type="body"/>
          </p:nvPr>
        </p:nvSpPr>
        <p:spPr>
          <a:xfrm>
            <a:off x="39600" y="4164475"/>
            <a:ext cx="4532400" cy="29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Table 1: Multi-class accuracy for all Machine Learning Methods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7800" y="580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 Emotion Classification Result</a:t>
            </a:r>
            <a:endParaRPr/>
          </a:p>
        </p:txBody>
      </p:sp>
      <p:sp>
        <p:nvSpPr>
          <p:cNvPr id="143" name="Google Shape;143;p21"/>
          <p:cNvSpPr txBox="1"/>
          <p:nvPr>
            <p:ph idx="1" type="body"/>
          </p:nvPr>
        </p:nvSpPr>
        <p:spPr>
          <a:xfrm>
            <a:off x="729325" y="1459825"/>
            <a:ext cx="3774300" cy="2880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Fear and sadness emotions are prevalent among the gang-involved youth and young adults.</a:t>
            </a:r>
            <a:endParaRPr sz="1600"/>
          </a:p>
          <a:p>
            <a:pPr indent="-330200" lvl="0" marL="457200" rtl="0" algn="l">
              <a:lnSpc>
                <a:spcPct val="150000"/>
              </a:lnSpc>
              <a:spcBef>
                <a:spcPts val="0"/>
              </a:spcBef>
              <a:spcAft>
                <a:spcPts val="0"/>
              </a:spcAft>
              <a:buSzPts val="1600"/>
              <a:buChar char="●"/>
            </a:pPr>
            <a:r>
              <a:rPr lang="en" sz="1600"/>
              <a:t>The model suggests that it is important for GRYD to further investigate strategies and interventions targeting sadness and fear.</a:t>
            </a:r>
            <a:endParaRPr sz="1600"/>
          </a:p>
        </p:txBody>
      </p:sp>
      <p:pic>
        <p:nvPicPr>
          <p:cNvPr id="144" name="Google Shape;144;p21"/>
          <p:cNvPicPr preferRelativeResize="0"/>
          <p:nvPr/>
        </p:nvPicPr>
        <p:blipFill>
          <a:blip r:embed="rId3">
            <a:alphaModFix/>
          </a:blip>
          <a:stretch>
            <a:fillRect/>
          </a:stretch>
        </p:blipFill>
        <p:spPr>
          <a:xfrm>
            <a:off x="5180600" y="1115888"/>
            <a:ext cx="3467100" cy="3476625"/>
          </a:xfrm>
          <a:prstGeom prst="rect">
            <a:avLst/>
          </a:prstGeom>
          <a:noFill/>
          <a:ln>
            <a:noFill/>
          </a:ln>
        </p:spPr>
      </p:pic>
      <p:sp>
        <p:nvSpPr>
          <p:cNvPr id="145" name="Google Shape;145;p21"/>
          <p:cNvSpPr txBox="1"/>
          <p:nvPr>
            <p:ph idx="2" type="body"/>
          </p:nvPr>
        </p:nvSpPr>
        <p:spPr>
          <a:xfrm>
            <a:off x="5027000" y="4592525"/>
            <a:ext cx="4116900" cy="3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Fig 7: Emotion Classification Result Using BERT Model</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