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80" r:id="rId2"/>
  </p:sldMasterIdLst>
  <p:notesMasterIdLst>
    <p:notesMasterId r:id="rId4"/>
  </p:notesMasterIdLst>
  <p:sldIdLst>
    <p:sldId id="256" r:id="rId3"/>
  </p:sldIdLst>
  <p:sldSz cx="42976800" cy="21031200"/>
  <p:notesSz cx="6858000" cy="9144000"/>
  <p:defaultTextStyle>
    <a:defPPr>
      <a:defRPr lang="en-US"/>
    </a:defPPr>
    <a:lvl1pPr algn="l" defTabSz="1471613" rtl="0" fontAlgn="base">
      <a:spcBef>
        <a:spcPct val="0"/>
      </a:spcBef>
      <a:spcAft>
        <a:spcPct val="0"/>
      </a:spcAft>
      <a:buFont typeface="Arial" panose="020B0604020202020204" pitchFamily="34" charset="0"/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471613" indent="-1096963" algn="l" defTabSz="1471613" rtl="0" fontAlgn="base">
      <a:spcBef>
        <a:spcPct val="0"/>
      </a:spcBef>
      <a:spcAft>
        <a:spcPct val="0"/>
      </a:spcAft>
      <a:buFont typeface="Arial" panose="020B0604020202020204" pitchFamily="34" charset="0"/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2944813" indent="-2197100" algn="l" defTabSz="1471613" rtl="0" fontAlgn="base">
      <a:spcBef>
        <a:spcPct val="0"/>
      </a:spcBef>
      <a:spcAft>
        <a:spcPct val="0"/>
      </a:spcAft>
      <a:buFont typeface="Arial" panose="020B0604020202020204" pitchFamily="34" charset="0"/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418013" indent="-3297238" algn="l" defTabSz="1471613" rtl="0" fontAlgn="base">
      <a:spcBef>
        <a:spcPct val="0"/>
      </a:spcBef>
      <a:spcAft>
        <a:spcPct val="0"/>
      </a:spcAft>
      <a:buFont typeface="Arial" panose="020B0604020202020204" pitchFamily="34" charset="0"/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5895975" indent="-4397375" algn="l" defTabSz="1471613" rtl="0" fontAlgn="base">
      <a:spcBef>
        <a:spcPct val="0"/>
      </a:spcBef>
      <a:spcAft>
        <a:spcPct val="0"/>
      </a:spcAft>
      <a:buFont typeface="Arial" panose="020B0604020202020204" pitchFamily="34" charset="0"/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4">
          <p15:clr>
            <a:srgbClr val="A4A3A4"/>
          </p15:clr>
        </p15:guide>
        <p15:guide id="2" pos="1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7" autoAdjust="0"/>
    <p:restoredTop sz="94660"/>
  </p:normalViewPr>
  <p:slideViewPr>
    <p:cSldViewPr snapToObjects="1">
      <p:cViewPr varScale="1">
        <p:scale>
          <a:sx n="28" d="100"/>
          <a:sy n="28" d="100"/>
        </p:scale>
        <p:origin x="370" y="14"/>
      </p:cViewPr>
      <p:guideLst>
        <p:guide orient="horz" pos="6624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B38DBB-EBC8-492A-B9C7-C708C12B72B6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410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-71438" y="685800"/>
            <a:ext cx="70024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A1FC8-6D35-4AEA-9B40-85E136E94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03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73025" y="685800"/>
            <a:ext cx="7005638" cy="3429000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274C4E7-C58B-4AEA-9CF9-76E04A0A03E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639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2625" y="6532563"/>
            <a:ext cx="36531550" cy="4508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6838" y="11917363"/>
            <a:ext cx="30083125" cy="5375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4A672-4743-449B-B706-BA7DEA8106CF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C13BD-90E3-4BD2-BB0E-D60FAD360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4ED55-4E4E-4830-9845-DA9162973D31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5D602-D610-4406-8DA3-4887E6AD0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2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1157863" y="841375"/>
            <a:ext cx="9669462" cy="17945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9475" y="841375"/>
            <a:ext cx="28855988" cy="17945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85FD9-612C-4513-9E55-E66C1876ACD1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2631F-7489-44B6-9AD3-D8C88A78D3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49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2625" y="6532563"/>
            <a:ext cx="36531550" cy="4508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6838" y="11917363"/>
            <a:ext cx="30083125" cy="5375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5663" y="13514388"/>
            <a:ext cx="36529962" cy="41767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95663" y="8913813"/>
            <a:ext cx="36529962" cy="46005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141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9475" y="4906963"/>
            <a:ext cx="19262725" cy="138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564600" y="4906963"/>
            <a:ext cx="19262725" cy="138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9475" y="842963"/>
            <a:ext cx="38677850" cy="3505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9475" y="4706938"/>
            <a:ext cx="18988088" cy="1962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9475" y="6669088"/>
            <a:ext cx="18988088" cy="12117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1831300" y="4706938"/>
            <a:ext cx="18996025" cy="1962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1831300" y="6669088"/>
            <a:ext cx="18996025" cy="12117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2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92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9475" y="836613"/>
            <a:ext cx="14138275" cy="3563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02100" y="836613"/>
            <a:ext cx="24025225" cy="17949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9475" y="4400550"/>
            <a:ext cx="14138275" cy="1438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814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5F14B-DF41-4DDD-B459-BA81A93BE68F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F6080-03E3-41E5-A41A-78FA47CE8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794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3275" y="14722475"/>
            <a:ext cx="25787350" cy="173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423275" y="1879600"/>
            <a:ext cx="25787350" cy="12619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3275" y="16459200"/>
            <a:ext cx="25787350" cy="2468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6784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1157863" y="841375"/>
            <a:ext cx="9669462" cy="17945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9475" y="841375"/>
            <a:ext cx="28855988" cy="17945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5663" y="13514388"/>
            <a:ext cx="36529962" cy="41767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95663" y="8913813"/>
            <a:ext cx="36529962" cy="46005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1BA1-F4DF-43FB-B3F9-33C807E9E073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EDA65-7CFD-4008-B529-889F2E471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1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9475" y="4906963"/>
            <a:ext cx="19262725" cy="138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564600" y="4906963"/>
            <a:ext cx="19262725" cy="138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0AEEF-C705-41EF-BF3A-BEDE84FDF884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39055-3E33-405F-9D8C-6CC894E1E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0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9475" y="842963"/>
            <a:ext cx="38677850" cy="3505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9475" y="4706938"/>
            <a:ext cx="18988088" cy="1962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9475" y="6669088"/>
            <a:ext cx="18988088" cy="12117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1831300" y="4706938"/>
            <a:ext cx="18996025" cy="1962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1831300" y="6669088"/>
            <a:ext cx="18996025" cy="12117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7EDB5-1D26-4F0E-A1F7-DFB19D359BA8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DD27D-DE51-4A2A-B471-D6965AFE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7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363EA-E5D9-439F-8C40-2040F64BB6A4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B41A-E5F5-4048-82FB-239B4CCFA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77613-CCDE-437F-A531-40EB0982AF44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634A7-5B97-4BD5-AC89-F28095365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8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9475" y="836613"/>
            <a:ext cx="14138275" cy="3563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02100" y="836613"/>
            <a:ext cx="24025225" cy="179498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9475" y="4400550"/>
            <a:ext cx="14138275" cy="1438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5AAEF-615E-4B74-BAC3-CD2C97ECC795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39380-EF9B-421A-B97F-41D2E29D7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15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3275" y="14722475"/>
            <a:ext cx="25787350" cy="173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423275" y="1879600"/>
            <a:ext cx="25787350" cy="12619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3275" y="16459200"/>
            <a:ext cx="25787350" cy="2468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A053-1DBE-4B02-B4A5-5999F56D647A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AAEAE-0353-41B0-BA80-173952C85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149475" y="841375"/>
            <a:ext cx="38677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9475" y="4906963"/>
            <a:ext cx="38677850" cy="138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9475" y="19492913"/>
            <a:ext cx="100266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>
              <a:defRPr sz="39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E85EE572-E79D-4CC1-AE0C-C824B76B46DF}" type="datetime1">
              <a:rPr lang="en-US"/>
              <a:pPr>
                <a:defRPr/>
              </a:pPr>
              <a:t>6/5/2015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84375" y="19492913"/>
            <a:ext cx="136080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>
              <a:defRPr sz="39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800675" y="19492913"/>
            <a:ext cx="100266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791530A-120D-499A-B5E3-ECFD220212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>
          <a:solidFill>
            <a:schemeClr val="tx1"/>
          </a:solidFill>
          <a:latin typeface="+mn-lt"/>
          <a:ea typeface="+mn-ea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>
          <a:solidFill>
            <a:schemeClr val="tx1"/>
          </a:solidFill>
          <a:latin typeface="+mn-lt"/>
          <a:ea typeface="+mn-ea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>
          <a:solidFill>
            <a:schemeClr val="tx1"/>
          </a:solidFill>
          <a:latin typeface="+mn-lt"/>
          <a:ea typeface="+mn-ea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5pPr>
      <a:lvl6pPr marL="70866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6pPr>
      <a:lvl7pPr marL="75438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7pPr>
      <a:lvl8pPr marL="80010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8pPr>
      <a:lvl9pPr marL="84582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VPR_Logo_Boston2015_v2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175" y="135300"/>
            <a:ext cx="319246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149475" y="841375"/>
            <a:ext cx="38677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9475" y="4906963"/>
            <a:ext cx="38677850" cy="138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>
          <a:solidFill>
            <a:schemeClr val="tx1"/>
          </a:solidFill>
          <a:latin typeface="+mn-lt"/>
          <a:ea typeface="+mn-ea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>
          <a:solidFill>
            <a:schemeClr val="tx1"/>
          </a:solidFill>
          <a:latin typeface="+mn-lt"/>
          <a:ea typeface="+mn-ea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>
          <a:solidFill>
            <a:schemeClr val="tx1"/>
          </a:solidFill>
          <a:latin typeface="+mn-lt"/>
          <a:ea typeface="+mn-ea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5pPr>
      <a:lvl6pPr marL="70866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6pPr>
      <a:lvl7pPr marL="75438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7pPr>
      <a:lvl8pPr marL="80010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8pPr>
      <a:lvl9pPr marL="84582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.wmf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oleObject" Target="../embeddings/oleObject1.bin"/><Relationship Id="rId17" Type="http://schemas.openxmlformats.org/officeDocument/2006/relationships/oleObject" Target="../embeddings/oleObject4.bin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3.wmf"/><Relationship Id="rId23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15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Content Placeholder 16"/>
          <p:cNvSpPr>
            <a:spLocks noGrp="1"/>
          </p:cNvSpPr>
          <p:nvPr>
            <p:ph sz="half" idx="4294967295"/>
          </p:nvPr>
        </p:nvSpPr>
        <p:spPr>
          <a:xfrm>
            <a:off x="29230638" y="2821789"/>
            <a:ext cx="13517004" cy="17625211"/>
          </a:xfrm>
        </p:spPr>
        <p:txBody>
          <a:bodyPr/>
          <a:lstStyle/>
          <a:p>
            <a:pPr marL="565150" indent="-565150" defTabSz="2033588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Applications</a:t>
            </a:r>
            <a:endParaRPr lang="en-US" altLang="en-US" sz="4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Shape segmentation</a:t>
            </a:r>
            <a:endParaRPr lang="en-US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 defTabSz="2033588" eaLnBrk="1" hangingPunct="1">
              <a:buNone/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Part-based Shape Retrieval</a:t>
            </a: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565150" indent="-565150" defTabSz="2033588">
              <a:buFont typeface="Arial" panose="020B0604020202020204" pitchFamily="34" charset="0"/>
              <a:buNone/>
              <a:defRPr/>
            </a:pPr>
            <a:endParaRPr lang="en-US" altLang="en-US" sz="2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4" name="Picture 31" descr="C:\project\hg\cvpr15-cvf\FIGS\all-segmentation_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049" y="7606470"/>
            <a:ext cx="13331482" cy="6820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057" y="15282105"/>
            <a:ext cx="13100062" cy="4834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992" y="13563520"/>
            <a:ext cx="7737662" cy="348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13"/>
          <p:cNvSpPr>
            <a:spLocks noGrp="1"/>
          </p:cNvSpPr>
          <p:nvPr>
            <p:ph type="title" idx="4294967295"/>
          </p:nvPr>
        </p:nvSpPr>
        <p:spPr>
          <a:xfrm>
            <a:off x="3871913" y="57370"/>
            <a:ext cx="34470975" cy="2076450"/>
          </a:xfrm>
        </p:spPr>
        <p:txBody>
          <a:bodyPr/>
          <a:lstStyle/>
          <a:p>
            <a:r>
              <a:rPr lang="en-US" alt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Visibility Feature </a:t>
            </a:r>
            <a:r>
              <a:rPr lang="en-US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Guilin Liu, </a:t>
            </a:r>
            <a:r>
              <a:rPr lang="en-US" alt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Yotam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Gingold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Jyh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-Ming Lien</a:t>
            </a:r>
            <a:endParaRPr lang="en-US" altLang="en-US" sz="4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14"/>
          <p:cNvSpPr>
            <a:spLocks noGrp="1"/>
          </p:cNvSpPr>
          <p:nvPr>
            <p:ph sz="half" idx="4294967295"/>
          </p:nvPr>
        </p:nvSpPr>
        <p:spPr>
          <a:xfrm>
            <a:off x="374650" y="2438612"/>
            <a:ext cx="13414375" cy="18008388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1" indent="0" defTabSz="2033588" eaLnBrk="1" hangingPunct="1">
              <a:buNone/>
              <a:defRPr/>
            </a:pPr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What is Continuous Visibility</a:t>
            </a:r>
            <a:endParaRPr 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565150" lvl="1" indent="-565150" defTabSz="2033588" eaLnBrk="1" hangingPunct="1">
              <a:buFont typeface="Wingdings" pitchFamily="2" charset="2"/>
              <a:buChar char="Ø"/>
              <a:defRPr/>
            </a:pPr>
            <a:endParaRPr lang="en-US" altLang="en-US" sz="2800" b="1" dirty="0" smtClean="0">
              <a:ln/>
              <a:solidFill>
                <a:schemeClr val="accent3"/>
              </a:solidFill>
              <a:latin typeface="Times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ontent Placeholder 1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4216002" y="2438612"/>
                <a:ext cx="14282798" cy="17982728"/>
              </a:xfrm>
            </p:spPr>
            <p:txBody>
              <a:bodyPr/>
              <a:lstStyle/>
              <a:p>
                <a:pPr marL="0" lvl="1" indent="0" defTabSz="2033588" eaLnBrk="1" hangingPunct="1">
                  <a:buNone/>
                  <a:defRPr/>
                </a:pPr>
                <a:r>
                  <a:rPr lang="en-US" sz="60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Arial" pitchFamily="34" charset="0"/>
                    <a:cs typeface="Arial" pitchFamily="34" charset="0"/>
                  </a:rPr>
                  <a:t>CVF  variants</a:t>
                </a: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4800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48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verage CVF</a:t>
                </a:r>
                <a:r>
                  <a:rPr lang="en-US" sz="3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	send ray 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’s counter-normal direction and intersect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𝑡</m:t>
                    </m:r>
                  </m:oMath>
                </a14:m>
                <a:endParaRPr lang="en-US" sz="3200" i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320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avg_CVF</a:t>
                </a:r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) = (CVF(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) + CVF(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32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))/2</a:t>
                </a: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4800" b="1" dirty="0" smtClean="0">
                    <a:latin typeface="Arial" pitchFamily="34" charset="0"/>
                    <a:cs typeface="Arial" pitchFamily="34" charset="0"/>
                  </a:rPr>
                  <a:t>Strong CVF</a:t>
                </a: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3200" b="1" dirty="0" smtClean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need to be mutual continuously visible  CV(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𝑞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) &amp;&amp; CV(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cs typeface="Arial" pitchFamily="34" charset="0"/>
                      </a:rPr>
                      <m:t>𝑞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565150" lvl="1" indent="-565150" defTabSz="2033588" eaLnBrk="1" hangingPunct="1">
                  <a:buNone/>
                  <a:defRPr/>
                </a:pPr>
                <a:r>
                  <a:rPr lang="en-US" sz="3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  Good </a:t>
                </a:r>
                <a:r>
                  <a:rPr lang="en-US" sz="3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 marL="565150" lvl="1" indent="-565150" defTabSz="2033588" eaLnBrk="1" hangingPunct="1">
                  <a:buNone/>
                  <a:defRPr/>
                </a:pPr>
                <a:endParaRPr lang="en-US" sz="3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None/>
                  <a:defRPr/>
                </a:pPr>
                <a:endParaRPr lang="en-US" sz="3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None/>
                  <a:defRPr/>
                </a:pPr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48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sz="4800" b="1" dirty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4800" b="1" dirty="0" smtClean="0">
                    <a:latin typeface="Arial" pitchFamily="34" charset="0"/>
                    <a:cs typeface="Arial" pitchFamily="34" charset="0"/>
                  </a:rPr>
                  <a:t>eak CVF</a:t>
                </a:r>
                <a:endParaRPr lang="en-US" sz="4800" dirty="0" smtClean="0"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None/>
                  <a:defRPr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	CV(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r>
                  <a:rPr lang="en-US" sz="3200" dirty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cs typeface="Arial" pitchFamily="34" charset="0"/>
                      </a:rPr>
                      <m:t>𝑞</m:t>
                    </m:r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) = true if length of invisible parts </a:t>
                </a:r>
                <a14:m>
                  <m:oMath xmlns:m="http://schemas.openxmlformats.org/officeDocument/2006/math">
                    <m:r>
                      <a:rPr lang="el-GR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𝑤</m:t>
                    </m:r>
                  </m:oMath>
                </a14:m>
                <a:r>
                  <a:rPr lang="en-US" altLang="zh-CN" sz="1800" i="1" dirty="0" smtClean="0">
                    <a:ea typeface="SimSun" pitchFamily="2" charset="-122"/>
                  </a:rPr>
                  <a:t> </a:t>
                </a:r>
                <a:r>
                  <a:rPr lang="en-US" altLang="zh-CN" sz="3200" i="1" dirty="0" smtClean="0">
                    <a:ea typeface="SimSun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𝑝</m:t>
                    </m:r>
                  </m:oMath>
                </a14:m>
                <a:r>
                  <a:rPr lang="en-US" altLang="zh-CN" sz="3200" i="1" dirty="0" smtClean="0">
                    <a:ea typeface="SimSun" pitchFamily="2" charset="-122"/>
                  </a:rPr>
                  <a:t> </a:t>
                </a:r>
                <a:r>
                  <a:rPr lang="en-US" altLang="zh-CN" sz="3200" dirty="0" smtClean="0">
                    <a:ea typeface="SimSun" pitchFamily="2" charset="-122"/>
                  </a:rPr>
                  <a:t>and</a:t>
                </a:r>
                <a:r>
                  <a:rPr lang="el-GR" altLang="zh-CN" sz="3200" i="1" dirty="0" smtClean="0">
                    <a:ea typeface="SimSun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𝑣</m:t>
                    </m:r>
                  </m:oMath>
                </a14:m>
                <a:r>
                  <a:rPr lang="en-US" altLang="zh-CN" sz="1800" i="1" dirty="0" smtClean="0">
                    <a:ea typeface="SimSun" pitchFamily="2" charset="-122"/>
                  </a:rPr>
                  <a:t> </a:t>
                </a:r>
                <a:r>
                  <a:rPr lang="en-US" altLang="zh-CN" sz="3200" i="1" dirty="0" smtClean="0">
                    <a:ea typeface="SimSun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𝑞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 </m:t>
                    </m:r>
                  </m:oMath>
                </a14:m>
                <a:r>
                  <a:rPr lang="en-US" altLang="zh-CN" sz="3200" dirty="0" smtClean="0">
                    <a:ea typeface="SimSun" pitchFamily="2" charset="-122"/>
                  </a:rPr>
                  <a:t>are both smaller than  </a:t>
                </a:r>
                <a14:m>
                  <m:oMath xmlns:m="http://schemas.openxmlformats.org/officeDocument/2006/math">
                    <m:r>
                      <a:rPr lang="el-GR" altLang="zh-CN" sz="320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𝜏</m:t>
                    </m:r>
                  </m:oMath>
                </a14:m>
                <a:endParaRPr lang="en-US" altLang="zh-CN" sz="3200" dirty="0" smtClean="0">
                  <a:ea typeface="SimSun" pitchFamily="2" charset="-122"/>
                </a:endParaRPr>
              </a:p>
              <a:p>
                <a:pPr marL="565150" lvl="1" indent="-565150" algn="ctr" defTabSz="2033588" eaLnBrk="1" hangingPunct="1"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latin typeface="Cambria Math" panose="02040503050406030204" pitchFamily="18" charset="0"/>
                          <a:ea typeface="SimSun" pitchFamily="2" charset="-122"/>
                          <a:cs typeface="Arial" pitchFamily="34" charset="0"/>
                        </a:rPr>
                        <m:t>max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SimSun" pitchFamily="2" charset="-122"/>
                          <a:cs typeface="Arial" pitchFamily="34" charset="0"/>
                        </a:rPr>
                        <m:t>⁡(||</m:t>
                      </m:r>
                      <m:r>
                        <a:rPr lang="el-GR" altLang="zh-CN" sz="36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𝜋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𝑤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||, ||</m:t>
                      </m:r>
                      <m:r>
                        <a:rPr lang="el-GR" altLang="zh-CN" sz="36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𝜋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𝑣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||) &lt; </m:t>
                      </m:r>
                      <m:r>
                        <a:rPr lang="el-GR" altLang="zh-CN" sz="3600" i="1" dirty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𝜏</m:t>
                      </m:r>
                    </m:oMath>
                  </m:oMathPara>
                </a14:m>
                <a:endParaRPr lang="en-US" altLang="zh-CN" sz="3600" dirty="0" smtClean="0">
                  <a:ea typeface="SimSun" pitchFamily="2" charset="-122"/>
                </a:endParaRPr>
              </a:p>
              <a:p>
                <a:pPr marL="565150" lvl="1" indent="-565150" defTabSz="2033588" eaLnBrk="1" hangingPunct="1">
                  <a:buNone/>
                  <a:defRPr/>
                </a:pPr>
                <a:r>
                  <a:rPr lang="en-US" sz="3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  Good </a:t>
                </a:r>
                <a:r>
                  <a:rPr lang="en-US" sz="3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? 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tolerating surface noise and ??</a:t>
                </a:r>
                <a:endParaRPr lang="en-US" sz="3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65150" lvl="1" indent="-565150" defTabSz="2033588" eaLnBrk="1" hangingPunct="1">
                  <a:buFont typeface="Arial" panose="020B0604020202020204" pitchFamily="34" charset="0"/>
                  <a:buNone/>
                  <a:defRPr/>
                </a:pPr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00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4216002" y="2438612"/>
                <a:ext cx="14282798" cy="17982728"/>
              </a:xfrm>
              <a:blipFill rotWithShape="0">
                <a:blip r:embed="rId7"/>
                <a:stretch>
                  <a:fillRect l="-512"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图片 10" descr="GMU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36290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4106" name="TextBox 77"/>
          <p:cNvSpPr txBox="1">
            <a:spLocks noChangeArrowheads="1"/>
          </p:cNvSpPr>
          <p:nvPr/>
        </p:nvSpPr>
        <p:spPr bwMode="auto">
          <a:xfrm>
            <a:off x="3871913" y="754063"/>
            <a:ext cx="6837362" cy="118903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webpage</a:t>
            </a:r>
          </a:p>
          <a:p>
            <a:pPr eaLnBrk="0" hangingPunct="0">
              <a:defRPr/>
            </a:pPr>
            <a:r>
              <a:rPr lang="en-US" sz="3600" i="1"/>
              <a:t>http://masc.cs.gmu.edu/wiki/CVF</a:t>
            </a:r>
            <a:endParaRPr lang="zh-CN" altLang="en-US" sz="3600" i="1"/>
          </a:p>
        </p:txBody>
      </p:sp>
      <p:pic>
        <p:nvPicPr>
          <p:cNvPr id="103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0" y="15544668"/>
            <a:ext cx="13868596" cy="34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Text Box 14"/>
              <p:cNvSpPr txBox="1">
                <a:spLocks noChangeArrowheads="1"/>
              </p:cNvSpPr>
              <p:nvPr/>
            </p:nvSpPr>
            <p:spPr bwMode="auto">
              <a:xfrm>
                <a:off x="564180" y="3810176"/>
                <a:ext cx="1176777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14716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14716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14716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147161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200" dirty="0" smtClean="0"/>
                  <a:t>Vertex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dirty="0"/>
                  <a:t>is continuously visible to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3200" i="1" dirty="0"/>
                  <a:t>, </a:t>
                </a:r>
                <a:r>
                  <a:rPr lang="en-US" altLang="en-US" sz="3200" b="1" i="1" dirty="0"/>
                  <a:t>CV(</a:t>
                </a:r>
                <a14:m>
                  <m:oMath xmlns:m="http://schemas.openxmlformats.org/officeDocument/2006/math">
                    <m:r>
                      <a:rPr lang="en-US" altLang="en-US" sz="3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en-US" sz="3200" b="1" i="1" dirty="0"/>
                  <a:t>, </a:t>
                </a:r>
                <a14:m>
                  <m:oMath xmlns:m="http://schemas.openxmlformats.org/officeDocument/2006/math">
                    <m:r>
                      <a:rPr lang="en-US" altLang="en-US" sz="32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en-US" sz="3200" b="1" i="1" dirty="0"/>
                  <a:t>)</a:t>
                </a:r>
                <a:r>
                  <a:rPr lang="en-US" altLang="en-US" sz="3200" b="1" dirty="0"/>
                  <a:t>=true </a:t>
                </a:r>
                <a:r>
                  <a:rPr lang="en-US" altLang="en-US" sz="3200" dirty="0"/>
                  <a:t>if and only if:</a:t>
                </a:r>
              </a:p>
            </p:txBody>
          </p:sp>
        </mc:Choice>
        <mc:Fallback xmlns="">
          <p:sp>
            <p:nvSpPr>
              <p:cNvPr id="103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180" y="3810176"/>
                <a:ext cx="11767773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1347" t="-13542" r="-311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6" y="4635311"/>
            <a:ext cx="915863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Text Box 16"/>
          <p:cNvSpPr txBox="1">
            <a:spLocks noChangeArrowheads="1"/>
          </p:cNvSpPr>
          <p:nvPr/>
        </p:nvSpPr>
        <p:spPr bwMode="auto">
          <a:xfrm>
            <a:off x="356460" y="19113500"/>
            <a:ext cx="12183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/>
              <a:t>For each model, left </a:t>
            </a:r>
            <a:r>
              <a:rPr lang="en-US" altLang="en-US" sz="3200" dirty="0" smtClean="0"/>
              <a:t>– SDF (shape diameter function); </a:t>
            </a:r>
            <a:r>
              <a:rPr lang="en-US" altLang="en-US" sz="3200" dirty="0"/>
              <a:t>right -- CVF</a:t>
            </a:r>
            <a:endParaRPr lang="en-US" altLang="en-US" dirty="0"/>
          </a:p>
        </p:txBody>
      </p:sp>
      <p:sp>
        <p:nvSpPr>
          <p:cNvPr id="1042" name="Text Box 17"/>
          <p:cNvSpPr txBox="1">
            <a:spLocks noChangeArrowheads="1"/>
          </p:cNvSpPr>
          <p:nvPr/>
        </p:nvSpPr>
        <p:spPr bwMode="auto">
          <a:xfrm>
            <a:off x="610148" y="5731560"/>
            <a:ext cx="8863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/>
              <a:t>where</a:t>
            </a:r>
            <a:r>
              <a:rPr lang="zh-CN" altLang="en-US" sz="3200" dirty="0">
                <a:ea typeface="SimSun" panose="02010600030101010101" pitchFamily="2" charset="-122"/>
              </a:rPr>
              <a:t> </a:t>
            </a:r>
            <a:r>
              <a:rPr lang="el-GR" altLang="zh-CN" sz="3200" i="1" dirty="0">
                <a:ea typeface="SimSun" panose="02010600030101010101" pitchFamily="2" charset="-122"/>
              </a:rPr>
              <a:t>π</a:t>
            </a:r>
            <a:r>
              <a:rPr lang="zh-CN" altLang="en-US" sz="3200" dirty="0">
                <a:ea typeface="SimSun" panose="02010600030101010101" pitchFamily="2" charset="-122"/>
              </a:rPr>
              <a:t> is </a:t>
            </a:r>
            <a:r>
              <a:rPr lang="en-US" altLang="zh-CN" sz="3200" dirty="0">
                <a:ea typeface="SimSun" panose="02010600030101010101" pitchFamily="2" charset="-122"/>
              </a:rPr>
              <a:t>is a geodesic path connecting </a:t>
            </a:r>
            <a:r>
              <a:rPr lang="en-US" altLang="zh-CN" sz="3200" i="1" dirty="0">
                <a:ea typeface="SimSun" panose="02010600030101010101" pitchFamily="2" charset="-122"/>
              </a:rPr>
              <a:t>p</a:t>
            </a:r>
            <a:r>
              <a:rPr lang="en-US" altLang="zh-CN" sz="3200" dirty="0">
                <a:ea typeface="SimSun" panose="02010600030101010101" pitchFamily="2" charset="-122"/>
              </a:rPr>
              <a:t> to </a:t>
            </a:r>
            <a:r>
              <a:rPr lang="en-US" altLang="zh-CN" sz="3200" i="1" dirty="0" smtClean="0">
                <a:ea typeface="SimSun" panose="02010600030101010101" pitchFamily="2" charset="-122"/>
              </a:rPr>
              <a:t>q</a:t>
            </a:r>
            <a:endParaRPr lang="en-US" altLang="en-US" sz="3200" i="1" dirty="0"/>
          </a:p>
        </p:txBody>
      </p:sp>
      <p:graphicFrame>
        <p:nvGraphicFramePr>
          <p:cNvPr id="1026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031200" y="10407650"/>
          <a:ext cx="139700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r:id="rId12" imgW="139997" imgH="139997" progId="Equation.KSEE3">
                  <p:embed/>
                </p:oleObj>
              </mc:Choice>
              <mc:Fallback>
                <p:oleObj r:id="rId12" imgW="139997" imgH="139997" progId="Equation.KSEE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200" y="10407650"/>
                        <a:ext cx="139700" cy="14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031200" y="104076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r:id="rId14" imgW="914717" imgH="215957" progId="Equation.KSEE3">
                  <p:embed/>
                </p:oleObj>
              </mc:Choice>
              <mc:Fallback>
                <p:oleObj r:id="rId14" imgW="914717" imgH="215957" progId="Equation.KSEE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200" y="104076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031200" y="104076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r:id="rId16" imgW="914717" imgH="215957" progId="Equation.KSEE3">
                  <p:embed/>
                </p:oleObj>
              </mc:Choice>
              <mc:Fallback>
                <p:oleObj r:id="rId16" imgW="914717" imgH="215957" progId="Equation.KSEE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200" y="104076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031200" y="104076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r:id="rId17" imgW="914717" imgH="215957" progId="Equation.KSEE3">
                  <p:embed/>
                </p:oleObj>
              </mc:Choice>
              <mc:Fallback>
                <p:oleObj r:id="rId17" imgW="914717" imgH="215957" progId="Equation.KSEE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200" y="104076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480068" y="11257558"/>
            <a:ext cx="80842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rgbClr val="FF0000"/>
                </a:solidFill>
              </a:rPr>
              <a:t>Explain what is the color code below…</a:t>
            </a:r>
            <a:endParaRPr lang="en-US" altLang="en-US" sz="6000" dirty="0">
              <a:solidFill>
                <a:srgbClr val="FF0000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03626"/>
              </p:ext>
            </p:extLst>
          </p:nvPr>
        </p:nvGraphicFramePr>
        <p:xfrm>
          <a:off x="29471188" y="5105542"/>
          <a:ext cx="13276452" cy="130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72"/>
                <a:gridCol w="2133544"/>
                <a:gridCol w="2209742"/>
                <a:gridCol w="2514534"/>
                <a:gridCol w="2590732"/>
                <a:gridCol w="2666928"/>
              </a:tblGrid>
              <a:tr h="66477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SDF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CVF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avg</a:t>
                      </a:r>
                      <a:r>
                        <a:rPr lang="en-US" sz="3600" dirty="0" smtClean="0"/>
                        <a:t> CVF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weak CVF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strong CVF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</a:tr>
              <a:tr h="510824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RI</a:t>
                      </a:r>
                      <a:endParaRPr lang="en-US" sz="3600" b="1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0.18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0.17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0.15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0.16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0.16</a:t>
                      </a:r>
                      <a:endParaRPr lang="en-US" sz="3600" dirty="0"/>
                    </a:p>
                  </a:txBody>
                  <a:tcPr marL="91435" marR="91435" marT="45754" marB="45754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9681" y="8570221"/>
            <a:ext cx="880503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Define continuously Visible region </a:t>
            </a:r>
          </a:p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for a vertex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569120" y="381266"/>
            <a:ext cx="7571887" cy="4090258"/>
            <a:chOff x="35805269" y="894694"/>
            <a:chExt cx="7571887" cy="4090258"/>
          </a:xfrm>
        </p:grpSpPr>
        <p:pic>
          <p:nvPicPr>
            <p:cNvPr id="1076" name="Picture 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5269" y="894694"/>
              <a:ext cx="4902428" cy="4090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934914" y="4313867"/>
              <a:ext cx="44422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600" b="1" smtClean="0">
                  <a:solidFill>
                    <a:srgbClr val="000000"/>
                  </a:solidFill>
                  <a:cs typeface="Arial" pitchFamily="34" charset="0"/>
                </a:rPr>
                <a:t>Skeleton </a:t>
              </a:r>
              <a:r>
                <a:rPr lang="en-US" altLang="en-US" sz="3600" b="1" dirty="0">
                  <a:solidFill>
                    <a:srgbClr val="000000"/>
                  </a:solidFill>
                  <a:cs typeface="Arial" pitchFamily="34" charset="0"/>
                </a:rPr>
                <a:t>extraction</a:t>
              </a:r>
              <a:endParaRPr lang="en-US" sz="3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197476" y="6040145"/>
            <a:ext cx="86052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these numbers?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08254" y="5791324"/>
            <a:ext cx="12098691" cy="6157589"/>
            <a:chOff x="14735075" y="5691373"/>
            <a:chExt cx="12098691" cy="6157589"/>
          </a:xfrm>
        </p:grpSpPr>
        <p:pic>
          <p:nvPicPr>
            <p:cNvPr id="1046" name="Picture 27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863" y="5691373"/>
              <a:ext cx="3753406" cy="289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28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6716" y="8474141"/>
              <a:ext cx="3708250" cy="285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5410" y="5851109"/>
              <a:ext cx="3797474" cy="297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30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0009" y="8578951"/>
              <a:ext cx="3761510" cy="277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4766985" y="7742423"/>
              <a:ext cx="314861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4000" dirty="0" smtClean="0">
                  <a:cs typeface="Arial" pitchFamily="34" charset="0"/>
                </a:rPr>
                <a:t>original CVF </a:t>
              </a:r>
              <a:endParaRPr lang="en-US" sz="4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84772" y="7799295"/>
              <a:ext cx="33489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4000" dirty="0" smtClean="0">
                  <a:cs typeface="Arial" pitchFamily="34" charset="0"/>
                </a:rPr>
                <a:t>average CVF </a:t>
              </a:r>
              <a:endParaRPr lang="en-US" sz="4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35075" y="10306829"/>
              <a:ext cx="34083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4000" dirty="0" smtClean="0">
                  <a:cs typeface="Arial" pitchFamily="34" charset="0"/>
                </a:rPr>
                <a:t>segmentation </a:t>
              </a:r>
              <a:endParaRPr lang="en-US" sz="4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701527" y="11141076"/>
              <a:ext cx="34083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4000" dirty="0" smtClean="0">
                  <a:cs typeface="Arial" pitchFamily="34" charset="0"/>
                </a:rPr>
                <a:t>segmentation </a:t>
              </a:r>
              <a:endParaRPr lang="en-US" sz="4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401986" y="13792114"/>
            <a:ext cx="7193313" cy="3407883"/>
            <a:chOff x="14401986" y="13840095"/>
            <a:chExt cx="7193313" cy="3407883"/>
          </a:xfrm>
        </p:grpSpPr>
        <p:pic>
          <p:nvPicPr>
            <p:cNvPr id="1044" name="Picture 25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733" y="13840095"/>
              <a:ext cx="7189566" cy="28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4401986" y="16810935"/>
              <a:ext cx="7066230" cy="437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65150" indent="-565150" defTabSz="2033588">
                <a:lnSpc>
                  <a:spcPct val="80000"/>
                </a:lnSpc>
                <a:defRPr/>
              </a:pPr>
              <a:r>
                <a:rPr lang="en-US" altLang="en-US" sz="2800" b="1" dirty="0" smtClean="0">
                  <a:solidFill>
                    <a:srgbClr val="000000"/>
                  </a:solidFill>
                  <a:cs typeface="Arial" pitchFamily="34" charset="0"/>
                </a:rPr>
                <a:t>original</a:t>
              </a:r>
              <a:r>
                <a:rPr lang="en-US" altLang="en-US" sz="2800" dirty="0" smtClean="0">
                  <a:solidFill>
                    <a:srgbClr val="000000"/>
                  </a:solidFill>
                  <a:cs typeface="Arial" pitchFamily="34" charset="0"/>
                </a:rPr>
                <a:t> CVF    </a:t>
              </a:r>
              <a:r>
                <a:rPr lang="en-US" altLang="en-US" sz="2800" b="1" dirty="0" smtClean="0">
                  <a:solidFill>
                    <a:srgbClr val="000000"/>
                  </a:solidFill>
                  <a:cs typeface="Arial" pitchFamily="34" charset="0"/>
                </a:rPr>
                <a:t>strong</a:t>
              </a:r>
              <a:r>
                <a:rPr lang="en-US" altLang="en-US" sz="2800" dirty="0" smtClean="0">
                  <a:solidFill>
                    <a:srgbClr val="000000"/>
                  </a:solidFill>
                  <a:cs typeface="Arial" pitchFamily="34" charset="0"/>
                </a:rPr>
                <a:t> CVF      </a:t>
              </a:r>
              <a:r>
                <a:rPr lang="en-US" altLang="en-US" sz="2800" b="1" dirty="0" smtClean="0">
                  <a:solidFill>
                    <a:srgbClr val="000000"/>
                  </a:solidFill>
                  <a:cs typeface="Arial" pitchFamily="34" charset="0"/>
                </a:rPr>
                <a:t>weak</a:t>
              </a:r>
              <a:r>
                <a:rPr lang="en-US" altLang="en-US" sz="2800" dirty="0" smtClean="0">
                  <a:solidFill>
                    <a:srgbClr val="000000"/>
                  </a:solidFill>
                  <a:cs typeface="Arial" pitchFamily="34" charset="0"/>
                </a:rPr>
                <a:t> CVF</a:t>
              </a:r>
              <a:endParaRPr lang="en-US" altLang="en-US" sz="28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317200" y="9872662"/>
            <a:ext cx="65" cy="8771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3014" y="12330906"/>
            <a:ext cx="5766928" cy="3289960"/>
            <a:chOff x="4264236" y="9089911"/>
            <a:chExt cx="5766928" cy="328996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264236" y="9089911"/>
              <a:ext cx="5766928" cy="32899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74269" y="9957390"/>
              <a:ext cx="4624984" cy="1508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dirty="0" smtClean="0">
                  <a:solidFill>
                    <a:schemeClr val="bg1"/>
                  </a:solidFill>
                </a:rPr>
                <a:t>Shape </a:t>
              </a:r>
              <a:r>
                <a:rPr lang="en-US" altLang="en-US" sz="3200" dirty="0">
                  <a:solidFill>
                    <a:schemeClr val="bg1"/>
                  </a:solidFill>
                </a:rPr>
                <a:t>diameter </a:t>
              </a:r>
              <a:r>
                <a:rPr lang="en-US" altLang="en-US" sz="3200" dirty="0" smtClean="0">
                  <a:solidFill>
                    <a:schemeClr val="bg1"/>
                  </a:solidFill>
                </a:rPr>
                <a:t>function</a:t>
              </a:r>
            </a:p>
            <a:p>
              <a:pPr algn="ctr"/>
              <a:r>
                <a:rPr lang="en-US" sz="6000" dirty="0" smtClean="0">
                  <a:solidFill>
                    <a:schemeClr val="bg1"/>
                  </a:solidFill>
                </a:rPr>
                <a:t>SDF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11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8"/>
          <a:stretch/>
        </p:blipFill>
        <p:spPr bwMode="auto">
          <a:xfrm>
            <a:off x="10146748" y="5040108"/>
            <a:ext cx="4267250" cy="629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103901" y="12241830"/>
            <a:ext cx="5430690" cy="3531432"/>
            <a:chOff x="10155029" y="8938302"/>
            <a:chExt cx="5430690" cy="35314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155029" y="8938302"/>
              <a:ext cx="5328378" cy="353143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244841" y="9879002"/>
              <a:ext cx="534087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3200" dirty="0" smtClean="0">
                  <a:solidFill>
                    <a:schemeClr val="bg1"/>
                  </a:solidFill>
                </a:rPr>
                <a:t>Continuous visibility feature</a:t>
              </a:r>
            </a:p>
            <a:p>
              <a:pPr algn="ctr"/>
              <a:r>
                <a:rPr lang="en-US" altLang="en-US" sz="6000" dirty="0" smtClean="0">
                  <a:solidFill>
                    <a:schemeClr val="bg1"/>
                  </a:solidFill>
                </a:rPr>
                <a:t>CVF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484" y="6798332"/>
                <a:ext cx="7338870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en-US" sz="36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Point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3600" i="1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is continuously visible to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3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endParaRPr lang="en-US" alt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3600" i="1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3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is not continuously visible from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84" y="6798332"/>
                <a:ext cx="7338870" cy="1200329"/>
              </a:xfrm>
              <a:prstGeom prst="rect">
                <a:avLst/>
              </a:prstGeom>
              <a:blipFill rotWithShape="0">
                <a:blip r:embed="rId27"/>
                <a:stretch>
                  <a:fillRect l="-2824" t="-8629" b="-218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9427095" y="6477106"/>
            <a:ext cx="90236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2033588" eaLnBrk="1" hangingPunct="1"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itchFamily="34" charset="0"/>
              </a:rPr>
              <a:t>evaluated on Princeton </a:t>
            </a:r>
            <a:r>
              <a:rPr lang="en-US" altLang="en-US" sz="2800" dirty="0" err="1">
                <a:solidFill>
                  <a:srgbClr val="000000"/>
                </a:solidFill>
                <a:cs typeface="Arial" pitchFamily="34" charset="0"/>
              </a:rPr>
              <a:t>Seg</a:t>
            </a:r>
            <a:r>
              <a:rPr lang="en-US" altLang="en-US" sz="28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en-US" altLang="en-US" sz="2800" dirty="0" smtClean="0">
                <a:solidFill>
                  <a:srgbClr val="000000"/>
                </a:solidFill>
                <a:cs typeface="Arial" pitchFamily="34" charset="0"/>
              </a:rPr>
              <a:t>Benchmark (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4</a:t>
            </a:r>
            <a:r>
              <a:rPr lang="en-US" altLang="en-US" sz="2800" dirty="0" smtClean="0">
                <a:solidFill>
                  <a:srgbClr val="FF0000"/>
                </a:solidFill>
                <a:cs typeface="Arial" pitchFamily="34" charset="0"/>
              </a:rPr>
              <a:t>00 models?</a:t>
            </a:r>
            <a:r>
              <a:rPr lang="en-US" altLang="en-US" sz="2800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marL="0" lvl="1" indent="0" defTabSz="2033588" eaLnBrk="1" hangingPunct="1"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  <a:cs typeface="Arial" pitchFamily="34" charset="0"/>
              </a:rPr>
              <a:t>Smaller RI means better matching</a:t>
            </a:r>
            <a:endParaRPr lang="en-US" altLang="en-US" sz="2800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7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154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SimSun</vt:lpstr>
      <vt:lpstr>Arial</vt:lpstr>
      <vt:lpstr>Calibri</vt:lpstr>
      <vt:lpstr>Cambria Math</vt:lpstr>
      <vt:lpstr>Times</vt:lpstr>
      <vt:lpstr>Wingdings</vt:lpstr>
      <vt:lpstr>Office Theme</vt:lpstr>
      <vt:lpstr>1_Office Theme</vt:lpstr>
      <vt:lpstr>Equation.KSEE3</vt:lpstr>
      <vt:lpstr>Continuous Visibility Feature  Guilin Liu, Yotam Gingold, and Jyh-Ming Lien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Visibility Feature  Guilin Liu, Yotam Gingold, and Jyh-Ming Lien George Mason University</dc:title>
  <dc:creator>guilin</dc:creator>
  <cp:lastModifiedBy>MJ</cp:lastModifiedBy>
  <cp:revision>418</cp:revision>
  <dcterms:modified xsi:type="dcterms:W3CDTF">2015-06-05T15:35:58Z</dcterms:modified>
</cp:coreProperties>
</file>