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1719" r:id="rId5"/>
    <p:sldId id="1720" r:id="rId6"/>
    <p:sldId id="1724" r:id="rId7"/>
    <p:sldId id="1725" r:id="rId8"/>
    <p:sldId id="1726" r:id="rId9"/>
    <p:sldId id="1727" r:id="rId10"/>
    <p:sldId id="1728" r:id="rId11"/>
    <p:sldId id="1729" r:id="rId12"/>
    <p:sldId id="1730" r:id="rId13"/>
    <p:sldId id="1731" r:id="rId14"/>
    <p:sldId id="1732" r:id="rId15"/>
    <p:sldId id="1733" r:id="rId16"/>
    <p:sldId id="1734" r:id="rId17"/>
    <p:sldId id="1736" r:id="rId18"/>
    <p:sldId id="1737" r:id="rId19"/>
    <p:sldId id="1738" r:id="rId20"/>
    <p:sldId id="1739" r:id="rId21"/>
    <p:sldId id="1740" r:id="rId22"/>
    <p:sldId id="1748" r:id="rId23"/>
    <p:sldId id="1714" r:id="rId24"/>
    <p:sldId id="1715" r:id="rId25"/>
    <p:sldId id="1716" r:id="rId26"/>
    <p:sldId id="1752" r:id="rId27"/>
    <p:sldId id="175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983EC3A-EEC1-3045-A95B-A4A06F23444E}">
          <p14:sldIdLst>
            <p14:sldId id="1719"/>
          </p14:sldIdLst>
        </p14:section>
        <p14:section name="01" id="{65898224-4623-694F-A113-9B8EC3F8FB2C}">
          <p14:sldIdLst>
            <p14:sldId id="1720"/>
            <p14:sldId id="1724"/>
            <p14:sldId id="1725"/>
            <p14:sldId id="1726"/>
            <p14:sldId id="1727"/>
            <p14:sldId id="1728"/>
            <p14:sldId id="1729"/>
            <p14:sldId id="1730"/>
            <p14:sldId id="1731"/>
            <p14:sldId id="1732"/>
            <p14:sldId id="1733"/>
            <p14:sldId id="1734"/>
          </p14:sldIdLst>
        </p14:section>
        <p14:section name="02" id="{8815057F-DB9F-F748-AE22-FDF9DDBBFC07}">
          <p14:sldIdLst>
            <p14:sldId id="1736"/>
            <p14:sldId id="1737"/>
            <p14:sldId id="1738"/>
            <p14:sldId id="1739"/>
            <p14:sldId id="1740"/>
          </p14:sldIdLst>
        </p14:section>
        <p14:section name="03" id="{68F8ADB8-76D7-3344-B3A9-9BE71AC80246}">
          <p14:sldIdLst>
            <p14:sldId id="1748"/>
            <p14:sldId id="1714"/>
            <p14:sldId id="1715"/>
            <p14:sldId id="1716"/>
            <p14:sldId id="1752"/>
          </p14:sldIdLst>
        </p14:section>
        <p14:section name="outro" id="{6198F652-4601-3843-84BB-C726B55262B1}">
          <p14:sldIdLst>
            <p14:sldId id="175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115C"/>
    <a:srgbClr val="0745A1"/>
    <a:srgbClr val="134B5E"/>
    <a:srgbClr val="343B93"/>
    <a:srgbClr val="7AF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245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31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73746B-3B96-D54B-AE0C-3E81B0E5F8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9AF06-4327-DF43-BE60-54EDB34259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67128-0ED3-F84C-AB75-26956BD6F773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7DEE5-6FBE-9D4C-A474-E62CED5413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0C005-6BFD-BE44-9D50-CBFB52F5C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4DA3A-C8CF-DF4F-9DE4-89742789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2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5F564-29A8-0243-B41B-CCCF740F82F1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640C9-DFC2-0345-ADF3-C1176AC99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5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link unfurling your app can register to receive an `invoke` activity when URLs with a particular domain are pasted into the compose message area. The `invoke` will contain the full URL that was pasted into the compose message area, and you can respond with a card the user can unfurl, providing additional information or actions. This works similarly to a search command, with the URL serving as the search term.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12/11/21 9:53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7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a link unfurling messaging extension follows a similar process as action commands and search commands. You'll first register domain(s) supported by your messaging extension and then implement the handler in your web service.</a:t>
            </a:r>
          </a:p>
          <a:p>
            <a:endParaRPr lang="en-US" dirty="0"/>
          </a:p>
          <a:p>
            <a:r>
              <a:rPr lang="en-US" dirty="0"/>
              <a:t>The first step is to register your link unfurling messaging extension in your Microsoft Teams app manifest file. Do this by adding an entry to the `</a:t>
            </a:r>
            <a:r>
              <a:rPr lang="en-US" dirty="0" err="1"/>
              <a:t>messageHandlers</a:t>
            </a:r>
            <a:r>
              <a:rPr lang="en-US" dirty="0"/>
              <a:t>` property on the `</a:t>
            </a:r>
            <a:r>
              <a:rPr lang="en-US" dirty="0" err="1"/>
              <a:t>composeExtensions</a:t>
            </a:r>
            <a:r>
              <a:rPr lang="en-US" dirty="0"/>
              <a:t>` property.</a:t>
            </a:r>
          </a:p>
          <a:p>
            <a:endParaRPr lang="en-US" dirty="0"/>
          </a:p>
          <a:p>
            <a:r>
              <a:rPr lang="en-US" dirty="0"/>
              <a:t>The `type` property must be set to `link`.</a:t>
            </a:r>
          </a:p>
          <a:p>
            <a:endParaRPr lang="en-US" dirty="0"/>
          </a:p>
          <a:p>
            <a:r>
              <a:rPr lang="en-US" dirty="0"/>
              <a:t>The `value` property must contain a `domains` collection of domains that the link message handler watches for. If a link is added to a message that matches a domain listed in this collection, the message handler is invoked.</a:t>
            </a:r>
          </a:p>
          <a:p>
            <a:endParaRPr lang="en-US" dirty="0"/>
          </a:p>
          <a:p>
            <a:r>
              <a:rPr lang="en-US" dirty="0"/>
              <a:t>In addition to the `</a:t>
            </a:r>
            <a:r>
              <a:rPr lang="en-US" dirty="0" err="1"/>
              <a:t>messageHandlers</a:t>
            </a:r>
            <a:r>
              <a:rPr lang="en-US" dirty="0"/>
              <a:t>` property, all domains must also be listed in the `</a:t>
            </a:r>
            <a:r>
              <a:rPr lang="en-US" dirty="0" err="1"/>
              <a:t>validDomains</a:t>
            </a:r>
            <a:r>
              <a:rPr lang="en-US" dirty="0"/>
              <a:t>` property of the Microsoft Teams app's manifest.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12/11/21 9:53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9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valid domain is detected by the Microsoft Teams client, the Bot Framework will send an `Activity` object to your web service of type `</a:t>
            </a:r>
            <a:r>
              <a:rPr lang="en-US" dirty="0" err="1"/>
              <a:t>composeExtension</a:t>
            </a:r>
            <a:r>
              <a:rPr lang="en-US" dirty="0"/>
              <a:t>/</a:t>
            </a:r>
            <a:r>
              <a:rPr lang="en-US" dirty="0" err="1"/>
              <a:t>queryLink</a:t>
            </a:r>
            <a:r>
              <a:rPr lang="en-US" dirty="0"/>
              <a:t>` with the URL from the message.</a:t>
            </a:r>
          </a:p>
          <a:p>
            <a:endParaRPr lang="en-US" dirty="0"/>
          </a:p>
          <a:p>
            <a:r>
              <a:rPr lang="en-US" dirty="0"/>
              <a:t>Your web service will respond with a similar response as the search command. However, if you return multiple attachments, only the first one in the collection will be used by the Microsoft Teams client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12/11/21 9:53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8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&lt;blank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346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66052CA-4558-7444-AA9D-350A0672B1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781EA7-3C82-BA49-9649-D5198392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132"/>
            <a:ext cx="3932237" cy="1642757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962" y="292237"/>
            <a:ext cx="5602292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4ACEC-DC2F-804F-A5F7-EE1D6479D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28198"/>
            <a:ext cx="3932237" cy="334079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569163-AB09-6F4A-BB42-E2754891F4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833" y="6438940"/>
            <a:ext cx="704519" cy="1526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9CEFB0-A6E1-1846-A152-51152C5DF2C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55833" y="266414"/>
            <a:ext cx="824027" cy="2044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027C8D-E85E-9F4E-82F6-B1BEF1E0996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9BD395-EBBD-1347-9DCB-13B3DE6C59C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DAA9D0-26DD-8B4B-ADC5-00171DAD2A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3F414-8725-A04A-B156-C018AA5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94267"/>
            <a:ext cx="3932237" cy="1676623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11C14-B3EF-274E-AB10-D59904158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08618" y="987425"/>
            <a:ext cx="524676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5E12B-C009-1F43-886D-EAE809449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94334"/>
            <a:ext cx="3932237" cy="337465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5211A2-0D36-3644-8C0F-1E5C8C36CB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6949" y="6448117"/>
            <a:ext cx="704519" cy="152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D32B5C-712B-1447-B110-513FBC90638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66949" y="257237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B83FDE-2990-FC4F-BB8C-DD846791CB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FB1867-E565-0D49-A20E-0DFF1EFAC7C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97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92237"/>
            <a:ext cx="8217374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33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751513"/>
            <a:ext cx="8217374" cy="369660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rgbClr val="3F115C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8476-0142-634A-8363-0CCE5481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11EBA-F90C-1646-8483-779BB4EE7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6F7528-FC54-8442-91C4-A6405EC5A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65610D-277F-9E40-BE38-7210840C56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A488D09-4DF2-E145-82D1-8243210213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9158FC3-418A-2F4F-8BE7-A6F3C8A61F9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46414-7D8B-A741-84E1-55568E29722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96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532502AC-0360-8143-85B8-F762C2DF34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EFC2BA-045F-7F46-BCB2-12DF129180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A1FBAB-8057-5D42-950C-94B17CE7A71F}"/>
              </a:ext>
            </a:extLst>
          </p:cNvPr>
          <p:cNvSpPr txBox="1"/>
          <p:nvPr userDrawn="1"/>
        </p:nvSpPr>
        <p:spPr>
          <a:xfrm>
            <a:off x="1509091" y="1861205"/>
            <a:ext cx="9173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089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No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36DE52-8F24-6D46-AE07-1EA6FBFFEA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3DECB6-063D-C44E-ABFB-022E1B4A8B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F0E04B-1BCE-CA42-BD0E-2E3F629AC5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3A309A-B166-4C4C-BC8B-23BC9EF604C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0102-6526-3F4A-8D37-830D4D5ED9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032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1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0E6466-8749-4340-B9AF-9339DFDA2D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750159-A3F3-264B-9943-2E9CB7016B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E97EDE-C09A-064D-BA27-434C97C005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3ED03-6347-D744-8F21-73DC9FB6009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8876147" y="3503223"/>
            <a:ext cx="2684670" cy="2684670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9946A4-D3EE-0E44-9C2A-CD1496DEED4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023922-E193-F64A-A506-9C6287B1C1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258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2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5AA2D-96B8-C445-A565-73139418F8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82F639-C247-5943-BD2F-A07C901D53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9C107-1658-484B-94EB-1B768C06CB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58479-DFE1-094E-85EC-5F62A22F39C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3503223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B5CFE9-CD7E-C34A-877A-1839FB610B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833175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1142C7-3393-7943-AD3D-806D181FB9E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4D0BDA-921B-454F-98CE-6FA5631395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163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3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323A09-4A64-7145-A06E-41578E9735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ABC1EE-EFD5-914D-B102-F7C533891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1DCF51-89E1-8C4F-8057-F396E5B83E5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2608998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AC0E0-78D6-A145-9E32-F711ED31A2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35627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165E74-B9A8-AC41-9DD1-AB873495C4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727162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1FE6FB-261A-2D44-9FC1-E6F68A13B19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299D3B-569B-664A-9E18-37970146DB8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6804DA-C810-D842-8615-91C39E67D4C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186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D3F5D8-7716-5046-9E00-E18AF73AB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619A5D-AC23-6B41-8EEC-87505F3BED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44949-FA3A-1342-9CDD-47E0839A2C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6DBB2-E168-9B49-9005-3D1BFA2EC9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690175" y="2790497"/>
            <a:ext cx="1033892" cy="519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57321E-42D1-6F42-9CDA-04CF825C0C1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9502498" y="4950344"/>
            <a:ext cx="2548552" cy="2287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EAE0E9-9680-7C41-8DBE-5D1579E9163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786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882332"/>
            <a:ext cx="11306469" cy="2877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>
                <a:solidFill>
                  <a:schemeClr val="tx1"/>
                </a:solidFill>
                <a:latin typeface="+mn-lt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5265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90304"/>
            <a:ext cx="11306469" cy="301770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>
                <a:solidFill>
                  <a:schemeClr val="tx1"/>
                </a:solidFill>
              </a:defRPr>
            </a:lvl1pPr>
            <a:lvl2pPr marL="0" indent="0">
              <a:lnSpc>
                <a:spcPts val="1176"/>
              </a:lnSpc>
              <a:spcBef>
                <a:spcPts val="0"/>
              </a:spcBef>
              <a:buNone/>
              <a:defRPr sz="98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245191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1296785"/>
            <a:ext cx="8217374" cy="515133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3F115C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344348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6F1947-1C2C-6D49-AF6A-481C7F879DD8}"/>
              </a:ext>
            </a:extLst>
          </p:cNvPr>
          <p:cNvSpPr txBox="1"/>
          <p:nvPr userDrawn="1"/>
        </p:nvSpPr>
        <p:spPr>
          <a:xfrm>
            <a:off x="398527" y="1296785"/>
            <a:ext cx="2577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125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162D98-E3F6-9C47-871D-ADF77E59A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51EA17-D214-E64B-AE0A-630713CB42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6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D493-E1CA-794A-88C5-9E3B3BF3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99B668-FC45-E24A-BB35-9AC008CB0C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FEF8C8-A92D-5647-A16F-747CA7C5B3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99836D-8069-884C-8B4E-5FF633B3AA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339DEA-3BDB-BA4A-9E8E-6C35393ACF9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677F85-9FC0-3B41-9120-AE18971A11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3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9C3CC7-5C2B-C24C-BB05-D7D72E2D66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0AA1D7-3508-2846-99E9-C41F8D0E93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EECF03-707A-7E4A-957A-BFBEA50F98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1BF79-CD37-2048-B4CE-2FE8F2C7ED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B73A2-5F2E-774C-82CF-F65A56C274A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702A-1210-BC49-AA8E-B687BEF5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1BD40-9F4E-404D-83D0-C4A1A228E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D1548-8185-DC4E-806D-779BE3F1A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B47177-D2BA-D344-9E01-B31C88919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074936-F6B0-0F47-AF34-3B9B8BC859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AFE761-ACB3-6D4A-90AD-70CE27CB519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E234FD-7ACE-CA40-A0C7-5262E306869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850A33-0045-1C49-A32A-C95488D4722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0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AA37-00E7-C341-BAF1-A61E6D0E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BCEC7-9BEB-F34D-9349-7CFCF922A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E7866-4C14-394B-B1EB-A823A7869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5F598-D1D4-784A-8E41-7685D1E99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536C0-169A-D748-8B18-B233E54FE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FF708E-4843-DA4C-AA6E-091F9BB6DD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B62E9A-B63C-F543-9BB7-3F86365326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4C5BDF-D729-1943-B0D6-A28AB4475E4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FE910E-5647-E046-A472-D6A868FA05F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5F5717-4567-0747-B417-8BB03E57771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A0778-99CB-6140-B025-EDCA7126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B25F2-03B9-FE4D-87CF-0E26F53AE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05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9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68" r:id="rId3"/>
    <p:sldLayoutId id="2147483650" r:id="rId4"/>
    <p:sldLayoutId id="2147483671" r:id="rId5"/>
    <p:sldLayoutId id="2147483654" r:id="rId6"/>
    <p:sldLayoutId id="2147483655" r:id="rId7"/>
    <p:sldLayoutId id="2147483652" r:id="rId8"/>
    <p:sldLayoutId id="2147483653" r:id="rId9"/>
    <p:sldLayoutId id="2147483656" r:id="rId10"/>
    <p:sldLayoutId id="2147483657" r:id="rId11"/>
    <p:sldLayoutId id="2147483666" r:id="rId12"/>
    <p:sldLayoutId id="2147483667" r:id="rId13"/>
    <p:sldLayoutId id="2147483651" r:id="rId14"/>
    <p:sldLayoutId id="2147483677" r:id="rId15"/>
    <p:sldLayoutId id="2147483673" r:id="rId16"/>
    <p:sldLayoutId id="2147483674" r:id="rId17"/>
    <p:sldLayoutId id="2147483675" r:id="rId18"/>
    <p:sldLayoutId id="2147483676" r:id="rId19"/>
    <p:sldLayoutId id="214748367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8897E0-3C17-FB4E-81E4-247F9DF9E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Task-oriented interactions in Microsoft Teams with messaging extensions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E4CF59B-6C21-B548-BFD4-9485E78C4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4601-C4F2-7F47-B1BF-5DEACF09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the action command respond?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58DD5-BB13-964A-8E27-3412548FE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Decide how the message will be set back to the user</a:t>
            </a:r>
          </a:p>
          <a:p>
            <a:endParaRPr lang="en-US" dirty="0"/>
          </a:p>
          <a:p>
            <a:r>
              <a:rPr lang="en-US" dirty="0"/>
              <a:t>Insert message in the compose message box?</a:t>
            </a:r>
          </a:p>
          <a:p>
            <a:r>
              <a:rPr lang="en-US" dirty="0"/>
              <a:t>Respond directly to a conversation?</a:t>
            </a:r>
          </a:p>
          <a:p>
            <a:pPr marL="342900" indent="-342900"/>
            <a:endParaRPr lang="en-US" dirty="0"/>
          </a:p>
          <a:p>
            <a:pPr marL="0" indent="0">
              <a:buNone/>
            </a:pPr>
            <a:r>
              <a:rPr lang="en-US" dirty="0"/>
              <a:t>When responding directly to conversation, must also register the web service as a bot in the app manifest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responding directly to conversation, can update / delete the message later via the bot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4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D224-0A6E-A441-9836-FC9A0252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send the task module when the action command is invoked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C8862-9D6B-4F49-9F7F-D85FBB78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PlanetBot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 // handle the Activity type = “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composeExtension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fetchTask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protected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handleTeamsMessagingExtensionFetchTask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context: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action: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MessagingExtensionAction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            ): Promise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MessagingExtensionActionResponse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adaptiveCardSource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any = require("./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planetSelectorCard.json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adaptiveCard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CardFactory.adaptiveCard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adaptiveCardSource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let response: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MessagingExtensionActionResponse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MessagingExtensionActionResponse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task: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type: "continue",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value: { card: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adaptiveCard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title: 'Planet Selector’, height: 150, width: 500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Promise.resolve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13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0A2F-51C3-FF4E-9188-61930A4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messaging extension task module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DF2C-5ECF-194D-8084-AEA7E23EB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PlanetBot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// handle the Activity type = “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composeExtension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submitAction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protected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handleTeamsMessagingExtensionSubmitAction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context: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action: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Promise&lt;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MessagingExtensionActionResponse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switch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action.commandId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planetExpanderAction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adaptiveCard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this.getPlanetDetailCard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action.data.planetSelector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Promise.resolve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MessagingExtensionActionResponse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composeExtension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type: "result",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attachmentLayout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"list", attachments: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adaptiveCard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default: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new Error('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NotImplemented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}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0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5C5548-9479-A04D-84E0-01D2926D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E826E6-A056-E54A-B7A8-82585A1BF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action command messaging extensions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6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C316D9-30D3-C54B-A321-1DB96CB0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Search commands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Creating search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4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3705-C286-1A41-8E47-CDC697C2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search commands?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C1C3-47FF-504D-B83A-4C5AD8E3D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00621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Action commands enable users to search an external system for information</a:t>
            </a:r>
          </a:p>
          <a:p>
            <a:endParaRPr lang="en-US" dirty="0"/>
          </a:p>
          <a:p>
            <a:r>
              <a:rPr lang="en-US" dirty="0"/>
              <a:t>Search query is sent from Microsoft Teams to your web service</a:t>
            </a:r>
          </a:p>
          <a:p>
            <a:endParaRPr lang="en-US" dirty="0"/>
          </a:p>
          <a:p>
            <a:r>
              <a:rPr lang="en-US" dirty="0"/>
              <a:t>Your web service responds with a list or grid of results</a:t>
            </a:r>
          </a:p>
          <a:p>
            <a:endParaRPr lang="en-US" dirty="0"/>
          </a:p>
          <a:p>
            <a:r>
              <a:rPr lang="en-US" dirty="0"/>
              <a:t>When a user selects a result, it is added to the compose message box as a card or text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CB7C0-7F89-4940-B345-907405434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602" y="1456266"/>
            <a:ext cx="4007198" cy="45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20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0B2D-B6E2-0C48-B1C7-5A084A82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search command messaging extensions in the app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4222F-0474-BF45-92E1-F0A6F7567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composeExtensions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"&lt;REPLACE_WITH_MICROSOFT_APP_ID&gt;",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canUpdateConfiguration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false,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"commands": 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"id":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planetExpanderSearch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"type": ”search",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"Planet Lookup",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"description": ”Search for a planet.",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"context": [ "compose"],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"parameters": [{ title: “Planet”, name: ”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searchKeyword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description: ”Enter ‘inner’, ‘outer’, or the name of a planet” }],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99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97EF-9D69-BA46-BF2D-B9343554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Responding to search command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054B-4B17-CB49-A28C-0310B6D23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PlanetBot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protected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handleTeamsMessagingExtensionQuery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(context, query)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: Promise&lt;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get the search query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query.parameters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value.trim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execute search logic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queryResults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string[] = ...;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get results as cards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let cards: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MessagingExtensionAttachment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[];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queryResults.forEach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((planet) =&gt;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this.getPlanetResultCard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(planet));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let response: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composeExtension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 type: "result",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attachmentLayout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"list", attachments: cards 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Promise.resolve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60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265E70-21E7-3241-9DDE-C7375A14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9B49A7-CC18-DB47-B6B6-042EF7CE8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search command messaging extensions</a:t>
            </a:r>
          </a:p>
        </p:txBody>
      </p:sp>
    </p:spTree>
    <p:extLst>
      <p:ext uri="{BB962C8B-B14F-4D97-AF65-F5344CB8AC3E}">
        <p14:creationId xmlns:p14="http://schemas.microsoft.com/office/powerpoint/2010/main" val="1154350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C316D9-30D3-C54B-A321-1DB96CB0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Link unfurling</a:t>
            </a:r>
          </a:p>
        </p:txBody>
      </p:sp>
    </p:spTree>
    <p:extLst>
      <p:ext uri="{BB962C8B-B14F-4D97-AF65-F5344CB8AC3E}">
        <p14:creationId xmlns:p14="http://schemas.microsoft.com/office/powerpoint/2010/main" val="59438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31AE19-A69A-5049-A8C8-71EEA0365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Messaging extensions overview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Action commands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Creating action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62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AE09-FBA4-3B42-9801-43D84E480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What is link unfurling?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639AE-2A56-1844-9AF6-BBDA48148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54801"/>
          </a:xfrm>
        </p:spPr>
        <p:txBody>
          <a:bodyPr>
            <a:normAutofit/>
          </a:bodyPr>
          <a:lstStyle/>
          <a:p>
            <a:r>
              <a:rPr lang="en-US" sz="2400" dirty="0"/>
              <a:t>Configure your messaging extension to watch for specific URLs in the compose message box</a:t>
            </a:r>
          </a:p>
          <a:p>
            <a:endParaRPr lang="en-US" sz="2400" dirty="0"/>
          </a:p>
          <a:p>
            <a:r>
              <a:rPr lang="en-US" sz="2400" dirty="0"/>
              <a:t>When a registered domain is detected, the message is sent to your web service</a:t>
            </a:r>
          </a:p>
          <a:p>
            <a:endParaRPr lang="en-US" sz="2400" dirty="0"/>
          </a:p>
          <a:p>
            <a:r>
              <a:rPr lang="en-US" sz="2400" dirty="0"/>
              <a:t>Web service responds with a richly </a:t>
            </a:r>
            <a:br>
              <a:rPr lang="en-US" sz="2400" dirty="0"/>
            </a:br>
            <a:r>
              <a:rPr lang="en-US" sz="2400" dirty="0"/>
              <a:t>formatted card, similar to search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886EB5-938D-484C-AB85-6C0980F6D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845459"/>
            <a:ext cx="5181600" cy="22151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2842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47C1-15C4-FD4F-9783-FB2CF5FE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link unfurling messaging extensions in the app manifest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E8A75-CEF7-AE48-9FCC-B1AB72311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68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composeExtensions</a:t>
            </a:r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568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botId</a:t>
            </a:r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": "&lt;REPLACE_WITH_MICROSOFT_APP_ID&gt;",</a:t>
            </a:r>
          </a:p>
          <a:p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568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canUpdateConfiguration</a:t>
            </a:r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": false,</a:t>
            </a:r>
          </a:p>
          <a:p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    ”</a:t>
            </a:r>
            <a:r>
              <a:rPr lang="en-US" sz="1568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messageHandlers</a:t>
            </a:r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"type": ”link",</a:t>
            </a:r>
          </a:p>
          <a:p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”type": { “domains”: [ ”*.</a:t>
            </a:r>
            <a:r>
              <a:rPr lang="en-US" sz="1568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wikipedia.org</a:t>
            </a:r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568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validDomains</a:t>
            </a:r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”: [ “{{HOSTNAME}}”, “*.</a:t>
            </a:r>
            <a:r>
              <a:rPr lang="en-US" sz="1568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wikipedia.org</a:t>
            </a:r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”]</a:t>
            </a:r>
          </a:p>
        </p:txBody>
      </p:sp>
    </p:spTree>
    <p:extLst>
      <p:ext uri="{BB962C8B-B14F-4D97-AF65-F5344CB8AC3E}">
        <p14:creationId xmlns:p14="http://schemas.microsoft.com/office/powerpoint/2010/main" val="3932374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47C1-15C4-FD4F-9783-FB2CF5FE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Responding to message handler invocation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E8A75-CEF7-AE48-9FCC-B1AB72311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1568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PlanetBot</a:t>
            </a:r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568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568" i="1" dirty="0">
                <a:latin typeface="Courier New" panose="02070309020205020404" pitchFamily="49" charset="0"/>
                <a:cs typeface="Courier New" panose="02070309020205020404" pitchFamily="49" charset="0"/>
              </a:rPr>
              <a:t>  // handle the Activity type = “</a:t>
            </a:r>
            <a:r>
              <a:rPr lang="en-US" sz="1568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composeExtension</a:t>
            </a:r>
            <a:r>
              <a:rPr lang="en-US" sz="1568" i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68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queryLink</a:t>
            </a:r>
            <a:r>
              <a:rPr lang="en-US" sz="1568" i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1568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  protected </a:t>
            </a:r>
            <a:r>
              <a:rPr lang="en-US" sz="1568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handleTeamsAppBasedLinkQuery</a:t>
            </a:r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context: </a:t>
            </a:r>
            <a:r>
              <a:rPr lang="en-US" sz="1568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TurnContext</a:t>
            </a:r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query: </a:t>
            </a:r>
            <a:r>
              <a:rPr lang="en-US" sz="1568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AppBasedLinkQuery</a:t>
            </a:r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): Promise&lt;</a:t>
            </a:r>
            <a:r>
              <a:rPr lang="en-US" sz="1568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MessagingExtensionResponse</a:t>
            </a:r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    // get the selected planet</a:t>
            </a:r>
          </a:p>
          <a:p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US" sz="1568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selectedPlanet</a:t>
            </a:r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: any = </a:t>
            </a:r>
            <a:r>
              <a:rPr lang="en-US" sz="1568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planets.filter</a:t>
            </a:r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((planet) =&gt; </a:t>
            </a:r>
            <a:r>
              <a:rPr lang="en-US" sz="1568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planet.wikiLink</a:t>
            </a:r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1568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query.url</a:t>
            </a:r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)[0];</a:t>
            </a:r>
          </a:p>
          <a:p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US" sz="1568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adaptiveCard</a:t>
            </a:r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68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this.getPlanetDetailCard</a:t>
            </a:r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68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selectedPlanet</a:t>
            </a:r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568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    // generate the response</a:t>
            </a:r>
          </a:p>
          <a:p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568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Promise.resolve</a:t>
            </a:r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1568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MessagingExtensionActionResponse</a:t>
            </a:r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&gt;{</a:t>
            </a:r>
          </a:p>
          <a:p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68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composeExtension</a:t>
            </a:r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type: "result", </a:t>
            </a:r>
            <a:r>
              <a:rPr lang="en-US" sz="1568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attachmentLayout</a:t>
            </a:r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: "list", attachments: [</a:t>
            </a:r>
            <a:r>
              <a:rPr lang="en-US" sz="1568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adaptiveCard</a:t>
            </a:r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r>
              <a:rPr lang="en-US" sz="1568" dirty="0">
                <a:latin typeface="Courier New" panose="02070309020205020404" pitchFamily="49" charset="0"/>
                <a:cs typeface="Courier New" panose="02070309020205020404" pitchFamily="49" charset="0"/>
              </a:rPr>
              <a:t>  } }</a:t>
            </a:r>
          </a:p>
        </p:txBody>
      </p:sp>
    </p:spTree>
    <p:extLst>
      <p:ext uri="{BB962C8B-B14F-4D97-AF65-F5344CB8AC3E}">
        <p14:creationId xmlns:p14="http://schemas.microsoft.com/office/powerpoint/2010/main" val="1628516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265E70-21E7-3241-9DDE-C7375A14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9B49A7-CC18-DB47-B6B6-042EF7CE8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unfurling</a:t>
            </a:r>
          </a:p>
        </p:txBody>
      </p:sp>
    </p:spTree>
    <p:extLst>
      <p:ext uri="{BB962C8B-B14F-4D97-AF65-F5344CB8AC3E}">
        <p14:creationId xmlns:p14="http://schemas.microsoft.com/office/powerpoint/2010/main" val="2591631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FE5202-80B7-5E45-8E6F-4D29C9AA1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Teams Messaging Extensions</a:t>
            </a:r>
          </a:p>
        </p:txBody>
      </p:sp>
    </p:spTree>
    <p:extLst>
      <p:ext uri="{BB962C8B-B14F-4D97-AF65-F5344CB8AC3E}">
        <p14:creationId xmlns:p14="http://schemas.microsoft.com/office/powerpoint/2010/main" val="255993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61C2-0627-C241-BDBA-E03BB3C1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are Microsoft Teams messaging extensions?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13B60-6416-9243-A3F9-657BB9367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7699" cy="4205288"/>
          </a:xfrm>
        </p:spPr>
        <p:txBody>
          <a:bodyPr>
            <a:normAutofit fontScale="92500"/>
          </a:bodyPr>
          <a:lstStyle/>
          <a:p>
            <a:r>
              <a:rPr lang="en-US" dirty="0"/>
              <a:t>Enable users to interact with a web service through buttons and forms in the Microsoft Teams client</a:t>
            </a:r>
          </a:p>
          <a:p>
            <a:endParaRPr lang="en-US" dirty="0"/>
          </a:p>
          <a:p>
            <a:r>
              <a:rPr lang="en-US" dirty="0"/>
              <a:t>Invoke actions</a:t>
            </a:r>
          </a:p>
          <a:p>
            <a:endParaRPr lang="en-US" dirty="0"/>
          </a:p>
          <a:p>
            <a:r>
              <a:rPr lang="en-US" dirty="0"/>
              <a:t>Execute search queries</a:t>
            </a:r>
          </a:p>
          <a:p>
            <a:endParaRPr lang="en-US" dirty="0"/>
          </a:p>
          <a:p>
            <a:r>
              <a:rPr lang="en-US" dirty="0"/>
              <a:t>Expand URLs with additional detail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60B77-851B-1946-9AD2-4F6EF36D9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26" r="8366"/>
          <a:stretch/>
        </p:blipFill>
        <p:spPr>
          <a:xfrm>
            <a:off x="6431172" y="1553164"/>
            <a:ext cx="5577313" cy="447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7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E710-A1E9-E943-BB8F-AC0FF430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extension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68AF1-0BF2-1E4C-B812-71A06AE0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action in external systems &amp; include results in conversation</a:t>
            </a:r>
          </a:p>
          <a:p>
            <a:endParaRPr lang="en-US" dirty="0"/>
          </a:p>
          <a:p>
            <a:r>
              <a:rPr lang="en-US" dirty="0"/>
              <a:t>Complete complex task involving multiple steps and share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6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DAC2-7C3F-114F-BB20-4D1869C0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9C49-3AE5-1743-B902-3A6F7BCA3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Can be invoked from one of the following locations in Microsoft Teams:</a:t>
            </a:r>
          </a:p>
          <a:p>
            <a:pPr lvl="1"/>
            <a:r>
              <a:rPr lang="en-US" dirty="0"/>
              <a:t>Command box</a:t>
            </a:r>
          </a:p>
          <a:p>
            <a:pPr lvl="1"/>
            <a:r>
              <a:rPr lang="en-US" dirty="0"/>
              <a:t>Compose message box</a:t>
            </a:r>
          </a:p>
          <a:p>
            <a:pPr lvl="1"/>
            <a:r>
              <a:rPr lang="en-US" dirty="0"/>
              <a:t>Message’s “More Actions” menu</a:t>
            </a:r>
          </a:p>
          <a:p>
            <a:endParaRPr lang="en-US" dirty="0"/>
          </a:p>
          <a:p>
            <a:r>
              <a:rPr lang="en-US" dirty="0"/>
              <a:t>Implemented as web services</a:t>
            </a:r>
          </a:p>
          <a:p>
            <a:endParaRPr lang="en-US" dirty="0"/>
          </a:p>
          <a:p>
            <a:r>
              <a:rPr lang="en-US" dirty="0"/>
              <a:t>Microsoft Teams communicates with the web service through the Bot Framework</a:t>
            </a:r>
          </a:p>
          <a:p>
            <a:endParaRPr lang="en-US" dirty="0"/>
          </a:p>
          <a:p>
            <a:r>
              <a:rPr lang="en-US" dirty="0"/>
              <a:t>Messaging extensions are registered as bots with the Bot Framework</a:t>
            </a:r>
          </a:p>
          <a:p>
            <a:endParaRPr lang="en-US" dirty="0"/>
          </a:p>
          <a:p>
            <a:r>
              <a:rPr lang="en-US" dirty="0"/>
              <a:t>Web service responds with task modules or richly formatted cards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084C-FB4A-B94A-BBA9-384961E4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messaging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F998-0B4A-5041-8DA7-57C093D67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Action commands</a:t>
            </a:r>
          </a:p>
          <a:p>
            <a:pPr marL="342900" indent="-342900"/>
            <a:r>
              <a:rPr lang="en-US" dirty="0"/>
              <a:t>Present user with a task module to collection information </a:t>
            </a:r>
            <a:br>
              <a:rPr lang="en-US" dirty="0"/>
            </a:br>
            <a:r>
              <a:rPr lang="en-US" dirty="0"/>
              <a:t>and act on it</a:t>
            </a:r>
          </a:p>
          <a:p>
            <a:pPr marL="342900" indent="-342900"/>
            <a:r>
              <a:rPr lang="en-US" dirty="0"/>
              <a:t>Optionally respond with another task module, plain text message or richly formatted adaptive card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Search commands</a:t>
            </a:r>
          </a:p>
          <a:p>
            <a:pPr marL="342900" indent="-342900"/>
            <a:r>
              <a:rPr lang="en-US" dirty="0"/>
              <a:t>Enable user to search external system from the command box or compose message box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0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F51B-995E-7944-86A6-2883E0F4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action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F8CCE-2412-EB4F-A9AD-B086B8AA5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Action commands can be triggered from the following locations:</a:t>
            </a:r>
          </a:p>
          <a:p>
            <a:pPr marL="342900" indent="-342900"/>
            <a:r>
              <a:rPr lang="en-US" dirty="0"/>
              <a:t>Command box</a:t>
            </a:r>
          </a:p>
          <a:p>
            <a:pPr marL="342900" indent="-342900"/>
            <a:r>
              <a:rPr lang="en-US" dirty="0"/>
              <a:t>Compose message box</a:t>
            </a:r>
          </a:p>
          <a:p>
            <a:pPr marL="342900" indent="-342900"/>
            <a:r>
              <a:rPr lang="en-US" dirty="0"/>
              <a:t>Message’s context menu</a:t>
            </a:r>
          </a:p>
          <a:p>
            <a:pPr marL="342900" indent="-342900"/>
            <a:endParaRPr lang="en-US" dirty="0"/>
          </a:p>
          <a:p>
            <a:pPr marL="0" indent="0">
              <a:buNone/>
            </a:pPr>
            <a:r>
              <a:rPr lang="en-US" dirty="0"/>
              <a:t>When invoked, JSON payload sent to the registered web service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Web service responds with task module implemented with web interface or adaptive card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4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27D8-E119-444F-AD6D-A1F1691C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action command messaging extensions in the app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A9624-AD93-0D4F-879F-DCAB4CF09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composeExtensions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"&lt;REPLACE_WITH_MICROSOFT_APP_ID&gt;",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canUpdateConfiguration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false,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"commands": 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"id":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planetExpanderAction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"type": "action",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"Planet Expander",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"description": "Lookup the details of a planet.",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"context": [ "compose", "message"],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"parameters": [...],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34766"/>
      </p:ext>
    </p:extLst>
  </p:cSld>
  <p:clrMapOvr>
    <a:masterClrMapping/>
  </p:clrMapOvr>
</p:sld>
</file>

<file path=ppt/theme/theme1.xml><?xml version="1.0" encoding="utf-8"?>
<a:theme xmlns:a="http://schemas.openxmlformats.org/drawingml/2006/main" name="base &lt;do not use&gt;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D2AB6D25-34DB-F543-A80C-CEE55D007C47}" vid="{DF105A4B-D57E-2947-973F-6F5700E21B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9820594E7B0041BAC4DECBBC892FF9" ma:contentTypeVersion="8" ma:contentTypeDescription="Create a new document." ma:contentTypeScope="" ma:versionID="a4814d1cc1d58eee3ea03778ca413c81">
  <xsd:schema xmlns:xsd="http://www.w3.org/2001/XMLSchema" xmlns:xs="http://www.w3.org/2001/XMLSchema" xmlns:p="http://schemas.microsoft.com/office/2006/metadata/properties" xmlns:ns2="61b79488-63fd-46f4-b1bf-09cb63d2085e" targetNamespace="http://schemas.microsoft.com/office/2006/metadata/properties" ma:root="true" ma:fieldsID="40fb5444c5ccb72d5b900b723022c04a" ns2:_="">
    <xsd:import namespace="61b79488-63fd-46f4-b1bf-09cb63d20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b79488-63fd-46f4-b1bf-09cb63d208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1b79488-63fd-46f4-b1bf-09cb63d2085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5C360C-FC5A-43F7-BF1D-FA69DEF501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b79488-63fd-46f4-b1bf-09cb63d208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E9BD92-A245-451A-82D6-41724A6593BA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61b79488-63fd-46f4-b1bf-09cb63d2085e"/>
  </ds:schemaRefs>
</ds:datastoreItem>
</file>

<file path=customXml/itemProps3.xml><?xml version="1.0" encoding="utf-8"?>
<ds:datastoreItem xmlns:ds="http://schemas.openxmlformats.org/officeDocument/2006/customXml" ds:itemID="{4875BE8C-CB08-400E-A21F-2497FF16C77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base &lt;do not use&gt;</Template>
  <TotalTime>9</TotalTime>
  <Words>1650</Words>
  <Application>Microsoft Macintosh PowerPoint</Application>
  <PresentationFormat>Widescreen</PresentationFormat>
  <Paragraphs>215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Segoe UI</vt:lpstr>
      <vt:lpstr>Segoe UI Light</vt:lpstr>
      <vt:lpstr>base &lt;do not use&gt;</vt:lpstr>
      <vt:lpstr>Task-oriented interactions in Microsoft Teams with messaging extensions</vt:lpstr>
      <vt:lpstr>PowerPoint Presentation</vt:lpstr>
      <vt:lpstr>PowerPoint Presentation</vt:lpstr>
      <vt:lpstr>What are Microsoft Teams messaging extensions?</vt:lpstr>
      <vt:lpstr>Messaging extension scenarios</vt:lpstr>
      <vt:lpstr>How they work</vt:lpstr>
      <vt:lpstr>Types of messaging extensions</vt:lpstr>
      <vt:lpstr>Developing action commands</vt:lpstr>
      <vt:lpstr>Register action command messaging extensions in the app manifest</vt:lpstr>
      <vt:lpstr>How will the action command respond?</vt:lpstr>
      <vt:lpstr>Create and send the task module when the action command is invoked</vt:lpstr>
      <vt:lpstr>Handling the messaging extension task module submission</vt:lpstr>
      <vt:lpstr>DEMO</vt:lpstr>
      <vt:lpstr>PowerPoint Presentation</vt:lpstr>
      <vt:lpstr>What are search commands?</vt:lpstr>
      <vt:lpstr>Register search command messaging extensions in the app manifest</vt:lpstr>
      <vt:lpstr>Responding to search command queries</vt:lpstr>
      <vt:lpstr>DEMO</vt:lpstr>
      <vt:lpstr>PowerPoint Presentation</vt:lpstr>
      <vt:lpstr>What is link unfurling?</vt:lpstr>
      <vt:lpstr>Register link unfurling messaging extensions in the app manifest</vt:lpstr>
      <vt:lpstr>Responding to message handler invocation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Task-oriented interactions in Microsoft Teams with messaging extensions</dc:title>
  <dc:creator>Andrew Connell</dc:creator>
  <cp:lastModifiedBy>Andrew Connell</cp:lastModifiedBy>
  <cp:revision>2</cp:revision>
  <dcterms:created xsi:type="dcterms:W3CDTF">2021-05-26T17:26:35Z</dcterms:created>
  <dcterms:modified xsi:type="dcterms:W3CDTF">2021-12-11T14:55:27Z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0x010100F09820594E7B0041BAC4DECBBC892FF9</vt:lpwstr>
  </property>
</Properties>
</file>