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9" r:id="rId4"/>
    <p:sldId id="270" r:id="rId5"/>
    <p:sldId id="275" r:id="rId6"/>
    <p:sldId id="276" r:id="rId7"/>
    <p:sldId id="274" r:id="rId8"/>
    <p:sldId id="263" r:id="rId9"/>
    <p:sldId id="277" r:id="rId10"/>
    <p:sldId id="272" r:id="rId11"/>
    <p:sldId id="27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D0A0"/>
    <a:srgbClr val="E9897D"/>
    <a:srgbClr val="178F18"/>
    <a:srgbClr val="EA624C"/>
    <a:srgbClr val="9E2317"/>
    <a:srgbClr val="1A7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73"/>
    <p:restoredTop sz="90952"/>
  </p:normalViewPr>
  <p:slideViewPr>
    <p:cSldViewPr snapToGrid="0" snapToObjects="1">
      <p:cViewPr>
        <p:scale>
          <a:sx n="150" d="100"/>
          <a:sy n="150" d="100"/>
        </p:scale>
        <p:origin x="144" y="32"/>
      </p:cViewPr>
      <p:guideLst/>
    </p:cSldViewPr>
  </p:slideViewPr>
  <p:notesTextViewPr>
    <p:cViewPr>
      <p:scale>
        <a:sx n="95" d="100"/>
        <a:sy n="9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BB098-1450-C849-B55D-24DF01FB7B2D}" type="datetimeFigureOut">
              <a:rPr kumimoji="1" lang="zh-CN" altLang="en-US" smtClean="0"/>
              <a:t>2022/12/15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FCFF32-DEA6-684B-B421-3C1D9F71B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3971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 am </a:t>
            </a:r>
            <a:r>
              <a:rPr kumimoji="1" lang="en-US" altLang="zh-CN" dirty="0" err="1"/>
              <a:t>Xiaolong</a:t>
            </a:r>
            <a:r>
              <a:rPr kumimoji="1" lang="en-US" altLang="zh-CN" dirty="0"/>
              <a:t> CHEN from DSA Thrust.</a:t>
            </a:r>
            <a:r>
              <a:rPr kumimoji="1" lang="zh-CN" altLang="en-US" dirty="0"/>
              <a:t> </a:t>
            </a:r>
            <a:r>
              <a:rPr kumimoji="1" lang="en-US" altLang="zh-CN" dirty="0"/>
              <a:t>My supervisor is Prof. TANG Jing. The title of my project is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Sketching for Influence Maximization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FCFF32-DEA6-684B-B421-3C1D9F71B041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94750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FCFF32-DEA6-684B-B421-3C1D9F71B041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4124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First let‘s introduce the problem. For influence maximization, given a social graph G, we want to select  a seed set S of k nodes to maximize the influence spread.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But how do the nodes influence others. We will focus on the diffusion model called Independent Cascade, which has been mentioned in the course. Every edge is attached with a probability that the target node can be activated by the source node.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The influence propagation goes as follows. At first, we will select a set of nodes to be active, which is called seed set.</a:t>
            </a:r>
          </a:p>
          <a:p>
            <a:r>
              <a:rPr kumimoji="1" lang="en-US" altLang="zh-CN" dirty="0"/>
              <a:t>Then, the nodes in the seed set will activate their neighbors with certain probability.</a:t>
            </a:r>
          </a:p>
          <a:p>
            <a:r>
              <a:rPr kumimoji="1" lang="en-US" altLang="zh-CN" dirty="0"/>
              <a:t>At the next timestamp, the newly activated nodes will continue such a process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until no new node is activated. Every active node can attempt to influence others only once.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Actually, this is an NP-hard algorithmic problem.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FCFF32-DEA6-684B-B421-3C1D9F71B041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2108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In 2014, </a:t>
            </a:r>
            <a:r>
              <a:rPr kumimoji="1" lang="en-US" altLang="zh-CN" dirty="0" err="1"/>
              <a:t>Borgs’s</a:t>
            </a:r>
            <a:r>
              <a:rPr kumimoji="1" lang="en-US" altLang="zh-CN" dirty="0"/>
              <a:t> group put forward the idea of reverse sampling, with near-linear time complexity. First we introduce reverse reachable set. From a node, we simulate the IC process reversely. That is to say, we propagate the influence against the directed edges. The activated nodes comprise a reverse reachable set, which we will call a RR set.</a:t>
            </a:r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FCFF32-DEA6-684B-B421-3C1D9F71B041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7725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The key observation is that </a:t>
                </a:r>
                <a:r>
                  <a:rPr kumimoji="1"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probability that the seed</a:t>
                </a:r>
                <a:r>
                  <a:rPr kumimoji="1" lang="en-US" altLang="zh-CN" b="0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set </a:t>
                </a:r>
                <a:r>
                  <a:rPr kumimoji="1"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kumimoji="1" lang="en-US" altLang="zh-CN" b="0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intersects with a random RR set</a:t>
                </a:r>
                <a:r>
                  <a:rPr kumimoji="1" lang="en-US" altLang="zh-CN" b="0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equal to t</a:t>
                </a:r>
                <a:r>
                  <a:rPr kumimoji="1"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 probability that a random node can be influenced by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dirty="0"/>
                  <a:t>In other words, the more influential a node is, the more RR sets it will appear in. Then this problem can be formulated as a maximum coverage problem.</a:t>
                </a:r>
                <a:endParaRPr kumimoji="1" lang="zh-CN" altLang="en-US" dirty="0"/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Here is a key conversion.</a:t>
                </a:r>
              </a:p>
              <a:p>
                <a:r>
                  <a:rPr kumimoji="1" lang="en-US" altLang="zh-CN" dirty="0"/>
                  <a:t>Consider every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node as a set and every RR set as an element. Finding the node set that intersects with most RR sets is equivalent to finding k sets that covers most elements, which is exactly the k cover problem. 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The key observation is that </a:t>
                </a:r>
                <a:r>
                  <a:rPr kumimoji="1"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probability that the seed</a:t>
                </a:r>
                <a:r>
                  <a:rPr kumimoji="1" lang="en-US" altLang="zh-CN" b="0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set </a:t>
                </a:r>
                <a:r>
                  <a:rPr kumimoji="1"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kumimoji="1" lang="en-US" altLang="zh-CN" b="0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intersects with a random RR set</a:t>
                </a:r>
                <a:r>
                  <a:rPr kumimoji="1" lang="en-US" altLang="zh-CN" b="0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equal to t</a:t>
                </a:r>
                <a:r>
                  <a:rPr kumimoji="1"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 probability that a random node can be influenced by </a:t>
                </a:r>
                <a:r>
                  <a:rPr kumimoji="1" lang="en-US" altLang="zh-CN" b="0" i="0">
                    <a:latin typeface="Cambria Math" panose="02040503050406030204" pitchFamily="18" charset="0"/>
                  </a:rPr>
                  <a:t>𝑆</a:t>
                </a:r>
                <a:r>
                  <a:rPr kumimoji="1"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dirty="0"/>
                  <a:t>In other words, the more influential a node is, the more RR sets it will appear in. Then this problem can be formulated as a maximum coverage problem.</a:t>
                </a:r>
                <a:endParaRPr kumimoji="1" lang="zh-CN" altLang="en-US" dirty="0"/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Here is a key conversion.</a:t>
                </a:r>
              </a:p>
              <a:p>
                <a:r>
                  <a:rPr kumimoji="1" lang="en-US" altLang="zh-CN" dirty="0"/>
                  <a:t>Consider every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node as a set and every RR set as an element. Finding the node set that intersects with most RR sets is equivalent to finding k sets that covers most elements, which is exactly the k cover problem. </a:t>
                </a:r>
                <a:endParaRPr kumimoji="1"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FCFF32-DEA6-684B-B421-3C1D9F71B041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6289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A previous work propose that using theta RR sets can give a (1-1/e-\eps_0)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approximate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solution. Here theta has a complicated formulation, but I </a:t>
            </a:r>
            <a:r>
              <a:rPr kumimoji="1" lang="en-US" altLang="zh-CN" dirty="0" err="1"/>
              <a:t>dont</a:t>
            </a:r>
            <a:r>
              <a:rPr kumimoji="1" lang="en-US" altLang="zh-CN" dirty="0"/>
              <a:t> show it here. We just need to know, there is a theta giving an approximation solution.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Another work studies k-cover problem and proposed that by setting a proper probability p and randomly throwing the elements with p can give an approximate solution for the k-cover problem.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By utilizing this idea in the context of influence maximization, we can further reduce the number of sampling that we need to give a solution with a certain guarantee. But notice that the probability here contains the optimal solution, which we don’t know beforehand. So we assume at least a certain fraction r of elements will be covered. Then we can use this probability to bound the number of RR sets.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FCFF32-DEA6-684B-B421-3C1D9F71B041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5624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Actually the key contribution focuses on the theoretical part.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Here are some of the core lemmas. I consider this is somehow boring and cannot be covered in this presentation. So I will skip it.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FCFF32-DEA6-684B-B421-3C1D9F71B041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3641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åThen</a:t>
            </a:r>
            <a:r>
              <a:rPr kumimoji="1" lang="en-US" altLang="zh-CN" dirty="0"/>
              <a:t> we go to the experiment result. These are the datasets used in this project. 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We set r equal to 1 for small datasets and 0.4 for relatively larger datasets.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For the first four smaller datasets we implement three methods.</a:t>
            </a:r>
          </a:p>
          <a:p>
            <a:r>
              <a:rPr kumimoji="1" lang="en-US" altLang="zh-CN" dirty="0"/>
              <a:t>The figure on the right hand side illustrates the results. We can see that our methods can return relatively good results with slight improvement on the time complexity.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FCFF32-DEA6-684B-B421-3C1D9F71B041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9943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For relatively larger datasets, we only implement the </a:t>
            </a:r>
            <a:r>
              <a:rPr kumimoji="1" lang="en-US" altLang="zh-CN" dirty="0" err="1"/>
              <a:t>sota</a:t>
            </a:r>
            <a:r>
              <a:rPr kumimoji="1" lang="en-US" altLang="zh-CN" dirty="0"/>
              <a:t> method and our method. We can see that the improvement on the time complexity is 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obvious and still returns good results.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FCFF32-DEA6-684B-B421-3C1D9F71B041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0297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Finally I want to clarify something.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FCFF32-DEA6-684B-B421-3C1D9F71B041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6761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D876D9-6A89-5947-950A-B052352D7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C1A928-E294-1743-91EE-097BAD4C5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7D269E-2289-1E43-9257-40CFA066D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CC4F-A110-5E41-BCE2-241FF8A5947E}" type="datetimeFigureOut">
              <a:rPr kumimoji="1" lang="zh-CN" altLang="en-US" smtClean="0"/>
              <a:t>2022/12/15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0FD10-8DA8-964F-BAAF-0949832B1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48E43B-9735-A840-A7E0-61FC8777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32A7-75D0-FA4B-A4E5-F286490766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2151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4ECCC2-0C92-A241-9FD0-B20DD39C6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0A1C71-6A58-D14F-8E86-D21D720B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7AF2EA-79F4-7B4F-9F1C-454D6D44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CC4F-A110-5E41-BCE2-241FF8A5947E}" type="datetimeFigureOut">
              <a:rPr kumimoji="1" lang="zh-CN" altLang="en-US" smtClean="0"/>
              <a:t>2022/12/15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E62A5D-724A-814D-A7C0-789C12FCA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8D7FAF-61D8-3B43-8AB2-F56527A71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32A7-75D0-FA4B-A4E5-F286490766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7768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96B55D-6CDF-224B-9048-416FD9064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163064-98CA-8541-8B4F-85207E53E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4A196-4CEF-1E41-8A3A-14E39DA31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CC4F-A110-5E41-BCE2-241FF8A5947E}" type="datetimeFigureOut">
              <a:rPr kumimoji="1" lang="zh-CN" altLang="en-US" smtClean="0"/>
              <a:t>2022/12/15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835894-6B47-2144-951C-B41601917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4F0CA6-DD2F-5C49-839A-67935E19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32A7-75D0-FA4B-A4E5-F286490766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079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699A0-C64F-5946-866B-74EB2D064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3CA915-7079-1645-BDF4-95F268FCF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E40233-EDCB-484E-A9D8-310864078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CC4F-A110-5E41-BCE2-241FF8A5947E}" type="datetimeFigureOut">
              <a:rPr kumimoji="1" lang="zh-CN" altLang="en-US" smtClean="0"/>
              <a:t>2022/12/15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D7BDC5-17B3-3548-B9E2-BF0B6F670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578446-EF9B-2542-9C07-4A15F309B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32A7-75D0-FA4B-A4E5-F286490766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269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C91E0-70E0-9545-B43D-1FB458A0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4E1B91-5E39-9B44-8FC9-F162E65EC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E4F586-D408-F546-9BF3-F4635E2FF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CC4F-A110-5E41-BCE2-241FF8A5947E}" type="datetimeFigureOut">
              <a:rPr kumimoji="1" lang="zh-CN" altLang="en-US" smtClean="0"/>
              <a:t>2022/12/15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22699B-29F4-0942-839F-8FCFD8E37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4F5D4F-35C2-1E4F-9B1D-524D56DD7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32A7-75D0-FA4B-A4E5-F286490766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545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ADF87-FE57-0E4B-BA30-492FD185E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58CB68-CA56-1546-953B-80CA8FD076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10AAF3-A2AD-944A-AB68-056D88462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2A5E90-83A7-1F42-A298-8AE6B1535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CC4F-A110-5E41-BCE2-241FF8A5947E}" type="datetimeFigureOut">
              <a:rPr kumimoji="1" lang="zh-CN" altLang="en-US" smtClean="0"/>
              <a:t>2022/12/15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544A67-52DD-A94F-8BA4-1007F11E9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17FBB8-1771-3F46-9443-A68ED3261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32A7-75D0-FA4B-A4E5-F286490766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073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F8BE3-08C8-9244-835C-FF8B82123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61B033-A605-E04C-90DC-9DC7ED1CF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1669F6-2A32-3A4C-ACA2-1E9BF0837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BB47D2-B203-BA4F-B16E-F5152DE23F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9193A1-EDE6-3847-987F-8969D93D49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FFE18E-6C49-7040-919F-91FEB15DA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CC4F-A110-5E41-BCE2-241FF8A5947E}" type="datetimeFigureOut">
              <a:rPr kumimoji="1" lang="zh-CN" altLang="en-US" smtClean="0"/>
              <a:t>2022/12/15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746AC1-6EF0-EF4E-B08F-811D7555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8D6D1D-0A0C-1247-9DD6-A00F2333F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32A7-75D0-FA4B-A4E5-F286490766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687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590BB-2B09-3549-86B6-6D6E81168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D601E5-4230-3E47-AFF1-0A2EA237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CC4F-A110-5E41-BCE2-241FF8A5947E}" type="datetimeFigureOut">
              <a:rPr kumimoji="1" lang="zh-CN" altLang="en-US" smtClean="0"/>
              <a:t>2022/12/15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B26CC2-CB89-1B4B-B1CA-B1BA81478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F24CEA-FC29-C04A-A7C6-16DDB428C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32A7-75D0-FA4B-A4E5-F286490766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300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64688F-97E2-9740-9ED6-1836CA5B0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CC4F-A110-5E41-BCE2-241FF8A5947E}" type="datetimeFigureOut">
              <a:rPr kumimoji="1" lang="zh-CN" altLang="en-US" smtClean="0"/>
              <a:t>2022/12/15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49EB01-3EE8-D04F-8365-7796F7F5B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727B35-8A78-8E48-B60A-11353C7A2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32A7-75D0-FA4B-A4E5-F286490766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012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B2A7D-F73F-6B41-9DB2-7147525B5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0FE8D9-A9F4-5A4C-A7AF-C651F90C3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E7EFC1-B2E8-344A-937B-488372710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B1F404-2422-FE49-8FAF-1C2773F53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CC4F-A110-5E41-BCE2-241FF8A5947E}" type="datetimeFigureOut">
              <a:rPr kumimoji="1" lang="zh-CN" altLang="en-US" smtClean="0"/>
              <a:t>2022/12/15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1502FA-F481-6944-8646-507C0D97F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A24D3A-714A-7E42-A60F-D395E6180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32A7-75D0-FA4B-A4E5-F286490766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3290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3D69D-56E5-F04D-9614-C242AA50B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6F6EE2E-4E62-E542-86DF-42BF99263B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44093C-E75B-464C-AE23-2C8D4310B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8A12EB-261B-754F-AD13-4379649C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CC4F-A110-5E41-BCE2-241FF8A5947E}" type="datetimeFigureOut">
              <a:rPr kumimoji="1" lang="zh-CN" altLang="en-US" smtClean="0"/>
              <a:t>2022/12/15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29D067-1EAF-0345-907A-B170124E8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6F5F7E-1B0F-3E42-B37E-7C5AA4E3B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32A7-75D0-FA4B-A4E5-F286490766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1842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859F35-C709-EF49-B982-4178B9DDA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57F744-852C-C646-ABC6-27B4F1ED5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FA6699-809E-6C4D-8798-09E2D3EAA6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8CC4F-A110-5E41-BCE2-241FF8A5947E}" type="datetimeFigureOut">
              <a:rPr kumimoji="1" lang="zh-CN" altLang="en-US" smtClean="0"/>
              <a:t>2022/12/15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85E60C-C763-2844-873F-F201AD489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936257-5750-5042-8BB4-5FA03A821E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532A7-75D0-FA4B-A4E5-F286490766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1477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slide" Target="slide10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0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image" Target="../media/image7.png"/><Relationship Id="rId4" Type="http://schemas.openxmlformats.org/officeDocument/2006/relationships/image" Target="../media/image2.sv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483CAEEF-8F6E-2D41-A3C1-1D66F241366E}"/>
              </a:ext>
            </a:extLst>
          </p:cNvPr>
          <p:cNvCxnSpPr>
            <a:cxnSpLocks/>
          </p:cNvCxnSpPr>
          <p:nvPr/>
        </p:nvCxnSpPr>
        <p:spPr>
          <a:xfrm>
            <a:off x="447983" y="958774"/>
            <a:ext cx="11296034" cy="0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形 7">
            <a:extLst>
              <a:ext uri="{FF2B5EF4-FFF2-40B4-BE49-F238E27FC236}">
                <a16:creationId xmlns:a16="http://schemas.microsoft.com/office/drawing/2014/main" id="{72B3695D-5A65-6149-AFFC-8626639FD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718" y="182350"/>
            <a:ext cx="2695299" cy="664363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35468F11-A888-4340-A259-D214EF3FA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0677"/>
            <a:ext cx="9144000" cy="1818323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Sketching for Influence Maximization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960E5A7-F138-6B4F-987F-CDF8604C53D8}"/>
              </a:ext>
            </a:extLst>
          </p:cNvPr>
          <p:cNvSpPr txBox="1"/>
          <p:nvPr/>
        </p:nvSpPr>
        <p:spPr>
          <a:xfrm>
            <a:off x="3847315" y="4416326"/>
            <a:ext cx="4497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2022.12.16</a:t>
            </a:r>
          </a:p>
          <a:p>
            <a:pPr algn="ctr"/>
            <a:r>
              <a:rPr kumimoji="1"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Xiaolong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CHEN</a:t>
            </a:r>
          </a:p>
          <a:p>
            <a:pPr algn="ctr"/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PhD in Data Science and Analytics</a:t>
            </a:r>
          </a:p>
        </p:txBody>
      </p:sp>
    </p:spTree>
    <p:extLst>
      <p:ext uri="{BB962C8B-B14F-4D97-AF65-F5344CB8AC3E}">
        <p14:creationId xmlns:p14="http://schemas.microsoft.com/office/powerpoint/2010/main" val="2250744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483CAEEF-8F6E-2D41-A3C1-1D66F241366E}"/>
              </a:ext>
            </a:extLst>
          </p:cNvPr>
          <p:cNvCxnSpPr>
            <a:cxnSpLocks/>
          </p:cNvCxnSpPr>
          <p:nvPr/>
        </p:nvCxnSpPr>
        <p:spPr>
          <a:xfrm>
            <a:off x="447983" y="958774"/>
            <a:ext cx="11296034" cy="0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形 7">
            <a:extLst>
              <a:ext uri="{FF2B5EF4-FFF2-40B4-BE49-F238E27FC236}">
                <a16:creationId xmlns:a16="http://schemas.microsoft.com/office/drawing/2014/main" id="{72B3695D-5A65-6149-AFFC-8626639FD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718" y="182350"/>
            <a:ext cx="2695299" cy="66436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FD4DA14-8F96-F64C-817C-6EA0EA671B16}"/>
              </a:ext>
            </a:extLst>
          </p:cNvPr>
          <p:cNvSpPr txBox="1"/>
          <p:nvPr/>
        </p:nvSpPr>
        <p:spPr>
          <a:xfrm>
            <a:off x="451520" y="138827"/>
            <a:ext cx="2263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B3FB5ED-BD34-FE46-AB46-2AB0E23DB2AB}"/>
              </a:ext>
            </a:extLst>
          </p:cNvPr>
          <p:cNvSpPr txBox="1"/>
          <p:nvPr/>
        </p:nvSpPr>
        <p:spPr>
          <a:xfrm>
            <a:off x="447983" y="1868862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DA480C6-173B-BF4B-BD2E-3265C6896120}"/>
              </a:ext>
            </a:extLst>
          </p:cNvPr>
          <p:cNvSpPr txBox="1"/>
          <p:nvPr/>
        </p:nvSpPr>
        <p:spPr>
          <a:xfrm>
            <a:off x="515389" y="1163782"/>
            <a:ext cx="112960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rgbClr val="22222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[1] </a:t>
            </a:r>
            <a:r>
              <a:rPr lang="en-US" altLang="zh-CN" sz="12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Kempe, D., Kleinberg, J., &amp; </a:t>
            </a:r>
            <a:r>
              <a:rPr lang="en-US" altLang="zh-CN" sz="12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Tardos</a:t>
            </a:r>
            <a:r>
              <a:rPr lang="en-US" altLang="zh-CN" sz="12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zh-CN" sz="12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É</a:t>
            </a:r>
            <a:r>
              <a:rPr lang="en-US" altLang="zh-CN" sz="12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(2003, August). Maximizing the spread of influence through a social network. In </a:t>
            </a:r>
            <a:r>
              <a:rPr lang="en-US" altLang="zh-CN" sz="1200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ninth ACM SIGKDD international conference on Knowledge discovery and data mining</a:t>
            </a:r>
            <a:r>
              <a:rPr lang="en-US" altLang="zh-CN" sz="12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(pp. 137-146).</a:t>
            </a:r>
          </a:p>
          <a:p>
            <a:r>
              <a:rPr lang="en-US" altLang="zh-CN" sz="12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2</a:t>
            </a:r>
            <a:r>
              <a:rPr lang="en-US" altLang="zh-CN" sz="12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] Borgs, C., </a:t>
            </a:r>
            <a:r>
              <a:rPr lang="en-US" altLang="zh-CN" sz="12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Brautbar</a:t>
            </a:r>
            <a:r>
              <a:rPr lang="en-US" altLang="zh-CN" sz="12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M., </a:t>
            </a:r>
            <a:r>
              <a:rPr lang="en-US" altLang="zh-CN" sz="12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Chayes</a:t>
            </a:r>
            <a:r>
              <a:rPr lang="en-US" altLang="zh-CN" sz="12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J., &amp; </a:t>
            </a:r>
            <a:r>
              <a:rPr lang="en-US" altLang="zh-CN" sz="12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Lucier</a:t>
            </a:r>
            <a:r>
              <a:rPr lang="en-US" altLang="zh-CN" sz="12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B. (2014, January). Maximizing social influence in nearly optimal time. In </a:t>
            </a:r>
            <a:r>
              <a:rPr lang="en-US" altLang="zh-CN" sz="1200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twenty-fifth annual ACM-SIAM symposium on Discrete algorithms</a:t>
            </a:r>
            <a:r>
              <a:rPr lang="en-US" altLang="zh-CN" sz="12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(pp. 946-957). Society for Industrial and Applied Mathematics.</a:t>
            </a:r>
          </a:p>
          <a:p>
            <a:r>
              <a:rPr lang="en-US" altLang="zh-CN" sz="12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[3] Tang, Y., Xiao, X., &amp; Shi, Y. (2014, June). Influence maximization: Near-optimal time complexity meets practical efficiency. In </a:t>
            </a:r>
            <a:r>
              <a:rPr lang="en-US" altLang="zh-CN" sz="1200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2014 ACM SIGMOD international conference on Management of data</a:t>
            </a:r>
            <a:r>
              <a:rPr lang="en-US" altLang="zh-CN" sz="12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(pp. 75-86).</a:t>
            </a:r>
          </a:p>
          <a:p>
            <a:r>
              <a:rPr lang="en-US" altLang="zh-CN" sz="12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[4] Tang, Y., Shi, Y., &amp; Xiao, X. (2015, May). Influence maximization in near-linear time: A martingale approach. In </a:t>
            </a:r>
            <a:r>
              <a:rPr lang="en-US" altLang="zh-CN" sz="1200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2015 ACM SIGMOD international conference on management of data</a:t>
            </a:r>
            <a:r>
              <a:rPr lang="en-US" altLang="zh-CN" sz="12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(pp. 1539-1554).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C6CC935-6718-174E-B856-B5D443EF3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733560"/>
              </p:ext>
            </p:extLst>
          </p:nvPr>
        </p:nvGraphicFramePr>
        <p:xfrm>
          <a:off x="4010025" y="3376454"/>
          <a:ext cx="4171950" cy="426720"/>
        </p:xfrm>
        <a:graphic>
          <a:graphicData uri="http://schemas.openxmlformats.org/drawingml/2006/table">
            <a:tbl>
              <a:tblPr/>
              <a:tblGrid>
                <a:gridCol w="4171950">
                  <a:extLst>
                    <a:ext uri="{9D8B030D-6E8A-4147-A177-3AD203B41FA5}">
                      <a16:colId xmlns:a16="http://schemas.microsoft.com/office/drawing/2014/main" val="13284255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260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579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483CAEEF-8F6E-2D41-A3C1-1D66F241366E}"/>
              </a:ext>
            </a:extLst>
          </p:cNvPr>
          <p:cNvCxnSpPr>
            <a:cxnSpLocks/>
          </p:cNvCxnSpPr>
          <p:nvPr/>
        </p:nvCxnSpPr>
        <p:spPr>
          <a:xfrm>
            <a:off x="447983" y="958774"/>
            <a:ext cx="11296034" cy="0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形 7">
            <a:extLst>
              <a:ext uri="{FF2B5EF4-FFF2-40B4-BE49-F238E27FC236}">
                <a16:creationId xmlns:a16="http://schemas.microsoft.com/office/drawing/2014/main" id="{72B3695D-5A65-6149-AFFC-8626639FD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8718" y="182350"/>
            <a:ext cx="2695299" cy="66436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B3FB5ED-BD34-FE46-AB46-2AB0E23DB2AB}"/>
              </a:ext>
            </a:extLst>
          </p:cNvPr>
          <p:cNvSpPr txBox="1"/>
          <p:nvPr/>
        </p:nvSpPr>
        <p:spPr>
          <a:xfrm>
            <a:off x="447983" y="1868862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C6CC935-6718-174E-B856-B5D443EF308C}"/>
              </a:ext>
            </a:extLst>
          </p:cNvPr>
          <p:cNvGraphicFramePr>
            <a:graphicFrameLocks noGrp="1"/>
          </p:cNvGraphicFramePr>
          <p:nvPr/>
        </p:nvGraphicFramePr>
        <p:xfrm>
          <a:off x="4010025" y="3376454"/>
          <a:ext cx="4171950" cy="426720"/>
        </p:xfrm>
        <a:graphic>
          <a:graphicData uri="http://schemas.openxmlformats.org/drawingml/2006/table">
            <a:tbl>
              <a:tblPr/>
              <a:tblGrid>
                <a:gridCol w="4171950">
                  <a:extLst>
                    <a:ext uri="{9D8B030D-6E8A-4147-A177-3AD203B41FA5}">
                      <a16:colId xmlns:a16="http://schemas.microsoft.com/office/drawing/2014/main" val="13284255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260976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765C17C5-3505-B349-A11F-940573ED96E3}"/>
              </a:ext>
            </a:extLst>
          </p:cNvPr>
          <p:cNvSpPr txBox="1"/>
          <p:nvPr/>
        </p:nvSpPr>
        <p:spPr>
          <a:xfrm>
            <a:off x="4194496" y="2274838"/>
            <a:ext cx="321113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Thanks!</a:t>
            </a:r>
          </a:p>
          <a:p>
            <a:pPr algn="ctr"/>
            <a:r>
              <a:rPr kumimoji="1" lang="en-US" altLang="zh-C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  <a:endParaRPr kumimoji="1" lang="zh-CN" alt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840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483CAEEF-8F6E-2D41-A3C1-1D66F241366E}"/>
              </a:ext>
            </a:extLst>
          </p:cNvPr>
          <p:cNvCxnSpPr>
            <a:cxnSpLocks/>
          </p:cNvCxnSpPr>
          <p:nvPr/>
        </p:nvCxnSpPr>
        <p:spPr>
          <a:xfrm>
            <a:off x="447983" y="958774"/>
            <a:ext cx="11296034" cy="0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形 7">
            <a:extLst>
              <a:ext uri="{FF2B5EF4-FFF2-40B4-BE49-F238E27FC236}">
                <a16:creationId xmlns:a16="http://schemas.microsoft.com/office/drawing/2014/main" id="{72B3695D-5A65-6149-AFFC-8626639FD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718" y="182350"/>
            <a:ext cx="2695299" cy="66436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FD4DA14-8F96-F64C-817C-6EA0EA671B16}"/>
              </a:ext>
            </a:extLst>
          </p:cNvPr>
          <p:cNvSpPr txBox="1"/>
          <p:nvPr/>
        </p:nvSpPr>
        <p:spPr>
          <a:xfrm>
            <a:off x="451520" y="138827"/>
            <a:ext cx="61157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&amp; Preliminaries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B3FB5ED-BD34-FE46-AB46-2AB0E23DB2AB}"/>
              </a:ext>
            </a:extLst>
          </p:cNvPr>
          <p:cNvSpPr txBox="1"/>
          <p:nvPr/>
        </p:nvSpPr>
        <p:spPr>
          <a:xfrm>
            <a:off x="447983" y="1868862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3BCEC32-EB86-BF49-90C1-28991258AC8E}"/>
                  </a:ext>
                </a:extLst>
              </p:cNvPr>
              <p:cNvSpPr txBox="1"/>
              <p:nvPr/>
            </p:nvSpPr>
            <p:spPr>
              <a:xfrm>
                <a:off x="515389" y="1163782"/>
                <a:ext cx="11296034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Influence Maximization (IM)</a:t>
                </a:r>
                <a:r>
                  <a:rPr kumimoji="1" lang="en-US" altLang="zh-CN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[</a:t>
                </a:r>
                <a:r>
                  <a:rPr kumimoji="1" lang="en-US" altLang="zh-CN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hlinkClick r:id="rId5" action="ppaction://hlinksldjump"/>
                  </a:rPr>
                  <a:t>1</a:t>
                </a:r>
                <a:r>
                  <a:rPr kumimoji="1" lang="en-US" altLang="zh-CN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kumimoji="1"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a social network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select a seed set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nodes to maximize the influence spread.</a:t>
                </a:r>
              </a:p>
              <a:p>
                <a:endParaRPr kumimoji="1"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Independent Cascade (IC) Model:</a:t>
                </a:r>
              </a:p>
              <a:p>
                <a:endParaRPr kumimoji="1"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3BCEC32-EB86-BF49-90C1-28991258A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89" y="1163782"/>
                <a:ext cx="11296034" cy="1938992"/>
              </a:xfrm>
              <a:prstGeom prst="rect">
                <a:avLst/>
              </a:prstGeom>
              <a:blipFill>
                <a:blip r:embed="rId6"/>
                <a:stretch>
                  <a:fillRect l="-786" t="-2597" r="-1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A82A6A05-E930-A645-9F6A-D18EABB4C25D}"/>
              </a:ext>
            </a:extLst>
          </p:cNvPr>
          <p:cNvGrpSpPr/>
          <p:nvPr/>
        </p:nvGrpSpPr>
        <p:grpSpPr>
          <a:xfrm>
            <a:off x="2763947" y="2921381"/>
            <a:ext cx="6664105" cy="3453470"/>
            <a:chOff x="405376" y="1624595"/>
            <a:chExt cx="6664105" cy="3453470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A1CD842E-495E-C743-A34C-0F3CF6BB6066}"/>
                </a:ext>
              </a:extLst>
            </p:cNvPr>
            <p:cNvSpPr/>
            <p:nvPr/>
          </p:nvSpPr>
          <p:spPr>
            <a:xfrm>
              <a:off x="1058738" y="1624595"/>
              <a:ext cx="504496" cy="504496"/>
            </a:xfrm>
            <a:prstGeom prst="ellipse">
              <a:avLst/>
            </a:prstGeom>
            <a:solidFill>
              <a:srgbClr val="FFC9D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A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2BE28781-3F9C-AD45-8F18-7D8257742A3E}"/>
                </a:ext>
              </a:extLst>
            </p:cNvPr>
            <p:cNvSpPr/>
            <p:nvPr/>
          </p:nvSpPr>
          <p:spPr>
            <a:xfrm>
              <a:off x="628124" y="2564601"/>
              <a:ext cx="504496" cy="504496"/>
            </a:xfrm>
            <a:prstGeom prst="ellipse">
              <a:avLst/>
            </a:prstGeom>
            <a:solidFill>
              <a:srgbClr val="FFC9D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B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6F76B97E-1C47-E643-BC28-BDFFA678747F}"/>
                </a:ext>
              </a:extLst>
            </p:cNvPr>
            <p:cNvSpPr/>
            <p:nvPr/>
          </p:nvSpPr>
          <p:spPr>
            <a:xfrm>
              <a:off x="1629588" y="2701528"/>
              <a:ext cx="504496" cy="504496"/>
            </a:xfrm>
            <a:prstGeom prst="ellipse">
              <a:avLst/>
            </a:prstGeom>
            <a:solidFill>
              <a:srgbClr val="FFC9D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C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20922548-C236-3F41-8950-EA2C415DCFEC}"/>
                </a:ext>
              </a:extLst>
            </p:cNvPr>
            <p:cNvSpPr/>
            <p:nvPr/>
          </p:nvSpPr>
          <p:spPr>
            <a:xfrm>
              <a:off x="2742264" y="2314981"/>
              <a:ext cx="504496" cy="504496"/>
            </a:xfrm>
            <a:prstGeom prst="ellipse">
              <a:avLst/>
            </a:prstGeom>
            <a:solidFill>
              <a:srgbClr val="FFC9D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D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6B65996F-E89D-144B-A1A8-3922DCAB34B2}"/>
                </a:ext>
              </a:extLst>
            </p:cNvPr>
            <p:cNvSpPr/>
            <p:nvPr/>
          </p:nvSpPr>
          <p:spPr>
            <a:xfrm>
              <a:off x="754248" y="3527261"/>
              <a:ext cx="504496" cy="504496"/>
            </a:xfrm>
            <a:prstGeom prst="ellipse">
              <a:avLst/>
            </a:prstGeom>
            <a:solidFill>
              <a:srgbClr val="FFC9D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E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4FE07492-5DDF-5143-AA77-DDD5568AC60C}"/>
                </a:ext>
              </a:extLst>
            </p:cNvPr>
            <p:cNvSpPr/>
            <p:nvPr/>
          </p:nvSpPr>
          <p:spPr>
            <a:xfrm>
              <a:off x="1555706" y="4319537"/>
              <a:ext cx="504496" cy="504496"/>
            </a:xfrm>
            <a:prstGeom prst="ellipse">
              <a:avLst/>
            </a:prstGeom>
            <a:solidFill>
              <a:srgbClr val="FFC9D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F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4769B8AA-94BA-4E4B-A3D0-0715CFA3DB7C}"/>
                </a:ext>
              </a:extLst>
            </p:cNvPr>
            <p:cNvSpPr/>
            <p:nvPr/>
          </p:nvSpPr>
          <p:spPr>
            <a:xfrm>
              <a:off x="2431046" y="3384408"/>
              <a:ext cx="504496" cy="504496"/>
            </a:xfrm>
            <a:prstGeom prst="ellipse">
              <a:avLst/>
            </a:prstGeom>
            <a:solidFill>
              <a:srgbClr val="FFC9D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G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直线箭头连接符 16">
              <a:extLst>
                <a:ext uri="{FF2B5EF4-FFF2-40B4-BE49-F238E27FC236}">
                  <a16:creationId xmlns:a16="http://schemas.microsoft.com/office/drawing/2014/main" id="{25AE574A-FDCF-0C4F-A688-58E770589F29}"/>
                </a:ext>
              </a:extLst>
            </p:cNvPr>
            <p:cNvCxnSpPr>
              <a:cxnSpLocks/>
              <a:stCxn id="10" idx="0"/>
              <a:endCxn id="7" idx="3"/>
            </p:cNvCxnSpPr>
            <p:nvPr/>
          </p:nvCxnSpPr>
          <p:spPr>
            <a:xfrm flipV="1">
              <a:off x="880372" y="2055209"/>
              <a:ext cx="252248" cy="509392"/>
            </a:xfrm>
            <a:prstGeom prst="straightConnector1">
              <a:avLst/>
            </a:prstGeom>
            <a:ln w="38100">
              <a:solidFill>
                <a:srgbClr val="82BFD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AD7902B5-6804-B542-B765-5A60F2E4D819}"/>
                </a:ext>
              </a:extLst>
            </p:cNvPr>
            <p:cNvCxnSpPr>
              <a:stCxn id="7" idx="4"/>
              <a:endCxn id="11" idx="1"/>
            </p:cNvCxnSpPr>
            <p:nvPr/>
          </p:nvCxnSpPr>
          <p:spPr>
            <a:xfrm>
              <a:off x="1310986" y="2129091"/>
              <a:ext cx="392484" cy="646319"/>
            </a:xfrm>
            <a:prstGeom prst="straightConnector1">
              <a:avLst/>
            </a:prstGeom>
            <a:ln w="38100">
              <a:solidFill>
                <a:srgbClr val="82BFD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69F2D14F-3804-3B4B-8B58-60F970ECB207}"/>
                </a:ext>
              </a:extLst>
            </p:cNvPr>
            <p:cNvCxnSpPr>
              <a:cxnSpLocks/>
              <a:stCxn id="10" idx="4"/>
              <a:endCxn id="13" idx="0"/>
            </p:cNvCxnSpPr>
            <p:nvPr/>
          </p:nvCxnSpPr>
          <p:spPr>
            <a:xfrm>
              <a:off x="880372" y="3069097"/>
              <a:ext cx="126124" cy="458164"/>
            </a:xfrm>
            <a:prstGeom prst="straightConnector1">
              <a:avLst/>
            </a:prstGeom>
            <a:ln w="38100">
              <a:solidFill>
                <a:srgbClr val="82BFD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870C81BE-0345-5642-A35A-970B2CCF1196}"/>
                </a:ext>
              </a:extLst>
            </p:cNvPr>
            <p:cNvCxnSpPr>
              <a:cxnSpLocks/>
              <a:stCxn id="10" idx="6"/>
              <a:endCxn id="11" idx="2"/>
            </p:cNvCxnSpPr>
            <p:nvPr/>
          </p:nvCxnSpPr>
          <p:spPr>
            <a:xfrm>
              <a:off x="1132620" y="2816849"/>
              <a:ext cx="496968" cy="136927"/>
            </a:xfrm>
            <a:prstGeom prst="straightConnector1">
              <a:avLst/>
            </a:prstGeom>
            <a:ln w="38100">
              <a:solidFill>
                <a:srgbClr val="82BFD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284A8EC8-FC68-D14A-971C-A9B1477FE67B}"/>
                </a:ext>
              </a:extLst>
            </p:cNvPr>
            <p:cNvCxnSpPr>
              <a:cxnSpLocks/>
              <a:stCxn id="11" idx="7"/>
              <a:endCxn id="12" idx="2"/>
            </p:cNvCxnSpPr>
            <p:nvPr/>
          </p:nvCxnSpPr>
          <p:spPr>
            <a:xfrm flipV="1">
              <a:off x="2060202" y="2567229"/>
              <a:ext cx="682062" cy="208181"/>
            </a:xfrm>
            <a:prstGeom prst="straightConnector1">
              <a:avLst/>
            </a:prstGeom>
            <a:ln w="38100">
              <a:solidFill>
                <a:srgbClr val="82BFD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26E53815-0005-B244-A69F-D5CA517AA54B}"/>
                </a:ext>
              </a:extLst>
            </p:cNvPr>
            <p:cNvCxnSpPr>
              <a:cxnSpLocks/>
              <a:stCxn id="11" idx="4"/>
              <a:endCxn id="15" idx="0"/>
            </p:cNvCxnSpPr>
            <p:nvPr/>
          </p:nvCxnSpPr>
          <p:spPr>
            <a:xfrm flipH="1">
              <a:off x="1807954" y="3206024"/>
              <a:ext cx="73882" cy="1113513"/>
            </a:xfrm>
            <a:prstGeom prst="straightConnector1">
              <a:avLst/>
            </a:prstGeom>
            <a:ln w="38100">
              <a:solidFill>
                <a:srgbClr val="82BFD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箭头连接符 22">
              <a:extLst>
                <a:ext uri="{FF2B5EF4-FFF2-40B4-BE49-F238E27FC236}">
                  <a16:creationId xmlns:a16="http://schemas.microsoft.com/office/drawing/2014/main" id="{CA0A9576-4039-A845-9FF6-9A949D89B79D}"/>
                </a:ext>
              </a:extLst>
            </p:cNvPr>
            <p:cNvCxnSpPr>
              <a:cxnSpLocks/>
              <a:stCxn id="15" idx="7"/>
              <a:endCxn id="16" idx="3"/>
            </p:cNvCxnSpPr>
            <p:nvPr/>
          </p:nvCxnSpPr>
          <p:spPr>
            <a:xfrm flipV="1">
              <a:off x="1986320" y="3815022"/>
              <a:ext cx="518608" cy="578397"/>
            </a:xfrm>
            <a:prstGeom prst="straightConnector1">
              <a:avLst/>
            </a:prstGeom>
            <a:ln w="38100">
              <a:solidFill>
                <a:srgbClr val="82BFD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35315DFE-6022-4B44-AAF7-BFD7DB3A9095}"/>
                </a:ext>
              </a:extLst>
            </p:cNvPr>
            <p:cNvSpPr/>
            <p:nvPr/>
          </p:nvSpPr>
          <p:spPr>
            <a:xfrm>
              <a:off x="2561746" y="4519392"/>
              <a:ext cx="504496" cy="504496"/>
            </a:xfrm>
            <a:prstGeom prst="ellipse">
              <a:avLst/>
            </a:prstGeom>
            <a:solidFill>
              <a:srgbClr val="FFC9D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H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7C6C7265-2258-B241-810B-305C8296FDF1}"/>
                </a:ext>
              </a:extLst>
            </p:cNvPr>
            <p:cNvCxnSpPr>
              <a:cxnSpLocks/>
              <a:stCxn id="24" idx="2"/>
              <a:endCxn id="15" idx="6"/>
            </p:cNvCxnSpPr>
            <p:nvPr/>
          </p:nvCxnSpPr>
          <p:spPr>
            <a:xfrm flipH="1" flipV="1">
              <a:off x="2060202" y="4571785"/>
              <a:ext cx="501544" cy="199855"/>
            </a:xfrm>
            <a:prstGeom prst="straightConnector1">
              <a:avLst/>
            </a:prstGeom>
            <a:ln w="38100">
              <a:solidFill>
                <a:srgbClr val="82BFD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5486F639-DD9D-C844-AA76-441B960E633A}"/>
                </a:ext>
              </a:extLst>
            </p:cNvPr>
            <p:cNvCxnSpPr>
              <a:cxnSpLocks/>
              <a:stCxn id="16" idx="4"/>
              <a:endCxn id="24" idx="0"/>
            </p:cNvCxnSpPr>
            <p:nvPr/>
          </p:nvCxnSpPr>
          <p:spPr>
            <a:xfrm>
              <a:off x="2683294" y="3888904"/>
              <a:ext cx="130700" cy="630488"/>
            </a:xfrm>
            <a:prstGeom prst="straightConnector1">
              <a:avLst/>
            </a:prstGeom>
            <a:ln w="38100">
              <a:solidFill>
                <a:srgbClr val="82BFD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箭头连接符 26">
              <a:extLst>
                <a:ext uri="{FF2B5EF4-FFF2-40B4-BE49-F238E27FC236}">
                  <a16:creationId xmlns:a16="http://schemas.microsoft.com/office/drawing/2014/main" id="{23A63996-8F46-E942-87B7-AC7C1F85D2A4}"/>
                </a:ext>
              </a:extLst>
            </p:cNvPr>
            <p:cNvCxnSpPr>
              <a:cxnSpLocks/>
              <a:stCxn id="12" idx="4"/>
              <a:endCxn id="16" idx="0"/>
            </p:cNvCxnSpPr>
            <p:nvPr/>
          </p:nvCxnSpPr>
          <p:spPr>
            <a:xfrm flipH="1">
              <a:off x="2683294" y="2819477"/>
              <a:ext cx="311218" cy="564931"/>
            </a:xfrm>
            <a:prstGeom prst="straightConnector1">
              <a:avLst/>
            </a:prstGeom>
            <a:ln w="38100">
              <a:solidFill>
                <a:srgbClr val="82BFD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3577112-3CDA-3A48-B0E9-01C85D6596F4}"/>
                </a:ext>
              </a:extLst>
            </p:cNvPr>
            <p:cNvSpPr txBox="1"/>
            <p:nvPr/>
          </p:nvSpPr>
          <p:spPr>
            <a:xfrm>
              <a:off x="411658" y="2055209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0.6</a:t>
              </a:r>
              <a:endParaRPr kumimoji="1"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066846E-3FED-994B-98A9-BC7BDBD241FA}"/>
                </a:ext>
              </a:extLst>
            </p:cNvPr>
            <p:cNvSpPr txBox="1"/>
            <p:nvPr/>
          </p:nvSpPr>
          <p:spPr>
            <a:xfrm>
              <a:off x="405376" y="3077339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0.2</a:t>
              </a:r>
              <a:endParaRPr kumimoji="1"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448D2F9C-C5E5-C949-9F8A-7C0E41374291}"/>
                </a:ext>
              </a:extLst>
            </p:cNvPr>
            <p:cNvSpPr txBox="1"/>
            <p:nvPr/>
          </p:nvSpPr>
          <p:spPr>
            <a:xfrm>
              <a:off x="1417744" y="2143018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0.3</a:t>
              </a:r>
              <a:endParaRPr kumimoji="1"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0E16CE31-DEDB-1048-9561-1ED3017AE3AF}"/>
                </a:ext>
              </a:extLst>
            </p:cNvPr>
            <p:cNvSpPr txBox="1"/>
            <p:nvPr/>
          </p:nvSpPr>
          <p:spPr>
            <a:xfrm>
              <a:off x="2132898" y="2319190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0.8</a:t>
              </a:r>
              <a:endParaRPr kumimoji="1"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2D8E5073-764F-2943-A565-83BA938EA26C}"/>
                </a:ext>
              </a:extLst>
            </p:cNvPr>
            <p:cNvSpPr txBox="1"/>
            <p:nvPr/>
          </p:nvSpPr>
          <p:spPr>
            <a:xfrm>
              <a:off x="1050114" y="2845807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0.5</a:t>
              </a:r>
              <a:endParaRPr kumimoji="1"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ED40692-7D0E-B342-B8E5-7671139A41D2}"/>
                </a:ext>
              </a:extLst>
            </p:cNvPr>
            <p:cNvSpPr txBox="1"/>
            <p:nvPr/>
          </p:nvSpPr>
          <p:spPr>
            <a:xfrm>
              <a:off x="1357472" y="3906820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0.6</a:t>
              </a:r>
              <a:endParaRPr kumimoji="1"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F9A7500E-BE30-CB44-9005-E0BD685F0326}"/>
                </a:ext>
              </a:extLst>
            </p:cNvPr>
            <p:cNvSpPr txBox="1"/>
            <p:nvPr/>
          </p:nvSpPr>
          <p:spPr>
            <a:xfrm>
              <a:off x="1988156" y="3662425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0.2</a:t>
              </a:r>
              <a:endParaRPr kumimoji="1"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7901349C-4306-E042-A950-82CC0C7A4F77}"/>
                </a:ext>
              </a:extLst>
            </p:cNvPr>
            <p:cNvSpPr txBox="1"/>
            <p:nvPr/>
          </p:nvSpPr>
          <p:spPr>
            <a:xfrm>
              <a:off x="2838903" y="2947494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0.9</a:t>
              </a:r>
              <a:endParaRPr kumimoji="1"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03215A4B-1CA2-2741-9A8E-C4DCB6C72A33}"/>
                </a:ext>
              </a:extLst>
            </p:cNvPr>
            <p:cNvSpPr txBox="1"/>
            <p:nvPr/>
          </p:nvSpPr>
          <p:spPr>
            <a:xfrm>
              <a:off x="2058341" y="4650016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0.3</a:t>
              </a:r>
              <a:endParaRPr kumimoji="1"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F378C270-F5DB-0A44-9C2E-C7FB4DCA3EC4}"/>
                </a:ext>
              </a:extLst>
            </p:cNvPr>
            <p:cNvSpPr txBox="1"/>
            <p:nvPr/>
          </p:nvSpPr>
          <p:spPr>
            <a:xfrm>
              <a:off x="2719020" y="3950330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0.4</a:t>
              </a:r>
              <a:endParaRPr kumimoji="1"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CDCC4864-5E16-524B-98A8-357350FA0752}"/>
                </a:ext>
              </a:extLst>
            </p:cNvPr>
            <p:cNvSpPr/>
            <p:nvPr/>
          </p:nvSpPr>
          <p:spPr>
            <a:xfrm>
              <a:off x="4881459" y="1678772"/>
              <a:ext cx="504496" cy="50449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A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40646D82-30A0-2844-B468-FCC3FE142578}"/>
                </a:ext>
              </a:extLst>
            </p:cNvPr>
            <p:cNvSpPr/>
            <p:nvPr/>
          </p:nvSpPr>
          <p:spPr>
            <a:xfrm>
              <a:off x="4450845" y="2618778"/>
              <a:ext cx="504496" cy="50449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rgbClr val="9797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B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92F4E9BA-E3DE-604B-963D-64EE4B3BEE3C}"/>
                </a:ext>
              </a:extLst>
            </p:cNvPr>
            <p:cNvSpPr/>
            <p:nvPr/>
          </p:nvSpPr>
          <p:spPr>
            <a:xfrm>
              <a:off x="5452309" y="2755705"/>
              <a:ext cx="504496" cy="504496"/>
            </a:xfrm>
            <a:prstGeom prst="ellipse">
              <a:avLst/>
            </a:prstGeom>
            <a:solidFill>
              <a:srgbClr val="FFC9D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C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6D017A37-FD7E-0246-877A-4165E8F6DCF5}"/>
                </a:ext>
              </a:extLst>
            </p:cNvPr>
            <p:cNvSpPr/>
            <p:nvPr/>
          </p:nvSpPr>
          <p:spPr>
            <a:xfrm>
              <a:off x="6564985" y="2369158"/>
              <a:ext cx="504496" cy="504496"/>
            </a:xfrm>
            <a:prstGeom prst="ellipse">
              <a:avLst/>
            </a:prstGeom>
            <a:solidFill>
              <a:srgbClr val="FFC9D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D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D4B70886-9E9E-AE46-BCF8-2C5F0F6555CB}"/>
                </a:ext>
              </a:extLst>
            </p:cNvPr>
            <p:cNvSpPr/>
            <p:nvPr/>
          </p:nvSpPr>
          <p:spPr>
            <a:xfrm>
              <a:off x="4576969" y="3581438"/>
              <a:ext cx="504496" cy="50449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rgbClr val="9797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E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B5DA86E7-D81C-BE48-8946-DF18F25ABBE3}"/>
                </a:ext>
              </a:extLst>
            </p:cNvPr>
            <p:cNvSpPr/>
            <p:nvPr/>
          </p:nvSpPr>
          <p:spPr>
            <a:xfrm>
              <a:off x="5378427" y="4373714"/>
              <a:ext cx="504496" cy="504496"/>
            </a:xfrm>
            <a:prstGeom prst="ellipse">
              <a:avLst/>
            </a:prstGeom>
            <a:solidFill>
              <a:srgbClr val="FFC9D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F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1C42EB6C-A1D0-1740-BEE5-4506B522696E}"/>
                </a:ext>
              </a:extLst>
            </p:cNvPr>
            <p:cNvSpPr/>
            <p:nvPr/>
          </p:nvSpPr>
          <p:spPr>
            <a:xfrm>
              <a:off x="6253767" y="3438585"/>
              <a:ext cx="504496" cy="50449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rgbClr val="9797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G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直线箭头连接符 44">
              <a:extLst>
                <a:ext uri="{FF2B5EF4-FFF2-40B4-BE49-F238E27FC236}">
                  <a16:creationId xmlns:a16="http://schemas.microsoft.com/office/drawing/2014/main" id="{6B67F1F9-4558-5E43-A360-C8F7611C3424}"/>
                </a:ext>
              </a:extLst>
            </p:cNvPr>
            <p:cNvCxnSpPr>
              <a:cxnSpLocks/>
              <a:stCxn id="39" idx="0"/>
              <a:endCxn id="38" idx="3"/>
            </p:cNvCxnSpPr>
            <p:nvPr/>
          </p:nvCxnSpPr>
          <p:spPr>
            <a:xfrm flipV="1">
              <a:off x="4703093" y="2109386"/>
              <a:ext cx="252248" cy="509392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箭头连接符 45">
              <a:extLst>
                <a:ext uri="{FF2B5EF4-FFF2-40B4-BE49-F238E27FC236}">
                  <a16:creationId xmlns:a16="http://schemas.microsoft.com/office/drawing/2014/main" id="{860E0265-EB4A-7841-BE21-F6D4A2A4345A}"/>
                </a:ext>
              </a:extLst>
            </p:cNvPr>
            <p:cNvCxnSpPr>
              <a:stCxn id="38" idx="4"/>
              <a:endCxn id="40" idx="1"/>
            </p:cNvCxnSpPr>
            <p:nvPr/>
          </p:nvCxnSpPr>
          <p:spPr>
            <a:xfrm>
              <a:off x="5133707" y="2183268"/>
              <a:ext cx="392484" cy="646319"/>
            </a:xfrm>
            <a:prstGeom prst="straightConnector1">
              <a:avLst/>
            </a:prstGeom>
            <a:ln w="38100">
              <a:solidFill>
                <a:srgbClr val="82BFD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箭头连接符 46">
              <a:extLst>
                <a:ext uri="{FF2B5EF4-FFF2-40B4-BE49-F238E27FC236}">
                  <a16:creationId xmlns:a16="http://schemas.microsoft.com/office/drawing/2014/main" id="{E64D3758-98C8-404A-860A-42B759E21746}"/>
                </a:ext>
              </a:extLst>
            </p:cNvPr>
            <p:cNvCxnSpPr>
              <a:cxnSpLocks/>
              <a:stCxn id="39" idx="4"/>
              <a:endCxn id="42" idx="0"/>
            </p:cNvCxnSpPr>
            <p:nvPr/>
          </p:nvCxnSpPr>
          <p:spPr>
            <a:xfrm>
              <a:off x="4703093" y="3123274"/>
              <a:ext cx="126124" cy="458164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E42A6971-4657-A447-B52F-A9D99D8F4139}"/>
                </a:ext>
              </a:extLst>
            </p:cNvPr>
            <p:cNvCxnSpPr>
              <a:cxnSpLocks/>
              <a:stCxn id="39" idx="6"/>
              <a:endCxn id="40" idx="2"/>
            </p:cNvCxnSpPr>
            <p:nvPr/>
          </p:nvCxnSpPr>
          <p:spPr>
            <a:xfrm>
              <a:off x="4955341" y="2871026"/>
              <a:ext cx="496968" cy="136927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箭头连接符 48">
              <a:extLst>
                <a:ext uri="{FF2B5EF4-FFF2-40B4-BE49-F238E27FC236}">
                  <a16:creationId xmlns:a16="http://schemas.microsoft.com/office/drawing/2014/main" id="{55B7C03F-9193-FB43-840A-FCC53829013A}"/>
                </a:ext>
              </a:extLst>
            </p:cNvPr>
            <p:cNvCxnSpPr>
              <a:cxnSpLocks/>
              <a:stCxn id="40" idx="7"/>
              <a:endCxn id="41" idx="2"/>
            </p:cNvCxnSpPr>
            <p:nvPr/>
          </p:nvCxnSpPr>
          <p:spPr>
            <a:xfrm flipV="1">
              <a:off x="5882923" y="2621406"/>
              <a:ext cx="682062" cy="208181"/>
            </a:xfrm>
            <a:prstGeom prst="straightConnector1">
              <a:avLst/>
            </a:prstGeom>
            <a:ln w="38100">
              <a:solidFill>
                <a:srgbClr val="82BFD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箭头连接符 49">
              <a:extLst>
                <a:ext uri="{FF2B5EF4-FFF2-40B4-BE49-F238E27FC236}">
                  <a16:creationId xmlns:a16="http://schemas.microsoft.com/office/drawing/2014/main" id="{B5A3684A-60EC-EF40-9747-5E2FC305BDBD}"/>
                </a:ext>
              </a:extLst>
            </p:cNvPr>
            <p:cNvCxnSpPr>
              <a:cxnSpLocks/>
              <a:stCxn id="40" idx="4"/>
              <a:endCxn id="43" idx="0"/>
            </p:cNvCxnSpPr>
            <p:nvPr/>
          </p:nvCxnSpPr>
          <p:spPr>
            <a:xfrm flipH="1">
              <a:off x="5630675" y="3260201"/>
              <a:ext cx="73882" cy="1113513"/>
            </a:xfrm>
            <a:prstGeom prst="straightConnector1">
              <a:avLst/>
            </a:prstGeom>
            <a:ln w="38100">
              <a:solidFill>
                <a:srgbClr val="82BFD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箭头连接符 50">
              <a:extLst>
                <a:ext uri="{FF2B5EF4-FFF2-40B4-BE49-F238E27FC236}">
                  <a16:creationId xmlns:a16="http://schemas.microsoft.com/office/drawing/2014/main" id="{9BE0824A-E2C1-3B41-AE6C-7FB97E8E24BA}"/>
                </a:ext>
              </a:extLst>
            </p:cNvPr>
            <p:cNvCxnSpPr>
              <a:cxnSpLocks/>
              <a:stCxn id="43" idx="7"/>
              <a:endCxn id="44" idx="3"/>
            </p:cNvCxnSpPr>
            <p:nvPr/>
          </p:nvCxnSpPr>
          <p:spPr>
            <a:xfrm flipV="1">
              <a:off x="5809041" y="3869199"/>
              <a:ext cx="518608" cy="578397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377FF552-69EA-BE43-B892-719B227DEA09}"/>
                </a:ext>
              </a:extLst>
            </p:cNvPr>
            <p:cNvSpPr/>
            <p:nvPr/>
          </p:nvSpPr>
          <p:spPr>
            <a:xfrm>
              <a:off x="6384467" y="4573569"/>
              <a:ext cx="504496" cy="50449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rgbClr val="9797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H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直线箭头连接符 52">
              <a:extLst>
                <a:ext uri="{FF2B5EF4-FFF2-40B4-BE49-F238E27FC236}">
                  <a16:creationId xmlns:a16="http://schemas.microsoft.com/office/drawing/2014/main" id="{2043843D-8F15-C045-A653-F35AABDAED71}"/>
                </a:ext>
              </a:extLst>
            </p:cNvPr>
            <p:cNvCxnSpPr>
              <a:cxnSpLocks/>
              <a:stCxn id="52" idx="2"/>
              <a:endCxn id="43" idx="6"/>
            </p:cNvCxnSpPr>
            <p:nvPr/>
          </p:nvCxnSpPr>
          <p:spPr>
            <a:xfrm flipH="1" flipV="1">
              <a:off x="5882923" y="4625962"/>
              <a:ext cx="501544" cy="199855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箭头连接符 53">
              <a:extLst>
                <a:ext uri="{FF2B5EF4-FFF2-40B4-BE49-F238E27FC236}">
                  <a16:creationId xmlns:a16="http://schemas.microsoft.com/office/drawing/2014/main" id="{A2C04696-EAF8-C54A-8501-F0D2013DBAB9}"/>
                </a:ext>
              </a:extLst>
            </p:cNvPr>
            <p:cNvCxnSpPr>
              <a:cxnSpLocks/>
              <a:stCxn id="44" idx="4"/>
              <a:endCxn id="52" idx="0"/>
            </p:cNvCxnSpPr>
            <p:nvPr/>
          </p:nvCxnSpPr>
          <p:spPr>
            <a:xfrm>
              <a:off x="6506015" y="3943081"/>
              <a:ext cx="130700" cy="630488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54">
              <a:extLst>
                <a:ext uri="{FF2B5EF4-FFF2-40B4-BE49-F238E27FC236}">
                  <a16:creationId xmlns:a16="http://schemas.microsoft.com/office/drawing/2014/main" id="{8EF334A1-6348-2346-8E0A-5B63DB372821}"/>
                </a:ext>
              </a:extLst>
            </p:cNvPr>
            <p:cNvCxnSpPr>
              <a:cxnSpLocks/>
              <a:stCxn id="41" idx="4"/>
              <a:endCxn id="44" idx="0"/>
            </p:cNvCxnSpPr>
            <p:nvPr/>
          </p:nvCxnSpPr>
          <p:spPr>
            <a:xfrm flipH="1">
              <a:off x="6506015" y="2873654"/>
              <a:ext cx="311218" cy="564931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文本框 56">
            <a:extLst>
              <a:ext uri="{FF2B5EF4-FFF2-40B4-BE49-F238E27FC236}">
                <a16:creationId xmlns:a16="http://schemas.microsoft.com/office/drawing/2014/main" id="{CD103F2A-64F4-F443-8CF1-1FCE4E450CE0}"/>
              </a:ext>
            </a:extLst>
          </p:cNvPr>
          <p:cNvSpPr txBox="1"/>
          <p:nvPr/>
        </p:nvSpPr>
        <p:spPr>
          <a:xfrm>
            <a:off x="4679666" y="6446666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1 Illustration of IC model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85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483CAEEF-8F6E-2D41-A3C1-1D66F241366E}"/>
              </a:ext>
            </a:extLst>
          </p:cNvPr>
          <p:cNvCxnSpPr>
            <a:cxnSpLocks/>
          </p:cNvCxnSpPr>
          <p:nvPr/>
        </p:nvCxnSpPr>
        <p:spPr>
          <a:xfrm>
            <a:off x="447983" y="958774"/>
            <a:ext cx="11296034" cy="0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形 7">
            <a:extLst>
              <a:ext uri="{FF2B5EF4-FFF2-40B4-BE49-F238E27FC236}">
                <a16:creationId xmlns:a16="http://schemas.microsoft.com/office/drawing/2014/main" id="{72B3695D-5A65-6149-AFFC-8626639FD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718" y="182350"/>
            <a:ext cx="2695299" cy="66436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FD4DA14-8F96-F64C-817C-6EA0EA671B16}"/>
              </a:ext>
            </a:extLst>
          </p:cNvPr>
          <p:cNvSpPr txBox="1"/>
          <p:nvPr/>
        </p:nvSpPr>
        <p:spPr>
          <a:xfrm>
            <a:off x="451520" y="138827"/>
            <a:ext cx="61157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&amp; Preliminaries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B3FB5ED-BD34-FE46-AB46-2AB0E23DB2AB}"/>
              </a:ext>
            </a:extLst>
          </p:cNvPr>
          <p:cNvSpPr txBox="1"/>
          <p:nvPr/>
        </p:nvSpPr>
        <p:spPr>
          <a:xfrm>
            <a:off x="447983" y="1868862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8961F04-8294-9742-9350-34BE63DDD8DF}"/>
              </a:ext>
            </a:extLst>
          </p:cNvPr>
          <p:cNvSpPr txBox="1"/>
          <p:nvPr/>
        </p:nvSpPr>
        <p:spPr>
          <a:xfrm>
            <a:off x="447983" y="1151984"/>
            <a:ext cx="60977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Reverse Influence Sampling</a:t>
            </a:r>
            <a:r>
              <a:rPr kumimoji="1"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1"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2</a:t>
            </a:r>
            <a:r>
              <a:rPr kumimoji="1"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827FA15-3729-8942-8B21-6788C667F38B}"/>
              </a:ext>
            </a:extLst>
          </p:cNvPr>
          <p:cNvGrpSpPr/>
          <p:nvPr/>
        </p:nvGrpSpPr>
        <p:grpSpPr>
          <a:xfrm>
            <a:off x="1978068" y="1775842"/>
            <a:ext cx="8235864" cy="3595748"/>
            <a:chOff x="1838951" y="1799283"/>
            <a:chExt cx="8235864" cy="3595748"/>
          </a:xfrm>
        </p:grpSpPr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67FC92A3-5DF4-CE4B-B76B-15254E676AFE}"/>
                </a:ext>
              </a:extLst>
            </p:cNvPr>
            <p:cNvSpPr/>
            <p:nvPr/>
          </p:nvSpPr>
          <p:spPr>
            <a:xfrm>
              <a:off x="7040576" y="1799283"/>
              <a:ext cx="3034239" cy="1728923"/>
            </a:xfrm>
            <a:prstGeom prst="roundRect">
              <a:avLst/>
            </a:prstGeom>
            <a:noFill/>
            <a:ln w="28575">
              <a:solidFill>
                <a:srgbClr val="E7D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id="{07F5C31B-597E-3E4B-A79C-91C3AA8E41A2}"/>
                </a:ext>
              </a:extLst>
            </p:cNvPr>
            <p:cNvSpPr/>
            <p:nvPr/>
          </p:nvSpPr>
          <p:spPr>
            <a:xfrm>
              <a:off x="1838951" y="1799284"/>
              <a:ext cx="2011680" cy="2011680"/>
            </a:xfrm>
            <a:prstGeom prst="roundRect">
              <a:avLst/>
            </a:prstGeom>
            <a:noFill/>
            <a:ln w="28575">
              <a:solidFill>
                <a:srgbClr val="E7D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082B97-F007-664F-8FCF-3467CC42B5F1}"/>
                </a:ext>
              </a:extLst>
            </p:cNvPr>
            <p:cNvSpPr/>
            <p:nvPr/>
          </p:nvSpPr>
          <p:spPr>
            <a:xfrm>
              <a:off x="2500337" y="1995738"/>
              <a:ext cx="504496" cy="504496"/>
            </a:xfrm>
            <a:prstGeom prst="ellipse">
              <a:avLst/>
            </a:prstGeom>
            <a:solidFill>
              <a:srgbClr val="FFC9D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A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0BD92A2-2EBE-6447-AE40-9D035073E643}"/>
                </a:ext>
              </a:extLst>
            </p:cNvPr>
            <p:cNvSpPr/>
            <p:nvPr/>
          </p:nvSpPr>
          <p:spPr>
            <a:xfrm>
              <a:off x="2069723" y="2935744"/>
              <a:ext cx="504496" cy="504496"/>
            </a:xfrm>
            <a:prstGeom prst="ellipse">
              <a:avLst/>
            </a:prstGeom>
            <a:solidFill>
              <a:srgbClr val="FFC9D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B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37F0D234-6270-EE48-A67B-DE6728FA7054}"/>
                </a:ext>
              </a:extLst>
            </p:cNvPr>
            <p:cNvSpPr/>
            <p:nvPr/>
          </p:nvSpPr>
          <p:spPr>
            <a:xfrm>
              <a:off x="3071187" y="3072671"/>
              <a:ext cx="504496" cy="504496"/>
            </a:xfrm>
            <a:prstGeom prst="ellipse">
              <a:avLst/>
            </a:prstGeom>
            <a:solidFill>
              <a:srgbClr val="FFC9D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C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8CCFA361-BE40-9C44-BB77-15A46B467CEC}"/>
                </a:ext>
              </a:extLst>
            </p:cNvPr>
            <p:cNvSpPr/>
            <p:nvPr/>
          </p:nvSpPr>
          <p:spPr>
            <a:xfrm>
              <a:off x="4183863" y="2686124"/>
              <a:ext cx="504496" cy="50449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D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4AC782D9-757E-FF44-B676-877A5D6891C0}"/>
                </a:ext>
              </a:extLst>
            </p:cNvPr>
            <p:cNvSpPr/>
            <p:nvPr/>
          </p:nvSpPr>
          <p:spPr>
            <a:xfrm>
              <a:off x="2195847" y="3898404"/>
              <a:ext cx="504496" cy="504496"/>
            </a:xfrm>
            <a:prstGeom prst="ellipse">
              <a:avLst/>
            </a:prstGeom>
            <a:solidFill>
              <a:srgbClr val="FFC9D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E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32FBE4D3-9278-E348-94C1-66031586ACC6}"/>
                </a:ext>
              </a:extLst>
            </p:cNvPr>
            <p:cNvSpPr/>
            <p:nvPr/>
          </p:nvSpPr>
          <p:spPr>
            <a:xfrm>
              <a:off x="2997305" y="4690680"/>
              <a:ext cx="504496" cy="504496"/>
            </a:xfrm>
            <a:prstGeom prst="ellipse">
              <a:avLst/>
            </a:prstGeom>
            <a:solidFill>
              <a:srgbClr val="FFC9D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F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4780953D-4B3A-F24F-8F05-DB1B4EF40006}"/>
                </a:ext>
              </a:extLst>
            </p:cNvPr>
            <p:cNvSpPr/>
            <p:nvPr/>
          </p:nvSpPr>
          <p:spPr>
            <a:xfrm>
              <a:off x="3872645" y="3755551"/>
              <a:ext cx="504496" cy="504496"/>
            </a:xfrm>
            <a:prstGeom prst="ellipse">
              <a:avLst/>
            </a:prstGeom>
            <a:solidFill>
              <a:srgbClr val="FFC9D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G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3328E4A6-9C87-3E4C-AC8F-C55D2309B6B7}"/>
                </a:ext>
              </a:extLst>
            </p:cNvPr>
            <p:cNvCxnSpPr>
              <a:cxnSpLocks/>
              <a:stCxn id="16" idx="0"/>
              <a:endCxn id="15" idx="3"/>
            </p:cNvCxnSpPr>
            <p:nvPr/>
          </p:nvCxnSpPr>
          <p:spPr>
            <a:xfrm flipV="1">
              <a:off x="2321971" y="2426352"/>
              <a:ext cx="252248" cy="509392"/>
            </a:xfrm>
            <a:prstGeom prst="straightConnector1">
              <a:avLst/>
            </a:prstGeom>
            <a:ln w="38100">
              <a:solidFill>
                <a:srgbClr val="82BFD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箭头连接符 22">
              <a:extLst>
                <a:ext uri="{FF2B5EF4-FFF2-40B4-BE49-F238E27FC236}">
                  <a16:creationId xmlns:a16="http://schemas.microsoft.com/office/drawing/2014/main" id="{F5F08975-1BD5-094B-B740-E0AB7D7E0462}"/>
                </a:ext>
              </a:extLst>
            </p:cNvPr>
            <p:cNvCxnSpPr>
              <a:stCxn id="15" idx="4"/>
              <a:endCxn id="17" idx="1"/>
            </p:cNvCxnSpPr>
            <p:nvPr/>
          </p:nvCxnSpPr>
          <p:spPr>
            <a:xfrm>
              <a:off x="2752585" y="2500234"/>
              <a:ext cx="392484" cy="646319"/>
            </a:xfrm>
            <a:prstGeom prst="straightConnector1">
              <a:avLst/>
            </a:prstGeom>
            <a:ln w="38100">
              <a:solidFill>
                <a:srgbClr val="82BFD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箭头连接符 23">
              <a:extLst>
                <a:ext uri="{FF2B5EF4-FFF2-40B4-BE49-F238E27FC236}">
                  <a16:creationId xmlns:a16="http://schemas.microsoft.com/office/drawing/2014/main" id="{FE71EB21-0943-9044-BE84-94A351EBB049}"/>
                </a:ext>
              </a:extLst>
            </p:cNvPr>
            <p:cNvCxnSpPr>
              <a:cxnSpLocks/>
              <a:stCxn id="16" idx="4"/>
              <a:endCxn id="19" idx="0"/>
            </p:cNvCxnSpPr>
            <p:nvPr/>
          </p:nvCxnSpPr>
          <p:spPr>
            <a:xfrm>
              <a:off x="2321971" y="3440240"/>
              <a:ext cx="126124" cy="458164"/>
            </a:xfrm>
            <a:prstGeom prst="straightConnector1">
              <a:avLst/>
            </a:prstGeom>
            <a:ln w="38100">
              <a:solidFill>
                <a:srgbClr val="82BFD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BF221DE1-1BAD-A44D-9619-968CDECF47EE}"/>
                </a:ext>
              </a:extLst>
            </p:cNvPr>
            <p:cNvCxnSpPr>
              <a:cxnSpLocks/>
              <a:stCxn id="16" idx="6"/>
              <a:endCxn id="17" idx="2"/>
            </p:cNvCxnSpPr>
            <p:nvPr/>
          </p:nvCxnSpPr>
          <p:spPr>
            <a:xfrm>
              <a:off x="2574219" y="3187992"/>
              <a:ext cx="496968" cy="136927"/>
            </a:xfrm>
            <a:prstGeom prst="straightConnector1">
              <a:avLst/>
            </a:prstGeom>
            <a:ln w="38100">
              <a:solidFill>
                <a:srgbClr val="82BFD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6F6BDE83-8126-2B4F-A8A9-FA46AD7CF993}"/>
                </a:ext>
              </a:extLst>
            </p:cNvPr>
            <p:cNvCxnSpPr>
              <a:cxnSpLocks/>
              <a:stCxn id="17" idx="7"/>
              <a:endCxn id="18" idx="2"/>
            </p:cNvCxnSpPr>
            <p:nvPr/>
          </p:nvCxnSpPr>
          <p:spPr>
            <a:xfrm flipV="1">
              <a:off x="3501801" y="2938372"/>
              <a:ext cx="682062" cy="208181"/>
            </a:xfrm>
            <a:prstGeom prst="straightConnector1">
              <a:avLst/>
            </a:prstGeom>
            <a:ln w="38100">
              <a:solidFill>
                <a:srgbClr val="82BFD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箭头连接符 26">
              <a:extLst>
                <a:ext uri="{FF2B5EF4-FFF2-40B4-BE49-F238E27FC236}">
                  <a16:creationId xmlns:a16="http://schemas.microsoft.com/office/drawing/2014/main" id="{AEEE20A3-BEF1-6E45-BA15-64C5283033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55718" y="3585341"/>
              <a:ext cx="73882" cy="1113513"/>
            </a:xfrm>
            <a:prstGeom prst="straightConnector1">
              <a:avLst/>
            </a:prstGeom>
            <a:ln w="38100">
              <a:solidFill>
                <a:srgbClr val="82BFD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F50BE877-DAA0-B44D-8BFB-2DFF94F94F84}"/>
                </a:ext>
              </a:extLst>
            </p:cNvPr>
            <p:cNvCxnSpPr>
              <a:cxnSpLocks/>
              <a:stCxn id="20" idx="7"/>
              <a:endCxn id="21" idx="3"/>
            </p:cNvCxnSpPr>
            <p:nvPr/>
          </p:nvCxnSpPr>
          <p:spPr>
            <a:xfrm flipV="1">
              <a:off x="3427919" y="4186165"/>
              <a:ext cx="518608" cy="578397"/>
            </a:xfrm>
            <a:prstGeom prst="straightConnector1">
              <a:avLst/>
            </a:prstGeom>
            <a:ln w="38100">
              <a:solidFill>
                <a:srgbClr val="82BFD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40E08DBA-4871-4F4B-870C-E3892200C775}"/>
                </a:ext>
              </a:extLst>
            </p:cNvPr>
            <p:cNvSpPr/>
            <p:nvPr/>
          </p:nvSpPr>
          <p:spPr>
            <a:xfrm>
              <a:off x="4003345" y="4890535"/>
              <a:ext cx="504496" cy="504496"/>
            </a:xfrm>
            <a:prstGeom prst="ellipse">
              <a:avLst/>
            </a:prstGeom>
            <a:solidFill>
              <a:srgbClr val="FFC9D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H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直线箭头连接符 29">
              <a:extLst>
                <a:ext uri="{FF2B5EF4-FFF2-40B4-BE49-F238E27FC236}">
                  <a16:creationId xmlns:a16="http://schemas.microsoft.com/office/drawing/2014/main" id="{0DA1FD0C-E371-714E-9F47-DB4D36D5D43E}"/>
                </a:ext>
              </a:extLst>
            </p:cNvPr>
            <p:cNvCxnSpPr>
              <a:cxnSpLocks/>
              <a:stCxn id="29" idx="2"/>
              <a:endCxn id="20" idx="6"/>
            </p:cNvCxnSpPr>
            <p:nvPr/>
          </p:nvCxnSpPr>
          <p:spPr>
            <a:xfrm flipH="1" flipV="1">
              <a:off x="3501801" y="4942928"/>
              <a:ext cx="501544" cy="199855"/>
            </a:xfrm>
            <a:prstGeom prst="straightConnector1">
              <a:avLst/>
            </a:prstGeom>
            <a:ln w="38100">
              <a:solidFill>
                <a:srgbClr val="82BFD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E7DBBCA6-8B50-7145-8A35-7646F5E2C8A6}"/>
                </a:ext>
              </a:extLst>
            </p:cNvPr>
            <p:cNvCxnSpPr>
              <a:cxnSpLocks/>
              <a:stCxn id="21" idx="4"/>
              <a:endCxn id="29" idx="0"/>
            </p:cNvCxnSpPr>
            <p:nvPr/>
          </p:nvCxnSpPr>
          <p:spPr>
            <a:xfrm>
              <a:off x="4124893" y="4260047"/>
              <a:ext cx="130700" cy="630488"/>
            </a:xfrm>
            <a:prstGeom prst="straightConnector1">
              <a:avLst/>
            </a:prstGeom>
            <a:ln w="38100">
              <a:solidFill>
                <a:srgbClr val="82BFD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箭头连接符 31">
              <a:extLst>
                <a:ext uri="{FF2B5EF4-FFF2-40B4-BE49-F238E27FC236}">
                  <a16:creationId xmlns:a16="http://schemas.microsoft.com/office/drawing/2014/main" id="{1DE1AAA7-1588-2F4C-92EF-E9E6A88CA722}"/>
                </a:ext>
              </a:extLst>
            </p:cNvPr>
            <p:cNvCxnSpPr>
              <a:cxnSpLocks/>
              <a:stCxn id="18" idx="4"/>
              <a:endCxn id="21" idx="0"/>
            </p:cNvCxnSpPr>
            <p:nvPr/>
          </p:nvCxnSpPr>
          <p:spPr>
            <a:xfrm flipH="1">
              <a:off x="4124893" y="3190620"/>
              <a:ext cx="311218" cy="564931"/>
            </a:xfrm>
            <a:prstGeom prst="straightConnector1">
              <a:avLst/>
            </a:prstGeom>
            <a:ln w="38100">
              <a:solidFill>
                <a:srgbClr val="82BFD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04172090-DB6F-C645-93E2-4D2A83F272A7}"/>
                </a:ext>
              </a:extLst>
            </p:cNvPr>
            <p:cNvSpPr/>
            <p:nvPr/>
          </p:nvSpPr>
          <p:spPr>
            <a:xfrm>
              <a:off x="7701963" y="1877789"/>
              <a:ext cx="504496" cy="504496"/>
            </a:xfrm>
            <a:prstGeom prst="ellipse">
              <a:avLst/>
            </a:prstGeom>
            <a:solidFill>
              <a:srgbClr val="FFC9D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A</a:t>
              </a:r>
              <a:r>
                <a:rPr kumimoji="1" lang="zh-CN" altLang="en-US" b="1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44199B14-6D53-5847-8D04-B113F23D2F22}"/>
                </a:ext>
              </a:extLst>
            </p:cNvPr>
            <p:cNvSpPr/>
            <p:nvPr/>
          </p:nvSpPr>
          <p:spPr>
            <a:xfrm>
              <a:off x="7271349" y="2817795"/>
              <a:ext cx="504496" cy="504496"/>
            </a:xfrm>
            <a:prstGeom prst="ellipse">
              <a:avLst/>
            </a:prstGeom>
            <a:solidFill>
              <a:srgbClr val="FFC9D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B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F456FCA4-EC53-F847-AD53-B31523BD7132}"/>
                </a:ext>
              </a:extLst>
            </p:cNvPr>
            <p:cNvSpPr/>
            <p:nvPr/>
          </p:nvSpPr>
          <p:spPr>
            <a:xfrm>
              <a:off x="8272813" y="2954722"/>
              <a:ext cx="504496" cy="504496"/>
            </a:xfrm>
            <a:prstGeom prst="ellipse">
              <a:avLst/>
            </a:prstGeom>
            <a:solidFill>
              <a:srgbClr val="FFC9D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C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49272790-247B-2846-8512-5F8A7477BCE6}"/>
                </a:ext>
              </a:extLst>
            </p:cNvPr>
            <p:cNvSpPr/>
            <p:nvPr/>
          </p:nvSpPr>
          <p:spPr>
            <a:xfrm>
              <a:off x="9385489" y="2568175"/>
              <a:ext cx="504496" cy="504496"/>
            </a:xfrm>
            <a:prstGeom prst="ellipse">
              <a:avLst/>
            </a:prstGeom>
            <a:solidFill>
              <a:srgbClr val="FFC9D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D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8290C745-6D0E-704E-955E-32619D3D7AFD}"/>
                </a:ext>
              </a:extLst>
            </p:cNvPr>
            <p:cNvSpPr/>
            <p:nvPr/>
          </p:nvSpPr>
          <p:spPr>
            <a:xfrm>
              <a:off x="7397473" y="3780455"/>
              <a:ext cx="504496" cy="504496"/>
            </a:xfrm>
            <a:prstGeom prst="ellipse">
              <a:avLst/>
            </a:prstGeom>
            <a:solidFill>
              <a:srgbClr val="FFC9D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E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503DD6F1-500A-CD41-B2F5-E137040079ED}"/>
                </a:ext>
              </a:extLst>
            </p:cNvPr>
            <p:cNvSpPr/>
            <p:nvPr/>
          </p:nvSpPr>
          <p:spPr>
            <a:xfrm>
              <a:off x="8198931" y="4572731"/>
              <a:ext cx="504496" cy="504496"/>
            </a:xfrm>
            <a:prstGeom prst="ellipse">
              <a:avLst/>
            </a:prstGeom>
            <a:solidFill>
              <a:srgbClr val="FFC9D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F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F30FB734-DB90-2F46-810E-8CB0D7FCE210}"/>
                </a:ext>
              </a:extLst>
            </p:cNvPr>
            <p:cNvSpPr/>
            <p:nvPr/>
          </p:nvSpPr>
          <p:spPr>
            <a:xfrm>
              <a:off x="9074271" y="3637602"/>
              <a:ext cx="504496" cy="50449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G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D8F69D2A-78DD-0C42-9C80-B779F0631DFD}"/>
                </a:ext>
              </a:extLst>
            </p:cNvPr>
            <p:cNvCxnSpPr>
              <a:cxnSpLocks/>
              <a:stCxn id="34" idx="0"/>
              <a:endCxn id="33" idx="3"/>
            </p:cNvCxnSpPr>
            <p:nvPr/>
          </p:nvCxnSpPr>
          <p:spPr>
            <a:xfrm flipV="1">
              <a:off x="7523597" y="2308403"/>
              <a:ext cx="252248" cy="509392"/>
            </a:xfrm>
            <a:prstGeom prst="straightConnector1">
              <a:avLst/>
            </a:prstGeom>
            <a:ln w="38100">
              <a:solidFill>
                <a:srgbClr val="82BFD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箭头连接符 40">
              <a:extLst>
                <a:ext uri="{FF2B5EF4-FFF2-40B4-BE49-F238E27FC236}">
                  <a16:creationId xmlns:a16="http://schemas.microsoft.com/office/drawing/2014/main" id="{C703407E-E5E1-FC40-9F0A-26A5841A1606}"/>
                </a:ext>
              </a:extLst>
            </p:cNvPr>
            <p:cNvCxnSpPr>
              <a:stCxn id="33" idx="4"/>
              <a:endCxn id="35" idx="1"/>
            </p:cNvCxnSpPr>
            <p:nvPr/>
          </p:nvCxnSpPr>
          <p:spPr>
            <a:xfrm>
              <a:off x="7954211" y="2382285"/>
              <a:ext cx="392484" cy="646319"/>
            </a:xfrm>
            <a:prstGeom prst="straightConnector1">
              <a:avLst/>
            </a:prstGeom>
            <a:ln w="38100">
              <a:solidFill>
                <a:srgbClr val="82BFD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71AB88AA-EDA6-264B-8ED0-20DE5480B08F}"/>
                </a:ext>
              </a:extLst>
            </p:cNvPr>
            <p:cNvCxnSpPr>
              <a:cxnSpLocks/>
              <a:stCxn id="34" idx="4"/>
              <a:endCxn id="37" idx="0"/>
            </p:cNvCxnSpPr>
            <p:nvPr/>
          </p:nvCxnSpPr>
          <p:spPr>
            <a:xfrm>
              <a:off x="7523597" y="3322291"/>
              <a:ext cx="126124" cy="458164"/>
            </a:xfrm>
            <a:prstGeom prst="straightConnector1">
              <a:avLst/>
            </a:prstGeom>
            <a:ln w="38100">
              <a:solidFill>
                <a:srgbClr val="82BFD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箭头连接符 42">
              <a:extLst>
                <a:ext uri="{FF2B5EF4-FFF2-40B4-BE49-F238E27FC236}">
                  <a16:creationId xmlns:a16="http://schemas.microsoft.com/office/drawing/2014/main" id="{6DE2994E-0D52-9F4A-8D59-ACFB03F62B61}"/>
                </a:ext>
              </a:extLst>
            </p:cNvPr>
            <p:cNvCxnSpPr>
              <a:cxnSpLocks/>
              <a:stCxn id="34" idx="6"/>
              <a:endCxn id="35" idx="2"/>
            </p:cNvCxnSpPr>
            <p:nvPr/>
          </p:nvCxnSpPr>
          <p:spPr>
            <a:xfrm>
              <a:off x="7775845" y="3070043"/>
              <a:ext cx="496968" cy="136927"/>
            </a:xfrm>
            <a:prstGeom prst="straightConnector1">
              <a:avLst/>
            </a:prstGeom>
            <a:ln w="38100">
              <a:solidFill>
                <a:srgbClr val="82BFD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箭头连接符 43">
              <a:extLst>
                <a:ext uri="{FF2B5EF4-FFF2-40B4-BE49-F238E27FC236}">
                  <a16:creationId xmlns:a16="http://schemas.microsoft.com/office/drawing/2014/main" id="{0FA62B5B-6AC9-C442-A2F4-3EE8BE647A40}"/>
                </a:ext>
              </a:extLst>
            </p:cNvPr>
            <p:cNvCxnSpPr>
              <a:cxnSpLocks/>
              <a:stCxn id="35" idx="7"/>
              <a:endCxn id="36" idx="2"/>
            </p:cNvCxnSpPr>
            <p:nvPr/>
          </p:nvCxnSpPr>
          <p:spPr>
            <a:xfrm flipV="1">
              <a:off x="8703427" y="2820423"/>
              <a:ext cx="682062" cy="208181"/>
            </a:xfrm>
            <a:prstGeom prst="straightConnector1">
              <a:avLst/>
            </a:prstGeom>
            <a:ln w="38100">
              <a:solidFill>
                <a:srgbClr val="82BFD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箭头连接符 44">
              <a:extLst>
                <a:ext uri="{FF2B5EF4-FFF2-40B4-BE49-F238E27FC236}">
                  <a16:creationId xmlns:a16="http://schemas.microsoft.com/office/drawing/2014/main" id="{AFF50F16-4CEE-0543-ACD6-E16A7ADD80AE}"/>
                </a:ext>
              </a:extLst>
            </p:cNvPr>
            <p:cNvCxnSpPr>
              <a:cxnSpLocks/>
              <a:stCxn id="35" idx="4"/>
              <a:endCxn id="38" idx="0"/>
            </p:cNvCxnSpPr>
            <p:nvPr/>
          </p:nvCxnSpPr>
          <p:spPr>
            <a:xfrm flipH="1">
              <a:off x="8451179" y="3459218"/>
              <a:ext cx="73882" cy="1113513"/>
            </a:xfrm>
            <a:prstGeom prst="straightConnector1">
              <a:avLst/>
            </a:prstGeom>
            <a:ln w="38100">
              <a:solidFill>
                <a:srgbClr val="82BFD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箭头连接符 45">
              <a:extLst>
                <a:ext uri="{FF2B5EF4-FFF2-40B4-BE49-F238E27FC236}">
                  <a16:creationId xmlns:a16="http://schemas.microsoft.com/office/drawing/2014/main" id="{7C88CCA1-8894-7847-AC89-A9B1CA5CC2F6}"/>
                </a:ext>
              </a:extLst>
            </p:cNvPr>
            <p:cNvCxnSpPr>
              <a:cxnSpLocks/>
              <a:stCxn id="38" idx="7"/>
              <a:endCxn id="39" idx="3"/>
            </p:cNvCxnSpPr>
            <p:nvPr/>
          </p:nvCxnSpPr>
          <p:spPr>
            <a:xfrm flipV="1">
              <a:off x="8629545" y="4068216"/>
              <a:ext cx="518608" cy="578397"/>
            </a:xfrm>
            <a:prstGeom prst="straightConnector1">
              <a:avLst/>
            </a:prstGeom>
            <a:ln w="38100">
              <a:solidFill>
                <a:srgbClr val="82BFD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229D6394-A562-6949-9E0A-D06776ED91E8}"/>
                </a:ext>
              </a:extLst>
            </p:cNvPr>
            <p:cNvSpPr/>
            <p:nvPr/>
          </p:nvSpPr>
          <p:spPr>
            <a:xfrm>
              <a:off x="9204971" y="4772586"/>
              <a:ext cx="504496" cy="504496"/>
            </a:xfrm>
            <a:prstGeom prst="ellipse">
              <a:avLst/>
            </a:prstGeom>
            <a:solidFill>
              <a:srgbClr val="FFC9D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H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06B72354-EF75-6D49-ACDE-8F3F96651A2C}"/>
                </a:ext>
              </a:extLst>
            </p:cNvPr>
            <p:cNvCxnSpPr>
              <a:cxnSpLocks/>
              <a:stCxn id="47" idx="2"/>
              <a:endCxn id="38" idx="6"/>
            </p:cNvCxnSpPr>
            <p:nvPr/>
          </p:nvCxnSpPr>
          <p:spPr>
            <a:xfrm flipH="1" flipV="1">
              <a:off x="8703427" y="4824979"/>
              <a:ext cx="501544" cy="199855"/>
            </a:xfrm>
            <a:prstGeom prst="straightConnector1">
              <a:avLst/>
            </a:prstGeom>
            <a:ln w="38100">
              <a:solidFill>
                <a:srgbClr val="82BFD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箭头连接符 48">
              <a:extLst>
                <a:ext uri="{FF2B5EF4-FFF2-40B4-BE49-F238E27FC236}">
                  <a16:creationId xmlns:a16="http://schemas.microsoft.com/office/drawing/2014/main" id="{592A0F00-4FE7-2249-A4B1-167B1BA37750}"/>
                </a:ext>
              </a:extLst>
            </p:cNvPr>
            <p:cNvCxnSpPr>
              <a:cxnSpLocks/>
              <a:stCxn id="39" idx="4"/>
              <a:endCxn id="47" idx="0"/>
            </p:cNvCxnSpPr>
            <p:nvPr/>
          </p:nvCxnSpPr>
          <p:spPr>
            <a:xfrm>
              <a:off x="9326519" y="4142098"/>
              <a:ext cx="130700" cy="630488"/>
            </a:xfrm>
            <a:prstGeom prst="straightConnector1">
              <a:avLst/>
            </a:prstGeom>
            <a:ln w="38100">
              <a:solidFill>
                <a:srgbClr val="82BFD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箭头连接符 49">
              <a:extLst>
                <a:ext uri="{FF2B5EF4-FFF2-40B4-BE49-F238E27FC236}">
                  <a16:creationId xmlns:a16="http://schemas.microsoft.com/office/drawing/2014/main" id="{ADD53A8D-5CA4-B648-9FB3-836A637A6AFF}"/>
                </a:ext>
              </a:extLst>
            </p:cNvPr>
            <p:cNvCxnSpPr>
              <a:cxnSpLocks/>
              <a:stCxn id="36" idx="4"/>
              <a:endCxn id="39" idx="0"/>
            </p:cNvCxnSpPr>
            <p:nvPr/>
          </p:nvCxnSpPr>
          <p:spPr>
            <a:xfrm flipH="1">
              <a:off x="9326519" y="3072671"/>
              <a:ext cx="311218" cy="564931"/>
            </a:xfrm>
            <a:prstGeom prst="straightConnector1">
              <a:avLst/>
            </a:prstGeom>
            <a:ln w="38100">
              <a:solidFill>
                <a:srgbClr val="82BFD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文本框 50">
            <a:extLst>
              <a:ext uri="{FF2B5EF4-FFF2-40B4-BE49-F238E27FC236}">
                <a16:creationId xmlns:a16="http://schemas.microsoft.com/office/drawing/2014/main" id="{7A0357D0-87B1-DE44-8C85-9ABB088F7775}"/>
              </a:ext>
            </a:extLst>
          </p:cNvPr>
          <p:cNvSpPr txBox="1"/>
          <p:nvPr/>
        </p:nvSpPr>
        <p:spPr>
          <a:xfrm>
            <a:off x="3961441" y="5617557"/>
            <a:ext cx="4269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2 Illustration of Reverse Reachable sets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6346325-1385-DD49-A52C-102EFBF3525D}"/>
              </a:ext>
            </a:extLst>
          </p:cNvPr>
          <p:cNvSpPr txBox="1"/>
          <p:nvPr/>
        </p:nvSpPr>
        <p:spPr>
          <a:xfrm>
            <a:off x="667465" y="3943764"/>
            <a:ext cx="11464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Reverse</a:t>
            </a:r>
            <a:b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Reachable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1716815E-1F97-2C49-9AB6-701362C9FAF2}"/>
              </a:ext>
            </a:extLst>
          </p:cNvPr>
          <p:cNvCxnSpPr>
            <a:cxnSpLocks/>
          </p:cNvCxnSpPr>
          <p:nvPr/>
        </p:nvCxnSpPr>
        <p:spPr>
          <a:xfrm flipV="1">
            <a:off x="1291003" y="3233014"/>
            <a:ext cx="566507" cy="652663"/>
          </a:xfrm>
          <a:prstGeom prst="straightConnector1">
            <a:avLst/>
          </a:prstGeom>
          <a:ln w="76200">
            <a:solidFill>
              <a:srgbClr val="E7D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419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483CAEEF-8F6E-2D41-A3C1-1D66F241366E}"/>
              </a:ext>
            </a:extLst>
          </p:cNvPr>
          <p:cNvCxnSpPr>
            <a:cxnSpLocks/>
          </p:cNvCxnSpPr>
          <p:nvPr/>
        </p:nvCxnSpPr>
        <p:spPr>
          <a:xfrm>
            <a:off x="447983" y="958774"/>
            <a:ext cx="11296034" cy="0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形 7">
            <a:extLst>
              <a:ext uri="{FF2B5EF4-FFF2-40B4-BE49-F238E27FC236}">
                <a16:creationId xmlns:a16="http://schemas.microsoft.com/office/drawing/2014/main" id="{72B3695D-5A65-6149-AFFC-8626639FD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718" y="182350"/>
            <a:ext cx="2695299" cy="6643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FD4DA14-8F96-F64C-817C-6EA0EA671B16}"/>
                  </a:ext>
                </a:extLst>
              </p:cNvPr>
              <p:cNvSpPr txBox="1"/>
              <p:nvPr/>
            </p:nvSpPr>
            <p:spPr>
              <a:xfrm>
                <a:off x="451520" y="138827"/>
                <a:ext cx="530202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 as a </a:t>
                </a:r>
                <a14:m>
                  <m:oMath xmlns:m="http://schemas.openxmlformats.org/officeDocument/2006/math">
                    <m:r>
                      <a:rPr lang="en-US" altLang="zh-CN" sz="4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altLang="zh-CN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-cover Problem</a:t>
                </a:r>
                <a:endParaRPr lang="zh-CN" alt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FD4DA14-8F96-F64C-817C-6EA0EA671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20" y="138827"/>
                <a:ext cx="5302029" cy="707886"/>
              </a:xfrm>
              <a:prstGeom prst="rect">
                <a:avLst/>
              </a:prstGeom>
              <a:blipFill>
                <a:blip r:embed="rId5"/>
                <a:stretch>
                  <a:fillRect l="-4057" t="-16071" r="-3580" b="-3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9B3FB5ED-BD34-FE46-AB46-2AB0E23DB2AB}"/>
              </a:ext>
            </a:extLst>
          </p:cNvPr>
          <p:cNvSpPr txBox="1"/>
          <p:nvPr/>
        </p:nvSpPr>
        <p:spPr>
          <a:xfrm>
            <a:off x="447983" y="1868862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94229AE-3290-1B4B-9B11-5CFBC86795E5}"/>
              </a:ext>
            </a:extLst>
          </p:cNvPr>
          <p:cNvGrpSpPr/>
          <p:nvPr/>
        </p:nvGrpSpPr>
        <p:grpSpPr>
          <a:xfrm>
            <a:off x="5725910" y="1313076"/>
            <a:ext cx="4670457" cy="1347858"/>
            <a:chOff x="3668174" y="1313044"/>
            <a:chExt cx="4225158" cy="1219348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567DDF34-71E4-1240-AAFD-862638CC537B}"/>
                </a:ext>
              </a:extLst>
            </p:cNvPr>
            <p:cNvSpPr/>
            <p:nvPr/>
          </p:nvSpPr>
          <p:spPr>
            <a:xfrm>
              <a:off x="5160577" y="1365775"/>
              <a:ext cx="210207" cy="2102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8C5A392C-4BAB-C845-B04E-831488D09B21}"/>
                </a:ext>
              </a:extLst>
            </p:cNvPr>
            <p:cNvSpPr/>
            <p:nvPr/>
          </p:nvSpPr>
          <p:spPr>
            <a:xfrm>
              <a:off x="5864770" y="1365775"/>
              <a:ext cx="210207" cy="2102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16CE7099-20BD-8149-AA6F-3B6CAD64DAF7}"/>
                </a:ext>
              </a:extLst>
            </p:cNvPr>
            <p:cNvSpPr/>
            <p:nvPr/>
          </p:nvSpPr>
          <p:spPr>
            <a:xfrm>
              <a:off x="6568963" y="1365776"/>
              <a:ext cx="210207" cy="2102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918CE82E-DE7D-1646-A8FA-A5F5E348B5E6}"/>
                </a:ext>
              </a:extLst>
            </p:cNvPr>
            <p:cNvSpPr/>
            <p:nvPr/>
          </p:nvSpPr>
          <p:spPr>
            <a:xfrm>
              <a:off x="7273156" y="1365776"/>
              <a:ext cx="210207" cy="2102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54451A68-F124-6D40-A684-61FD2D20CF4F}"/>
                </a:ext>
              </a:extLst>
            </p:cNvPr>
            <p:cNvSpPr/>
            <p:nvPr/>
          </p:nvSpPr>
          <p:spPr>
            <a:xfrm>
              <a:off x="5570546" y="2277838"/>
              <a:ext cx="210207" cy="210207"/>
            </a:xfrm>
            <a:prstGeom prst="ellipse">
              <a:avLst/>
            </a:prstGeom>
            <a:solidFill>
              <a:srgbClr val="E7D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EC470EA7-A8E9-BB48-B4B9-D9802D435780}"/>
                </a:ext>
              </a:extLst>
            </p:cNvPr>
            <p:cNvSpPr/>
            <p:nvPr/>
          </p:nvSpPr>
          <p:spPr>
            <a:xfrm>
              <a:off x="6274739" y="2277838"/>
              <a:ext cx="210207" cy="210207"/>
            </a:xfrm>
            <a:prstGeom prst="ellipse">
              <a:avLst/>
            </a:prstGeom>
            <a:solidFill>
              <a:srgbClr val="E7D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329D8E5A-4394-3245-961D-AF840061102A}"/>
                </a:ext>
              </a:extLst>
            </p:cNvPr>
            <p:cNvSpPr/>
            <p:nvPr/>
          </p:nvSpPr>
          <p:spPr>
            <a:xfrm>
              <a:off x="6978932" y="2277839"/>
              <a:ext cx="210207" cy="210207"/>
            </a:xfrm>
            <a:prstGeom prst="ellipse">
              <a:avLst/>
            </a:prstGeom>
            <a:solidFill>
              <a:srgbClr val="E7D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FDF2D1E-48A6-D14D-8B76-278D319A9BBF}"/>
                </a:ext>
              </a:extLst>
            </p:cNvPr>
            <p:cNvSpPr/>
            <p:nvPr/>
          </p:nvSpPr>
          <p:spPr>
            <a:xfrm>
              <a:off x="7683125" y="2277839"/>
              <a:ext cx="210207" cy="210207"/>
            </a:xfrm>
            <a:prstGeom prst="ellipse">
              <a:avLst/>
            </a:prstGeom>
            <a:solidFill>
              <a:srgbClr val="E7D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55377F5E-3652-0540-863A-039D6279ED22}"/>
                </a:ext>
              </a:extLst>
            </p:cNvPr>
            <p:cNvSpPr/>
            <p:nvPr/>
          </p:nvSpPr>
          <p:spPr>
            <a:xfrm>
              <a:off x="4866353" y="2277837"/>
              <a:ext cx="210207" cy="210207"/>
            </a:xfrm>
            <a:prstGeom prst="ellipse">
              <a:avLst/>
            </a:prstGeom>
            <a:solidFill>
              <a:srgbClr val="E7D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D1BEC22-283D-6145-B555-DC86C2AA6E28}"/>
                </a:ext>
              </a:extLst>
            </p:cNvPr>
            <p:cNvSpPr txBox="1"/>
            <p:nvPr/>
          </p:nvSpPr>
          <p:spPr>
            <a:xfrm>
              <a:off x="3668174" y="2198274"/>
              <a:ext cx="810933" cy="334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RR sets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71B6D172-DE7A-724C-900C-A9C4E02778D2}"/>
                </a:ext>
              </a:extLst>
            </p:cNvPr>
            <p:cNvSpPr txBox="1"/>
            <p:nvPr/>
          </p:nvSpPr>
          <p:spPr>
            <a:xfrm>
              <a:off x="3751728" y="1313044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Nodes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03FAE607-EC21-3242-A6E3-91DA5CFEF605}"/>
                </a:ext>
              </a:extLst>
            </p:cNvPr>
            <p:cNvCxnSpPr>
              <a:stCxn id="11" idx="4"/>
              <a:endCxn id="20" idx="0"/>
            </p:cNvCxnSpPr>
            <p:nvPr/>
          </p:nvCxnSpPr>
          <p:spPr>
            <a:xfrm flipH="1">
              <a:off x="4971457" y="1575982"/>
              <a:ext cx="294224" cy="70185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27719604-2DF8-BA46-8D35-572AE757F952}"/>
                </a:ext>
              </a:extLst>
            </p:cNvPr>
            <p:cNvCxnSpPr>
              <a:stCxn id="11" idx="4"/>
              <a:endCxn id="16" idx="0"/>
            </p:cNvCxnSpPr>
            <p:nvPr/>
          </p:nvCxnSpPr>
          <p:spPr>
            <a:xfrm>
              <a:off x="5265681" y="1575982"/>
              <a:ext cx="409969" cy="7018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258D9781-2A27-B947-8ECD-CE865021EE8F}"/>
                </a:ext>
              </a:extLst>
            </p:cNvPr>
            <p:cNvCxnSpPr>
              <a:cxnSpLocks/>
              <a:stCxn id="12" idx="4"/>
              <a:endCxn id="20" idx="0"/>
            </p:cNvCxnSpPr>
            <p:nvPr/>
          </p:nvCxnSpPr>
          <p:spPr>
            <a:xfrm flipH="1">
              <a:off x="4971457" y="1575982"/>
              <a:ext cx="998417" cy="70185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3145D207-D6D0-7D4E-98CE-7C6C676B883F}"/>
                </a:ext>
              </a:extLst>
            </p:cNvPr>
            <p:cNvCxnSpPr>
              <a:cxnSpLocks/>
              <a:stCxn id="13" idx="4"/>
              <a:endCxn id="16" idx="0"/>
            </p:cNvCxnSpPr>
            <p:nvPr/>
          </p:nvCxnSpPr>
          <p:spPr>
            <a:xfrm flipH="1">
              <a:off x="5675650" y="1575983"/>
              <a:ext cx="998417" cy="70185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5E72E784-3AA5-6A48-A9CF-D2F8B337B1D8}"/>
                </a:ext>
              </a:extLst>
            </p:cNvPr>
            <p:cNvCxnSpPr>
              <a:stCxn id="13" idx="4"/>
              <a:endCxn id="17" idx="0"/>
            </p:cNvCxnSpPr>
            <p:nvPr/>
          </p:nvCxnSpPr>
          <p:spPr>
            <a:xfrm flipH="1">
              <a:off x="6379843" y="1575983"/>
              <a:ext cx="294224" cy="70185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E250939D-8717-5847-8C05-6C68D71B567C}"/>
                </a:ext>
              </a:extLst>
            </p:cNvPr>
            <p:cNvCxnSpPr>
              <a:cxnSpLocks/>
              <a:stCxn id="15" idx="4"/>
              <a:endCxn id="18" idx="0"/>
            </p:cNvCxnSpPr>
            <p:nvPr/>
          </p:nvCxnSpPr>
          <p:spPr>
            <a:xfrm flipH="1">
              <a:off x="7084036" y="1575983"/>
              <a:ext cx="294224" cy="7018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202A68C4-96DD-0246-975D-C0A1AA67E03B}"/>
                </a:ext>
              </a:extLst>
            </p:cNvPr>
            <p:cNvCxnSpPr>
              <a:cxnSpLocks/>
              <a:stCxn id="12" idx="4"/>
              <a:endCxn id="18" idx="0"/>
            </p:cNvCxnSpPr>
            <p:nvPr/>
          </p:nvCxnSpPr>
          <p:spPr>
            <a:xfrm>
              <a:off x="5969874" y="1575982"/>
              <a:ext cx="1114162" cy="70185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线连接符 29">
              <a:extLst>
                <a:ext uri="{FF2B5EF4-FFF2-40B4-BE49-F238E27FC236}">
                  <a16:creationId xmlns:a16="http://schemas.microsoft.com/office/drawing/2014/main" id="{2FB6EC5F-8CA7-8F44-94F3-AEE5EDC06424}"/>
                </a:ext>
              </a:extLst>
            </p:cNvPr>
            <p:cNvCxnSpPr>
              <a:cxnSpLocks/>
              <a:stCxn id="13" idx="4"/>
              <a:endCxn id="19" idx="0"/>
            </p:cNvCxnSpPr>
            <p:nvPr/>
          </p:nvCxnSpPr>
          <p:spPr>
            <a:xfrm>
              <a:off x="6674067" y="1575983"/>
              <a:ext cx="1114162" cy="7018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EF0C0627-9AA0-4243-9782-FF0203B87662}"/>
              </a:ext>
            </a:extLst>
          </p:cNvPr>
          <p:cNvGrpSpPr/>
          <p:nvPr/>
        </p:nvGrpSpPr>
        <p:grpSpPr>
          <a:xfrm>
            <a:off x="5266726" y="3552684"/>
            <a:ext cx="6460105" cy="2820458"/>
            <a:chOff x="1838951" y="1799283"/>
            <a:chExt cx="8235864" cy="3595748"/>
          </a:xfrm>
        </p:grpSpPr>
        <p:sp>
          <p:nvSpPr>
            <p:cNvPr id="32" name="圆角矩形 31">
              <a:extLst>
                <a:ext uri="{FF2B5EF4-FFF2-40B4-BE49-F238E27FC236}">
                  <a16:creationId xmlns:a16="http://schemas.microsoft.com/office/drawing/2014/main" id="{27D5A536-A8F3-8947-8C5C-95BC0EC29623}"/>
                </a:ext>
              </a:extLst>
            </p:cNvPr>
            <p:cNvSpPr/>
            <p:nvPr/>
          </p:nvSpPr>
          <p:spPr>
            <a:xfrm>
              <a:off x="7040576" y="1799283"/>
              <a:ext cx="3034239" cy="1728923"/>
            </a:xfrm>
            <a:prstGeom prst="roundRect">
              <a:avLst/>
            </a:prstGeom>
            <a:noFill/>
            <a:ln w="28575">
              <a:solidFill>
                <a:srgbClr val="E7D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圆角矩形 32">
              <a:extLst>
                <a:ext uri="{FF2B5EF4-FFF2-40B4-BE49-F238E27FC236}">
                  <a16:creationId xmlns:a16="http://schemas.microsoft.com/office/drawing/2014/main" id="{FE53CB23-CE91-D64D-AC1C-543209FA0A62}"/>
                </a:ext>
              </a:extLst>
            </p:cNvPr>
            <p:cNvSpPr/>
            <p:nvPr/>
          </p:nvSpPr>
          <p:spPr>
            <a:xfrm>
              <a:off x="1838951" y="1799284"/>
              <a:ext cx="2011680" cy="2011680"/>
            </a:xfrm>
            <a:prstGeom prst="roundRect">
              <a:avLst/>
            </a:prstGeom>
            <a:noFill/>
            <a:ln w="28575">
              <a:solidFill>
                <a:srgbClr val="E7D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2E938E46-15B9-6B4B-849E-13B6019EBFD0}"/>
                </a:ext>
              </a:extLst>
            </p:cNvPr>
            <p:cNvSpPr/>
            <p:nvPr/>
          </p:nvSpPr>
          <p:spPr>
            <a:xfrm>
              <a:off x="2500337" y="1995738"/>
              <a:ext cx="504496" cy="504496"/>
            </a:xfrm>
            <a:prstGeom prst="ellipse">
              <a:avLst/>
            </a:prstGeom>
            <a:solidFill>
              <a:srgbClr val="FFC9D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A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AF6021B5-EA1A-884C-92E8-A0434572C046}"/>
                </a:ext>
              </a:extLst>
            </p:cNvPr>
            <p:cNvSpPr/>
            <p:nvPr/>
          </p:nvSpPr>
          <p:spPr>
            <a:xfrm>
              <a:off x="2069723" y="2935744"/>
              <a:ext cx="504496" cy="504496"/>
            </a:xfrm>
            <a:prstGeom prst="ellipse">
              <a:avLst/>
            </a:prstGeom>
            <a:solidFill>
              <a:srgbClr val="FFC9D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B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1A577F57-53B0-E44C-8051-1449452AED76}"/>
                </a:ext>
              </a:extLst>
            </p:cNvPr>
            <p:cNvSpPr/>
            <p:nvPr/>
          </p:nvSpPr>
          <p:spPr>
            <a:xfrm>
              <a:off x="3071187" y="3072671"/>
              <a:ext cx="504496" cy="504496"/>
            </a:xfrm>
            <a:prstGeom prst="ellipse">
              <a:avLst/>
            </a:prstGeom>
            <a:solidFill>
              <a:srgbClr val="FFC9D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C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26E3EF3E-6BC3-A547-8C59-C0A844103DEE}"/>
                </a:ext>
              </a:extLst>
            </p:cNvPr>
            <p:cNvSpPr/>
            <p:nvPr/>
          </p:nvSpPr>
          <p:spPr>
            <a:xfrm>
              <a:off x="4183863" y="2686124"/>
              <a:ext cx="504496" cy="50449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D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A40822B6-3E5B-5948-9F7A-3348E3602D7C}"/>
                </a:ext>
              </a:extLst>
            </p:cNvPr>
            <p:cNvSpPr/>
            <p:nvPr/>
          </p:nvSpPr>
          <p:spPr>
            <a:xfrm>
              <a:off x="2195847" y="3898404"/>
              <a:ext cx="504496" cy="504496"/>
            </a:xfrm>
            <a:prstGeom prst="ellipse">
              <a:avLst/>
            </a:prstGeom>
            <a:solidFill>
              <a:srgbClr val="FFC9D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E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99CFF34A-12C9-BA48-9BEF-27FBB3C12934}"/>
                </a:ext>
              </a:extLst>
            </p:cNvPr>
            <p:cNvSpPr/>
            <p:nvPr/>
          </p:nvSpPr>
          <p:spPr>
            <a:xfrm>
              <a:off x="2997305" y="4690680"/>
              <a:ext cx="504496" cy="504496"/>
            </a:xfrm>
            <a:prstGeom prst="ellipse">
              <a:avLst/>
            </a:prstGeom>
            <a:solidFill>
              <a:srgbClr val="FFC9D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F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E9973CB1-03A0-FE48-955B-EC948234DA6C}"/>
                </a:ext>
              </a:extLst>
            </p:cNvPr>
            <p:cNvSpPr/>
            <p:nvPr/>
          </p:nvSpPr>
          <p:spPr>
            <a:xfrm>
              <a:off x="3872645" y="3755551"/>
              <a:ext cx="504496" cy="504496"/>
            </a:xfrm>
            <a:prstGeom prst="ellipse">
              <a:avLst/>
            </a:prstGeom>
            <a:solidFill>
              <a:srgbClr val="FFC9D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G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直线箭头连接符 40">
              <a:extLst>
                <a:ext uri="{FF2B5EF4-FFF2-40B4-BE49-F238E27FC236}">
                  <a16:creationId xmlns:a16="http://schemas.microsoft.com/office/drawing/2014/main" id="{01BDBCB4-2327-EB48-8A7C-ACC44B7508CF}"/>
                </a:ext>
              </a:extLst>
            </p:cNvPr>
            <p:cNvCxnSpPr>
              <a:cxnSpLocks/>
              <a:stCxn id="35" idx="0"/>
              <a:endCxn id="34" idx="3"/>
            </p:cNvCxnSpPr>
            <p:nvPr/>
          </p:nvCxnSpPr>
          <p:spPr>
            <a:xfrm flipV="1">
              <a:off x="2321971" y="2426352"/>
              <a:ext cx="252248" cy="509392"/>
            </a:xfrm>
            <a:prstGeom prst="straightConnector1">
              <a:avLst/>
            </a:prstGeom>
            <a:ln w="38100">
              <a:solidFill>
                <a:srgbClr val="82BFD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24446D7C-0C9D-DD45-8336-C47B33CF688F}"/>
                </a:ext>
              </a:extLst>
            </p:cNvPr>
            <p:cNvCxnSpPr>
              <a:stCxn id="34" idx="4"/>
              <a:endCxn id="36" idx="1"/>
            </p:cNvCxnSpPr>
            <p:nvPr/>
          </p:nvCxnSpPr>
          <p:spPr>
            <a:xfrm>
              <a:off x="2752585" y="2500234"/>
              <a:ext cx="392484" cy="646319"/>
            </a:xfrm>
            <a:prstGeom prst="straightConnector1">
              <a:avLst/>
            </a:prstGeom>
            <a:ln w="38100">
              <a:solidFill>
                <a:srgbClr val="82BFD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箭头连接符 42">
              <a:extLst>
                <a:ext uri="{FF2B5EF4-FFF2-40B4-BE49-F238E27FC236}">
                  <a16:creationId xmlns:a16="http://schemas.microsoft.com/office/drawing/2014/main" id="{051E525D-740F-4342-8925-91D78DE79709}"/>
                </a:ext>
              </a:extLst>
            </p:cNvPr>
            <p:cNvCxnSpPr>
              <a:cxnSpLocks/>
              <a:stCxn id="35" idx="4"/>
              <a:endCxn id="38" idx="0"/>
            </p:cNvCxnSpPr>
            <p:nvPr/>
          </p:nvCxnSpPr>
          <p:spPr>
            <a:xfrm>
              <a:off x="2321971" y="3440240"/>
              <a:ext cx="126124" cy="458164"/>
            </a:xfrm>
            <a:prstGeom prst="straightConnector1">
              <a:avLst/>
            </a:prstGeom>
            <a:ln w="38100">
              <a:solidFill>
                <a:srgbClr val="82BFD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箭头连接符 43">
              <a:extLst>
                <a:ext uri="{FF2B5EF4-FFF2-40B4-BE49-F238E27FC236}">
                  <a16:creationId xmlns:a16="http://schemas.microsoft.com/office/drawing/2014/main" id="{90E8A7D7-D589-2046-94CD-CC8AAAF98C81}"/>
                </a:ext>
              </a:extLst>
            </p:cNvPr>
            <p:cNvCxnSpPr>
              <a:cxnSpLocks/>
              <a:stCxn id="35" idx="6"/>
              <a:endCxn id="36" idx="2"/>
            </p:cNvCxnSpPr>
            <p:nvPr/>
          </p:nvCxnSpPr>
          <p:spPr>
            <a:xfrm>
              <a:off x="2574219" y="3187992"/>
              <a:ext cx="496968" cy="136927"/>
            </a:xfrm>
            <a:prstGeom prst="straightConnector1">
              <a:avLst/>
            </a:prstGeom>
            <a:ln w="38100">
              <a:solidFill>
                <a:srgbClr val="82BFD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箭头连接符 44">
              <a:extLst>
                <a:ext uri="{FF2B5EF4-FFF2-40B4-BE49-F238E27FC236}">
                  <a16:creationId xmlns:a16="http://schemas.microsoft.com/office/drawing/2014/main" id="{1154206C-3D68-2A45-A05E-7B56AEC7E3C2}"/>
                </a:ext>
              </a:extLst>
            </p:cNvPr>
            <p:cNvCxnSpPr>
              <a:cxnSpLocks/>
              <a:stCxn id="36" idx="7"/>
              <a:endCxn id="37" idx="2"/>
            </p:cNvCxnSpPr>
            <p:nvPr/>
          </p:nvCxnSpPr>
          <p:spPr>
            <a:xfrm flipV="1">
              <a:off x="3501801" y="2938372"/>
              <a:ext cx="682062" cy="208181"/>
            </a:xfrm>
            <a:prstGeom prst="straightConnector1">
              <a:avLst/>
            </a:prstGeom>
            <a:ln w="38100">
              <a:solidFill>
                <a:srgbClr val="82BFD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箭头连接符 45">
              <a:extLst>
                <a:ext uri="{FF2B5EF4-FFF2-40B4-BE49-F238E27FC236}">
                  <a16:creationId xmlns:a16="http://schemas.microsoft.com/office/drawing/2014/main" id="{0A7115BF-7246-A24F-B2E8-A641B7D884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55718" y="3585341"/>
              <a:ext cx="73882" cy="1113513"/>
            </a:xfrm>
            <a:prstGeom prst="straightConnector1">
              <a:avLst/>
            </a:prstGeom>
            <a:ln w="38100">
              <a:solidFill>
                <a:srgbClr val="82BFD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箭头连接符 46">
              <a:extLst>
                <a:ext uri="{FF2B5EF4-FFF2-40B4-BE49-F238E27FC236}">
                  <a16:creationId xmlns:a16="http://schemas.microsoft.com/office/drawing/2014/main" id="{A4A82BF8-3A7B-1844-BE7C-E28263FA81C9}"/>
                </a:ext>
              </a:extLst>
            </p:cNvPr>
            <p:cNvCxnSpPr>
              <a:cxnSpLocks/>
              <a:stCxn id="39" idx="7"/>
              <a:endCxn id="40" idx="3"/>
            </p:cNvCxnSpPr>
            <p:nvPr/>
          </p:nvCxnSpPr>
          <p:spPr>
            <a:xfrm flipV="1">
              <a:off x="3427919" y="4186165"/>
              <a:ext cx="518608" cy="578397"/>
            </a:xfrm>
            <a:prstGeom prst="straightConnector1">
              <a:avLst/>
            </a:prstGeom>
            <a:ln w="38100">
              <a:solidFill>
                <a:srgbClr val="82BFD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E3FEDAD4-E606-2949-B533-8525ACFB3B2D}"/>
                </a:ext>
              </a:extLst>
            </p:cNvPr>
            <p:cNvSpPr/>
            <p:nvPr/>
          </p:nvSpPr>
          <p:spPr>
            <a:xfrm>
              <a:off x="4003345" y="4890535"/>
              <a:ext cx="504496" cy="504496"/>
            </a:xfrm>
            <a:prstGeom prst="ellipse">
              <a:avLst/>
            </a:prstGeom>
            <a:solidFill>
              <a:srgbClr val="FFC9D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H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直线箭头连接符 48">
              <a:extLst>
                <a:ext uri="{FF2B5EF4-FFF2-40B4-BE49-F238E27FC236}">
                  <a16:creationId xmlns:a16="http://schemas.microsoft.com/office/drawing/2014/main" id="{0DD28353-6EA3-4A49-8882-CB4C4B33380F}"/>
                </a:ext>
              </a:extLst>
            </p:cNvPr>
            <p:cNvCxnSpPr>
              <a:cxnSpLocks/>
              <a:stCxn id="48" idx="2"/>
              <a:endCxn id="39" idx="6"/>
            </p:cNvCxnSpPr>
            <p:nvPr/>
          </p:nvCxnSpPr>
          <p:spPr>
            <a:xfrm flipH="1" flipV="1">
              <a:off x="3501801" y="4942928"/>
              <a:ext cx="501544" cy="199855"/>
            </a:xfrm>
            <a:prstGeom prst="straightConnector1">
              <a:avLst/>
            </a:prstGeom>
            <a:ln w="38100">
              <a:solidFill>
                <a:srgbClr val="82BFD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箭头连接符 49">
              <a:extLst>
                <a:ext uri="{FF2B5EF4-FFF2-40B4-BE49-F238E27FC236}">
                  <a16:creationId xmlns:a16="http://schemas.microsoft.com/office/drawing/2014/main" id="{095514C8-85D7-5B49-8DA8-3E129550C590}"/>
                </a:ext>
              </a:extLst>
            </p:cNvPr>
            <p:cNvCxnSpPr>
              <a:cxnSpLocks/>
              <a:stCxn id="40" idx="4"/>
              <a:endCxn id="48" idx="0"/>
            </p:cNvCxnSpPr>
            <p:nvPr/>
          </p:nvCxnSpPr>
          <p:spPr>
            <a:xfrm>
              <a:off x="4124893" y="4260047"/>
              <a:ext cx="130700" cy="630488"/>
            </a:xfrm>
            <a:prstGeom prst="straightConnector1">
              <a:avLst/>
            </a:prstGeom>
            <a:ln w="38100">
              <a:solidFill>
                <a:srgbClr val="82BFD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箭头连接符 50">
              <a:extLst>
                <a:ext uri="{FF2B5EF4-FFF2-40B4-BE49-F238E27FC236}">
                  <a16:creationId xmlns:a16="http://schemas.microsoft.com/office/drawing/2014/main" id="{942D316B-3DCE-084B-8B20-7D1D4694442D}"/>
                </a:ext>
              </a:extLst>
            </p:cNvPr>
            <p:cNvCxnSpPr>
              <a:cxnSpLocks/>
              <a:stCxn id="37" idx="4"/>
              <a:endCxn id="40" idx="0"/>
            </p:cNvCxnSpPr>
            <p:nvPr/>
          </p:nvCxnSpPr>
          <p:spPr>
            <a:xfrm flipH="1">
              <a:off x="4124893" y="3190620"/>
              <a:ext cx="311218" cy="564931"/>
            </a:xfrm>
            <a:prstGeom prst="straightConnector1">
              <a:avLst/>
            </a:prstGeom>
            <a:ln w="38100">
              <a:solidFill>
                <a:srgbClr val="82BFD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0A513A99-CCD7-4946-92CF-88DFE23AFCA8}"/>
                </a:ext>
              </a:extLst>
            </p:cNvPr>
            <p:cNvSpPr/>
            <p:nvPr/>
          </p:nvSpPr>
          <p:spPr>
            <a:xfrm>
              <a:off x="7701963" y="1877789"/>
              <a:ext cx="504496" cy="504496"/>
            </a:xfrm>
            <a:prstGeom prst="ellipse">
              <a:avLst/>
            </a:prstGeom>
            <a:solidFill>
              <a:srgbClr val="FFC9D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A</a:t>
              </a:r>
              <a:r>
                <a:rPr kumimoji="1" lang="zh-CN" altLang="en-US" b="1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9337743E-E87E-5C41-9061-AB8914A1B50F}"/>
                </a:ext>
              </a:extLst>
            </p:cNvPr>
            <p:cNvSpPr/>
            <p:nvPr/>
          </p:nvSpPr>
          <p:spPr>
            <a:xfrm>
              <a:off x="7271349" y="2817795"/>
              <a:ext cx="504496" cy="504496"/>
            </a:xfrm>
            <a:prstGeom prst="ellipse">
              <a:avLst/>
            </a:prstGeom>
            <a:solidFill>
              <a:srgbClr val="FFC9D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B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B1B52E52-18C5-8849-859B-7D2BF7C59324}"/>
                </a:ext>
              </a:extLst>
            </p:cNvPr>
            <p:cNvSpPr/>
            <p:nvPr/>
          </p:nvSpPr>
          <p:spPr>
            <a:xfrm>
              <a:off x="8272813" y="2954722"/>
              <a:ext cx="504496" cy="504496"/>
            </a:xfrm>
            <a:prstGeom prst="ellipse">
              <a:avLst/>
            </a:prstGeom>
            <a:solidFill>
              <a:srgbClr val="FFC9D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C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ED023ADE-B2C1-2843-9422-B95F7CF605A9}"/>
                </a:ext>
              </a:extLst>
            </p:cNvPr>
            <p:cNvSpPr/>
            <p:nvPr/>
          </p:nvSpPr>
          <p:spPr>
            <a:xfrm>
              <a:off x="9385489" y="2568175"/>
              <a:ext cx="504496" cy="504496"/>
            </a:xfrm>
            <a:prstGeom prst="ellipse">
              <a:avLst/>
            </a:prstGeom>
            <a:solidFill>
              <a:srgbClr val="FFC9D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D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03BBC99F-A667-004C-9790-B931800DF591}"/>
                </a:ext>
              </a:extLst>
            </p:cNvPr>
            <p:cNvSpPr/>
            <p:nvPr/>
          </p:nvSpPr>
          <p:spPr>
            <a:xfrm>
              <a:off x="7397473" y="3780455"/>
              <a:ext cx="504496" cy="504496"/>
            </a:xfrm>
            <a:prstGeom prst="ellipse">
              <a:avLst/>
            </a:prstGeom>
            <a:solidFill>
              <a:srgbClr val="FFC9D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E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F04C4429-B151-7D4B-9709-6C76FE83D0B4}"/>
                </a:ext>
              </a:extLst>
            </p:cNvPr>
            <p:cNvSpPr/>
            <p:nvPr/>
          </p:nvSpPr>
          <p:spPr>
            <a:xfrm>
              <a:off x="8198931" y="4572731"/>
              <a:ext cx="504496" cy="504496"/>
            </a:xfrm>
            <a:prstGeom prst="ellipse">
              <a:avLst/>
            </a:prstGeom>
            <a:solidFill>
              <a:srgbClr val="FFC9D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F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5DC4A1DA-E848-2542-BA54-B0CC7C05118A}"/>
                </a:ext>
              </a:extLst>
            </p:cNvPr>
            <p:cNvSpPr/>
            <p:nvPr/>
          </p:nvSpPr>
          <p:spPr>
            <a:xfrm>
              <a:off x="9074271" y="3637602"/>
              <a:ext cx="504496" cy="50449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G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直线箭头连接符 59">
              <a:extLst>
                <a:ext uri="{FF2B5EF4-FFF2-40B4-BE49-F238E27FC236}">
                  <a16:creationId xmlns:a16="http://schemas.microsoft.com/office/drawing/2014/main" id="{B696359D-9003-B042-8645-057BDB43E1C4}"/>
                </a:ext>
              </a:extLst>
            </p:cNvPr>
            <p:cNvCxnSpPr>
              <a:cxnSpLocks/>
              <a:stCxn id="53" idx="0"/>
              <a:endCxn id="52" idx="3"/>
            </p:cNvCxnSpPr>
            <p:nvPr/>
          </p:nvCxnSpPr>
          <p:spPr>
            <a:xfrm flipV="1">
              <a:off x="7523597" y="2308403"/>
              <a:ext cx="252248" cy="509392"/>
            </a:xfrm>
            <a:prstGeom prst="straightConnector1">
              <a:avLst/>
            </a:prstGeom>
            <a:ln w="38100">
              <a:solidFill>
                <a:srgbClr val="82BFD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箭头连接符 60">
              <a:extLst>
                <a:ext uri="{FF2B5EF4-FFF2-40B4-BE49-F238E27FC236}">
                  <a16:creationId xmlns:a16="http://schemas.microsoft.com/office/drawing/2014/main" id="{48BD4A31-03FD-1F41-9208-5881EA04AE32}"/>
                </a:ext>
              </a:extLst>
            </p:cNvPr>
            <p:cNvCxnSpPr>
              <a:stCxn id="52" idx="4"/>
              <a:endCxn id="54" idx="1"/>
            </p:cNvCxnSpPr>
            <p:nvPr/>
          </p:nvCxnSpPr>
          <p:spPr>
            <a:xfrm>
              <a:off x="7954211" y="2382285"/>
              <a:ext cx="392484" cy="646319"/>
            </a:xfrm>
            <a:prstGeom prst="straightConnector1">
              <a:avLst/>
            </a:prstGeom>
            <a:ln w="38100">
              <a:solidFill>
                <a:srgbClr val="82BFD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箭头连接符 61">
              <a:extLst>
                <a:ext uri="{FF2B5EF4-FFF2-40B4-BE49-F238E27FC236}">
                  <a16:creationId xmlns:a16="http://schemas.microsoft.com/office/drawing/2014/main" id="{B060D0C7-4B8A-1D4D-81AB-1B2BEAA501A2}"/>
                </a:ext>
              </a:extLst>
            </p:cNvPr>
            <p:cNvCxnSpPr>
              <a:cxnSpLocks/>
              <a:stCxn id="53" idx="4"/>
              <a:endCxn id="57" idx="0"/>
            </p:cNvCxnSpPr>
            <p:nvPr/>
          </p:nvCxnSpPr>
          <p:spPr>
            <a:xfrm>
              <a:off x="7523597" y="3322291"/>
              <a:ext cx="126124" cy="458164"/>
            </a:xfrm>
            <a:prstGeom prst="straightConnector1">
              <a:avLst/>
            </a:prstGeom>
            <a:ln w="38100">
              <a:solidFill>
                <a:srgbClr val="82BFD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箭头连接符 62">
              <a:extLst>
                <a:ext uri="{FF2B5EF4-FFF2-40B4-BE49-F238E27FC236}">
                  <a16:creationId xmlns:a16="http://schemas.microsoft.com/office/drawing/2014/main" id="{33EBDA7A-71A4-2947-87F1-1639E546AE1D}"/>
                </a:ext>
              </a:extLst>
            </p:cNvPr>
            <p:cNvCxnSpPr>
              <a:cxnSpLocks/>
              <a:stCxn id="53" idx="6"/>
              <a:endCxn id="54" idx="2"/>
            </p:cNvCxnSpPr>
            <p:nvPr/>
          </p:nvCxnSpPr>
          <p:spPr>
            <a:xfrm>
              <a:off x="7775845" y="3070043"/>
              <a:ext cx="496968" cy="136927"/>
            </a:xfrm>
            <a:prstGeom prst="straightConnector1">
              <a:avLst/>
            </a:prstGeom>
            <a:ln w="38100">
              <a:solidFill>
                <a:srgbClr val="82BFD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02165F1D-E04D-0F48-BCB6-4C0FA3CDB159}"/>
                </a:ext>
              </a:extLst>
            </p:cNvPr>
            <p:cNvCxnSpPr>
              <a:cxnSpLocks/>
              <a:stCxn id="54" idx="7"/>
              <a:endCxn id="55" idx="2"/>
            </p:cNvCxnSpPr>
            <p:nvPr/>
          </p:nvCxnSpPr>
          <p:spPr>
            <a:xfrm flipV="1">
              <a:off x="8703427" y="2820423"/>
              <a:ext cx="682062" cy="208181"/>
            </a:xfrm>
            <a:prstGeom prst="straightConnector1">
              <a:avLst/>
            </a:prstGeom>
            <a:ln w="38100">
              <a:solidFill>
                <a:srgbClr val="82BFD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箭头连接符 64">
              <a:extLst>
                <a:ext uri="{FF2B5EF4-FFF2-40B4-BE49-F238E27FC236}">
                  <a16:creationId xmlns:a16="http://schemas.microsoft.com/office/drawing/2014/main" id="{06AA45BF-60C4-584F-8528-22F77D70B46A}"/>
                </a:ext>
              </a:extLst>
            </p:cNvPr>
            <p:cNvCxnSpPr>
              <a:cxnSpLocks/>
              <a:stCxn id="54" idx="4"/>
              <a:endCxn id="58" idx="0"/>
            </p:cNvCxnSpPr>
            <p:nvPr/>
          </p:nvCxnSpPr>
          <p:spPr>
            <a:xfrm flipH="1">
              <a:off x="8451179" y="3459218"/>
              <a:ext cx="73882" cy="1113513"/>
            </a:xfrm>
            <a:prstGeom prst="straightConnector1">
              <a:avLst/>
            </a:prstGeom>
            <a:ln w="38100">
              <a:solidFill>
                <a:srgbClr val="82BFD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B1E83429-F2D0-BA48-8431-26CF7F314AC3}"/>
                </a:ext>
              </a:extLst>
            </p:cNvPr>
            <p:cNvCxnSpPr>
              <a:cxnSpLocks/>
              <a:stCxn id="58" idx="7"/>
              <a:endCxn id="59" idx="3"/>
            </p:cNvCxnSpPr>
            <p:nvPr/>
          </p:nvCxnSpPr>
          <p:spPr>
            <a:xfrm flipV="1">
              <a:off x="8629545" y="4068216"/>
              <a:ext cx="518608" cy="578397"/>
            </a:xfrm>
            <a:prstGeom prst="straightConnector1">
              <a:avLst/>
            </a:prstGeom>
            <a:ln w="38100">
              <a:solidFill>
                <a:srgbClr val="82BFD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7D26E467-6A16-EB4E-A723-4CEDE56B8D4A}"/>
                </a:ext>
              </a:extLst>
            </p:cNvPr>
            <p:cNvSpPr/>
            <p:nvPr/>
          </p:nvSpPr>
          <p:spPr>
            <a:xfrm>
              <a:off x="9204971" y="4772586"/>
              <a:ext cx="504496" cy="504496"/>
            </a:xfrm>
            <a:prstGeom prst="ellipse">
              <a:avLst/>
            </a:prstGeom>
            <a:solidFill>
              <a:srgbClr val="FFC9D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H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直线箭头连接符 67">
              <a:extLst>
                <a:ext uri="{FF2B5EF4-FFF2-40B4-BE49-F238E27FC236}">
                  <a16:creationId xmlns:a16="http://schemas.microsoft.com/office/drawing/2014/main" id="{E9ED1B26-B821-F640-9B54-39C23B85CAD6}"/>
                </a:ext>
              </a:extLst>
            </p:cNvPr>
            <p:cNvCxnSpPr>
              <a:cxnSpLocks/>
              <a:stCxn id="67" idx="2"/>
              <a:endCxn id="58" idx="6"/>
            </p:cNvCxnSpPr>
            <p:nvPr/>
          </p:nvCxnSpPr>
          <p:spPr>
            <a:xfrm flipH="1" flipV="1">
              <a:off x="8703427" y="4824979"/>
              <a:ext cx="501544" cy="199855"/>
            </a:xfrm>
            <a:prstGeom prst="straightConnector1">
              <a:avLst/>
            </a:prstGeom>
            <a:ln w="38100">
              <a:solidFill>
                <a:srgbClr val="82BFD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箭头连接符 68">
              <a:extLst>
                <a:ext uri="{FF2B5EF4-FFF2-40B4-BE49-F238E27FC236}">
                  <a16:creationId xmlns:a16="http://schemas.microsoft.com/office/drawing/2014/main" id="{CE89A1DC-83E8-3142-A57C-A6C45E2B4BDD}"/>
                </a:ext>
              </a:extLst>
            </p:cNvPr>
            <p:cNvCxnSpPr>
              <a:cxnSpLocks/>
              <a:stCxn id="59" idx="4"/>
              <a:endCxn id="67" idx="0"/>
            </p:cNvCxnSpPr>
            <p:nvPr/>
          </p:nvCxnSpPr>
          <p:spPr>
            <a:xfrm>
              <a:off x="9326519" y="4142098"/>
              <a:ext cx="130700" cy="630488"/>
            </a:xfrm>
            <a:prstGeom prst="straightConnector1">
              <a:avLst/>
            </a:prstGeom>
            <a:ln w="38100">
              <a:solidFill>
                <a:srgbClr val="82BFD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箭头连接符 69">
              <a:extLst>
                <a:ext uri="{FF2B5EF4-FFF2-40B4-BE49-F238E27FC236}">
                  <a16:creationId xmlns:a16="http://schemas.microsoft.com/office/drawing/2014/main" id="{3C375B24-9B6D-0B4A-A800-665B57D657E2}"/>
                </a:ext>
              </a:extLst>
            </p:cNvPr>
            <p:cNvCxnSpPr>
              <a:cxnSpLocks/>
              <a:stCxn id="55" idx="4"/>
              <a:endCxn id="59" idx="0"/>
            </p:cNvCxnSpPr>
            <p:nvPr/>
          </p:nvCxnSpPr>
          <p:spPr>
            <a:xfrm flipH="1">
              <a:off x="9326519" y="3072671"/>
              <a:ext cx="311218" cy="564931"/>
            </a:xfrm>
            <a:prstGeom prst="straightConnector1">
              <a:avLst/>
            </a:prstGeom>
            <a:ln w="38100">
              <a:solidFill>
                <a:srgbClr val="82BFD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4DDF0C83-9E5E-C845-9585-239494A4F220}"/>
              </a:ext>
            </a:extLst>
          </p:cNvPr>
          <p:cNvCxnSpPr>
            <a:cxnSpLocks/>
            <a:stCxn id="13" idx="4"/>
            <a:endCxn id="20" idx="0"/>
          </p:cNvCxnSpPr>
          <p:nvPr/>
        </p:nvCxnSpPr>
        <p:spPr>
          <a:xfrm flipH="1">
            <a:off x="7166549" y="1603727"/>
            <a:ext cx="1882052" cy="7758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3087B4A6-3CDD-8244-9FF3-DE329E533068}"/>
              </a:ext>
            </a:extLst>
          </p:cNvPr>
          <p:cNvCxnSpPr>
            <a:stCxn id="33" idx="0"/>
            <a:endCxn id="20" idx="4"/>
          </p:cNvCxnSpPr>
          <p:nvPr/>
        </p:nvCxnSpPr>
        <p:spPr>
          <a:xfrm flipV="1">
            <a:off x="6055694" y="2611912"/>
            <a:ext cx="1110855" cy="940773"/>
          </a:xfrm>
          <a:prstGeom prst="straightConnector1">
            <a:avLst/>
          </a:prstGeom>
          <a:ln w="38100">
            <a:solidFill>
              <a:srgbClr val="E98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516F1CFB-60EC-904A-B5E3-3076FA70E6C1}"/>
              </a:ext>
            </a:extLst>
          </p:cNvPr>
          <p:cNvCxnSpPr>
            <a:cxnSpLocks/>
            <a:stCxn id="32" idx="0"/>
            <a:endCxn id="18" idx="4"/>
          </p:cNvCxnSpPr>
          <p:nvPr/>
        </p:nvCxnSpPr>
        <p:spPr>
          <a:xfrm flipH="1" flipV="1">
            <a:off x="9501777" y="2611914"/>
            <a:ext cx="1035045" cy="940770"/>
          </a:xfrm>
          <a:prstGeom prst="straightConnector1">
            <a:avLst/>
          </a:prstGeom>
          <a:ln w="38100">
            <a:solidFill>
              <a:srgbClr val="E98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72B6A323-B20B-B844-A505-82781362EC70}"/>
              </a:ext>
            </a:extLst>
          </p:cNvPr>
          <p:cNvCxnSpPr>
            <a:cxnSpLocks/>
            <a:stCxn id="11" idx="4"/>
            <a:endCxn id="18" idx="0"/>
          </p:cNvCxnSpPr>
          <p:nvPr/>
        </p:nvCxnSpPr>
        <p:spPr>
          <a:xfrm>
            <a:off x="7491782" y="1603725"/>
            <a:ext cx="2009995" cy="7758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ED16536D-8F02-5942-B71C-5623D1138F28}"/>
              </a:ext>
            </a:extLst>
          </p:cNvPr>
          <p:cNvCxnSpPr>
            <a:cxnSpLocks/>
            <a:stCxn id="13" idx="4"/>
            <a:endCxn id="18" idx="0"/>
          </p:cNvCxnSpPr>
          <p:nvPr/>
        </p:nvCxnSpPr>
        <p:spPr>
          <a:xfrm>
            <a:off x="9048601" y="1603727"/>
            <a:ext cx="453176" cy="7758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1BD31613-915B-8642-949A-C8C84C4C9443}"/>
                  </a:ext>
                </a:extLst>
              </p:cNvPr>
              <p:cNvSpPr txBox="1"/>
              <p:nvPr/>
            </p:nvSpPr>
            <p:spPr>
              <a:xfrm>
                <a:off x="372818" y="2275620"/>
                <a:ext cx="4558502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probability that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intersects with a random RR set</a:t>
                </a:r>
              </a:p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kumimoji="1"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probability that a random node can be influenced by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kumimoji="1" lang="en-US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ℛ</m:t>
                          </m:r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kumimoji="1" lang="en-US" altLang="zh-CN" dirty="0"/>
              </a:p>
              <a:p>
                <a:pPr/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maximize the influence spread</a:t>
                </a:r>
              </a:p>
              <a:p>
                <a:pPr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To maximize the number of covered RR sets</a:t>
                </a:r>
              </a:p>
            </p:txBody>
          </p:sp>
        </mc:Choice>
        <mc:Fallback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1BD31613-915B-8642-949A-C8C84C4C9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18" y="2275620"/>
                <a:ext cx="4558502" cy="2862322"/>
              </a:xfrm>
              <a:prstGeom prst="rect">
                <a:avLst/>
              </a:prstGeom>
              <a:blipFill>
                <a:blip r:embed="rId6"/>
                <a:stretch>
                  <a:fillRect l="-1111" t="-885" r="-556" b="-2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9A84A00B-72B5-5C46-8F7A-AF4CE94E693F}"/>
                  </a:ext>
                </a:extLst>
              </p:cNvPr>
              <p:cNvSpPr txBox="1"/>
              <p:nvPr/>
            </p:nvSpPr>
            <p:spPr>
              <a:xfrm>
                <a:off x="7188602" y="6425276"/>
                <a:ext cx="3081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Fig. 3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 as a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-cover problem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9A84A00B-72B5-5C46-8F7A-AF4CE94E6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602" y="6425276"/>
                <a:ext cx="3081613" cy="369332"/>
              </a:xfrm>
              <a:prstGeom prst="rect">
                <a:avLst/>
              </a:prstGeom>
              <a:blipFill>
                <a:blip r:embed="rId7"/>
                <a:stretch>
                  <a:fillRect l="-1230" t="-3226" r="-820" b="-19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007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483CAEEF-8F6E-2D41-A3C1-1D66F241366E}"/>
              </a:ext>
            </a:extLst>
          </p:cNvPr>
          <p:cNvCxnSpPr>
            <a:cxnSpLocks/>
          </p:cNvCxnSpPr>
          <p:nvPr/>
        </p:nvCxnSpPr>
        <p:spPr>
          <a:xfrm>
            <a:off x="447983" y="958774"/>
            <a:ext cx="11296034" cy="0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形 7">
            <a:extLst>
              <a:ext uri="{FF2B5EF4-FFF2-40B4-BE49-F238E27FC236}">
                <a16:creationId xmlns:a16="http://schemas.microsoft.com/office/drawing/2014/main" id="{72B3695D-5A65-6149-AFFC-8626639FD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718" y="182350"/>
            <a:ext cx="2695299" cy="66436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FD4DA14-8F96-F64C-817C-6EA0EA671B16}"/>
              </a:ext>
            </a:extLst>
          </p:cNvPr>
          <p:cNvSpPr txBox="1"/>
          <p:nvPr/>
        </p:nvSpPr>
        <p:spPr>
          <a:xfrm>
            <a:off x="451520" y="138827"/>
            <a:ext cx="17812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B3FB5ED-BD34-FE46-AB46-2AB0E23DB2AB}"/>
              </a:ext>
            </a:extLst>
          </p:cNvPr>
          <p:cNvSpPr txBox="1"/>
          <p:nvPr/>
        </p:nvSpPr>
        <p:spPr>
          <a:xfrm>
            <a:off x="447983" y="1868862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6" name="图片 85">
            <a:extLst>
              <a:ext uri="{FF2B5EF4-FFF2-40B4-BE49-F238E27FC236}">
                <a16:creationId xmlns:a16="http://schemas.microsoft.com/office/drawing/2014/main" id="{887F124A-4CD4-9A47-AA18-9C91ABC0BC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4084" y="1167512"/>
            <a:ext cx="3957871" cy="20527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B7EF5C6-F567-7F46-A9F3-AC33A2C60EC9}"/>
                  </a:ext>
                </a:extLst>
              </p:cNvPr>
              <p:cNvSpPr txBox="1"/>
              <p:nvPr/>
            </p:nvSpPr>
            <p:spPr>
              <a:xfrm>
                <a:off x="447983" y="1167512"/>
                <a:ext cx="6562417" cy="47588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Previous Work:</a:t>
                </a:r>
              </a:p>
              <a:p>
                <a:r>
                  <a:rPr kumimoji="1" lang="en-US" altLang="zh-CN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 [</a:t>
                </a:r>
                <a:r>
                  <a:rPr kumimoji="1" lang="en-US" altLang="zh-CN" sz="2000" b="0" dirty="0">
                    <a:latin typeface="Times New Roman" panose="02020603050405020304" pitchFamily="18" charset="0"/>
                    <a:cs typeface="Times New Roman" panose="02020603050405020304" pitchFamily="18" charset="0"/>
                    <a:hlinkClick r:id="rId6" action="ppaction://hlinksldjump"/>
                  </a:rPr>
                  <a:t>3</a:t>
                </a:r>
                <a:r>
                  <a:rPr kumimoji="1" lang="en-US" altLang="zh-CN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kumimoji="1" lang="en-US" altLang="zh-CN" sz="2000" b="0" dirty="0">
                    <a:latin typeface="Times New Roman" panose="02020603050405020304" pitchFamily="18" charset="0"/>
                    <a:cs typeface="Times New Roman" panose="02020603050405020304" pitchFamily="18" charset="0"/>
                    <a:hlinkClick r:id="rId6" action="ppaction://hlinksldjump"/>
                  </a:rPr>
                  <a:t>4</a:t>
                </a:r>
                <a:r>
                  <a:rPr kumimoji="1" lang="en-US" altLang="zh-CN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]: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kumimoji="1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RR sets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dirty="0" smtClean="0">
                        <a:latin typeface="Cambria Math" panose="02040503050406030204" pitchFamily="18" charset="0"/>
                      </a:rPr>
                      <m:t>(1−</m:t>
                    </m:r>
                    <m:f>
                      <m:fPr>
                        <m:ctrlP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den>
                    </m:f>
                    <m:r>
                      <a:rPr kumimoji="1" lang="en-US" altLang="zh-CN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kumimoji="1" lang="en-US" altLang="zh-CN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-approximate solution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kumimoji="1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-cover: sketch-based approximation</a:t>
                </a:r>
              </a:p>
              <a:p>
                <a:endParaRPr kumimoji="1"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kumimoji="1"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kumimoji="1"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Our Method:</a:t>
                </a:r>
              </a:p>
              <a:p>
                <a:r>
                  <a:rPr kumimoji="1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Choose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1"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  <m:d>
                          <m:d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𝛿</m:t>
                            </m:r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+ </m:t>
                            </m:r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kumimoji="1"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  <m:d>
                              <m:dPr>
                                <m:ctrlPr>
                                  <a:rPr kumimoji="1"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num>
                      <m:den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kumimoji="1" lang="en-US" altLang="zh-CN" sz="20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O</m:t>
                            </m:r>
                            <m:r>
                              <m:rPr>
                                <m:sty m:val="p"/>
                              </m:rPr>
                              <a:rPr kumimoji="1" lang="en-US" altLang="zh-CN" sz="2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pt</m:t>
                            </m:r>
                          </m:e>
                          <m:sub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≤1</m:t>
                    </m:r>
                  </m:oMath>
                </a14:m>
                <a:r>
                  <a:rPr kumimoji="1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kumimoji="1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About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kumimoji="1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RR sets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(1−</m:t>
                    </m:r>
                    <m:f>
                      <m:fPr>
                        <m:ctrlPr>
                          <a:rPr kumimoji="1" lang="en-US" altLang="zh-CN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sz="2000" i="1" dirty="0">
                            <a:latin typeface="Cambria Math" panose="02040503050406030204" pitchFamily="18" charset="0"/>
                          </a:rPr>
                          <m:t>𝑒</m:t>
                        </m:r>
                      </m:den>
                    </m:f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 dirty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kumimoji="1" lang="en-US" altLang="zh-CN" sz="20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sz="2000" b="0" i="1" dirty="0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kumimoji="1" lang="en-US" altLang="zh-CN" sz="2000" b="0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kumimoji="1"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-approximate solution</a:t>
                </a:r>
              </a:p>
              <a:p>
                <a:endParaRPr kumimoji="1"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en-US" altLang="zh-CN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Opt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kumimoji="1" lang="en-US" altLang="zh-CN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kumimoji="1" lang="en-US" altLang="zh-CN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p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1"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  <m:d>
                          <m:d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𝛿</m:t>
                            </m:r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+ </m:t>
                            </m:r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kumimoji="1"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  <m:d>
                              <m:dPr>
                                <m:ctrlPr>
                                  <a:rPr kumimoji="1"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  <m:sSup>
                          <m:sSup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kumimoji="1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replace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kumimoji="1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kumimoji="1"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B7EF5C6-F567-7F46-A9F3-AC33A2C60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83" y="1167512"/>
                <a:ext cx="6562417" cy="4758803"/>
              </a:xfrm>
              <a:prstGeom prst="rect">
                <a:avLst/>
              </a:prstGeom>
              <a:blipFill>
                <a:blip r:embed="rId7"/>
                <a:stretch>
                  <a:fillRect l="-967" t="-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4E7EB7D6-EF13-044D-94BA-64A934964C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3016" y="3849465"/>
            <a:ext cx="4560005" cy="257581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0289CC0-98B8-0944-A50F-EC04911A14B9}"/>
                  </a:ext>
                </a:extLst>
              </p:cNvPr>
              <p:cNvSpPr txBox="1"/>
              <p:nvPr/>
            </p:nvSpPr>
            <p:spPr>
              <a:xfrm>
                <a:off x="8945236" y="3196309"/>
                <a:ext cx="23146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Fig. 4</a:t>
                </a:r>
                <a:r>
                  <a:rPr kumimoji="1"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Sketch for </a:t>
                </a:r>
                <a14:m>
                  <m:oMath xmlns:m="http://schemas.openxmlformats.org/officeDocument/2006/math">
                    <m:r>
                      <a:rPr kumimoji="1" lang="en-US" altLang="zh-CN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kumimoji="1"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-cover</a:t>
                </a:r>
                <a:endParaRPr kumimoji="1"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0289CC0-98B8-0944-A50F-EC04911A1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236" y="3196309"/>
                <a:ext cx="2314673" cy="338554"/>
              </a:xfrm>
              <a:prstGeom prst="rect">
                <a:avLst/>
              </a:prstGeom>
              <a:blipFill>
                <a:blip r:embed="rId9"/>
                <a:stretch>
                  <a:fillRect l="-1639" t="-3571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4243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483CAEEF-8F6E-2D41-A3C1-1D66F241366E}"/>
              </a:ext>
            </a:extLst>
          </p:cNvPr>
          <p:cNvCxnSpPr>
            <a:cxnSpLocks/>
          </p:cNvCxnSpPr>
          <p:nvPr/>
        </p:nvCxnSpPr>
        <p:spPr>
          <a:xfrm>
            <a:off x="447983" y="958774"/>
            <a:ext cx="11296034" cy="0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形 7">
            <a:extLst>
              <a:ext uri="{FF2B5EF4-FFF2-40B4-BE49-F238E27FC236}">
                <a16:creationId xmlns:a16="http://schemas.microsoft.com/office/drawing/2014/main" id="{72B3695D-5A65-6149-AFFC-8626639FD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718" y="182350"/>
            <a:ext cx="2695299" cy="66436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FD4DA14-8F96-F64C-817C-6EA0EA671B16}"/>
              </a:ext>
            </a:extLst>
          </p:cNvPr>
          <p:cNvSpPr txBox="1"/>
          <p:nvPr/>
        </p:nvSpPr>
        <p:spPr>
          <a:xfrm>
            <a:off x="451520" y="138827"/>
            <a:ext cx="28232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Proofs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B3FB5ED-BD34-FE46-AB46-2AB0E23DB2AB}"/>
              </a:ext>
            </a:extLst>
          </p:cNvPr>
          <p:cNvSpPr txBox="1"/>
          <p:nvPr/>
        </p:nvSpPr>
        <p:spPr>
          <a:xfrm>
            <a:off x="447983" y="1868862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D965D7-83AB-1543-9BF9-47F6DE363A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4370" y="1122404"/>
            <a:ext cx="6225640" cy="164541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CAA41E0-82DF-164C-BDFF-DA3D98A822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5661" y="2699859"/>
            <a:ext cx="6243057" cy="173736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01CA9EF-EF80-054C-9F07-09E6FE1681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0261" y="4437223"/>
            <a:ext cx="4789647" cy="208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922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483CAEEF-8F6E-2D41-A3C1-1D66F241366E}"/>
              </a:ext>
            </a:extLst>
          </p:cNvPr>
          <p:cNvCxnSpPr>
            <a:cxnSpLocks/>
          </p:cNvCxnSpPr>
          <p:nvPr/>
        </p:nvCxnSpPr>
        <p:spPr>
          <a:xfrm>
            <a:off x="447983" y="958774"/>
            <a:ext cx="11296034" cy="0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形 7">
            <a:extLst>
              <a:ext uri="{FF2B5EF4-FFF2-40B4-BE49-F238E27FC236}">
                <a16:creationId xmlns:a16="http://schemas.microsoft.com/office/drawing/2014/main" id="{72B3695D-5A65-6149-AFFC-8626639FD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718" y="182350"/>
            <a:ext cx="2695299" cy="66436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FD4DA14-8F96-F64C-817C-6EA0EA671B16}"/>
              </a:ext>
            </a:extLst>
          </p:cNvPr>
          <p:cNvSpPr txBox="1"/>
          <p:nvPr/>
        </p:nvSpPr>
        <p:spPr>
          <a:xfrm>
            <a:off x="451520" y="138827"/>
            <a:ext cx="16962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B3FB5ED-BD34-FE46-AB46-2AB0E23DB2AB}"/>
              </a:ext>
            </a:extLst>
          </p:cNvPr>
          <p:cNvSpPr txBox="1"/>
          <p:nvPr/>
        </p:nvSpPr>
        <p:spPr>
          <a:xfrm>
            <a:off x="447983" y="1868862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CEFE0E3-8859-EF4F-A8AF-AA03B89D70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084" y="1070836"/>
            <a:ext cx="2130844" cy="208128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731FDFA-1761-D449-8CA7-C972F1B238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2046" y="1143063"/>
            <a:ext cx="9233870" cy="43197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38A00A1-6593-9D41-955D-DA15B5DEDCC2}"/>
                  </a:ext>
                </a:extLst>
              </p:cNvPr>
              <p:cNvSpPr txBox="1"/>
              <p:nvPr/>
            </p:nvSpPr>
            <p:spPr>
              <a:xfrm>
                <a:off x="135251" y="5899226"/>
                <a:ext cx="261251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∈[1, 5]</m:t>
                      </m:r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small datasets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larger datasets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38A00A1-6593-9D41-955D-DA15B5DED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51" y="5899226"/>
                <a:ext cx="2612510" cy="923330"/>
              </a:xfrm>
              <a:prstGeom prst="rect">
                <a:avLst/>
              </a:prstGeom>
              <a:blipFill>
                <a:blip r:embed="rId7"/>
                <a:stretch>
                  <a:fillRect r="-966" b="-9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6076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483CAEEF-8F6E-2D41-A3C1-1D66F241366E}"/>
              </a:ext>
            </a:extLst>
          </p:cNvPr>
          <p:cNvCxnSpPr>
            <a:cxnSpLocks/>
          </p:cNvCxnSpPr>
          <p:nvPr/>
        </p:nvCxnSpPr>
        <p:spPr>
          <a:xfrm>
            <a:off x="447983" y="958774"/>
            <a:ext cx="11296034" cy="0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形 7">
            <a:extLst>
              <a:ext uri="{FF2B5EF4-FFF2-40B4-BE49-F238E27FC236}">
                <a16:creationId xmlns:a16="http://schemas.microsoft.com/office/drawing/2014/main" id="{72B3695D-5A65-6149-AFFC-8626639FD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718" y="182350"/>
            <a:ext cx="2695299" cy="66436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FD4DA14-8F96-F64C-817C-6EA0EA671B16}"/>
              </a:ext>
            </a:extLst>
          </p:cNvPr>
          <p:cNvSpPr txBox="1"/>
          <p:nvPr/>
        </p:nvSpPr>
        <p:spPr>
          <a:xfrm>
            <a:off x="451520" y="138827"/>
            <a:ext cx="16962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B3FB5ED-BD34-FE46-AB46-2AB0E23DB2AB}"/>
              </a:ext>
            </a:extLst>
          </p:cNvPr>
          <p:cNvSpPr txBox="1"/>
          <p:nvPr/>
        </p:nvSpPr>
        <p:spPr>
          <a:xfrm>
            <a:off x="447983" y="1868862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FC98A1-F0C4-F94D-94EE-A7F7E70733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966" y="1201786"/>
            <a:ext cx="10396068" cy="485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941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483CAEEF-8F6E-2D41-A3C1-1D66F241366E}"/>
              </a:ext>
            </a:extLst>
          </p:cNvPr>
          <p:cNvCxnSpPr>
            <a:cxnSpLocks/>
          </p:cNvCxnSpPr>
          <p:nvPr/>
        </p:nvCxnSpPr>
        <p:spPr>
          <a:xfrm>
            <a:off x="447983" y="958774"/>
            <a:ext cx="11296034" cy="0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形 7">
            <a:extLst>
              <a:ext uri="{FF2B5EF4-FFF2-40B4-BE49-F238E27FC236}">
                <a16:creationId xmlns:a16="http://schemas.microsoft.com/office/drawing/2014/main" id="{72B3695D-5A65-6149-AFFC-8626639FD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8718" y="182350"/>
            <a:ext cx="2695299" cy="66436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FD4DA14-8F96-F64C-817C-6EA0EA671B16}"/>
              </a:ext>
            </a:extLst>
          </p:cNvPr>
          <p:cNvSpPr txBox="1"/>
          <p:nvPr/>
        </p:nvSpPr>
        <p:spPr>
          <a:xfrm>
            <a:off x="451520" y="138827"/>
            <a:ext cx="2978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Clarifications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B3FB5ED-BD34-FE46-AB46-2AB0E23DB2AB}"/>
              </a:ext>
            </a:extLst>
          </p:cNvPr>
          <p:cNvSpPr txBox="1"/>
          <p:nvPr/>
        </p:nvSpPr>
        <p:spPr>
          <a:xfrm>
            <a:off x="447983" y="1868862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B7EF5C6-F567-7F46-A9F3-AC33A2C60EC9}"/>
                  </a:ext>
                </a:extLst>
              </p:cNvPr>
              <p:cNvSpPr txBox="1"/>
              <p:nvPr/>
            </p:nvSpPr>
            <p:spPr>
              <a:xfrm>
                <a:off x="447983" y="1167512"/>
                <a:ext cx="1102435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get rid of the assumption of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kumimoji="1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will introduce more constraints in future work.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kumimoji="1"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theoretical guarantees of different methods are not the same in the current experiment. The advantage will appear with larger datasets due to the large constants.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kumimoji="1"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algorithms are implemented by Python. They can be further accelerated by using C++.</a:t>
                </a: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B7EF5C6-F567-7F46-A9F3-AC33A2C60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83" y="1167512"/>
                <a:ext cx="11024350" cy="1938992"/>
              </a:xfrm>
              <a:prstGeom prst="rect">
                <a:avLst/>
              </a:prstGeom>
              <a:blipFill>
                <a:blip r:embed="rId5"/>
                <a:stretch>
                  <a:fillRect l="-460" t="-1961" b="-52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2541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8601</TotalTime>
  <Words>1281</Words>
  <Application>Microsoft Macintosh PowerPoint</Application>
  <PresentationFormat>宽屏</PresentationFormat>
  <Paragraphs>160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Arial</vt:lpstr>
      <vt:lpstr>Cambria Math</vt:lpstr>
      <vt:lpstr>Times New Roman</vt:lpstr>
      <vt:lpstr>Office 主题​​</vt:lpstr>
      <vt:lpstr>Further Sketching for Influence Maximization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Xiaolong</dc:creator>
  <cp:lastModifiedBy>CHEN Xiaolong</cp:lastModifiedBy>
  <cp:revision>95</cp:revision>
  <dcterms:created xsi:type="dcterms:W3CDTF">2022-08-31T03:50:57Z</dcterms:created>
  <dcterms:modified xsi:type="dcterms:W3CDTF">2022-12-16T09:23:31Z</dcterms:modified>
</cp:coreProperties>
</file>