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69" r:id="rId4"/>
    <p:sldId id="270" r:id="rId5"/>
    <p:sldId id="275" r:id="rId6"/>
    <p:sldId id="276" r:id="rId7"/>
    <p:sldId id="274" r:id="rId8"/>
    <p:sldId id="263" r:id="rId9"/>
    <p:sldId id="272" r:id="rId10"/>
    <p:sldId id="27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97D"/>
    <a:srgbClr val="E7D0A0"/>
    <a:srgbClr val="178F18"/>
    <a:srgbClr val="EA624C"/>
    <a:srgbClr val="9E2317"/>
    <a:srgbClr val="1A7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65"/>
    <p:restoredTop sz="90929"/>
  </p:normalViewPr>
  <p:slideViewPr>
    <p:cSldViewPr snapToGrid="0" snapToObjects="1">
      <p:cViewPr varScale="1">
        <p:scale>
          <a:sx n="146" d="100"/>
          <a:sy n="146" d="100"/>
        </p:scale>
        <p:origin x="1672" y="176"/>
      </p:cViewPr>
      <p:guideLst/>
    </p:cSldViewPr>
  </p:slideViewPr>
  <p:notesTextViewPr>
    <p:cViewPr>
      <p:scale>
        <a:sx n="95" d="100"/>
        <a:sy n="9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BB098-1450-C849-B55D-24DF01FB7B2D}" type="datetimeFigureOut">
              <a:rPr kumimoji="1" lang="zh-CN" altLang="en-US" smtClean="0"/>
              <a:t>2022/12/15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CFF32-DEA6-684B-B421-3C1D9F71B041}" type="slidenum">
              <a:rPr kumimoji="1" lang="zh-CN" altLang="en-US" smtClean="0"/>
              <a:t>‹#›</a:t>
            </a:fld>
            <a:endParaRPr kumimoji="1" lang="zh-CN" altLang="en-US"/>
          </a:p>
        </p:txBody>
      </p:sp>
    </p:spTree>
    <p:extLst>
      <p:ext uri="{BB962C8B-B14F-4D97-AF65-F5344CB8AC3E}">
        <p14:creationId xmlns:p14="http://schemas.microsoft.com/office/powerpoint/2010/main" val="351397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am </a:t>
            </a:r>
            <a:r>
              <a:rPr kumimoji="1" lang="en-US" altLang="zh-CN" dirty="0" err="1"/>
              <a:t>Xiaolong</a:t>
            </a:r>
            <a:r>
              <a:rPr kumimoji="1" lang="en-US" altLang="zh-CN" dirty="0"/>
              <a:t> CHEN from DSA Thrust. The title of my data science project is on the failure of centrality measures in Influence Maximization. The code and report are in my </a:t>
            </a:r>
            <a:r>
              <a:rPr kumimoji="1" lang="en-US" altLang="zh-CN" dirty="0" err="1"/>
              <a:t>github</a:t>
            </a:r>
            <a:r>
              <a:rPr kumimoji="1" lang="en-US" altLang="zh-CN" dirty="0"/>
              <a:t> repository. If you guys are interested, pls refer to that.</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1</a:t>
            </a:fld>
            <a:endParaRPr kumimoji="1" lang="zh-CN" altLang="en-US"/>
          </a:p>
        </p:txBody>
      </p:sp>
    </p:spTree>
    <p:extLst>
      <p:ext uri="{BB962C8B-B14F-4D97-AF65-F5344CB8AC3E}">
        <p14:creationId xmlns:p14="http://schemas.microsoft.com/office/powerpoint/2010/main" val="220947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 let‘s introduce the problem. For influence maximization, given a social graph G, we want to select k nodes to maximize the influence spread. But how do the nodes influence others. We will focus on the diffusion model called Independent Cascade. Every edge is attached with a probability that the target node can be activated by the source node. I will tell you how the influence propagation goes. At first, we will select a set of nodes to be active, which is called seed set. Then, the nodes in the seed set will activate their neighbors with certain probability. At the next timestamp, the newly activated nodes will continue such a process</a:t>
            </a:r>
            <a:r>
              <a:rPr kumimoji="1" lang="zh-CN" altLang="en-US" dirty="0"/>
              <a:t> </a:t>
            </a:r>
            <a:r>
              <a:rPr kumimoji="1" lang="en-US" altLang="zh-CN" dirty="0"/>
              <a:t>until no new node is activated. Every active node can attempt to influence others only once. Actually, this is an NP-hard algorithmic problem. But from the course we know that centrality measures can reflect social influence to some extent. So what if we just use centrality ranking to select nodes? Such a kind of idea raises a number of questions. Let’s dive into them.</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2</a:t>
            </a:fld>
            <a:endParaRPr kumimoji="1" lang="zh-CN" altLang="en-US"/>
          </a:p>
        </p:txBody>
      </p:sp>
    </p:spTree>
    <p:extLst>
      <p:ext uri="{BB962C8B-B14F-4D97-AF65-F5344CB8AC3E}">
        <p14:creationId xmlns:p14="http://schemas.microsoft.com/office/powerpoint/2010/main" val="240210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question is how do those centrality measures perform in the IM problem compared to others?</a:t>
            </a:r>
          </a:p>
          <a:p>
            <a:r>
              <a:rPr kumimoji="1" lang="en-US" altLang="zh-CN" dirty="0"/>
              <a:t>If they fail to return a good result, what are the reasons?</a:t>
            </a:r>
          </a:p>
          <a:p>
            <a:r>
              <a:rPr kumimoji="1" lang="en-US" altLang="zh-CN" dirty="0"/>
              <a:t>What kinds of network structure features can affect the performance of such methods?</a:t>
            </a:r>
          </a:p>
          <a:p>
            <a:r>
              <a:rPr kumimoji="1" lang="en-US" altLang="zh-CN" dirty="0"/>
              <a:t>Before starting to solve these questions. I’ll quickly go through the algorithms used in this project.</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3</a:t>
            </a:fld>
            <a:endParaRPr kumimoji="1" lang="zh-CN" altLang="en-US"/>
          </a:p>
        </p:txBody>
      </p:sp>
    </p:spTree>
    <p:extLst>
      <p:ext uri="{BB962C8B-B14F-4D97-AF65-F5344CB8AC3E}">
        <p14:creationId xmlns:p14="http://schemas.microsoft.com/office/powerpoint/2010/main" val="315772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one is Monte-Carlo Greedy. We select the node with the highest influence increment in each iteration. But how do we estimate the influence spread? We just simulate the influence propagation process for a large number of times.</a:t>
            </a:r>
          </a:p>
          <a:p>
            <a:r>
              <a:rPr kumimoji="1" lang="en-US" altLang="zh-CN" dirty="0"/>
              <a:t>CELF makes use of the </a:t>
            </a:r>
            <a:r>
              <a:rPr kumimoji="1" lang="en-US" altLang="zh-CN" dirty="0" err="1"/>
              <a:t>submodularity</a:t>
            </a:r>
            <a:r>
              <a:rPr kumimoji="1" lang="en-US" altLang="zh-CN" dirty="0"/>
              <a:t> of the influence function to reduce useless computation. Just think it as the MC-greedy + Early Termination.</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4</a:t>
            </a:fld>
            <a:endParaRPr kumimoji="1" lang="zh-CN" altLang="en-US"/>
          </a:p>
        </p:txBody>
      </p:sp>
    </p:spTree>
    <p:extLst>
      <p:ext uri="{BB962C8B-B14F-4D97-AF65-F5344CB8AC3E}">
        <p14:creationId xmlns:p14="http://schemas.microsoft.com/office/powerpoint/2010/main" val="236628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one is Monte-Carlo Greedy. We select the node with the highest influence increment in each iteration. But how do we estimate the influence spread? We just simulate the influence propagation process for a large number of times.</a:t>
            </a:r>
          </a:p>
          <a:p>
            <a:r>
              <a:rPr kumimoji="1" lang="en-US" altLang="zh-CN" dirty="0"/>
              <a:t>CELF makes use of the </a:t>
            </a:r>
            <a:r>
              <a:rPr kumimoji="1" lang="en-US" altLang="zh-CN" dirty="0" err="1"/>
              <a:t>submodularity</a:t>
            </a:r>
            <a:r>
              <a:rPr kumimoji="1" lang="en-US" altLang="zh-CN" dirty="0"/>
              <a:t> of the influence function to reduce useless computation. Just think it as the MC-greedy + Early Termination.</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5</a:t>
            </a:fld>
            <a:endParaRPr kumimoji="1" lang="zh-CN" altLang="en-US"/>
          </a:p>
        </p:txBody>
      </p:sp>
    </p:spTree>
    <p:extLst>
      <p:ext uri="{BB962C8B-B14F-4D97-AF65-F5344CB8AC3E}">
        <p14:creationId xmlns:p14="http://schemas.microsoft.com/office/powerpoint/2010/main" val="2415624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one is Monte-Carlo Greedy. We select the node with the highest influence increment in each iteration. But how do we estimate the influence spread? We just simulate the influence propagation process for a large number of times.</a:t>
            </a:r>
          </a:p>
          <a:p>
            <a:r>
              <a:rPr kumimoji="1" lang="en-US" altLang="zh-CN" dirty="0"/>
              <a:t>CELF makes use of the </a:t>
            </a:r>
            <a:r>
              <a:rPr kumimoji="1" lang="en-US" altLang="zh-CN" dirty="0" err="1"/>
              <a:t>submodularity</a:t>
            </a:r>
            <a:r>
              <a:rPr kumimoji="1" lang="en-US" altLang="zh-CN" dirty="0"/>
              <a:t> of the influence function to reduce useless computation. Just think it as the MC-greedy + Early Termination.</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6</a:t>
            </a:fld>
            <a:endParaRPr kumimoji="1" lang="zh-CN" altLang="en-US"/>
          </a:p>
        </p:txBody>
      </p:sp>
    </p:spTree>
    <p:extLst>
      <p:ext uri="{BB962C8B-B14F-4D97-AF65-F5344CB8AC3E}">
        <p14:creationId xmlns:p14="http://schemas.microsoft.com/office/powerpoint/2010/main" val="2513641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These are the datasets used in this project. The figure on the right hand side illustrates the results. We can see that </a:t>
            </a:r>
            <a:r>
              <a:rPr kumimoji="1" lang="en-US" altLang="zh-CN" dirty="0" err="1"/>
              <a:t>sota</a:t>
            </a:r>
            <a:r>
              <a:rPr kumimoji="1" lang="en-US" altLang="zh-CN" dirty="0"/>
              <a:t> is </a:t>
            </a:r>
            <a:r>
              <a:rPr kumimoji="1" lang="en-US" altLang="zh-CN" dirty="0" err="1"/>
              <a:t>sota</a:t>
            </a:r>
            <a:r>
              <a:rPr kumimoji="1" lang="en-US" altLang="zh-CN" dirty="0"/>
              <a:t>. RIS is both effective and efficient. However, centrality ranking-based methods are not very stable, sometimes they perform well, like Hens and Sparrows. But they fail most of the time.</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7</a:t>
            </a:fld>
            <a:endParaRPr kumimoji="1" lang="zh-CN" altLang="en-US"/>
          </a:p>
        </p:txBody>
      </p:sp>
    </p:spTree>
    <p:extLst>
      <p:ext uri="{BB962C8B-B14F-4D97-AF65-F5344CB8AC3E}">
        <p14:creationId xmlns:p14="http://schemas.microsoft.com/office/powerpoint/2010/main" val="75994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These are the datasets used in this project. The figure on the right hand side illustrates the results. We can see that </a:t>
            </a:r>
            <a:r>
              <a:rPr kumimoji="1" lang="en-US" altLang="zh-CN" dirty="0" err="1"/>
              <a:t>sota</a:t>
            </a:r>
            <a:r>
              <a:rPr kumimoji="1" lang="en-US" altLang="zh-CN" dirty="0"/>
              <a:t> is </a:t>
            </a:r>
            <a:r>
              <a:rPr kumimoji="1" lang="en-US" altLang="zh-CN" dirty="0" err="1"/>
              <a:t>sota</a:t>
            </a:r>
            <a:r>
              <a:rPr kumimoji="1" lang="en-US" altLang="zh-CN" dirty="0"/>
              <a:t>. RIS is both effective and efficient. However, centrality ranking-based methods are not very stable, sometimes they perform well, like Hens and Sparrows. But they fail most of the time.</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8</a:t>
            </a:fld>
            <a:endParaRPr kumimoji="1" lang="zh-CN" altLang="en-US"/>
          </a:p>
        </p:txBody>
      </p:sp>
    </p:spTree>
    <p:extLst>
      <p:ext uri="{BB962C8B-B14F-4D97-AF65-F5344CB8AC3E}">
        <p14:creationId xmlns:p14="http://schemas.microsoft.com/office/powerpoint/2010/main" val="223029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876D9-6A89-5947-950A-B052352D7FB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7C1A928-E294-1743-91EE-097BAD4C5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37D269E-2289-1E43-9257-40CFA066D90B}"/>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5" name="页脚占位符 4">
            <a:extLst>
              <a:ext uri="{FF2B5EF4-FFF2-40B4-BE49-F238E27FC236}">
                <a16:creationId xmlns:a16="http://schemas.microsoft.com/office/drawing/2014/main" id="{2340FD10-8DA8-964F-BAAF-0949832B12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48E43B-9735-A840-A7E0-61FC8777D23E}"/>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95215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ECCC2-0C92-A241-9FD0-B20DD39C699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0A1C71-6A58-D14F-8E86-D21D720B2BF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7AF2EA-79F4-7B4F-9F1C-454D6D443B4F}"/>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5" name="页脚占位符 4">
            <a:extLst>
              <a:ext uri="{FF2B5EF4-FFF2-40B4-BE49-F238E27FC236}">
                <a16:creationId xmlns:a16="http://schemas.microsoft.com/office/drawing/2014/main" id="{79E62A5D-724A-814D-A7C0-789C12FCAB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8D7FAF-61D8-3B43-8AB2-F56527A718F2}"/>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115776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96B55D-6CDF-224B-9048-416FD9064AD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1163064-98CA-8541-8B4F-85207E53E9E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B4A196-4CEF-1E41-8A3A-14E39DA31751}"/>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5" name="页脚占位符 4">
            <a:extLst>
              <a:ext uri="{FF2B5EF4-FFF2-40B4-BE49-F238E27FC236}">
                <a16:creationId xmlns:a16="http://schemas.microsoft.com/office/drawing/2014/main" id="{70835894-6B47-2144-951C-B416019178B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74F0CA6-DD2F-5C49-839A-67935E199EEE}"/>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96079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699A0-C64F-5946-866B-74EB2D0640C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3CA915-7079-1645-BDF4-95F268FCFA8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E40233-EDCB-484E-A9D8-310864078FC6}"/>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5" name="页脚占位符 4">
            <a:extLst>
              <a:ext uri="{FF2B5EF4-FFF2-40B4-BE49-F238E27FC236}">
                <a16:creationId xmlns:a16="http://schemas.microsoft.com/office/drawing/2014/main" id="{A8D7BDC5-17B3-3548-B9E2-BF0B6F670B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E578446-EF9B-2542-9C07-4A15F309BB80}"/>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04269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C91E0-70E0-9545-B43D-1FB458A004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54E1B91-5E39-9B44-8FC9-F162E65EC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8E4F586-D408-F546-9BF3-F4635E2FF775}"/>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5" name="页脚占位符 4">
            <a:extLst>
              <a:ext uri="{FF2B5EF4-FFF2-40B4-BE49-F238E27FC236}">
                <a16:creationId xmlns:a16="http://schemas.microsoft.com/office/drawing/2014/main" id="{0C22699B-29F4-0942-839F-8FCFD8E37E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4F5D4F-35C2-1E4F-9B1D-524D56DD7511}"/>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75545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ADF87-FE57-0E4B-BA30-492FD185ED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658CB68-CA56-1546-953B-80CA8FD076B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510AAF3-A2AD-944A-AB68-056D88462C2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42A5E90-83A7-1F42-A298-8AE6B1535721}"/>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6" name="页脚占位符 5">
            <a:extLst>
              <a:ext uri="{FF2B5EF4-FFF2-40B4-BE49-F238E27FC236}">
                <a16:creationId xmlns:a16="http://schemas.microsoft.com/office/drawing/2014/main" id="{A3544A67-52DD-A94F-8BA4-1007F11E9A0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817FBB8-1771-3F46-9443-A68ED3261D1C}"/>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48073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F8BE3-08C8-9244-835C-FF8B821235E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61B033-A605-E04C-90DC-9DC7ED1CF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81669F6-2A32-3A4C-ACA2-1E9BF08373D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5BB47D2-B203-BA4F-B16E-F5152DE23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99193A1-EDE6-3847-987F-8969D93D495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FFE18E-6C49-7040-919F-91FEB15DA322}"/>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8" name="页脚占位符 7">
            <a:extLst>
              <a:ext uri="{FF2B5EF4-FFF2-40B4-BE49-F238E27FC236}">
                <a16:creationId xmlns:a16="http://schemas.microsoft.com/office/drawing/2014/main" id="{26746AC1-6EF0-EF4E-B08F-811D7555CA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48D6D1D-0A0C-1247-9DD6-A00F2333F49F}"/>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67687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590BB-2B09-3549-86B6-6D6E811684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1D601E5-4230-3E47-AFF1-0A2EA237A9D7}"/>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4" name="页脚占位符 3">
            <a:extLst>
              <a:ext uri="{FF2B5EF4-FFF2-40B4-BE49-F238E27FC236}">
                <a16:creationId xmlns:a16="http://schemas.microsoft.com/office/drawing/2014/main" id="{4FB26CC2-CB89-1B4B-B1CA-B1BA81478F2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EF24CEA-FC29-C04A-A7C6-16DDB428C42F}"/>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16830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64688F-97E2-9740-9ED6-1836CA5B00A2}"/>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3" name="页脚占位符 2">
            <a:extLst>
              <a:ext uri="{FF2B5EF4-FFF2-40B4-BE49-F238E27FC236}">
                <a16:creationId xmlns:a16="http://schemas.microsoft.com/office/drawing/2014/main" id="{0549EB01-3EE8-D04F-8365-7796F7F5B8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1727B35-8A78-8E48-B60A-11353C7A2383}"/>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35012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B2A7D-F73F-6B41-9DB2-7147525B565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60FE8D9-A9F4-5A4C-A7AF-C651F90C3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CE7EFC1-B2E8-344A-937B-488372710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3B1F404-2422-FE49-8FAF-1C2773F53165}"/>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6" name="页脚占位符 5">
            <a:extLst>
              <a:ext uri="{FF2B5EF4-FFF2-40B4-BE49-F238E27FC236}">
                <a16:creationId xmlns:a16="http://schemas.microsoft.com/office/drawing/2014/main" id="{9A1502FA-F481-6944-8646-507C0D97F83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EA24D3A-714A-7E42-A60F-D395E6180832}"/>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11329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3D69D-56E5-F04D-9614-C242AA50BC2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6F6EE2E-4E62-E542-86DF-42BF9926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B44093C-E75B-464C-AE23-2C8D4310B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18A12EB-261B-754F-AD13-4379649C630A}"/>
              </a:ext>
            </a:extLst>
          </p:cNvPr>
          <p:cNvSpPr>
            <a:spLocks noGrp="1"/>
          </p:cNvSpPr>
          <p:nvPr>
            <p:ph type="dt" sz="half" idx="10"/>
          </p:nvPr>
        </p:nvSpPr>
        <p:spPr/>
        <p:txBody>
          <a:bodyPr/>
          <a:lstStyle/>
          <a:p>
            <a:fld id="{89B8CC4F-A110-5E41-BCE2-241FF8A5947E}" type="datetimeFigureOut">
              <a:rPr kumimoji="1" lang="zh-CN" altLang="en-US" smtClean="0"/>
              <a:t>2022/12/15</a:t>
            </a:fld>
            <a:endParaRPr kumimoji="1" lang="zh-CN" altLang="en-US"/>
          </a:p>
        </p:txBody>
      </p:sp>
      <p:sp>
        <p:nvSpPr>
          <p:cNvPr id="6" name="页脚占位符 5">
            <a:extLst>
              <a:ext uri="{FF2B5EF4-FFF2-40B4-BE49-F238E27FC236}">
                <a16:creationId xmlns:a16="http://schemas.microsoft.com/office/drawing/2014/main" id="{5529D067-1EAF-0345-907A-B170124E8C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6F5F7E-1B0F-3E42-B37E-7C5AA4E3B771}"/>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51184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859F35-C709-EF49-B982-4178B9DD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157F744-852C-C646-ABC6-27B4F1ED5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FA6699-809E-6C4D-8798-09E2D3EAA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8CC4F-A110-5E41-BCE2-241FF8A5947E}" type="datetimeFigureOut">
              <a:rPr kumimoji="1" lang="zh-CN" altLang="en-US" smtClean="0"/>
              <a:t>2022/12/15</a:t>
            </a:fld>
            <a:endParaRPr kumimoji="1" lang="zh-CN" altLang="en-US"/>
          </a:p>
        </p:txBody>
      </p:sp>
      <p:sp>
        <p:nvSpPr>
          <p:cNvPr id="5" name="页脚占位符 4">
            <a:extLst>
              <a:ext uri="{FF2B5EF4-FFF2-40B4-BE49-F238E27FC236}">
                <a16:creationId xmlns:a16="http://schemas.microsoft.com/office/drawing/2014/main" id="{9185E60C-C763-2844-873F-F201AD489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0936257-5750-5042-8BB4-5FA03A821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551477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chenxlong3/iota5001_proj"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9.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11" name="标题 1">
            <a:extLst>
              <a:ext uri="{FF2B5EF4-FFF2-40B4-BE49-F238E27FC236}">
                <a16:creationId xmlns:a16="http://schemas.microsoft.com/office/drawing/2014/main" id="{35468F11-A888-4340-A259-D214EF3FA700}"/>
              </a:ext>
            </a:extLst>
          </p:cNvPr>
          <p:cNvSpPr>
            <a:spLocks noGrp="1"/>
          </p:cNvSpPr>
          <p:nvPr>
            <p:ph type="ctrTitle"/>
          </p:nvPr>
        </p:nvSpPr>
        <p:spPr>
          <a:xfrm>
            <a:off x="1524000" y="1610677"/>
            <a:ext cx="9144000" cy="1818323"/>
          </a:xfrm>
        </p:spPr>
        <p:txBody>
          <a:bodyPr>
            <a:normAutofit/>
          </a:bodyPr>
          <a:lstStyle/>
          <a:p>
            <a:r>
              <a:rPr lang="en-US" altLang="zh-CN" sz="4400" dirty="0">
                <a:latin typeface="Times New Roman" panose="02020603050405020304" pitchFamily="18" charset="0"/>
                <a:cs typeface="Times New Roman" panose="02020603050405020304" pitchFamily="18" charset="0"/>
              </a:rPr>
              <a:t>Further Sketching for Influence Maximization</a:t>
            </a:r>
          </a:p>
        </p:txBody>
      </p:sp>
      <p:sp>
        <p:nvSpPr>
          <p:cNvPr id="13" name="文本框 12">
            <a:extLst>
              <a:ext uri="{FF2B5EF4-FFF2-40B4-BE49-F238E27FC236}">
                <a16:creationId xmlns:a16="http://schemas.microsoft.com/office/drawing/2014/main" id="{0960E5A7-F138-6B4F-987F-CDF8604C53D8}"/>
              </a:ext>
            </a:extLst>
          </p:cNvPr>
          <p:cNvSpPr txBox="1"/>
          <p:nvPr/>
        </p:nvSpPr>
        <p:spPr>
          <a:xfrm>
            <a:off x="3847315" y="4416326"/>
            <a:ext cx="4497385" cy="1200329"/>
          </a:xfrm>
          <a:prstGeom prst="rect">
            <a:avLst/>
          </a:prstGeom>
          <a:noFill/>
        </p:spPr>
        <p:txBody>
          <a:bodyPr wrap="none" rtlCol="0">
            <a:spAutoFit/>
          </a:bodyPr>
          <a:lstStyle/>
          <a:p>
            <a:pPr algn="ctr"/>
            <a:r>
              <a:rPr kumimoji="1" lang="en-US" altLang="zh-CN" sz="2400" dirty="0">
                <a:latin typeface="Times New Roman" panose="02020603050405020304" pitchFamily="18" charset="0"/>
                <a:cs typeface="Times New Roman" panose="02020603050405020304" pitchFamily="18" charset="0"/>
              </a:rPr>
              <a:t>2022.12.15</a:t>
            </a:r>
          </a:p>
          <a:p>
            <a:pPr algn="ctr"/>
            <a:r>
              <a:rPr kumimoji="1" lang="en-US" altLang="zh-CN" sz="2400" dirty="0" err="1">
                <a:latin typeface="Times New Roman" panose="02020603050405020304" pitchFamily="18" charset="0"/>
                <a:cs typeface="Times New Roman" panose="02020603050405020304" pitchFamily="18" charset="0"/>
              </a:rPr>
              <a:t>Xiaolong</a:t>
            </a:r>
            <a:r>
              <a:rPr kumimoji="1" lang="en-US" altLang="zh-CN" sz="2400" dirty="0">
                <a:latin typeface="Times New Roman" panose="02020603050405020304" pitchFamily="18" charset="0"/>
                <a:cs typeface="Times New Roman" panose="02020603050405020304" pitchFamily="18" charset="0"/>
              </a:rPr>
              <a:t> CHEN</a:t>
            </a:r>
          </a:p>
          <a:p>
            <a:pPr algn="ctr"/>
            <a:r>
              <a:rPr kumimoji="1" lang="en-US" altLang="zh-CN" sz="2400" dirty="0">
                <a:latin typeface="Times New Roman" panose="02020603050405020304" pitchFamily="18" charset="0"/>
                <a:cs typeface="Times New Roman" panose="02020603050405020304" pitchFamily="18" charset="0"/>
              </a:rPr>
              <a:t>PhD in Data Science and Analytics</a:t>
            </a:r>
          </a:p>
        </p:txBody>
      </p:sp>
      <p:sp>
        <p:nvSpPr>
          <p:cNvPr id="2" name="文本框 1">
            <a:extLst>
              <a:ext uri="{FF2B5EF4-FFF2-40B4-BE49-F238E27FC236}">
                <a16:creationId xmlns:a16="http://schemas.microsoft.com/office/drawing/2014/main" id="{76C30559-9F6F-294F-93B0-226CEB1AD385}"/>
              </a:ext>
            </a:extLst>
          </p:cNvPr>
          <p:cNvSpPr txBox="1"/>
          <p:nvPr/>
        </p:nvSpPr>
        <p:spPr>
          <a:xfrm>
            <a:off x="57431" y="6450092"/>
            <a:ext cx="7579767" cy="307777"/>
          </a:xfrm>
          <a:prstGeom prst="rect">
            <a:avLst/>
          </a:prstGeom>
          <a:noFill/>
        </p:spPr>
        <p:txBody>
          <a:bodyPr wrap="none" rtlCol="0">
            <a:spAutoFit/>
          </a:bodyPr>
          <a:lstStyle/>
          <a:p>
            <a:r>
              <a:rPr kumimoji="1" lang="en-US" altLang="zh-CN" sz="1400" dirty="0">
                <a:latin typeface="Calibri" panose="020F0502020204030204" pitchFamily="34" charset="0"/>
                <a:cs typeface="Calibri" panose="020F0502020204030204" pitchFamily="34" charset="0"/>
              </a:rPr>
              <a:t>Code and report are available in the </a:t>
            </a:r>
            <a:r>
              <a:rPr kumimoji="1" lang="en-US" altLang="zh-CN" sz="1400" dirty="0" err="1">
                <a:latin typeface="Calibri" panose="020F0502020204030204" pitchFamily="34" charset="0"/>
                <a:cs typeface="Calibri" panose="020F0502020204030204" pitchFamily="34" charset="0"/>
              </a:rPr>
              <a:t>github</a:t>
            </a:r>
            <a:r>
              <a:rPr kumimoji="1" lang="en-US" altLang="zh-CN" sz="1400" dirty="0">
                <a:latin typeface="Calibri" panose="020F0502020204030204" pitchFamily="34" charset="0"/>
                <a:cs typeface="Calibri" panose="020F0502020204030204" pitchFamily="34" charset="0"/>
              </a:rPr>
              <a:t> repository: </a:t>
            </a:r>
            <a:r>
              <a:rPr kumimoji="1" lang="en-US" altLang="zh-CN" sz="1400" dirty="0">
                <a:latin typeface="Calibri" panose="020F0502020204030204" pitchFamily="34" charset="0"/>
                <a:cs typeface="Calibri" panose="020F0502020204030204" pitchFamily="34" charset="0"/>
                <a:hlinkClick r:id="rId5"/>
              </a:rPr>
              <a:t>https://</a:t>
            </a:r>
            <a:r>
              <a:rPr kumimoji="1" lang="en-US" altLang="zh-CN" sz="1400" dirty="0" err="1">
                <a:latin typeface="Calibri" panose="020F0502020204030204" pitchFamily="34" charset="0"/>
                <a:cs typeface="Calibri" panose="020F0502020204030204" pitchFamily="34" charset="0"/>
                <a:hlinkClick r:id="rId5"/>
              </a:rPr>
              <a:t>github.com</a:t>
            </a:r>
            <a:r>
              <a:rPr kumimoji="1" lang="en-US" altLang="zh-CN" sz="1400" dirty="0">
                <a:latin typeface="Calibri" panose="020F0502020204030204" pitchFamily="34" charset="0"/>
                <a:cs typeface="Calibri" panose="020F0502020204030204" pitchFamily="34" charset="0"/>
                <a:hlinkClick r:id="rId5"/>
              </a:rPr>
              <a:t>/chenxlong3/iota5001_proj</a:t>
            </a:r>
            <a:endParaRPr kumimoji="1" lang="zh-CN" alt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7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5C6CC935-6718-174E-B856-B5D443EF308C}"/>
              </a:ext>
            </a:extLst>
          </p:cNvPr>
          <p:cNvGraphicFramePr>
            <a:graphicFrameLocks noGrp="1"/>
          </p:cNvGraphicFramePr>
          <p:nvPr/>
        </p:nvGraphicFramePr>
        <p:xfrm>
          <a:off x="4010025" y="3376454"/>
          <a:ext cx="4171950" cy="426720"/>
        </p:xfrm>
        <a:graphic>
          <a:graphicData uri="http://schemas.openxmlformats.org/drawingml/2006/table">
            <a:tbl>
              <a:tblPr/>
              <a:tblGrid>
                <a:gridCol w="4171950">
                  <a:extLst>
                    <a:ext uri="{9D8B030D-6E8A-4147-A177-3AD203B41FA5}">
                      <a16:colId xmlns:a16="http://schemas.microsoft.com/office/drawing/2014/main" val="1328425593"/>
                    </a:ext>
                  </a:extLst>
                </a:gridCol>
              </a:tblGrid>
              <a:tr h="0">
                <a:tc>
                  <a:txBody>
                    <a:bodyPr/>
                    <a:lstStyle/>
                    <a:p>
                      <a:pPr fontAlgn="t"/>
                      <a:endParaRPr lang="en-US" dirty="0">
                        <a:effectLst/>
                        <a:latin typeface="Arial" panose="020B0604020202020204" pitchFamily="34" charset="0"/>
                      </a:endParaRPr>
                    </a:p>
                  </a:txBody>
                  <a:tcPr marT="76200" marB="76200">
                    <a:lnL>
                      <a:noFill/>
                    </a:lnL>
                    <a:lnR>
                      <a:noFill/>
                    </a:lnR>
                    <a:lnT>
                      <a:noFill/>
                    </a:lnT>
                    <a:lnB>
                      <a:noFill/>
                    </a:lnB>
                  </a:tcPr>
                </a:tc>
                <a:extLst>
                  <a:ext uri="{0D108BD9-81ED-4DB2-BD59-A6C34878D82A}">
                    <a16:rowId xmlns:a16="http://schemas.microsoft.com/office/drawing/2014/main" val="1983260976"/>
                  </a:ext>
                </a:extLst>
              </a:tr>
            </a:tbl>
          </a:graphicData>
        </a:graphic>
      </p:graphicFrame>
      <p:sp>
        <p:nvSpPr>
          <p:cNvPr id="2" name="文本框 1">
            <a:extLst>
              <a:ext uri="{FF2B5EF4-FFF2-40B4-BE49-F238E27FC236}">
                <a16:creationId xmlns:a16="http://schemas.microsoft.com/office/drawing/2014/main" id="{765C17C5-3505-B349-A11F-940573ED96E3}"/>
              </a:ext>
            </a:extLst>
          </p:cNvPr>
          <p:cNvSpPr txBox="1"/>
          <p:nvPr/>
        </p:nvSpPr>
        <p:spPr>
          <a:xfrm>
            <a:off x="4194496" y="2274838"/>
            <a:ext cx="3211135" cy="2308324"/>
          </a:xfrm>
          <a:prstGeom prst="rect">
            <a:avLst/>
          </a:prstGeom>
          <a:noFill/>
        </p:spPr>
        <p:txBody>
          <a:bodyPr wrap="none" rtlCol="0">
            <a:spAutoFit/>
          </a:bodyPr>
          <a:lstStyle/>
          <a:p>
            <a:r>
              <a:rPr kumimoji="1" lang="en-US" altLang="zh-CN" sz="7200" dirty="0">
                <a:latin typeface="Times New Roman" panose="02020603050405020304" pitchFamily="18" charset="0"/>
                <a:cs typeface="Times New Roman" panose="02020603050405020304" pitchFamily="18" charset="0"/>
              </a:rPr>
              <a:t>Thanks!</a:t>
            </a:r>
          </a:p>
          <a:p>
            <a:pPr algn="ctr"/>
            <a:r>
              <a:rPr kumimoji="1" lang="en-US" altLang="zh-CN" sz="7200" dirty="0">
                <a:latin typeface="Times New Roman" panose="02020603050405020304" pitchFamily="18" charset="0"/>
                <a:cs typeface="Times New Roman" panose="02020603050405020304" pitchFamily="18" charset="0"/>
              </a:rPr>
              <a:t>Q &amp; A</a:t>
            </a:r>
            <a:endParaRPr kumimoji="1"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84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6115777"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Introduction &amp; Preliminaries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3BCEC32-EB86-BF49-90C1-28991258AC8E}"/>
                  </a:ext>
                </a:extLst>
              </p:cNvPr>
              <p:cNvSpPr txBox="1"/>
              <p:nvPr/>
            </p:nvSpPr>
            <p:spPr>
              <a:xfrm>
                <a:off x="515389" y="1163782"/>
                <a:ext cx="11296034" cy="1938992"/>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Influence Maximization (IM): </a:t>
                </a:r>
                <a:r>
                  <a:rPr kumimoji="1" lang="en-US" altLang="zh-CN" sz="2400" dirty="0">
                    <a:latin typeface="Times New Roman" panose="02020603050405020304" pitchFamily="18" charset="0"/>
                    <a:cs typeface="Times New Roman" panose="02020603050405020304" pitchFamily="18" charset="0"/>
                  </a:rPr>
                  <a:t>In a social network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𝐺</m:t>
                    </m:r>
                  </m:oMath>
                </a14:m>
                <a:r>
                  <a:rPr kumimoji="1" lang="en-US" altLang="zh-CN" sz="2400" dirty="0">
                    <a:latin typeface="Times New Roman" panose="02020603050405020304" pitchFamily="18" charset="0"/>
                    <a:cs typeface="Times New Roman" panose="02020603050405020304" pitchFamily="18" charset="0"/>
                  </a:rPr>
                  <a:t>, select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𝑘</m:t>
                    </m:r>
                  </m:oMath>
                </a14:m>
                <a:r>
                  <a:rPr kumimoji="1" lang="en-US" altLang="zh-CN" sz="2400" dirty="0">
                    <a:latin typeface="Times New Roman" panose="02020603050405020304" pitchFamily="18" charset="0"/>
                    <a:cs typeface="Times New Roman" panose="02020603050405020304" pitchFamily="18" charset="0"/>
                  </a:rPr>
                  <a:t> nodes to maximize the influence spread.</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Independent Cascade (IC) Model:</a:t>
                </a:r>
              </a:p>
              <a:p>
                <a:endParaRPr kumimoji="1" lang="en-US" altLang="zh-CN" sz="2400" b="1"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3BCEC32-EB86-BF49-90C1-28991258AC8E}"/>
                  </a:ext>
                </a:extLst>
              </p:cNvPr>
              <p:cNvSpPr txBox="1">
                <a:spLocks noRot="1" noChangeAspect="1" noMove="1" noResize="1" noEditPoints="1" noAdjustHandles="1" noChangeArrowheads="1" noChangeShapeType="1" noTextEdit="1"/>
              </p:cNvSpPr>
              <p:nvPr/>
            </p:nvSpPr>
            <p:spPr>
              <a:xfrm>
                <a:off x="515389" y="1163782"/>
                <a:ext cx="11296034" cy="1938992"/>
              </a:xfrm>
              <a:prstGeom prst="rect">
                <a:avLst/>
              </a:prstGeom>
              <a:blipFill>
                <a:blip r:embed="rId5"/>
                <a:stretch>
                  <a:fillRect l="-786" t="-259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A82A6A05-E930-A645-9F6A-D18EABB4C25D}"/>
              </a:ext>
            </a:extLst>
          </p:cNvPr>
          <p:cNvGrpSpPr/>
          <p:nvPr/>
        </p:nvGrpSpPr>
        <p:grpSpPr>
          <a:xfrm>
            <a:off x="2763947" y="2921381"/>
            <a:ext cx="6664105" cy="3453470"/>
            <a:chOff x="405376" y="1624595"/>
            <a:chExt cx="6664105" cy="3453470"/>
          </a:xfrm>
        </p:grpSpPr>
        <p:sp>
          <p:nvSpPr>
            <p:cNvPr id="7" name="椭圆 6">
              <a:extLst>
                <a:ext uri="{FF2B5EF4-FFF2-40B4-BE49-F238E27FC236}">
                  <a16:creationId xmlns:a16="http://schemas.microsoft.com/office/drawing/2014/main" id="{A1CD842E-495E-C743-A34C-0F3CF6BB6066}"/>
                </a:ext>
              </a:extLst>
            </p:cNvPr>
            <p:cNvSpPr/>
            <p:nvPr/>
          </p:nvSpPr>
          <p:spPr>
            <a:xfrm>
              <a:off x="1058738" y="162459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10" name="椭圆 9">
              <a:extLst>
                <a:ext uri="{FF2B5EF4-FFF2-40B4-BE49-F238E27FC236}">
                  <a16:creationId xmlns:a16="http://schemas.microsoft.com/office/drawing/2014/main" id="{2BE28781-3F9C-AD45-8F18-7D8257742A3E}"/>
                </a:ext>
              </a:extLst>
            </p:cNvPr>
            <p:cNvSpPr/>
            <p:nvPr/>
          </p:nvSpPr>
          <p:spPr>
            <a:xfrm>
              <a:off x="628124" y="256460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11" name="椭圆 10">
              <a:extLst>
                <a:ext uri="{FF2B5EF4-FFF2-40B4-BE49-F238E27FC236}">
                  <a16:creationId xmlns:a16="http://schemas.microsoft.com/office/drawing/2014/main" id="{6F76B97E-1C47-E643-BC28-BDFFA678747F}"/>
                </a:ext>
              </a:extLst>
            </p:cNvPr>
            <p:cNvSpPr/>
            <p:nvPr/>
          </p:nvSpPr>
          <p:spPr>
            <a:xfrm>
              <a:off x="1629588" y="270152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12" name="椭圆 11">
              <a:extLst>
                <a:ext uri="{FF2B5EF4-FFF2-40B4-BE49-F238E27FC236}">
                  <a16:creationId xmlns:a16="http://schemas.microsoft.com/office/drawing/2014/main" id="{20922548-C236-3F41-8950-EA2C415DCFEC}"/>
                </a:ext>
              </a:extLst>
            </p:cNvPr>
            <p:cNvSpPr/>
            <p:nvPr/>
          </p:nvSpPr>
          <p:spPr>
            <a:xfrm>
              <a:off x="2742264" y="231498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13" name="椭圆 12">
              <a:extLst>
                <a:ext uri="{FF2B5EF4-FFF2-40B4-BE49-F238E27FC236}">
                  <a16:creationId xmlns:a16="http://schemas.microsoft.com/office/drawing/2014/main" id="{6B65996F-E89D-144B-A1A8-3922DCAB34B2}"/>
                </a:ext>
              </a:extLst>
            </p:cNvPr>
            <p:cNvSpPr/>
            <p:nvPr/>
          </p:nvSpPr>
          <p:spPr>
            <a:xfrm>
              <a:off x="754248" y="352726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15" name="椭圆 14">
              <a:extLst>
                <a:ext uri="{FF2B5EF4-FFF2-40B4-BE49-F238E27FC236}">
                  <a16:creationId xmlns:a16="http://schemas.microsoft.com/office/drawing/2014/main" id="{4FE07492-5DDF-5143-AA77-DDD5568AC60C}"/>
                </a:ext>
              </a:extLst>
            </p:cNvPr>
            <p:cNvSpPr/>
            <p:nvPr/>
          </p:nvSpPr>
          <p:spPr>
            <a:xfrm>
              <a:off x="1555706" y="4319537"/>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16" name="椭圆 15">
              <a:extLst>
                <a:ext uri="{FF2B5EF4-FFF2-40B4-BE49-F238E27FC236}">
                  <a16:creationId xmlns:a16="http://schemas.microsoft.com/office/drawing/2014/main" id="{4769B8AA-94BA-4E4B-A3D0-0715CFA3DB7C}"/>
                </a:ext>
              </a:extLst>
            </p:cNvPr>
            <p:cNvSpPr/>
            <p:nvPr/>
          </p:nvSpPr>
          <p:spPr>
            <a:xfrm>
              <a:off x="2431046" y="338440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17" name="直线箭头连接符 16">
              <a:extLst>
                <a:ext uri="{FF2B5EF4-FFF2-40B4-BE49-F238E27FC236}">
                  <a16:creationId xmlns:a16="http://schemas.microsoft.com/office/drawing/2014/main" id="{25AE574A-FDCF-0C4F-A688-58E770589F29}"/>
                </a:ext>
              </a:extLst>
            </p:cNvPr>
            <p:cNvCxnSpPr>
              <a:cxnSpLocks/>
              <a:stCxn id="10" idx="0"/>
              <a:endCxn id="7" idx="3"/>
            </p:cNvCxnSpPr>
            <p:nvPr/>
          </p:nvCxnSpPr>
          <p:spPr>
            <a:xfrm flipV="1">
              <a:off x="880372" y="2055209"/>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AD7902B5-6804-B542-B765-5A60F2E4D819}"/>
                </a:ext>
              </a:extLst>
            </p:cNvPr>
            <p:cNvCxnSpPr>
              <a:stCxn id="7" idx="4"/>
              <a:endCxn id="11" idx="1"/>
            </p:cNvCxnSpPr>
            <p:nvPr/>
          </p:nvCxnSpPr>
          <p:spPr>
            <a:xfrm>
              <a:off x="1310986" y="2129091"/>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69F2D14F-3804-3B4B-8B58-60F970ECB207}"/>
                </a:ext>
              </a:extLst>
            </p:cNvPr>
            <p:cNvCxnSpPr>
              <a:cxnSpLocks/>
              <a:stCxn id="10" idx="4"/>
              <a:endCxn id="13" idx="0"/>
            </p:cNvCxnSpPr>
            <p:nvPr/>
          </p:nvCxnSpPr>
          <p:spPr>
            <a:xfrm>
              <a:off x="880372" y="3069097"/>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870C81BE-0345-5642-A35A-970B2CCF1196}"/>
                </a:ext>
              </a:extLst>
            </p:cNvPr>
            <p:cNvCxnSpPr>
              <a:cxnSpLocks/>
              <a:stCxn id="10" idx="6"/>
              <a:endCxn id="11" idx="2"/>
            </p:cNvCxnSpPr>
            <p:nvPr/>
          </p:nvCxnSpPr>
          <p:spPr>
            <a:xfrm>
              <a:off x="1132620" y="2816849"/>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284A8EC8-FC68-D14A-971C-A9B1477FE67B}"/>
                </a:ext>
              </a:extLst>
            </p:cNvPr>
            <p:cNvCxnSpPr>
              <a:cxnSpLocks/>
              <a:stCxn id="11" idx="7"/>
              <a:endCxn id="12" idx="2"/>
            </p:cNvCxnSpPr>
            <p:nvPr/>
          </p:nvCxnSpPr>
          <p:spPr>
            <a:xfrm flipV="1">
              <a:off x="2060202" y="2567229"/>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26E53815-0005-B244-A69F-D5CA517AA54B}"/>
                </a:ext>
              </a:extLst>
            </p:cNvPr>
            <p:cNvCxnSpPr>
              <a:cxnSpLocks/>
              <a:stCxn id="11" idx="4"/>
              <a:endCxn id="15" idx="0"/>
            </p:cNvCxnSpPr>
            <p:nvPr/>
          </p:nvCxnSpPr>
          <p:spPr>
            <a:xfrm flipH="1">
              <a:off x="1807954" y="3206024"/>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CA0A9576-4039-A845-9FF6-9A949D89B79D}"/>
                </a:ext>
              </a:extLst>
            </p:cNvPr>
            <p:cNvCxnSpPr>
              <a:cxnSpLocks/>
              <a:stCxn id="15" idx="7"/>
              <a:endCxn id="16" idx="3"/>
            </p:cNvCxnSpPr>
            <p:nvPr/>
          </p:nvCxnSpPr>
          <p:spPr>
            <a:xfrm flipV="1">
              <a:off x="1986320" y="3815022"/>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35315DFE-6022-4B44-AAF7-BFD7DB3A9095}"/>
                </a:ext>
              </a:extLst>
            </p:cNvPr>
            <p:cNvSpPr/>
            <p:nvPr/>
          </p:nvSpPr>
          <p:spPr>
            <a:xfrm>
              <a:off x="2561746" y="4519392"/>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25" name="直线箭头连接符 24">
              <a:extLst>
                <a:ext uri="{FF2B5EF4-FFF2-40B4-BE49-F238E27FC236}">
                  <a16:creationId xmlns:a16="http://schemas.microsoft.com/office/drawing/2014/main" id="{7C6C7265-2258-B241-810B-305C8296FDF1}"/>
                </a:ext>
              </a:extLst>
            </p:cNvPr>
            <p:cNvCxnSpPr>
              <a:cxnSpLocks/>
              <a:stCxn id="24" idx="2"/>
              <a:endCxn id="15" idx="6"/>
            </p:cNvCxnSpPr>
            <p:nvPr/>
          </p:nvCxnSpPr>
          <p:spPr>
            <a:xfrm flipH="1" flipV="1">
              <a:off x="2060202" y="4571785"/>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5486F639-DD9D-C844-AA76-441B960E633A}"/>
                </a:ext>
              </a:extLst>
            </p:cNvPr>
            <p:cNvCxnSpPr>
              <a:cxnSpLocks/>
              <a:stCxn id="16" idx="4"/>
              <a:endCxn id="24" idx="0"/>
            </p:cNvCxnSpPr>
            <p:nvPr/>
          </p:nvCxnSpPr>
          <p:spPr>
            <a:xfrm>
              <a:off x="2683294" y="3888904"/>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3A63996-8F46-E942-87B7-AC7C1F85D2A4}"/>
                </a:ext>
              </a:extLst>
            </p:cNvPr>
            <p:cNvCxnSpPr>
              <a:cxnSpLocks/>
              <a:stCxn id="12" idx="4"/>
              <a:endCxn id="16" idx="0"/>
            </p:cNvCxnSpPr>
            <p:nvPr/>
          </p:nvCxnSpPr>
          <p:spPr>
            <a:xfrm flipH="1">
              <a:off x="2683294" y="2819477"/>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3577112-3CDA-3A48-B0E9-01C85D6596F4}"/>
                </a:ext>
              </a:extLst>
            </p:cNvPr>
            <p:cNvSpPr txBox="1"/>
            <p:nvPr/>
          </p:nvSpPr>
          <p:spPr>
            <a:xfrm>
              <a:off x="411658" y="2055209"/>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0.6</a:t>
              </a:r>
              <a:endParaRPr kumimoji="1" lang="zh-CN" altLang="en-US"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A066846E-3FED-994B-98A9-BC7BDBD241FA}"/>
                </a:ext>
              </a:extLst>
            </p:cNvPr>
            <p:cNvSpPr txBox="1"/>
            <p:nvPr/>
          </p:nvSpPr>
          <p:spPr>
            <a:xfrm>
              <a:off x="405376" y="3077339"/>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0.2</a:t>
              </a:r>
              <a:endParaRPr kumimoji="1" lang="zh-CN" altLang="en-US"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448D2F9C-C5E5-C949-9F8A-7C0E41374291}"/>
                </a:ext>
              </a:extLst>
            </p:cNvPr>
            <p:cNvSpPr txBox="1"/>
            <p:nvPr/>
          </p:nvSpPr>
          <p:spPr>
            <a:xfrm>
              <a:off x="1417744" y="2143018"/>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0.3</a:t>
              </a:r>
              <a:endParaRPr kumimoji="1" lang="zh-CN" altLang="en-US" dirty="0">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0E16CE31-DEDB-1048-9561-1ED3017AE3AF}"/>
                </a:ext>
              </a:extLst>
            </p:cNvPr>
            <p:cNvSpPr txBox="1"/>
            <p:nvPr/>
          </p:nvSpPr>
          <p:spPr>
            <a:xfrm>
              <a:off x="2132898" y="231919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0.8</a:t>
              </a:r>
              <a:endParaRPr kumimoji="1" lang="zh-CN" altLang="en-US"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2D8E5073-764F-2943-A565-83BA938EA26C}"/>
                </a:ext>
              </a:extLst>
            </p:cNvPr>
            <p:cNvSpPr txBox="1"/>
            <p:nvPr/>
          </p:nvSpPr>
          <p:spPr>
            <a:xfrm>
              <a:off x="1050114" y="2845807"/>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0.5</a:t>
              </a:r>
              <a:endParaRPr kumimoji="1" lang="zh-CN" altLang="en-US"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6ED40692-7D0E-B342-B8E5-7671139A41D2}"/>
                </a:ext>
              </a:extLst>
            </p:cNvPr>
            <p:cNvSpPr txBox="1"/>
            <p:nvPr/>
          </p:nvSpPr>
          <p:spPr>
            <a:xfrm>
              <a:off x="1357472" y="390682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0.6</a:t>
              </a:r>
              <a:endParaRPr kumimoji="1" lang="zh-CN" altLang="en-US"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F9A7500E-BE30-CB44-9005-E0BD685F0326}"/>
                </a:ext>
              </a:extLst>
            </p:cNvPr>
            <p:cNvSpPr txBox="1"/>
            <p:nvPr/>
          </p:nvSpPr>
          <p:spPr>
            <a:xfrm>
              <a:off x="1988156" y="3662425"/>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0.2</a:t>
              </a:r>
              <a:endParaRPr kumimoji="1" lang="zh-CN" altLang="en-US" dirty="0">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7901349C-4306-E042-A950-82CC0C7A4F77}"/>
                </a:ext>
              </a:extLst>
            </p:cNvPr>
            <p:cNvSpPr txBox="1"/>
            <p:nvPr/>
          </p:nvSpPr>
          <p:spPr>
            <a:xfrm>
              <a:off x="2838903" y="2947494"/>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0.9</a:t>
              </a:r>
              <a:endParaRPr kumimoji="1" lang="zh-CN" altLang="en-US" dirty="0">
                <a:latin typeface="Arial" panose="020B0604020202020204" pitchFamily="34" charset="0"/>
                <a:cs typeface="Arial" panose="020B0604020202020204" pitchFamily="34" charset="0"/>
              </a:endParaRPr>
            </a:p>
          </p:txBody>
        </p:sp>
        <p:sp>
          <p:nvSpPr>
            <p:cNvPr id="36" name="文本框 35">
              <a:extLst>
                <a:ext uri="{FF2B5EF4-FFF2-40B4-BE49-F238E27FC236}">
                  <a16:creationId xmlns:a16="http://schemas.microsoft.com/office/drawing/2014/main" id="{03215A4B-1CA2-2741-9A8E-C4DCB6C72A33}"/>
                </a:ext>
              </a:extLst>
            </p:cNvPr>
            <p:cNvSpPr txBox="1"/>
            <p:nvPr/>
          </p:nvSpPr>
          <p:spPr>
            <a:xfrm>
              <a:off x="2058341" y="4650016"/>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0.3</a:t>
              </a:r>
              <a:endParaRPr kumimoji="1" lang="zh-CN" altLang="en-US"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F378C270-F5DB-0A44-9C2E-C7FB4DCA3EC4}"/>
                </a:ext>
              </a:extLst>
            </p:cNvPr>
            <p:cNvSpPr txBox="1"/>
            <p:nvPr/>
          </p:nvSpPr>
          <p:spPr>
            <a:xfrm>
              <a:off x="2719020" y="395033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0.4</a:t>
              </a:r>
              <a:endParaRPr kumimoji="1" lang="zh-CN" altLang="en-US" dirty="0">
                <a:latin typeface="Arial" panose="020B0604020202020204" pitchFamily="34" charset="0"/>
                <a:cs typeface="Arial" panose="020B0604020202020204" pitchFamily="34" charset="0"/>
              </a:endParaRPr>
            </a:p>
          </p:txBody>
        </p:sp>
        <p:sp>
          <p:nvSpPr>
            <p:cNvPr id="38" name="椭圆 37">
              <a:extLst>
                <a:ext uri="{FF2B5EF4-FFF2-40B4-BE49-F238E27FC236}">
                  <a16:creationId xmlns:a16="http://schemas.microsoft.com/office/drawing/2014/main" id="{CDCC4864-5E16-524B-98A8-357350FA0752}"/>
                </a:ext>
              </a:extLst>
            </p:cNvPr>
            <p:cNvSpPr/>
            <p:nvPr/>
          </p:nvSpPr>
          <p:spPr>
            <a:xfrm>
              <a:off x="4881459" y="1678772"/>
              <a:ext cx="504496" cy="50449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39" name="椭圆 38">
              <a:extLst>
                <a:ext uri="{FF2B5EF4-FFF2-40B4-BE49-F238E27FC236}">
                  <a16:creationId xmlns:a16="http://schemas.microsoft.com/office/drawing/2014/main" id="{40646D82-30A0-2844-B468-FCC3FE142578}"/>
                </a:ext>
              </a:extLst>
            </p:cNvPr>
            <p:cNvSpPr/>
            <p:nvPr/>
          </p:nvSpPr>
          <p:spPr>
            <a:xfrm>
              <a:off x="4450845" y="2618778"/>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40" name="椭圆 39">
              <a:extLst>
                <a:ext uri="{FF2B5EF4-FFF2-40B4-BE49-F238E27FC236}">
                  <a16:creationId xmlns:a16="http://schemas.microsoft.com/office/drawing/2014/main" id="{92F4E9BA-E3DE-604B-963D-64EE4B3BEE3C}"/>
                </a:ext>
              </a:extLst>
            </p:cNvPr>
            <p:cNvSpPr/>
            <p:nvPr/>
          </p:nvSpPr>
          <p:spPr>
            <a:xfrm>
              <a:off x="5452309" y="275570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41" name="椭圆 40">
              <a:extLst>
                <a:ext uri="{FF2B5EF4-FFF2-40B4-BE49-F238E27FC236}">
                  <a16:creationId xmlns:a16="http://schemas.microsoft.com/office/drawing/2014/main" id="{6D017A37-FD7E-0246-877A-4165E8F6DCF5}"/>
                </a:ext>
              </a:extLst>
            </p:cNvPr>
            <p:cNvSpPr/>
            <p:nvPr/>
          </p:nvSpPr>
          <p:spPr>
            <a:xfrm>
              <a:off x="6564985" y="236915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42" name="椭圆 41">
              <a:extLst>
                <a:ext uri="{FF2B5EF4-FFF2-40B4-BE49-F238E27FC236}">
                  <a16:creationId xmlns:a16="http://schemas.microsoft.com/office/drawing/2014/main" id="{D4B70886-9E9E-AE46-BCF8-2C5F0F6555CB}"/>
                </a:ext>
              </a:extLst>
            </p:cNvPr>
            <p:cNvSpPr/>
            <p:nvPr/>
          </p:nvSpPr>
          <p:spPr>
            <a:xfrm>
              <a:off x="4576969" y="3581438"/>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43" name="椭圆 42">
              <a:extLst>
                <a:ext uri="{FF2B5EF4-FFF2-40B4-BE49-F238E27FC236}">
                  <a16:creationId xmlns:a16="http://schemas.microsoft.com/office/drawing/2014/main" id="{B5DA86E7-D81C-BE48-8946-DF18F25ABBE3}"/>
                </a:ext>
              </a:extLst>
            </p:cNvPr>
            <p:cNvSpPr/>
            <p:nvPr/>
          </p:nvSpPr>
          <p:spPr>
            <a:xfrm>
              <a:off x="5378427" y="4373714"/>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44" name="椭圆 43">
              <a:extLst>
                <a:ext uri="{FF2B5EF4-FFF2-40B4-BE49-F238E27FC236}">
                  <a16:creationId xmlns:a16="http://schemas.microsoft.com/office/drawing/2014/main" id="{1C42EB6C-A1D0-1740-BEE5-4506B522696E}"/>
                </a:ext>
              </a:extLst>
            </p:cNvPr>
            <p:cNvSpPr/>
            <p:nvPr/>
          </p:nvSpPr>
          <p:spPr>
            <a:xfrm>
              <a:off x="6253767" y="3438585"/>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45" name="直线箭头连接符 44">
              <a:extLst>
                <a:ext uri="{FF2B5EF4-FFF2-40B4-BE49-F238E27FC236}">
                  <a16:creationId xmlns:a16="http://schemas.microsoft.com/office/drawing/2014/main" id="{6B67F1F9-4558-5E43-A360-C8F7611C3424}"/>
                </a:ext>
              </a:extLst>
            </p:cNvPr>
            <p:cNvCxnSpPr>
              <a:cxnSpLocks/>
              <a:stCxn id="39" idx="0"/>
              <a:endCxn id="38" idx="3"/>
            </p:cNvCxnSpPr>
            <p:nvPr/>
          </p:nvCxnSpPr>
          <p:spPr>
            <a:xfrm flipV="1">
              <a:off x="4703093" y="2109386"/>
              <a:ext cx="252248" cy="509392"/>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860E0265-EB4A-7841-BE21-F6D4A2A4345A}"/>
                </a:ext>
              </a:extLst>
            </p:cNvPr>
            <p:cNvCxnSpPr>
              <a:stCxn id="38" idx="4"/>
              <a:endCxn id="40" idx="1"/>
            </p:cNvCxnSpPr>
            <p:nvPr/>
          </p:nvCxnSpPr>
          <p:spPr>
            <a:xfrm>
              <a:off x="5133707" y="2183268"/>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E64D3758-98C8-404A-860A-42B759E21746}"/>
                </a:ext>
              </a:extLst>
            </p:cNvPr>
            <p:cNvCxnSpPr>
              <a:cxnSpLocks/>
              <a:stCxn id="39" idx="4"/>
              <a:endCxn id="42" idx="0"/>
            </p:cNvCxnSpPr>
            <p:nvPr/>
          </p:nvCxnSpPr>
          <p:spPr>
            <a:xfrm>
              <a:off x="4703093" y="3123274"/>
              <a:ext cx="126124" cy="458164"/>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E42A6971-4657-A447-B52F-A9D99D8F4139}"/>
                </a:ext>
              </a:extLst>
            </p:cNvPr>
            <p:cNvCxnSpPr>
              <a:cxnSpLocks/>
              <a:stCxn id="39" idx="6"/>
              <a:endCxn id="40" idx="2"/>
            </p:cNvCxnSpPr>
            <p:nvPr/>
          </p:nvCxnSpPr>
          <p:spPr>
            <a:xfrm>
              <a:off x="4955341" y="2871026"/>
              <a:ext cx="496968" cy="136927"/>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55B7C03F-9193-FB43-840A-FCC53829013A}"/>
                </a:ext>
              </a:extLst>
            </p:cNvPr>
            <p:cNvCxnSpPr>
              <a:cxnSpLocks/>
              <a:stCxn id="40" idx="7"/>
              <a:endCxn id="41" idx="2"/>
            </p:cNvCxnSpPr>
            <p:nvPr/>
          </p:nvCxnSpPr>
          <p:spPr>
            <a:xfrm flipV="1">
              <a:off x="5882923" y="2621406"/>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B5A3684A-60EC-EF40-9747-5E2FC305BDBD}"/>
                </a:ext>
              </a:extLst>
            </p:cNvPr>
            <p:cNvCxnSpPr>
              <a:cxnSpLocks/>
              <a:stCxn id="40" idx="4"/>
              <a:endCxn id="43" idx="0"/>
            </p:cNvCxnSpPr>
            <p:nvPr/>
          </p:nvCxnSpPr>
          <p:spPr>
            <a:xfrm flipH="1">
              <a:off x="5630675" y="3260201"/>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9BE0824A-E2C1-3B41-AE6C-7FB97E8E24BA}"/>
                </a:ext>
              </a:extLst>
            </p:cNvPr>
            <p:cNvCxnSpPr>
              <a:cxnSpLocks/>
              <a:stCxn id="43" idx="7"/>
              <a:endCxn id="44" idx="3"/>
            </p:cNvCxnSpPr>
            <p:nvPr/>
          </p:nvCxnSpPr>
          <p:spPr>
            <a:xfrm flipV="1">
              <a:off x="5809041" y="3869199"/>
              <a:ext cx="518608" cy="578397"/>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377FF552-69EA-BE43-B892-719B227DEA09}"/>
                </a:ext>
              </a:extLst>
            </p:cNvPr>
            <p:cNvSpPr/>
            <p:nvPr/>
          </p:nvSpPr>
          <p:spPr>
            <a:xfrm>
              <a:off x="6384467" y="4573569"/>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53" name="直线箭头连接符 52">
              <a:extLst>
                <a:ext uri="{FF2B5EF4-FFF2-40B4-BE49-F238E27FC236}">
                  <a16:creationId xmlns:a16="http://schemas.microsoft.com/office/drawing/2014/main" id="{2043843D-8F15-C045-A653-F35AABDAED71}"/>
                </a:ext>
              </a:extLst>
            </p:cNvPr>
            <p:cNvCxnSpPr>
              <a:cxnSpLocks/>
              <a:stCxn id="52" idx="2"/>
              <a:endCxn id="43" idx="6"/>
            </p:cNvCxnSpPr>
            <p:nvPr/>
          </p:nvCxnSpPr>
          <p:spPr>
            <a:xfrm flipH="1" flipV="1">
              <a:off x="5882923" y="4625962"/>
              <a:ext cx="501544" cy="199855"/>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A2C04696-EAF8-C54A-8501-F0D2013DBAB9}"/>
                </a:ext>
              </a:extLst>
            </p:cNvPr>
            <p:cNvCxnSpPr>
              <a:cxnSpLocks/>
              <a:stCxn id="44" idx="4"/>
              <a:endCxn id="52" idx="0"/>
            </p:cNvCxnSpPr>
            <p:nvPr/>
          </p:nvCxnSpPr>
          <p:spPr>
            <a:xfrm>
              <a:off x="6506015" y="3943081"/>
              <a:ext cx="130700" cy="630488"/>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8EF334A1-6348-2346-8E0A-5B63DB372821}"/>
                </a:ext>
              </a:extLst>
            </p:cNvPr>
            <p:cNvCxnSpPr>
              <a:cxnSpLocks/>
              <a:stCxn id="41" idx="4"/>
              <a:endCxn id="44" idx="0"/>
            </p:cNvCxnSpPr>
            <p:nvPr/>
          </p:nvCxnSpPr>
          <p:spPr>
            <a:xfrm flipH="1">
              <a:off x="6506015" y="2873654"/>
              <a:ext cx="311218" cy="564931"/>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38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6115777"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Introduction &amp; Preliminaries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8961F04-8294-9742-9350-34BE63DDD8DF}"/>
              </a:ext>
            </a:extLst>
          </p:cNvPr>
          <p:cNvSpPr txBox="1"/>
          <p:nvPr/>
        </p:nvSpPr>
        <p:spPr>
          <a:xfrm>
            <a:off x="447983" y="1151984"/>
            <a:ext cx="6097772" cy="461665"/>
          </a:xfrm>
          <a:prstGeom prst="rect">
            <a:avLst/>
          </a:prstGeom>
          <a:noFill/>
        </p:spPr>
        <p:txBody>
          <a:bodyPr wrap="square">
            <a:spAutoFit/>
          </a:bodyPr>
          <a:lstStyle/>
          <a:p>
            <a:r>
              <a:rPr kumimoji="1" lang="en-US" altLang="zh-CN" sz="2400" b="1" dirty="0">
                <a:latin typeface="Times New Roman" panose="02020603050405020304" pitchFamily="18" charset="0"/>
                <a:cs typeface="Times New Roman" panose="02020603050405020304" pitchFamily="18" charset="0"/>
              </a:rPr>
              <a:t>Reverse Influence Sampling</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3</a:t>
            </a:r>
            <a:r>
              <a:rPr kumimoji="1" lang="en-US" altLang="zh-CN" sz="2400" baseline="30000" dirty="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p:txBody>
      </p:sp>
      <p:grpSp>
        <p:nvGrpSpPr>
          <p:cNvPr id="11" name="组合 10">
            <a:extLst>
              <a:ext uri="{FF2B5EF4-FFF2-40B4-BE49-F238E27FC236}">
                <a16:creationId xmlns:a16="http://schemas.microsoft.com/office/drawing/2014/main" id="{B827FA15-3729-8942-8B21-6788C667F38B}"/>
              </a:ext>
            </a:extLst>
          </p:cNvPr>
          <p:cNvGrpSpPr/>
          <p:nvPr/>
        </p:nvGrpSpPr>
        <p:grpSpPr>
          <a:xfrm>
            <a:off x="1978068" y="1775842"/>
            <a:ext cx="8235864" cy="3595748"/>
            <a:chOff x="1838951" y="1799283"/>
            <a:chExt cx="8235864" cy="3595748"/>
          </a:xfrm>
        </p:grpSpPr>
        <p:sp>
          <p:nvSpPr>
            <p:cNvPr id="12" name="圆角矩形 11">
              <a:extLst>
                <a:ext uri="{FF2B5EF4-FFF2-40B4-BE49-F238E27FC236}">
                  <a16:creationId xmlns:a16="http://schemas.microsoft.com/office/drawing/2014/main" id="{67FC92A3-5DF4-CE4B-B76B-15254E676AFE}"/>
                </a:ext>
              </a:extLst>
            </p:cNvPr>
            <p:cNvSpPr/>
            <p:nvPr/>
          </p:nvSpPr>
          <p:spPr>
            <a:xfrm>
              <a:off x="7040576" y="1799283"/>
              <a:ext cx="3034239" cy="1728923"/>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07F5C31B-597E-3E4B-A79C-91C3AA8E41A2}"/>
                </a:ext>
              </a:extLst>
            </p:cNvPr>
            <p:cNvSpPr/>
            <p:nvPr/>
          </p:nvSpPr>
          <p:spPr>
            <a:xfrm>
              <a:off x="1838951" y="1799284"/>
              <a:ext cx="2011680" cy="2011680"/>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76082B97-F007-664F-8FCF-3467CC42B5F1}"/>
                </a:ext>
              </a:extLst>
            </p:cNvPr>
            <p:cNvSpPr/>
            <p:nvPr/>
          </p:nvSpPr>
          <p:spPr>
            <a:xfrm>
              <a:off x="2500337" y="1995738"/>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16" name="椭圆 15">
              <a:extLst>
                <a:ext uri="{FF2B5EF4-FFF2-40B4-BE49-F238E27FC236}">
                  <a16:creationId xmlns:a16="http://schemas.microsoft.com/office/drawing/2014/main" id="{F0BD92A2-2EBE-6447-AE40-9D035073E643}"/>
                </a:ext>
              </a:extLst>
            </p:cNvPr>
            <p:cNvSpPr/>
            <p:nvPr/>
          </p:nvSpPr>
          <p:spPr>
            <a:xfrm>
              <a:off x="2069723" y="2935744"/>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17" name="椭圆 16">
              <a:extLst>
                <a:ext uri="{FF2B5EF4-FFF2-40B4-BE49-F238E27FC236}">
                  <a16:creationId xmlns:a16="http://schemas.microsoft.com/office/drawing/2014/main" id="{37F0D234-6270-EE48-A67B-DE6728FA7054}"/>
                </a:ext>
              </a:extLst>
            </p:cNvPr>
            <p:cNvSpPr/>
            <p:nvPr/>
          </p:nvSpPr>
          <p:spPr>
            <a:xfrm>
              <a:off x="3071187" y="3072671"/>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18" name="椭圆 17">
              <a:extLst>
                <a:ext uri="{FF2B5EF4-FFF2-40B4-BE49-F238E27FC236}">
                  <a16:creationId xmlns:a16="http://schemas.microsoft.com/office/drawing/2014/main" id="{8CCFA361-BE40-9C44-BB77-15A46B467CEC}"/>
                </a:ext>
              </a:extLst>
            </p:cNvPr>
            <p:cNvSpPr/>
            <p:nvPr/>
          </p:nvSpPr>
          <p:spPr>
            <a:xfrm>
              <a:off x="4183863" y="2686124"/>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19" name="椭圆 18">
              <a:extLst>
                <a:ext uri="{FF2B5EF4-FFF2-40B4-BE49-F238E27FC236}">
                  <a16:creationId xmlns:a16="http://schemas.microsoft.com/office/drawing/2014/main" id="{4AC782D9-757E-FF44-B676-877A5D6891C0}"/>
                </a:ext>
              </a:extLst>
            </p:cNvPr>
            <p:cNvSpPr/>
            <p:nvPr/>
          </p:nvSpPr>
          <p:spPr>
            <a:xfrm>
              <a:off x="2195847" y="3898404"/>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20" name="椭圆 19">
              <a:extLst>
                <a:ext uri="{FF2B5EF4-FFF2-40B4-BE49-F238E27FC236}">
                  <a16:creationId xmlns:a16="http://schemas.microsoft.com/office/drawing/2014/main" id="{32FBE4D3-9278-E348-94C1-66031586ACC6}"/>
                </a:ext>
              </a:extLst>
            </p:cNvPr>
            <p:cNvSpPr/>
            <p:nvPr/>
          </p:nvSpPr>
          <p:spPr>
            <a:xfrm>
              <a:off x="2997305" y="4690680"/>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21" name="椭圆 20">
              <a:extLst>
                <a:ext uri="{FF2B5EF4-FFF2-40B4-BE49-F238E27FC236}">
                  <a16:creationId xmlns:a16="http://schemas.microsoft.com/office/drawing/2014/main" id="{4780953D-4B3A-F24F-8F05-DB1B4EF40006}"/>
                </a:ext>
              </a:extLst>
            </p:cNvPr>
            <p:cNvSpPr/>
            <p:nvPr/>
          </p:nvSpPr>
          <p:spPr>
            <a:xfrm>
              <a:off x="3872645" y="375555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22" name="直线箭头连接符 21">
              <a:extLst>
                <a:ext uri="{FF2B5EF4-FFF2-40B4-BE49-F238E27FC236}">
                  <a16:creationId xmlns:a16="http://schemas.microsoft.com/office/drawing/2014/main" id="{3328E4A6-9C87-3E4C-AC8F-C55D2309B6B7}"/>
                </a:ext>
              </a:extLst>
            </p:cNvPr>
            <p:cNvCxnSpPr>
              <a:cxnSpLocks/>
              <a:stCxn id="16" idx="0"/>
              <a:endCxn id="15" idx="3"/>
            </p:cNvCxnSpPr>
            <p:nvPr/>
          </p:nvCxnSpPr>
          <p:spPr>
            <a:xfrm flipV="1">
              <a:off x="2321971" y="2426352"/>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F5F08975-1BD5-094B-B740-E0AB7D7E0462}"/>
                </a:ext>
              </a:extLst>
            </p:cNvPr>
            <p:cNvCxnSpPr>
              <a:stCxn id="15" idx="4"/>
              <a:endCxn id="17" idx="1"/>
            </p:cNvCxnSpPr>
            <p:nvPr/>
          </p:nvCxnSpPr>
          <p:spPr>
            <a:xfrm>
              <a:off x="2752585" y="2500234"/>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FE71EB21-0943-9044-BE84-94A351EBB049}"/>
                </a:ext>
              </a:extLst>
            </p:cNvPr>
            <p:cNvCxnSpPr>
              <a:cxnSpLocks/>
              <a:stCxn id="16" idx="4"/>
              <a:endCxn id="19" idx="0"/>
            </p:cNvCxnSpPr>
            <p:nvPr/>
          </p:nvCxnSpPr>
          <p:spPr>
            <a:xfrm>
              <a:off x="2321971" y="3440240"/>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BF221DE1-1BAD-A44D-9619-968CDECF47EE}"/>
                </a:ext>
              </a:extLst>
            </p:cNvPr>
            <p:cNvCxnSpPr>
              <a:cxnSpLocks/>
              <a:stCxn id="16" idx="6"/>
              <a:endCxn id="17" idx="2"/>
            </p:cNvCxnSpPr>
            <p:nvPr/>
          </p:nvCxnSpPr>
          <p:spPr>
            <a:xfrm>
              <a:off x="2574219" y="3187992"/>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6F6BDE83-8126-2B4F-A8A9-FA46AD7CF993}"/>
                </a:ext>
              </a:extLst>
            </p:cNvPr>
            <p:cNvCxnSpPr>
              <a:cxnSpLocks/>
              <a:stCxn id="17" idx="7"/>
              <a:endCxn id="18" idx="2"/>
            </p:cNvCxnSpPr>
            <p:nvPr/>
          </p:nvCxnSpPr>
          <p:spPr>
            <a:xfrm flipV="1">
              <a:off x="3501801" y="2938372"/>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AEEE20A3-BEF1-6E45-BA15-64C5283033AB}"/>
                </a:ext>
              </a:extLst>
            </p:cNvPr>
            <p:cNvCxnSpPr>
              <a:cxnSpLocks/>
            </p:cNvCxnSpPr>
            <p:nvPr/>
          </p:nvCxnSpPr>
          <p:spPr>
            <a:xfrm flipH="1">
              <a:off x="3255718" y="3585341"/>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F50BE877-DAA0-B44D-8BFB-2DFF94F94F84}"/>
                </a:ext>
              </a:extLst>
            </p:cNvPr>
            <p:cNvCxnSpPr>
              <a:cxnSpLocks/>
              <a:stCxn id="20" idx="7"/>
              <a:endCxn id="21" idx="3"/>
            </p:cNvCxnSpPr>
            <p:nvPr/>
          </p:nvCxnSpPr>
          <p:spPr>
            <a:xfrm flipV="1">
              <a:off x="3427919" y="4186165"/>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40E08DBA-4871-4F4B-870C-E3892200C775}"/>
                </a:ext>
              </a:extLst>
            </p:cNvPr>
            <p:cNvSpPr/>
            <p:nvPr/>
          </p:nvSpPr>
          <p:spPr>
            <a:xfrm>
              <a:off x="4003345" y="489053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30" name="直线箭头连接符 29">
              <a:extLst>
                <a:ext uri="{FF2B5EF4-FFF2-40B4-BE49-F238E27FC236}">
                  <a16:creationId xmlns:a16="http://schemas.microsoft.com/office/drawing/2014/main" id="{0DA1FD0C-E371-714E-9F47-DB4D36D5D43E}"/>
                </a:ext>
              </a:extLst>
            </p:cNvPr>
            <p:cNvCxnSpPr>
              <a:cxnSpLocks/>
              <a:stCxn id="29" idx="2"/>
              <a:endCxn id="20" idx="6"/>
            </p:cNvCxnSpPr>
            <p:nvPr/>
          </p:nvCxnSpPr>
          <p:spPr>
            <a:xfrm flipH="1" flipV="1">
              <a:off x="3501801" y="4942928"/>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E7DBBCA6-8B50-7145-8A35-7646F5E2C8A6}"/>
                </a:ext>
              </a:extLst>
            </p:cNvPr>
            <p:cNvCxnSpPr>
              <a:cxnSpLocks/>
              <a:stCxn id="21" idx="4"/>
              <a:endCxn id="29" idx="0"/>
            </p:cNvCxnSpPr>
            <p:nvPr/>
          </p:nvCxnSpPr>
          <p:spPr>
            <a:xfrm>
              <a:off x="4124893" y="4260047"/>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DE1AAA7-1588-2F4C-92EF-E9E6A88CA722}"/>
                </a:ext>
              </a:extLst>
            </p:cNvPr>
            <p:cNvCxnSpPr>
              <a:cxnSpLocks/>
              <a:stCxn id="18" idx="4"/>
              <a:endCxn id="21" idx="0"/>
            </p:cNvCxnSpPr>
            <p:nvPr/>
          </p:nvCxnSpPr>
          <p:spPr>
            <a:xfrm flipH="1">
              <a:off x="4124893" y="3190620"/>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04172090-DB6F-C645-93E2-4D2A83F272A7}"/>
                </a:ext>
              </a:extLst>
            </p:cNvPr>
            <p:cNvSpPr/>
            <p:nvPr/>
          </p:nvSpPr>
          <p:spPr>
            <a:xfrm>
              <a:off x="7701963" y="1877789"/>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r>
                <a:rPr kumimoji="1" lang="zh-CN" altLang="en-US" b="1" dirty="0">
                  <a:solidFill>
                    <a:schemeClr val="tx1"/>
                  </a:solidFill>
                </a:rPr>
                <a:t> </a:t>
              </a:r>
            </a:p>
          </p:txBody>
        </p:sp>
        <p:sp>
          <p:nvSpPr>
            <p:cNvPr id="34" name="椭圆 33">
              <a:extLst>
                <a:ext uri="{FF2B5EF4-FFF2-40B4-BE49-F238E27FC236}">
                  <a16:creationId xmlns:a16="http://schemas.microsoft.com/office/drawing/2014/main" id="{44199B14-6D53-5847-8D04-B113F23D2F22}"/>
                </a:ext>
              </a:extLst>
            </p:cNvPr>
            <p:cNvSpPr/>
            <p:nvPr/>
          </p:nvSpPr>
          <p:spPr>
            <a:xfrm>
              <a:off x="7271349" y="281779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35" name="椭圆 34">
              <a:extLst>
                <a:ext uri="{FF2B5EF4-FFF2-40B4-BE49-F238E27FC236}">
                  <a16:creationId xmlns:a16="http://schemas.microsoft.com/office/drawing/2014/main" id="{F456FCA4-EC53-F847-AD53-B31523BD7132}"/>
                </a:ext>
              </a:extLst>
            </p:cNvPr>
            <p:cNvSpPr/>
            <p:nvPr/>
          </p:nvSpPr>
          <p:spPr>
            <a:xfrm>
              <a:off x="8272813" y="2954722"/>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36" name="椭圆 35">
              <a:extLst>
                <a:ext uri="{FF2B5EF4-FFF2-40B4-BE49-F238E27FC236}">
                  <a16:creationId xmlns:a16="http://schemas.microsoft.com/office/drawing/2014/main" id="{49272790-247B-2846-8512-5F8A7477BCE6}"/>
                </a:ext>
              </a:extLst>
            </p:cNvPr>
            <p:cNvSpPr/>
            <p:nvPr/>
          </p:nvSpPr>
          <p:spPr>
            <a:xfrm>
              <a:off x="9385489" y="256817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37" name="椭圆 36">
              <a:extLst>
                <a:ext uri="{FF2B5EF4-FFF2-40B4-BE49-F238E27FC236}">
                  <a16:creationId xmlns:a16="http://schemas.microsoft.com/office/drawing/2014/main" id="{8290C745-6D0E-704E-955E-32619D3D7AFD}"/>
                </a:ext>
              </a:extLst>
            </p:cNvPr>
            <p:cNvSpPr/>
            <p:nvPr/>
          </p:nvSpPr>
          <p:spPr>
            <a:xfrm>
              <a:off x="7397473" y="378045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38" name="椭圆 37">
              <a:extLst>
                <a:ext uri="{FF2B5EF4-FFF2-40B4-BE49-F238E27FC236}">
                  <a16:creationId xmlns:a16="http://schemas.microsoft.com/office/drawing/2014/main" id="{503DD6F1-500A-CD41-B2F5-E137040079ED}"/>
                </a:ext>
              </a:extLst>
            </p:cNvPr>
            <p:cNvSpPr/>
            <p:nvPr/>
          </p:nvSpPr>
          <p:spPr>
            <a:xfrm>
              <a:off x="8198931" y="457273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39" name="椭圆 38">
              <a:extLst>
                <a:ext uri="{FF2B5EF4-FFF2-40B4-BE49-F238E27FC236}">
                  <a16:creationId xmlns:a16="http://schemas.microsoft.com/office/drawing/2014/main" id="{F30FB734-DB90-2F46-810E-8CB0D7FCE210}"/>
                </a:ext>
              </a:extLst>
            </p:cNvPr>
            <p:cNvSpPr/>
            <p:nvPr/>
          </p:nvSpPr>
          <p:spPr>
            <a:xfrm>
              <a:off x="9074271" y="3637602"/>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40" name="直线箭头连接符 39">
              <a:extLst>
                <a:ext uri="{FF2B5EF4-FFF2-40B4-BE49-F238E27FC236}">
                  <a16:creationId xmlns:a16="http://schemas.microsoft.com/office/drawing/2014/main" id="{D8F69D2A-78DD-0C42-9C80-B779F0631DFD}"/>
                </a:ext>
              </a:extLst>
            </p:cNvPr>
            <p:cNvCxnSpPr>
              <a:cxnSpLocks/>
              <a:stCxn id="34" idx="0"/>
              <a:endCxn id="33" idx="3"/>
            </p:cNvCxnSpPr>
            <p:nvPr/>
          </p:nvCxnSpPr>
          <p:spPr>
            <a:xfrm flipV="1">
              <a:off x="7523597" y="2308403"/>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C703407E-E5E1-FC40-9F0A-26A5841A1606}"/>
                </a:ext>
              </a:extLst>
            </p:cNvPr>
            <p:cNvCxnSpPr>
              <a:stCxn id="33" idx="4"/>
              <a:endCxn id="35" idx="1"/>
            </p:cNvCxnSpPr>
            <p:nvPr/>
          </p:nvCxnSpPr>
          <p:spPr>
            <a:xfrm>
              <a:off x="7954211" y="2382285"/>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71AB88AA-EDA6-264B-8ED0-20DE5480B08F}"/>
                </a:ext>
              </a:extLst>
            </p:cNvPr>
            <p:cNvCxnSpPr>
              <a:cxnSpLocks/>
              <a:stCxn id="34" idx="4"/>
              <a:endCxn id="37" idx="0"/>
            </p:cNvCxnSpPr>
            <p:nvPr/>
          </p:nvCxnSpPr>
          <p:spPr>
            <a:xfrm>
              <a:off x="7523597" y="3322291"/>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6DE2994E-0D52-9F4A-8D59-ACFB03F62B61}"/>
                </a:ext>
              </a:extLst>
            </p:cNvPr>
            <p:cNvCxnSpPr>
              <a:cxnSpLocks/>
              <a:stCxn id="34" idx="6"/>
              <a:endCxn id="35" idx="2"/>
            </p:cNvCxnSpPr>
            <p:nvPr/>
          </p:nvCxnSpPr>
          <p:spPr>
            <a:xfrm>
              <a:off x="7775845" y="3070043"/>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0FA62B5B-6AC9-C442-A2F4-3EE8BE647A40}"/>
                </a:ext>
              </a:extLst>
            </p:cNvPr>
            <p:cNvCxnSpPr>
              <a:cxnSpLocks/>
              <a:stCxn id="35" idx="7"/>
              <a:endCxn id="36" idx="2"/>
            </p:cNvCxnSpPr>
            <p:nvPr/>
          </p:nvCxnSpPr>
          <p:spPr>
            <a:xfrm flipV="1">
              <a:off x="8703427" y="2820423"/>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AFF50F16-4CEE-0543-ACD6-E16A7ADD80AE}"/>
                </a:ext>
              </a:extLst>
            </p:cNvPr>
            <p:cNvCxnSpPr>
              <a:cxnSpLocks/>
              <a:stCxn id="35" idx="4"/>
              <a:endCxn id="38" idx="0"/>
            </p:cNvCxnSpPr>
            <p:nvPr/>
          </p:nvCxnSpPr>
          <p:spPr>
            <a:xfrm flipH="1">
              <a:off x="8451179" y="3459218"/>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7C88CCA1-8894-7847-AC89-A9B1CA5CC2F6}"/>
                </a:ext>
              </a:extLst>
            </p:cNvPr>
            <p:cNvCxnSpPr>
              <a:cxnSpLocks/>
              <a:stCxn id="38" idx="7"/>
              <a:endCxn id="39" idx="3"/>
            </p:cNvCxnSpPr>
            <p:nvPr/>
          </p:nvCxnSpPr>
          <p:spPr>
            <a:xfrm flipV="1">
              <a:off x="8629545" y="4068216"/>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229D6394-A562-6949-9E0A-D06776ED91E8}"/>
                </a:ext>
              </a:extLst>
            </p:cNvPr>
            <p:cNvSpPr/>
            <p:nvPr/>
          </p:nvSpPr>
          <p:spPr>
            <a:xfrm>
              <a:off x="9204971" y="4772586"/>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48" name="直线箭头连接符 47">
              <a:extLst>
                <a:ext uri="{FF2B5EF4-FFF2-40B4-BE49-F238E27FC236}">
                  <a16:creationId xmlns:a16="http://schemas.microsoft.com/office/drawing/2014/main" id="{06B72354-EF75-6D49-ACDE-8F3F96651A2C}"/>
                </a:ext>
              </a:extLst>
            </p:cNvPr>
            <p:cNvCxnSpPr>
              <a:cxnSpLocks/>
              <a:stCxn id="47" idx="2"/>
              <a:endCxn id="38" idx="6"/>
            </p:cNvCxnSpPr>
            <p:nvPr/>
          </p:nvCxnSpPr>
          <p:spPr>
            <a:xfrm flipH="1" flipV="1">
              <a:off x="8703427" y="4824979"/>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592A0F00-4FE7-2249-A4B1-167B1BA37750}"/>
                </a:ext>
              </a:extLst>
            </p:cNvPr>
            <p:cNvCxnSpPr>
              <a:cxnSpLocks/>
              <a:stCxn id="39" idx="4"/>
              <a:endCxn id="47" idx="0"/>
            </p:cNvCxnSpPr>
            <p:nvPr/>
          </p:nvCxnSpPr>
          <p:spPr>
            <a:xfrm>
              <a:off x="9326519" y="4142098"/>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ADD53A8D-5CA4-B648-9FB3-836A637A6AFF}"/>
                </a:ext>
              </a:extLst>
            </p:cNvPr>
            <p:cNvCxnSpPr>
              <a:cxnSpLocks/>
              <a:stCxn id="36" idx="4"/>
              <a:endCxn id="39" idx="0"/>
            </p:cNvCxnSpPr>
            <p:nvPr/>
          </p:nvCxnSpPr>
          <p:spPr>
            <a:xfrm flipH="1">
              <a:off x="9326519" y="3072671"/>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841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5302029"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IM as a </a:t>
                </a:r>
                <a14:m>
                  <m:oMath xmlns:m="http://schemas.openxmlformats.org/officeDocument/2006/math">
                    <m:r>
                      <a:rPr lang="en-US" altLang="zh-CN" sz="4000" b="0" i="1" smtClean="0">
                        <a:latin typeface="Cambria Math" panose="02040503050406030204" pitchFamily="18" charset="0"/>
                        <a:cs typeface="Times New Roman" panose="02020603050405020304" pitchFamily="18" charset="0"/>
                      </a:rPr>
                      <m:t>𝑘</m:t>
                    </m:r>
                  </m:oMath>
                </a14:m>
                <a:r>
                  <a:rPr lang="en-US" altLang="zh-CN" sz="4000" dirty="0">
                    <a:latin typeface="Times New Roman" panose="02020603050405020304" pitchFamily="18" charset="0"/>
                    <a:cs typeface="Times New Roman" panose="02020603050405020304" pitchFamily="18" charset="0"/>
                  </a:rPr>
                  <a:t>-cover Problem</a:t>
                </a:r>
                <a:endParaRPr lang="zh-CN" altLang="en-US" sz="4000"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1FD4DA14-8F96-F64C-817C-6EA0EA671B16}"/>
                  </a:ext>
                </a:extLst>
              </p:cNvPr>
              <p:cNvSpPr txBox="1">
                <a:spLocks noRot="1" noChangeAspect="1" noMove="1" noResize="1" noEditPoints="1" noAdjustHandles="1" noChangeArrowheads="1" noChangeShapeType="1" noTextEdit="1"/>
              </p:cNvSpPr>
              <p:nvPr/>
            </p:nvSpPr>
            <p:spPr>
              <a:xfrm>
                <a:off x="451520" y="138827"/>
                <a:ext cx="5302029" cy="707886"/>
              </a:xfrm>
              <a:prstGeom prst="rect">
                <a:avLst/>
              </a:prstGeom>
              <a:blipFill>
                <a:blip r:embed="rId5"/>
                <a:stretch>
                  <a:fillRect l="-4057" t="-16071" r="-3580" b="-3571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894229AE-3290-1B4B-9B11-5CFBC86795E5}"/>
              </a:ext>
            </a:extLst>
          </p:cNvPr>
          <p:cNvGrpSpPr/>
          <p:nvPr/>
        </p:nvGrpSpPr>
        <p:grpSpPr>
          <a:xfrm>
            <a:off x="5725910" y="1313076"/>
            <a:ext cx="4670457" cy="1347858"/>
            <a:chOff x="3668174" y="1313044"/>
            <a:chExt cx="4225158" cy="1219348"/>
          </a:xfrm>
        </p:grpSpPr>
        <p:sp>
          <p:nvSpPr>
            <p:cNvPr id="11" name="椭圆 10">
              <a:extLst>
                <a:ext uri="{FF2B5EF4-FFF2-40B4-BE49-F238E27FC236}">
                  <a16:creationId xmlns:a16="http://schemas.microsoft.com/office/drawing/2014/main" id="{567DDF34-71E4-1240-AAFD-862638CC537B}"/>
                </a:ext>
              </a:extLst>
            </p:cNvPr>
            <p:cNvSpPr/>
            <p:nvPr/>
          </p:nvSpPr>
          <p:spPr>
            <a:xfrm>
              <a:off x="5160577" y="1365775"/>
              <a:ext cx="210207" cy="210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8C5A392C-4BAB-C845-B04E-831488D09B21}"/>
                </a:ext>
              </a:extLst>
            </p:cNvPr>
            <p:cNvSpPr/>
            <p:nvPr/>
          </p:nvSpPr>
          <p:spPr>
            <a:xfrm>
              <a:off x="5864770" y="1365775"/>
              <a:ext cx="210207" cy="210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16CE7099-20BD-8149-AA6F-3B6CAD64DAF7}"/>
                </a:ext>
              </a:extLst>
            </p:cNvPr>
            <p:cNvSpPr/>
            <p:nvPr/>
          </p:nvSpPr>
          <p:spPr>
            <a:xfrm>
              <a:off x="6568963" y="1365776"/>
              <a:ext cx="210207" cy="210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918CE82E-DE7D-1646-A8FA-A5F5E348B5E6}"/>
                </a:ext>
              </a:extLst>
            </p:cNvPr>
            <p:cNvSpPr/>
            <p:nvPr/>
          </p:nvSpPr>
          <p:spPr>
            <a:xfrm>
              <a:off x="7273156" y="1365776"/>
              <a:ext cx="210207" cy="210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a:extLst>
                <a:ext uri="{FF2B5EF4-FFF2-40B4-BE49-F238E27FC236}">
                  <a16:creationId xmlns:a16="http://schemas.microsoft.com/office/drawing/2014/main" id="{54451A68-F124-6D40-A684-61FD2D20CF4F}"/>
                </a:ext>
              </a:extLst>
            </p:cNvPr>
            <p:cNvSpPr/>
            <p:nvPr/>
          </p:nvSpPr>
          <p:spPr>
            <a:xfrm>
              <a:off x="5570546" y="2277838"/>
              <a:ext cx="210207" cy="210207"/>
            </a:xfrm>
            <a:prstGeom prst="ellipse">
              <a:avLst/>
            </a:prstGeom>
            <a:solidFill>
              <a:srgbClr val="E7D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EC470EA7-A8E9-BB48-B4B9-D9802D435780}"/>
                </a:ext>
              </a:extLst>
            </p:cNvPr>
            <p:cNvSpPr/>
            <p:nvPr/>
          </p:nvSpPr>
          <p:spPr>
            <a:xfrm>
              <a:off x="6274739" y="2277838"/>
              <a:ext cx="210207" cy="210207"/>
            </a:xfrm>
            <a:prstGeom prst="ellipse">
              <a:avLst/>
            </a:prstGeom>
            <a:solidFill>
              <a:srgbClr val="E7D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329D8E5A-4394-3245-961D-AF840061102A}"/>
                </a:ext>
              </a:extLst>
            </p:cNvPr>
            <p:cNvSpPr/>
            <p:nvPr/>
          </p:nvSpPr>
          <p:spPr>
            <a:xfrm>
              <a:off x="6978932" y="2277839"/>
              <a:ext cx="210207" cy="210207"/>
            </a:xfrm>
            <a:prstGeom prst="ellipse">
              <a:avLst/>
            </a:prstGeom>
            <a:solidFill>
              <a:srgbClr val="E7D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5FDF2D1E-48A6-D14D-8B76-278D319A9BBF}"/>
                </a:ext>
              </a:extLst>
            </p:cNvPr>
            <p:cNvSpPr/>
            <p:nvPr/>
          </p:nvSpPr>
          <p:spPr>
            <a:xfrm>
              <a:off x="7683125" y="2277839"/>
              <a:ext cx="210207" cy="210207"/>
            </a:xfrm>
            <a:prstGeom prst="ellipse">
              <a:avLst/>
            </a:prstGeom>
            <a:solidFill>
              <a:srgbClr val="E7D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椭圆 19">
              <a:extLst>
                <a:ext uri="{FF2B5EF4-FFF2-40B4-BE49-F238E27FC236}">
                  <a16:creationId xmlns:a16="http://schemas.microsoft.com/office/drawing/2014/main" id="{55377F5E-3652-0540-863A-039D6279ED22}"/>
                </a:ext>
              </a:extLst>
            </p:cNvPr>
            <p:cNvSpPr/>
            <p:nvPr/>
          </p:nvSpPr>
          <p:spPr>
            <a:xfrm>
              <a:off x="4866353" y="2277837"/>
              <a:ext cx="210207" cy="210207"/>
            </a:xfrm>
            <a:prstGeom prst="ellipse">
              <a:avLst/>
            </a:prstGeom>
            <a:solidFill>
              <a:srgbClr val="E7D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D1BEC22-283D-6145-B555-DC86C2AA6E28}"/>
                </a:ext>
              </a:extLst>
            </p:cNvPr>
            <p:cNvSpPr txBox="1"/>
            <p:nvPr/>
          </p:nvSpPr>
          <p:spPr>
            <a:xfrm>
              <a:off x="3668174" y="2198274"/>
              <a:ext cx="810933" cy="334118"/>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RR sets</a:t>
              </a:r>
              <a:endParaRPr kumimoji="1"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71B6D172-DE7A-724C-900C-A9C4E02778D2}"/>
                </a:ext>
              </a:extLst>
            </p:cNvPr>
            <p:cNvSpPr txBox="1"/>
            <p:nvPr/>
          </p:nvSpPr>
          <p:spPr>
            <a:xfrm>
              <a:off x="3751728" y="1313044"/>
              <a:ext cx="774571"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Nodes</a:t>
              </a:r>
              <a:endParaRPr kumimoji="1" lang="zh-CN" altLang="en-US" dirty="0">
                <a:latin typeface="Times New Roman" panose="02020603050405020304" pitchFamily="18" charset="0"/>
                <a:cs typeface="Times New Roman" panose="02020603050405020304" pitchFamily="18" charset="0"/>
              </a:endParaRPr>
            </a:p>
          </p:txBody>
        </p:sp>
        <p:cxnSp>
          <p:nvCxnSpPr>
            <p:cNvPr id="23" name="直线连接符 22">
              <a:extLst>
                <a:ext uri="{FF2B5EF4-FFF2-40B4-BE49-F238E27FC236}">
                  <a16:creationId xmlns:a16="http://schemas.microsoft.com/office/drawing/2014/main" id="{03FAE607-EC21-3242-A6E3-91DA5CFEF605}"/>
                </a:ext>
              </a:extLst>
            </p:cNvPr>
            <p:cNvCxnSpPr>
              <a:stCxn id="11" idx="4"/>
              <a:endCxn id="20" idx="0"/>
            </p:cNvCxnSpPr>
            <p:nvPr/>
          </p:nvCxnSpPr>
          <p:spPr>
            <a:xfrm flipH="1">
              <a:off x="4971457" y="1575982"/>
              <a:ext cx="294224" cy="701855"/>
            </a:xfrm>
            <a:prstGeom prst="line">
              <a:avLst/>
            </a:prstGeom>
          </p:spPr>
          <p:style>
            <a:lnRef idx="2">
              <a:schemeClr val="dk1"/>
            </a:lnRef>
            <a:fillRef idx="0">
              <a:schemeClr val="dk1"/>
            </a:fillRef>
            <a:effectRef idx="1">
              <a:schemeClr val="dk1"/>
            </a:effectRef>
            <a:fontRef idx="minor">
              <a:schemeClr val="tx1"/>
            </a:fontRef>
          </p:style>
        </p:cxnSp>
        <p:cxnSp>
          <p:nvCxnSpPr>
            <p:cNvPr id="24" name="直线连接符 23">
              <a:extLst>
                <a:ext uri="{FF2B5EF4-FFF2-40B4-BE49-F238E27FC236}">
                  <a16:creationId xmlns:a16="http://schemas.microsoft.com/office/drawing/2014/main" id="{27719604-2DF8-BA46-8D35-572AE757F952}"/>
                </a:ext>
              </a:extLst>
            </p:cNvPr>
            <p:cNvCxnSpPr>
              <a:stCxn id="11" idx="4"/>
              <a:endCxn id="16" idx="0"/>
            </p:cNvCxnSpPr>
            <p:nvPr/>
          </p:nvCxnSpPr>
          <p:spPr>
            <a:xfrm>
              <a:off x="5265681" y="1575982"/>
              <a:ext cx="409969" cy="701856"/>
            </a:xfrm>
            <a:prstGeom prst="line">
              <a:avLst/>
            </a:prstGeom>
          </p:spPr>
          <p:style>
            <a:lnRef idx="2">
              <a:schemeClr val="dk1"/>
            </a:lnRef>
            <a:fillRef idx="0">
              <a:schemeClr val="dk1"/>
            </a:fillRef>
            <a:effectRef idx="1">
              <a:schemeClr val="dk1"/>
            </a:effectRef>
            <a:fontRef idx="minor">
              <a:schemeClr val="tx1"/>
            </a:fontRef>
          </p:style>
        </p:cxnSp>
        <p:cxnSp>
          <p:nvCxnSpPr>
            <p:cNvPr id="25" name="直线连接符 24">
              <a:extLst>
                <a:ext uri="{FF2B5EF4-FFF2-40B4-BE49-F238E27FC236}">
                  <a16:creationId xmlns:a16="http://schemas.microsoft.com/office/drawing/2014/main" id="{258D9781-2A27-B947-8ECD-CE865021EE8F}"/>
                </a:ext>
              </a:extLst>
            </p:cNvPr>
            <p:cNvCxnSpPr>
              <a:cxnSpLocks/>
              <a:stCxn id="12" idx="4"/>
              <a:endCxn id="20" idx="0"/>
            </p:cNvCxnSpPr>
            <p:nvPr/>
          </p:nvCxnSpPr>
          <p:spPr>
            <a:xfrm flipH="1">
              <a:off x="4971457" y="1575982"/>
              <a:ext cx="998417" cy="701855"/>
            </a:xfrm>
            <a:prstGeom prst="line">
              <a:avLst/>
            </a:prstGeom>
          </p:spPr>
          <p:style>
            <a:lnRef idx="2">
              <a:schemeClr val="dk1"/>
            </a:lnRef>
            <a:fillRef idx="0">
              <a:schemeClr val="dk1"/>
            </a:fillRef>
            <a:effectRef idx="1">
              <a:schemeClr val="dk1"/>
            </a:effectRef>
            <a:fontRef idx="minor">
              <a:schemeClr val="tx1"/>
            </a:fontRef>
          </p:style>
        </p:cxnSp>
        <p:cxnSp>
          <p:nvCxnSpPr>
            <p:cNvPr id="26" name="直线连接符 25">
              <a:extLst>
                <a:ext uri="{FF2B5EF4-FFF2-40B4-BE49-F238E27FC236}">
                  <a16:creationId xmlns:a16="http://schemas.microsoft.com/office/drawing/2014/main" id="{3145D207-D6D0-7D4E-98CE-7C6C676B883F}"/>
                </a:ext>
              </a:extLst>
            </p:cNvPr>
            <p:cNvCxnSpPr>
              <a:cxnSpLocks/>
              <a:stCxn id="13" idx="4"/>
              <a:endCxn id="16" idx="0"/>
            </p:cNvCxnSpPr>
            <p:nvPr/>
          </p:nvCxnSpPr>
          <p:spPr>
            <a:xfrm flipH="1">
              <a:off x="5675650" y="1575983"/>
              <a:ext cx="998417" cy="701855"/>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a:extLst>
                <a:ext uri="{FF2B5EF4-FFF2-40B4-BE49-F238E27FC236}">
                  <a16:creationId xmlns:a16="http://schemas.microsoft.com/office/drawing/2014/main" id="{5E72E784-3AA5-6A48-A9CF-D2F8B337B1D8}"/>
                </a:ext>
              </a:extLst>
            </p:cNvPr>
            <p:cNvCxnSpPr>
              <a:stCxn id="13" idx="4"/>
              <a:endCxn id="17" idx="0"/>
            </p:cNvCxnSpPr>
            <p:nvPr/>
          </p:nvCxnSpPr>
          <p:spPr>
            <a:xfrm flipH="1">
              <a:off x="6379843" y="1575983"/>
              <a:ext cx="294224" cy="701855"/>
            </a:xfrm>
            <a:prstGeom prst="line">
              <a:avLst/>
            </a:prstGeom>
          </p:spPr>
          <p:style>
            <a:lnRef idx="2">
              <a:schemeClr val="dk1"/>
            </a:lnRef>
            <a:fillRef idx="0">
              <a:schemeClr val="dk1"/>
            </a:fillRef>
            <a:effectRef idx="1">
              <a:schemeClr val="dk1"/>
            </a:effectRef>
            <a:fontRef idx="minor">
              <a:schemeClr val="tx1"/>
            </a:fontRef>
          </p:style>
        </p:cxnSp>
        <p:cxnSp>
          <p:nvCxnSpPr>
            <p:cNvPr id="28" name="直线连接符 27">
              <a:extLst>
                <a:ext uri="{FF2B5EF4-FFF2-40B4-BE49-F238E27FC236}">
                  <a16:creationId xmlns:a16="http://schemas.microsoft.com/office/drawing/2014/main" id="{E250939D-8717-5847-8C05-6C68D71B567C}"/>
                </a:ext>
              </a:extLst>
            </p:cNvPr>
            <p:cNvCxnSpPr>
              <a:cxnSpLocks/>
              <a:stCxn id="15" idx="4"/>
              <a:endCxn id="18" idx="0"/>
            </p:cNvCxnSpPr>
            <p:nvPr/>
          </p:nvCxnSpPr>
          <p:spPr>
            <a:xfrm flipH="1">
              <a:off x="7084036" y="1575983"/>
              <a:ext cx="294224" cy="701856"/>
            </a:xfrm>
            <a:prstGeom prst="line">
              <a:avLst/>
            </a:prstGeom>
          </p:spPr>
          <p:style>
            <a:lnRef idx="2">
              <a:schemeClr val="dk1"/>
            </a:lnRef>
            <a:fillRef idx="0">
              <a:schemeClr val="dk1"/>
            </a:fillRef>
            <a:effectRef idx="1">
              <a:schemeClr val="dk1"/>
            </a:effectRef>
            <a:fontRef idx="minor">
              <a:schemeClr val="tx1"/>
            </a:fontRef>
          </p:style>
        </p:cxnSp>
        <p:cxnSp>
          <p:nvCxnSpPr>
            <p:cNvPr id="29" name="直线连接符 28">
              <a:extLst>
                <a:ext uri="{FF2B5EF4-FFF2-40B4-BE49-F238E27FC236}">
                  <a16:creationId xmlns:a16="http://schemas.microsoft.com/office/drawing/2014/main" id="{202A68C4-96DD-0246-975D-C0A1AA67E03B}"/>
                </a:ext>
              </a:extLst>
            </p:cNvPr>
            <p:cNvCxnSpPr>
              <a:cxnSpLocks/>
              <a:stCxn id="12" idx="4"/>
              <a:endCxn id="18" idx="0"/>
            </p:cNvCxnSpPr>
            <p:nvPr/>
          </p:nvCxnSpPr>
          <p:spPr>
            <a:xfrm>
              <a:off x="5969874" y="1575982"/>
              <a:ext cx="1114162" cy="701857"/>
            </a:xfrm>
            <a:prstGeom prst="line">
              <a:avLst/>
            </a:prstGeom>
          </p:spPr>
          <p:style>
            <a:lnRef idx="2">
              <a:schemeClr val="dk1"/>
            </a:lnRef>
            <a:fillRef idx="0">
              <a:schemeClr val="dk1"/>
            </a:fillRef>
            <a:effectRef idx="1">
              <a:schemeClr val="dk1"/>
            </a:effectRef>
            <a:fontRef idx="minor">
              <a:schemeClr val="tx1"/>
            </a:fontRef>
          </p:style>
        </p:cxnSp>
        <p:cxnSp>
          <p:nvCxnSpPr>
            <p:cNvPr id="30" name="直线连接符 29">
              <a:extLst>
                <a:ext uri="{FF2B5EF4-FFF2-40B4-BE49-F238E27FC236}">
                  <a16:creationId xmlns:a16="http://schemas.microsoft.com/office/drawing/2014/main" id="{2FB6EC5F-8CA7-8F44-94F3-AEE5EDC06424}"/>
                </a:ext>
              </a:extLst>
            </p:cNvPr>
            <p:cNvCxnSpPr>
              <a:cxnSpLocks/>
              <a:stCxn id="13" idx="4"/>
              <a:endCxn id="19" idx="0"/>
            </p:cNvCxnSpPr>
            <p:nvPr/>
          </p:nvCxnSpPr>
          <p:spPr>
            <a:xfrm>
              <a:off x="6674067" y="1575983"/>
              <a:ext cx="1114162" cy="701856"/>
            </a:xfrm>
            <a:prstGeom prst="line">
              <a:avLst/>
            </a:prstGeom>
          </p:spPr>
          <p:style>
            <a:lnRef idx="2">
              <a:schemeClr val="dk1"/>
            </a:lnRef>
            <a:fillRef idx="0">
              <a:schemeClr val="dk1"/>
            </a:fillRef>
            <a:effectRef idx="1">
              <a:schemeClr val="dk1"/>
            </a:effectRef>
            <a:fontRef idx="minor">
              <a:schemeClr val="tx1"/>
            </a:fontRef>
          </p:style>
        </p:cxnSp>
      </p:grpSp>
      <p:grpSp>
        <p:nvGrpSpPr>
          <p:cNvPr id="31" name="组合 30">
            <a:extLst>
              <a:ext uri="{FF2B5EF4-FFF2-40B4-BE49-F238E27FC236}">
                <a16:creationId xmlns:a16="http://schemas.microsoft.com/office/drawing/2014/main" id="{EF0C0627-9AA0-4243-9782-FF0203B87662}"/>
              </a:ext>
            </a:extLst>
          </p:cNvPr>
          <p:cNvGrpSpPr/>
          <p:nvPr/>
        </p:nvGrpSpPr>
        <p:grpSpPr>
          <a:xfrm>
            <a:off x="5266726" y="3552684"/>
            <a:ext cx="6460105" cy="2820458"/>
            <a:chOff x="1838951" y="1799283"/>
            <a:chExt cx="8235864" cy="3595748"/>
          </a:xfrm>
        </p:grpSpPr>
        <p:sp>
          <p:nvSpPr>
            <p:cNvPr id="32" name="圆角矩形 31">
              <a:extLst>
                <a:ext uri="{FF2B5EF4-FFF2-40B4-BE49-F238E27FC236}">
                  <a16:creationId xmlns:a16="http://schemas.microsoft.com/office/drawing/2014/main" id="{27D5A536-A8F3-8947-8C5C-95BC0EC29623}"/>
                </a:ext>
              </a:extLst>
            </p:cNvPr>
            <p:cNvSpPr/>
            <p:nvPr/>
          </p:nvSpPr>
          <p:spPr>
            <a:xfrm>
              <a:off x="7040576" y="1799283"/>
              <a:ext cx="3034239" cy="1728923"/>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圆角矩形 32">
              <a:extLst>
                <a:ext uri="{FF2B5EF4-FFF2-40B4-BE49-F238E27FC236}">
                  <a16:creationId xmlns:a16="http://schemas.microsoft.com/office/drawing/2014/main" id="{FE53CB23-CE91-D64D-AC1C-543209FA0A62}"/>
                </a:ext>
              </a:extLst>
            </p:cNvPr>
            <p:cNvSpPr/>
            <p:nvPr/>
          </p:nvSpPr>
          <p:spPr>
            <a:xfrm>
              <a:off x="1838951" y="1799284"/>
              <a:ext cx="2011680" cy="2011680"/>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椭圆 33">
              <a:extLst>
                <a:ext uri="{FF2B5EF4-FFF2-40B4-BE49-F238E27FC236}">
                  <a16:creationId xmlns:a16="http://schemas.microsoft.com/office/drawing/2014/main" id="{2E938E46-15B9-6B4B-849E-13B6019EBFD0}"/>
                </a:ext>
              </a:extLst>
            </p:cNvPr>
            <p:cNvSpPr/>
            <p:nvPr/>
          </p:nvSpPr>
          <p:spPr>
            <a:xfrm>
              <a:off x="2500337" y="1995738"/>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35" name="椭圆 34">
              <a:extLst>
                <a:ext uri="{FF2B5EF4-FFF2-40B4-BE49-F238E27FC236}">
                  <a16:creationId xmlns:a16="http://schemas.microsoft.com/office/drawing/2014/main" id="{AF6021B5-EA1A-884C-92E8-A0434572C046}"/>
                </a:ext>
              </a:extLst>
            </p:cNvPr>
            <p:cNvSpPr/>
            <p:nvPr/>
          </p:nvSpPr>
          <p:spPr>
            <a:xfrm>
              <a:off x="2069723" y="2935744"/>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36" name="椭圆 35">
              <a:extLst>
                <a:ext uri="{FF2B5EF4-FFF2-40B4-BE49-F238E27FC236}">
                  <a16:creationId xmlns:a16="http://schemas.microsoft.com/office/drawing/2014/main" id="{1A577F57-53B0-E44C-8051-1449452AED76}"/>
                </a:ext>
              </a:extLst>
            </p:cNvPr>
            <p:cNvSpPr/>
            <p:nvPr/>
          </p:nvSpPr>
          <p:spPr>
            <a:xfrm>
              <a:off x="3071187" y="3072671"/>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37" name="椭圆 36">
              <a:extLst>
                <a:ext uri="{FF2B5EF4-FFF2-40B4-BE49-F238E27FC236}">
                  <a16:creationId xmlns:a16="http://schemas.microsoft.com/office/drawing/2014/main" id="{26E3EF3E-6BC3-A547-8C59-C0A844103DEE}"/>
                </a:ext>
              </a:extLst>
            </p:cNvPr>
            <p:cNvSpPr/>
            <p:nvPr/>
          </p:nvSpPr>
          <p:spPr>
            <a:xfrm>
              <a:off x="4183863" y="2686124"/>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38" name="椭圆 37">
              <a:extLst>
                <a:ext uri="{FF2B5EF4-FFF2-40B4-BE49-F238E27FC236}">
                  <a16:creationId xmlns:a16="http://schemas.microsoft.com/office/drawing/2014/main" id="{A40822B6-3E5B-5948-9F7A-3348E3602D7C}"/>
                </a:ext>
              </a:extLst>
            </p:cNvPr>
            <p:cNvSpPr/>
            <p:nvPr/>
          </p:nvSpPr>
          <p:spPr>
            <a:xfrm>
              <a:off x="2195847" y="3898404"/>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39" name="椭圆 38">
              <a:extLst>
                <a:ext uri="{FF2B5EF4-FFF2-40B4-BE49-F238E27FC236}">
                  <a16:creationId xmlns:a16="http://schemas.microsoft.com/office/drawing/2014/main" id="{99CFF34A-12C9-BA48-9BEF-27FBB3C12934}"/>
                </a:ext>
              </a:extLst>
            </p:cNvPr>
            <p:cNvSpPr/>
            <p:nvPr/>
          </p:nvSpPr>
          <p:spPr>
            <a:xfrm>
              <a:off x="2997305" y="4690680"/>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40" name="椭圆 39">
              <a:extLst>
                <a:ext uri="{FF2B5EF4-FFF2-40B4-BE49-F238E27FC236}">
                  <a16:creationId xmlns:a16="http://schemas.microsoft.com/office/drawing/2014/main" id="{E9973CB1-03A0-FE48-955B-EC948234DA6C}"/>
                </a:ext>
              </a:extLst>
            </p:cNvPr>
            <p:cNvSpPr/>
            <p:nvPr/>
          </p:nvSpPr>
          <p:spPr>
            <a:xfrm>
              <a:off x="3872645" y="375555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41" name="直线箭头连接符 40">
              <a:extLst>
                <a:ext uri="{FF2B5EF4-FFF2-40B4-BE49-F238E27FC236}">
                  <a16:creationId xmlns:a16="http://schemas.microsoft.com/office/drawing/2014/main" id="{01BDBCB4-2327-EB48-8A7C-ACC44B7508CF}"/>
                </a:ext>
              </a:extLst>
            </p:cNvPr>
            <p:cNvCxnSpPr>
              <a:cxnSpLocks/>
              <a:stCxn id="35" idx="0"/>
              <a:endCxn id="34" idx="3"/>
            </p:cNvCxnSpPr>
            <p:nvPr/>
          </p:nvCxnSpPr>
          <p:spPr>
            <a:xfrm flipV="1">
              <a:off x="2321971" y="2426352"/>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24446D7C-0C9D-DD45-8336-C47B33CF688F}"/>
                </a:ext>
              </a:extLst>
            </p:cNvPr>
            <p:cNvCxnSpPr>
              <a:stCxn id="34" idx="4"/>
              <a:endCxn id="36" idx="1"/>
            </p:cNvCxnSpPr>
            <p:nvPr/>
          </p:nvCxnSpPr>
          <p:spPr>
            <a:xfrm>
              <a:off x="2752585" y="2500234"/>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051E525D-740F-4342-8925-91D78DE79709}"/>
                </a:ext>
              </a:extLst>
            </p:cNvPr>
            <p:cNvCxnSpPr>
              <a:cxnSpLocks/>
              <a:stCxn id="35" idx="4"/>
              <a:endCxn id="38" idx="0"/>
            </p:cNvCxnSpPr>
            <p:nvPr/>
          </p:nvCxnSpPr>
          <p:spPr>
            <a:xfrm>
              <a:off x="2321971" y="3440240"/>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90E8A7D7-D589-2046-94CD-CC8AAAF98C81}"/>
                </a:ext>
              </a:extLst>
            </p:cNvPr>
            <p:cNvCxnSpPr>
              <a:cxnSpLocks/>
              <a:stCxn id="35" idx="6"/>
              <a:endCxn id="36" idx="2"/>
            </p:cNvCxnSpPr>
            <p:nvPr/>
          </p:nvCxnSpPr>
          <p:spPr>
            <a:xfrm>
              <a:off x="2574219" y="3187992"/>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1154206C-3D68-2A45-A05E-7B56AEC7E3C2}"/>
                </a:ext>
              </a:extLst>
            </p:cNvPr>
            <p:cNvCxnSpPr>
              <a:cxnSpLocks/>
              <a:stCxn id="36" idx="7"/>
              <a:endCxn id="37" idx="2"/>
            </p:cNvCxnSpPr>
            <p:nvPr/>
          </p:nvCxnSpPr>
          <p:spPr>
            <a:xfrm flipV="1">
              <a:off x="3501801" y="2938372"/>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0A7115BF-7246-A24F-B2E8-A641B7D88458}"/>
                </a:ext>
              </a:extLst>
            </p:cNvPr>
            <p:cNvCxnSpPr>
              <a:cxnSpLocks/>
            </p:cNvCxnSpPr>
            <p:nvPr/>
          </p:nvCxnSpPr>
          <p:spPr>
            <a:xfrm flipH="1">
              <a:off x="3255718" y="3585341"/>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A4A82BF8-3A7B-1844-BE7C-E28263FA81C9}"/>
                </a:ext>
              </a:extLst>
            </p:cNvPr>
            <p:cNvCxnSpPr>
              <a:cxnSpLocks/>
              <a:stCxn id="39" idx="7"/>
              <a:endCxn id="40" idx="3"/>
            </p:cNvCxnSpPr>
            <p:nvPr/>
          </p:nvCxnSpPr>
          <p:spPr>
            <a:xfrm flipV="1">
              <a:off x="3427919" y="4186165"/>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E3FEDAD4-E606-2949-B533-8525ACFB3B2D}"/>
                </a:ext>
              </a:extLst>
            </p:cNvPr>
            <p:cNvSpPr/>
            <p:nvPr/>
          </p:nvSpPr>
          <p:spPr>
            <a:xfrm>
              <a:off x="4003345" y="489053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49" name="直线箭头连接符 48">
              <a:extLst>
                <a:ext uri="{FF2B5EF4-FFF2-40B4-BE49-F238E27FC236}">
                  <a16:creationId xmlns:a16="http://schemas.microsoft.com/office/drawing/2014/main" id="{0DD28353-6EA3-4A49-8882-CB4C4B33380F}"/>
                </a:ext>
              </a:extLst>
            </p:cNvPr>
            <p:cNvCxnSpPr>
              <a:cxnSpLocks/>
              <a:stCxn id="48" idx="2"/>
              <a:endCxn id="39" idx="6"/>
            </p:cNvCxnSpPr>
            <p:nvPr/>
          </p:nvCxnSpPr>
          <p:spPr>
            <a:xfrm flipH="1" flipV="1">
              <a:off x="3501801" y="4942928"/>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095514C8-85D7-5B49-8DA8-3E129550C590}"/>
                </a:ext>
              </a:extLst>
            </p:cNvPr>
            <p:cNvCxnSpPr>
              <a:cxnSpLocks/>
              <a:stCxn id="40" idx="4"/>
              <a:endCxn id="48" idx="0"/>
            </p:cNvCxnSpPr>
            <p:nvPr/>
          </p:nvCxnSpPr>
          <p:spPr>
            <a:xfrm>
              <a:off x="4124893" y="4260047"/>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942D316B-3DCE-084B-8B20-7D1D4694442D}"/>
                </a:ext>
              </a:extLst>
            </p:cNvPr>
            <p:cNvCxnSpPr>
              <a:cxnSpLocks/>
              <a:stCxn id="37" idx="4"/>
              <a:endCxn id="40" idx="0"/>
            </p:cNvCxnSpPr>
            <p:nvPr/>
          </p:nvCxnSpPr>
          <p:spPr>
            <a:xfrm flipH="1">
              <a:off x="4124893" y="3190620"/>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0A513A99-CCD7-4946-92CF-88DFE23AFCA8}"/>
                </a:ext>
              </a:extLst>
            </p:cNvPr>
            <p:cNvSpPr/>
            <p:nvPr/>
          </p:nvSpPr>
          <p:spPr>
            <a:xfrm>
              <a:off x="7701963" y="1877789"/>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r>
                <a:rPr kumimoji="1" lang="zh-CN" altLang="en-US" b="1" dirty="0">
                  <a:solidFill>
                    <a:schemeClr val="tx1"/>
                  </a:solidFill>
                </a:rPr>
                <a:t> </a:t>
              </a:r>
            </a:p>
          </p:txBody>
        </p:sp>
        <p:sp>
          <p:nvSpPr>
            <p:cNvPr id="53" name="椭圆 52">
              <a:extLst>
                <a:ext uri="{FF2B5EF4-FFF2-40B4-BE49-F238E27FC236}">
                  <a16:creationId xmlns:a16="http://schemas.microsoft.com/office/drawing/2014/main" id="{9337743E-E87E-5C41-9061-AB8914A1B50F}"/>
                </a:ext>
              </a:extLst>
            </p:cNvPr>
            <p:cNvSpPr/>
            <p:nvPr/>
          </p:nvSpPr>
          <p:spPr>
            <a:xfrm>
              <a:off x="7271349" y="281779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54" name="椭圆 53">
              <a:extLst>
                <a:ext uri="{FF2B5EF4-FFF2-40B4-BE49-F238E27FC236}">
                  <a16:creationId xmlns:a16="http://schemas.microsoft.com/office/drawing/2014/main" id="{B1B52E52-18C5-8849-859B-7D2BF7C59324}"/>
                </a:ext>
              </a:extLst>
            </p:cNvPr>
            <p:cNvSpPr/>
            <p:nvPr/>
          </p:nvSpPr>
          <p:spPr>
            <a:xfrm>
              <a:off x="8272813" y="2954722"/>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55" name="椭圆 54">
              <a:extLst>
                <a:ext uri="{FF2B5EF4-FFF2-40B4-BE49-F238E27FC236}">
                  <a16:creationId xmlns:a16="http://schemas.microsoft.com/office/drawing/2014/main" id="{ED023ADE-B2C1-2843-9422-B95F7CF605A9}"/>
                </a:ext>
              </a:extLst>
            </p:cNvPr>
            <p:cNvSpPr/>
            <p:nvPr/>
          </p:nvSpPr>
          <p:spPr>
            <a:xfrm>
              <a:off x="9385489" y="256817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57" name="椭圆 56">
              <a:extLst>
                <a:ext uri="{FF2B5EF4-FFF2-40B4-BE49-F238E27FC236}">
                  <a16:creationId xmlns:a16="http://schemas.microsoft.com/office/drawing/2014/main" id="{03BBC99F-A667-004C-9790-B931800DF591}"/>
                </a:ext>
              </a:extLst>
            </p:cNvPr>
            <p:cNvSpPr/>
            <p:nvPr/>
          </p:nvSpPr>
          <p:spPr>
            <a:xfrm>
              <a:off x="7397473" y="378045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58" name="椭圆 57">
              <a:extLst>
                <a:ext uri="{FF2B5EF4-FFF2-40B4-BE49-F238E27FC236}">
                  <a16:creationId xmlns:a16="http://schemas.microsoft.com/office/drawing/2014/main" id="{F04C4429-B151-7D4B-9709-6C76FE83D0B4}"/>
                </a:ext>
              </a:extLst>
            </p:cNvPr>
            <p:cNvSpPr/>
            <p:nvPr/>
          </p:nvSpPr>
          <p:spPr>
            <a:xfrm>
              <a:off x="8198931" y="457273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59" name="椭圆 58">
              <a:extLst>
                <a:ext uri="{FF2B5EF4-FFF2-40B4-BE49-F238E27FC236}">
                  <a16:creationId xmlns:a16="http://schemas.microsoft.com/office/drawing/2014/main" id="{5DC4A1DA-E848-2542-BA54-B0CC7C05118A}"/>
                </a:ext>
              </a:extLst>
            </p:cNvPr>
            <p:cNvSpPr/>
            <p:nvPr/>
          </p:nvSpPr>
          <p:spPr>
            <a:xfrm>
              <a:off x="9074271" y="3637602"/>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60" name="直线箭头连接符 59">
              <a:extLst>
                <a:ext uri="{FF2B5EF4-FFF2-40B4-BE49-F238E27FC236}">
                  <a16:creationId xmlns:a16="http://schemas.microsoft.com/office/drawing/2014/main" id="{B696359D-9003-B042-8645-057BDB43E1C4}"/>
                </a:ext>
              </a:extLst>
            </p:cNvPr>
            <p:cNvCxnSpPr>
              <a:cxnSpLocks/>
              <a:stCxn id="53" idx="0"/>
              <a:endCxn id="52" idx="3"/>
            </p:cNvCxnSpPr>
            <p:nvPr/>
          </p:nvCxnSpPr>
          <p:spPr>
            <a:xfrm flipV="1">
              <a:off x="7523597" y="2308403"/>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48BD4A31-03FD-1F41-9208-5881EA04AE32}"/>
                </a:ext>
              </a:extLst>
            </p:cNvPr>
            <p:cNvCxnSpPr>
              <a:stCxn id="52" idx="4"/>
              <a:endCxn id="54" idx="1"/>
            </p:cNvCxnSpPr>
            <p:nvPr/>
          </p:nvCxnSpPr>
          <p:spPr>
            <a:xfrm>
              <a:off x="7954211" y="2382285"/>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B060D0C7-4B8A-1D4D-81AB-1B2BEAA501A2}"/>
                </a:ext>
              </a:extLst>
            </p:cNvPr>
            <p:cNvCxnSpPr>
              <a:cxnSpLocks/>
              <a:stCxn id="53" idx="4"/>
              <a:endCxn id="57" idx="0"/>
            </p:cNvCxnSpPr>
            <p:nvPr/>
          </p:nvCxnSpPr>
          <p:spPr>
            <a:xfrm>
              <a:off x="7523597" y="3322291"/>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33EBDA7A-71A4-2947-87F1-1639E546AE1D}"/>
                </a:ext>
              </a:extLst>
            </p:cNvPr>
            <p:cNvCxnSpPr>
              <a:cxnSpLocks/>
              <a:stCxn id="53" idx="6"/>
              <a:endCxn id="54" idx="2"/>
            </p:cNvCxnSpPr>
            <p:nvPr/>
          </p:nvCxnSpPr>
          <p:spPr>
            <a:xfrm>
              <a:off x="7775845" y="3070043"/>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a:extLst>
                <a:ext uri="{FF2B5EF4-FFF2-40B4-BE49-F238E27FC236}">
                  <a16:creationId xmlns:a16="http://schemas.microsoft.com/office/drawing/2014/main" id="{02165F1D-E04D-0F48-BCB6-4C0FA3CDB159}"/>
                </a:ext>
              </a:extLst>
            </p:cNvPr>
            <p:cNvCxnSpPr>
              <a:cxnSpLocks/>
              <a:stCxn id="54" idx="7"/>
              <a:endCxn id="55" idx="2"/>
            </p:cNvCxnSpPr>
            <p:nvPr/>
          </p:nvCxnSpPr>
          <p:spPr>
            <a:xfrm flipV="1">
              <a:off x="8703427" y="2820423"/>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06AA45BF-60C4-584F-8528-22F77D70B46A}"/>
                </a:ext>
              </a:extLst>
            </p:cNvPr>
            <p:cNvCxnSpPr>
              <a:cxnSpLocks/>
              <a:stCxn id="54" idx="4"/>
              <a:endCxn id="58" idx="0"/>
            </p:cNvCxnSpPr>
            <p:nvPr/>
          </p:nvCxnSpPr>
          <p:spPr>
            <a:xfrm flipH="1">
              <a:off x="8451179" y="3459218"/>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B1E83429-F2D0-BA48-8431-26CF7F314AC3}"/>
                </a:ext>
              </a:extLst>
            </p:cNvPr>
            <p:cNvCxnSpPr>
              <a:cxnSpLocks/>
              <a:stCxn id="58" idx="7"/>
              <a:endCxn id="59" idx="3"/>
            </p:cNvCxnSpPr>
            <p:nvPr/>
          </p:nvCxnSpPr>
          <p:spPr>
            <a:xfrm flipV="1">
              <a:off x="8629545" y="4068216"/>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7D26E467-6A16-EB4E-A723-4CEDE56B8D4A}"/>
                </a:ext>
              </a:extLst>
            </p:cNvPr>
            <p:cNvSpPr/>
            <p:nvPr/>
          </p:nvSpPr>
          <p:spPr>
            <a:xfrm>
              <a:off x="9204971" y="4772586"/>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68" name="直线箭头连接符 67">
              <a:extLst>
                <a:ext uri="{FF2B5EF4-FFF2-40B4-BE49-F238E27FC236}">
                  <a16:creationId xmlns:a16="http://schemas.microsoft.com/office/drawing/2014/main" id="{E9ED1B26-B821-F640-9B54-39C23B85CAD6}"/>
                </a:ext>
              </a:extLst>
            </p:cNvPr>
            <p:cNvCxnSpPr>
              <a:cxnSpLocks/>
              <a:stCxn id="67" idx="2"/>
              <a:endCxn id="58" idx="6"/>
            </p:cNvCxnSpPr>
            <p:nvPr/>
          </p:nvCxnSpPr>
          <p:spPr>
            <a:xfrm flipH="1" flipV="1">
              <a:off x="8703427" y="4824979"/>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CE89A1DC-83E8-3142-A57C-A6C45E2B4BDD}"/>
                </a:ext>
              </a:extLst>
            </p:cNvPr>
            <p:cNvCxnSpPr>
              <a:cxnSpLocks/>
              <a:stCxn id="59" idx="4"/>
              <a:endCxn id="67" idx="0"/>
            </p:cNvCxnSpPr>
            <p:nvPr/>
          </p:nvCxnSpPr>
          <p:spPr>
            <a:xfrm>
              <a:off x="9326519" y="4142098"/>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3C375B24-9B6D-0B4A-A800-665B57D657E2}"/>
                </a:ext>
              </a:extLst>
            </p:cNvPr>
            <p:cNvCxnSpPr>
              <a:cxnSpLocks/>
              <a:stCxn id="55" idx="4"/>
              <a:endCxn id="59" idx="0"/>
            </p:cNvCxnSpPr>
            <p:nvPr/>
          </p:nvCxnSpPr>
          <p:spPr>
            <a:xfrm flipH="1">
              <a:off x="9326519" y="3072671"/>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直线连接符 70">
            <a:extLst>
              <a:ext uri="{FF2B5EF4-FFF2-40B4-BE49-F238E27FC236}">
                <a16:creationId xmlns:a16="http://schemas.microsoft.com/office/drawing/2014/main" id="{4DDF0C83-9E5E-C845-9585-239494A4F220}"/>
              </a:ext>
            </a:extLst>
          </p:cNvPr>
          <p:cNvCxnSpPr>
            <a:cxnSpLocks/>
            <a:stCxn id="13" idx="4"/>
            <a:endCxn id="20" idx="0"/>
          </p:cNvCxnSpPr>
          <p:nvPr/>
        </p:nvCxnSpPr>
        <p:spPr>
          <a:xfrm flipH="1">
            <a:off x="7166549" y="1603727"/>
            <a:ext cx="1882052" cy="775824"/>
          </a:xfrm>
          <a:prstGeom prst="line">
            <a:avLst/>
          </a:prstGeom>
        </p:spPr>
        <p:style>
          <a:lnRef idx="2">
            <a:schemeClr val="dk1"/>
          </a:lnRef>
          <a:fillRef idx="0">
            <a:schemeClr val="dk1"/>
          </a:fillRef>
          <a:effectRef idx="1">
            <a:schemeClr val="dk1"/>
          </a:effectRef>
          <a:fontRef idx="minor">
            <a:schemeClr val="tx1"/>
          </a:fontRef>
        </p:style>
      </p:cxnSp>
      <p:cxnSp>
        <p:nvCxnSpPr>
          <p:cNvPr id="74" name="直线箭头连接符 73">
            <a:extLst>
              <a:ext uri="{FF2B5EF4-FFF2-40B4-BE49-F238E27FC236}">
                <a16:creationId xmlns:a16="http://schemas.microsoft.com/office/drawing/2014/main" id="{3087B4A6-3CDD-8244-9FF3-DE329E533068}"/>
              </a:ext>
            </a:extLst>
          </p:cNvPr>
          <p:cNvCxnSpPr>
            <a:stCxn id="33" idx="0"/>
            <a:endCxn id="20" idx="4"/>
          </p:cNvCxnSpPr>
          <p:nvPr/>
        </p:nvCxnSpPr>
        <p:spPr>
          <a:xfrm flipV="1">
            <a:off x="6055694" y="2611912"/>
            <a:ext cx="1110855" cy="940773"/>
          </a:xfrm>
          <a:prstGeom prst="straightConnector1">
            <a:avLst/>
          </a:prstGeom>
          <a:ln w="38100">
            <a:solidFill>
              <a:srgbClr val="E9897D"/>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a:extLst>
              <a:ext uri="{FF2B5EF4-FFF2-40B4-BE49-F238E27FC236}">
                <a16:creationId xmlns:a16="http://schemas.microsoft.com/office/drawing/2014/main" id="{516F1CFB-60EC-904A-B5E3-3076FA70E6C1}"/>
              </a:ext>
            </a:extLst>
          </p:cNvPr>
          <p:cNvCxnSpPr>
            <a:cxnSpLocks/>
            <a:stCxn id="32" idx="0"/>
            <a:endCxn id="18" idx="4"/>
          </p:cNvCxnSpPr>
          <p:nvPr/>
        </p:nvCxnSpPr>
        <p:spPr>
          <a:xfrm flipH="1" flipV="1">
            <a:off x="9501777" y="2611914"/>
            <a:ext cx="1035045" cy="940770"/>
          </a:xfrm>
          <a:prstGeom prst="straightConnector1">
            <a:avLst/>
          </a:prstGeom>
          <a:ln w="38100">
            <a:solidFill>
              <a:srgbClr val="E9897D"/>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72B6A323-B20B-B844-A505-82781362EC70}"/>
              </a:ext>
            </a:extLst>
          </p:cNvPr>
          <p:cNvCxnSpPr>
            <a:cxnSpLocks/>
            <a:stCxn id="11" idx="4"/>
            <a:endCxn id="18" idx="0"/>
          </p:cNvCxnSpPr>
          <p:nvPr/>
        </p:nvCxnSpPr>
        <p:spPr>
          <a:xfrm>
            <a:off x="7491782" y="1603725"/>
            <a:ext cx="2009995" cy="775828"/>
          </a:xfrm>
          <a:prstGeom prst="line">
            <a:avLst/>
          </a:prstGeom>
        </p:spPr>
        <p:style>
          <a:lnRef idx="2">
            <a:schemeClr val="dk1"/>
          </a:lnRef>
          <a:fillRef idx="0">
            <a:schemeClr val="dk1"/>
          </a:fillRef>
          <a:effectRef idx="1">
            <a:schemeClr val="dk1"/>
          </a:effectRef>
          <a:fontRef idx="minor">
            <a:schemeClr val="tx1"/>
          </a:fontRef>
        </p:style>
      </p:cxnSp>
      <p:cxnSp>
        <p:nvCxnSpPr>
          <p:cNvPr id="83" name="直线连接符 82">
            <a:extLst>
              <a:ext uri="{FF2B5EF4-FFF2-40B4-BE49-F238E27FC236}">
                <a16:creationId xmlns:a16="http://schemas.microsoft.com/office/drawing/2014/main" id="{ED16536D-8F02-5942-B71C-5623D1138F28}"/>
              </a:ext>
            </a:extLst>
          </p:cNvPr>
          <p:cNvCxnSpPr>
            <a:cxnSpLocks/>
            <a:stCxn id="13" idx="4"/>
            <a:endCxn id="18" idx="0"/>
          </p:cNvCxnSpPr>
          <p:nvPr/>
        </p:nvCxnSpPr>
        <p:spPr>
          <a:xfrm>
            <a:off x="9048601" y="1603727"/>
            <a:ext cx="453176" cy="7758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7" name="文本框 86">
                <a:extLst>
                  <a:ext uri="{FF2B5EF4-FFF2-40B4-BE49-F238E27FC236}">
                    <a16:creationId xmlns:a16="http://schemas.microsoft.com/office/drawing/2014/main" id="{1BD31613-915B-8642-949A-C8C84C4C9443}"/>
                  </a:ext>
                </a:extLst>
              </p:cNvPr>
              <p:cNvSpPr txBox="1"/>
              <p:nvPr/>
            </p:nvSpPr>
            <p:spPr>
              <a:xfrm>
                <a:off x="466282" y="1222530"/>
                <a:ext cx="4558502" cy="1754326"/>
              </a:xfrm>
              <a:prstGeom prst="rect">
                <a:avLst/>
              </a:prstGeom>
              <a:noFill/>
            </p:spPr>
            <p:txBody>
              <a:bodyPr wrap="square" rtlCol="0">
                <a:spAutoFit/>
              </a:bodyPr>
              <a:lstStyle/>
              <a:p>
                <a:pPr/>
                <a:r>
                  <a:rPr kumimoji="1" lang="en-US" altLang="zh-CN" b="0" dirty="0">
                    <a:latin typeface="Times New Roman" panose="02020603050405020304" pitchFamily="18" charset="0"/>
                    <a:cs typeface="Times New Roman" panose="02020603050405020304" pitchFamily="18" charset="0"/>
                  </a:rPr>
                  <a:t>The probability that </a:t>
                </a:r>
                <a14:m>
                  <m:oMath xmlns:m="http://schemas.openxmlformats.org/officeDocument/2006/math">
                    <m:r>
                      <a:rPr kumimoji="1" lang="en-US" altLang="zh-CN" b="0" i="1" smtClean="0">
                        <a:latin typeface="Cambria Math" panose="02040503050406030204" pitchFamily="18" charset="0"/>
                      </a:rPr>
                      <m:t>𝑆</m:t>
                    </m:r>
                  </m:oMath>
                </a14:m>
                <a:r>
                  <a:rPr kumimoji="1" lang="en-US" altLang="zh-CN" b="0" dirty="0">
                    <a:latin typeface="Times New Roman" panose="02020603050405020304" pitchFamily="18" charset="0"/>
                    <a:cs typeface="Times New Roman" panose="02020603050405020304" pitchFamily="18" charset="0"/>
                  </a:rPr>
                  <a:t> intersects with a random RR set</a:t>
                </a:r>
              </a:p>
              <a:p>
                <a:pPr/>
                <a:r>
                  <a:rPr kumimoji="1" lang="en-US" altLang="zh-CN" dirty="0">
                    <a:latin typeface="Times New Roman" panose="02020603050405020304" pitchFamily="18" charset="0"/>
                    <a:cs typeface="Times New Roman" panose="02020603050405020304" pitchFamily="18" charset="0"/>
                  </a:rPr>
                  <a:t>= </a:t>
                </a:r>
                <a:r>
                  <a:rPr kumimoji="1" lang="en-US" altLang="zh-CN" b="0" dirty="0">
                    <a:latin typeface="Times New Roman" panose="02020603050405020304" pitchFamily="18" charset="0"/>
                    <a:cs typeface="Times New Roman" panose="02020603050405020304" pitchFamily="18" charset="0"/>
                  </a:rPr>
                  <a:t>The probability that a random node can be influenced by </a:t>
                </a:r>
                <a14:m>
                  <m:oMath xmlns:m="http://schemas.openxmlformats.org/officeDocument/2006/math">
                    <m:r>
                      <a:rPr kumimoji="1" lang="en-US" altLang="zh-CN" b="0" i="1" smtClean="0">
                        <a:latin typeface="Cambria Math" panose="02040503050406030204" pitchFamily="18" charset="0"/>
                      </a:rPr>
                      <m:t>𝑆</m:t>
                    </m:r>
                  </m:oMath>
                </a14:m>
                <a:r>
                  <a:rPr kumimoji="1" lang="en-US" altLang="zh-CN" b="0" dirty="0">
                    <a:latin typeface="Times New Roman" panose="02020603050405020304" pitchFamily="18" charset="0"/>
                    <a:cs typeface="Times New Roman" panose="02020603050405020304" pitchFamily="18" charset="0"/>
                  </a:rPr>
                  <a:t>.</a:t>
                </a:r>
              </a:p>
              <a:p>
                <a:pPr/>
                <a:endParaRPr kumimoji="1"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𝔼</m:t>
                      </m:r>
                      <m:r>
                        <a:rPr kumimoji="1" lang="en-US" altLang="zh-CN" b="0" i="1" smtClean="0">
                          <a:latin typeface="Cambria Math" panose="02040503050406030204" pitchFamily="18" charset="0"/>
                        </a:rPr>
                        <m:t>[</m:t>
                      </m:r>
                      <m:r>
                        <a:rPr kumimoji="1" lang="en-US" altLang="zh-CN" i="1">
                          <a:latin typeface="Cambria Math" panose="02040503050406030204" pitchFamily="18" charset="0"/>
                        </a:rPr>
                        <m:t>𝑛</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𝐹</m:t>
                          </m:r>
                        </m:e>
                        <m:sub>
                          <m:r>
                            <a:rPr kumimoji="1" lang="en-US" altLang="zh-CN" i="1">
                              <a:latin typeface="Cambria Math" panose="02040503050406030204" pitchFamily="18" charset="0"/>
                            </a:rPr>
                            <m:t>ℛ</m:t>
                          </m:r>
                        </m:sub>
                      </m:sSub>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𝑆</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𝔼</m:t>
                      </m:r>
                      <m:r>
                        <a:rPr kumimoji="1" lang="en-US" altLang="zh-CN" i="1">
                          <a:latin typeface="Cambria Math" panose="02040503050406030204" pitchFamily="18" charset="0"/>
                        </a:rPr>
                        <m:t>[</m:t>
                      </m:r>
                      <m:r>
                        <a:rPr kumimoji="1" lang="en-US" altLang="zh-CN" i="1">
                          <a:latin typeface="Cambria Math" panose="02040503050406030204" pitchFamily="18" charset="0"/>
                        </a:rPr>
                        <m:t>𝐼</m:t>
                      </m:r>
                      <m:r>
                        <a:rPr kumimoji="1" lang="en-US" altLang="zh-CN" i="1">
                          <a:latin typeface="Cambria Math" panose="02040503050406030204" pitchFamily="18" charset="0"/>
                        </a:rPr>
                        <m:t>(</m:t>
                      </m:r>
                      <m:r>
                        <a:rPr kumimoji="1" lang="en-US" altLang="zh-CN" i="1">
                          <a:latin typeface="Cambria Math" panose="02040503050406030204" pitchFamily="18" charset="0"/>
                        </a:rPr>
                        <m:t>𝑆</m:t>
                      </m:r>
                      <m:r>
                        <a:rPr kumimoji="1" lang="en-US" altLang="zh-CN" i="1">
                          <a:latin typeface="Cambria Math" panose="02040503050406030204" pitchFamily="18" charset="0"/>
                        </a:rPr>
                        <m:t>)]</m:t>
                      </m:r>
                    </m:oMath>
                  </m:oMathPara>
                </a14:m>
                <a:endParaRPr kumimoji="1" lang="zh-CN" altLang="en-US" dirty="0"/>
              </a:p>
            </p:txBody>
          </p:sp>
        </mc:Choice>
        <mc:Fallback>
          <p:sp>
            <p:nvSpPr>
              <p:cNvPr id="87" name="文本框 86">
                <a:extLst>
                  <a:ext uri="{FF2B5EF4-FFF2-40B4-BE49-F238E27FC236}">
                    <a16:creationId xmlns:a16="http://schemas.microsoft.com/office/drawing/2014/main" id="{1BD31613-915B-8642-949A-C8C84C4C9443}"/>
                  </a:ext>
                </a:extLst>
              </p:cNvPr>
              <p:cNvSpPr txBox="1">
                <a:spLocks noRot="1" noChangeAspect="1" noMove="1" noResize="1" noEditPoints="1" noAdjustHandles="1" noChangeArrowheads="1" noChangeShapeType="1" noTextEdit="1"/>
              </p:cNvSpPr>
              <p:nvPr/>
            </p:nvSpPr>
            <p:spPr>
              <a:xfrm>
                <a:off x="466282" y="1222530"/>
                <a:ext cx="4558502" cy="1754326"/>
              </a:xfrm>
              <a:prstGeom prst="rect">
                <a:avLst/>
              </a:prstGeom>
              <a:blipFill>
                <a:blip r:embed="rId6"/>
                <a:stretch>
                  <a:fillRect l="-1111" t="-1439" r="-556" b="-2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00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781257"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Method</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86" name="图片 85">
            <a:extLst>
              <a:ext uri="{FF2B5EF4-FFF2-40B4-BE49-F238E27FC236}">
                <a16:creationId xmlns:a16="http://schemas.microsoft.com/office/drawing/2014/main" id="{887F124A-4CD4-9A47-AA18-9C91ABC0BCAA}"/>
              </a:ext>
            </a:extLst>
          </p:cNvPr>
          <p:cNvPicPr>
            <a:picLocks noChangeAspect="1"/>
          </p:cNvPicPr>
          <p:nvPr/>
        </p:nvPicPr>
        <p:blipFill>
          <a:blip r:embed="rId5"/>
          <a:stretch>
            <a:fillRect/>
          </a:stretch>
        </p:blipFill>
        <p:spPr>
          <a:xfrm>
            <a:off x="7754084" y="1167512"/>
            <a:ext cx="3957871" cy="2052750"/>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B7EF5C6-F567-7F46-A9F3-AC33A2C60EC9}"/>
                  </a:ext>
                </a:extLst>
              </p:cNvPr>
              <p:cNvSpPr txBox="1"/>
              <p:nvPr/>
            </p:nvSpPr>
            <p:spPr>
              <a:xfrm>
                <a:off x="447983" y="1167512"/>
                <a:ext cx="6562417" cy="3497239"/>
              </a:xfrm>
              <a:prstGeom prst="rect">
                <a:avLst/>
              </a:prstGeom>
              <a:noFill/>
            </p:spPr>
            <p:txBody>
              <a:bodyPr wrap="square" rtlCol="0">
                <a:spAutoFit/>
              </a:bodyPr>
              <a:lstStyle/>
              <a:p>
                <a14:m>
                  <m:oMath xmlns:m="http://schemas.openxmlformats.org/officeDocument/2006/math">
                    <m:r>
                      <a:rPr kumimoji="1" lang="en-US" altLang="zh-CN" sz="2000" b="0" i="1" smtClean="0">
                        <a:latin typeface="Cambria Math" panose="02040503050406030204" pitchFamily="18" charset="0"/>
                      </a:rPr>
                      <m:t>𝜃</m:t>
                    </m:r>
                  </m:oMath>
                </a14:m>
                <a:r>
                  <a:rPr kumimoji="1" lang="en-US" altLang="zh-CN" sz="2000" dirty="0">
                    <a:latin typeface="Times New Roman" panose="02020603050405020304" pitchFamily="18" charset="0"/>
                    <a:cs typeface="Times New Roman" panose="02020603050405020304" pitchFamily="18" charset="0"/>
                  </a:rPr>
                  <a:t> RR sets </a:t>
                </a:r>
                <a14:m>
                  <m:oMath xmlns:m="http://schemas.openxmlformats.org/officeDocument/2006/math">
                    <m:r>
                      <a:rPr kumimoji="1" lang="en-US" altLang="zh-CN" sz="2000" b="0" i="1" smtClean="0">
                        <a:latin typeface="Cambria Math" panose="02040503050406030204" pitchFamily="18" charset="0"/>
                      </a:rPr>
                      <m:t>→</m:t>
                    </m:r>
                  </m:oMath>
                </a14:m>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000" b="0" i="1" dirty="0" smtClean="0">
                        <a:latin typeface="Cambria Math" panose="02040503050406030204" pitchFamily="18" charset="0"/>
                      </a:rPr>
                      <m:t>(1−</m:t>
                    </m:r>
                    <m:f>
                      <m:fPr>
                        <m:ctrlPr>
                          <a:rPr kumimoji="1" lang="en-US" altLang="zh-CN" sz="2000" b="0" i="1" dirty="0" smtClean="0">
                            <a:latin typeface="Cambria Math" panose="02040503050406030204" pitchFamily="18" charset="0"/>
                          </a:rPr>
                        </m:ctrlPr>
                      </m:fPr>
                      <m:num>
                        <m:r>
                          <a:rPr kumimoji="1" lang="en-US" altLang="zh-CN" sz="2000" b="0" i="1" dirty="0" smtClean="0">
                            <a:latin typeface="Cambria Math" panose="02040503050406030204" pitchFamily="18" charset="0"/>
                          </a:rPr>
                          <m:t>1</m:t>
                        </m:r>
                      </m:num>
                      <m:den>
                        <m:r>
                          <a:rPr kumimoji="1" lang="en-US" altLang="zh-CN" sz="2000" b="0" i="1" dirty="0" smtClean="0">
                            <a:latin typeface="Cambria Math" panose="02040503050406030204" pitchFamily="18" charset="0"/>
                          </a:rPr>
                          <m:t>𝑒</m:t>
                        </m:r>
                      </m:den>
                    </m:f>
                    <m:r>
                      <a:rPr kumimoji="1" lang="en-US" altLang="zh-CN" sz="2000" b="0" i="1" dirty="0" smtClean="0">
                        <a:latin typeface="Cambria Math" panose="02040503050406030204" pitchFamily="18" charset="0"/>
                      </a:rPr>
                      <m:t>−</m:t>
                    </m:r>
                    <m:sSub>
                      <m:sSubPr>
                        <m:ctrlPr>
                          <a:rPr kumimoji="1" lang="en-US" altLang="zh-CN" sz="2000" b="0" i="1" dirty="0" smtClean="0">
                            <a:latin typeface="Cambria Math" panose="02040503050406030204" pitchFamily="18" charset="0"/>
                          </a:rPr>
                        </m:ctrlPr>
                      </m:sSubPr>
                      <m:e>
                        <m:r>
                          <a:rPr kumimoji="1" lang="en-US" altLang="zh-CN" sz="2000" b="0" i="1" dirty="0" smtClean="0">
                            <a:latin typeface="Cambria Math" panose="02040503050406030204" pitchFamily="18" charset="0"/>
                          </a:rPr>
                          <m:t>𝜀</m:t>
                        </m:r>
                      </m:e>
                      <m:sub>
                        <m:r>
                          <a:rPr kumimoji="1" lang="en-US" altLang="zh-CN" sz="2000" b="0" i="1" dirty="0" smtClean="0">
                            <a:latin typeface="Cambria Math" panose="02040503050406030204" pitchFamily="18" charset="0"/>
                          </a:rPr>
                          <m:t>0</m:t>
                        </m:r>
                      </m:sub>
                    </m:sSub>
                    <m:r>
                      <a:rPr kumimoji="1" lang="en-US" altLang="zh-CN" sz="2000" b="0" i="1" dirty="0" smtClean="0">
                        <a:latin typeface="Cambria Math" panose="02040503050406030204" pitchFamily="18" charset="0"/>
                      </a:rPr>
                      <m:t>)</m:t>
                    </m:r>
                  </m:oMath>
                </a14:m>
                <a:r>
                  <a:rPr kumimoji="1" lang="en-US" altLang="zh-CN" sz="2000" dirty="0">
                    <a:latin typeface="Times New Roman" panose="02020603050405020304" pitchFamily="18" charset="0"/>
                    <a:cs typeface="Times New Roman" panose="02020603050405020304" pitchFamily="18" charset="0"/>
                  </a:rPr>
                  <a:t>-approximate solution</a:t>
                </a: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Choose </a:t>
                </a:r>
                <a14:m>
                  <m:oMath xmlns:m="http://schemas.openxmlformats.org/officeDocument/2006/math">
                    <m:f>
                      <m:fPr>
                        <m:ctrlPr>
                          <a:rPr kumimoji="1" lang="en-US" altLang="zh-CN" sz="2000" i="1">
                            <a:latin typeface="Cambria Math" panose="02040503050406030204" pitchFamily="18" charset="0"/>
                            <a:cs typeface="Times New Roman" panose="02020603050405020304" pitchFamily="18" charset="0"/>
                          </a:rPr>
                        </m:ctrlPr>
                      </m:fPr>
                      <m:num>
                        <m:r>
                          <a:rPr kumimoji="1" lang="en-US" altLang="zh-CN" sz="2000" i="1">
                            <a:latin typeface="Cambria Math" panose="02040503050406030204" pitchFamily="18" charset="0"/>
                            <a:cs typeface="Times New Roman" panose="02020603050405020304" pitchFamily="18" charset="0"/>
                          </a:rPr>
                          <m:t>6</m:t>
                        </m:r>
                        <m:d>
                          <m:dPr>
                            <m:ctrlPr>
                              <a:rPr kumimoji="1" lang="en-US" altLang="zh-CN" sz="2000" i="1">
                                <a:latin typeface="Cambria Math" panose="02040503050406030204" pitchFamily="18" charset="0"/>
                                <a:cs typeface="Times New Roman" panose="02020603050405020304" pitchFamily="18" charset="0"/>
                              </a:rPr>
                            </m:ctrlPr>
                          </m:dPr>
                          <m:e>
                            <m:r>
                              <a:rPr kumimoji="1" lang="en-US" altLang="zh-CN" sz="2000" i="1">
                                <a:latin typeface="Cambria Math" panose="02040503050406030204" pitchFamily="18" charset="0"/>
                                <a:cs typeface="Times New Roman" panose="02020603050405020304" pitchFamily="18" charset="0"/>
                              </a:rPr>
                              <m:t>𝛿</m:t>
                            </m:r>
                            <m:r>
                              <a:rPr kumimoji="1" lang="en-US" altLang="zh-CN" sz="2000" i="1">
                                <a:latin typeface="Cambria Math" panose="02040503050406030204" pitchFamily="18" charset="0"/>
                                <a:cs typeface="Times New Roman" panose="02020603050405020304" pitchFamily="18" charset="0"/>
                              </a:rPr>
                              <m:t> + </m:t>
                            </m:r>
                            <m:r>
                              <a:rPr kumimoji="1" lang="en-US" altLang="zh-CN" sz="2000" i="1">
                                <a:latin typeface="Cambria Math" panose="02040503050406030204" pitchFamily="18" charset="0"/>
                                <a:cs typeface="Times New Roman" panose="02020603050405020304" pitchFamily="18" charset="0"/>
                              </a:rPr>
                              <m:t>𝑘</m:t>
                            </m:r>
                            <m:r>
                              <a:rPr kumimoji="1" lang="en-US" altLang="zh-CN" sz="2000" i="1">
                                <a:latin typeface="Cambria Math" panose="02040503050406030204" pitchFamily="18" charset="0"/>
                                <a:cs typeface="Times New Roman" panose="02020603050405020304" pitchFamily="18" charset="0"/>
                              </a:rPr>
                              <m:t> </m:t>
                            </m:r>
                            <m:r>
                              <m:rPr>
                                <m:sty m:val="p"/>
                              </m:rPr>
                              <a:rPr kumimoji="1" lang="en-US" altLang="zh-CN" sz="2000" i="1">
                                <a:latin typeface="Cambria Math" panose="02040503050406030204" pitchFamily="18" charset="0"/>
                                <a:cs typeface="Times New Roman" panose="02020603050405020304" pitchFamily="18" charset="0"/>
                              </a:rPr>
                              <m:t>log</m:t>
                            </m:r>
                            <m:d>
                              <m:dPr>
                                <m:ctrlPr>
                                  <a:rPr kumimoji="1" lang="en-US" altLang="zh-CN" sz="2000" i="1">
                                    <a:latin typeface="Cambria Math" panose="02040503050406030204" pitchFamily="18" charset="0"/>
                                    <a:cs typeface="Times New Roman" panose="02020603050405020304" pitchFamily="18" charset="0"/>
                                  </a:rPr>
                                </m:ctrlPr>
                              </m:dPr>
                              <m:e>
                                <m:r>
                                  <a:rPr kumimoji="1" lang="en-US" altLang="zh-CN" sz="2000" i="1">
                                    <a:latin typeface="Cambria Math" panose="02040503050406030204" pitchFamily="18" charset="0"/>
                                    <a:cs typeface="Times New Roman" panose="02020603050405020304" pitchFamily="18" charset="0"/>
                                  </a:rPr>
                                  <m:t>𝑛</m:t>
                                </m:r>
                              </m:e>
                            </m:d>
                          </m:e>
                        </m:d>
                      </m:num>
                      <m:den>
                        <m:sSub>
                          <m:sSubPr>
                            <m:ctrlPr>
                              <a:rPr kumimoji="1" lang="en-US" altLang="zh-CN" sz="2000" i="1">
                                <a:latin typeface="Cambria Math" panose="02040503050406030204" pitchFamily="18" charset="0"/>
                                <a:cs typeface="Times New Roman" panose="02020603050405020304" pitchFamily="18" charset="0"/>
                              </a:rPr>
                            </m:ctrlPr>
                          </m:sSubPr>
                          <m:e>
                            <m:sSup>
                              <m:sSupPr>
                                <m:ctrlPr>
                                  <a:rPr kumimoji="1" lang="en-US" altLang="zh-CN" sz="2000" b="0" i="1" smtClean="0">
                                    <a:latin typeface="Cambria Math" panose="02040503050406030204" pitchFamily="18" charset="0"/>
                                    <a:cs typeface="Times New Roman" panose="02020603050405020304" pitchFamily="18" charset="0"/>
                                  </a:rPr>
                                </m:ctrlPr>
                              </m:sSupPr>
                              <m:e>
                                <m:r>
                                  <a:rPr kumimoji="1" lang="en-US" altLang="zh-CN" sz="2000" b="0" i="1" smtClean="0">
                                    <a:latin typeface="Cambria Math" panose="02040503050406030204" pitchFamily="18" charset="0"/>
                                    <a:cs typeface="Times New Roman" panose="02020603050405020304" pitchFamily="18" charset="0"/>
                                  </a:rPr>
                                  <m:t>𝜀</m:t>
                                </m:r>
                              </m:e>
                              <m:sup>
                                <m:r>
                                  <a:rPr kumimoji="1" lang="en-US" altLang="zh-CN" sz="2000" b="0" i="1" smtClean="0">
                                    <a:latin typeface="Cambria Math" panose="02040503050406030204" pitchFamily="18" charset="0"/>
                                    <a:cs typeface="Times New Roman" panose="02020603050405020304" pitchFamily="18" charset="0"/>
                                  </a:rPr>
                                  <m:t>2</m:t>
                                </m:r>
                              </m:sup>
                            </m:sSup>
                            <m:r>
                              <m:rPr>
                                <m:sty m:val="p"/>
                              </m:rPr>
                              <a:rPr kumimoji="1" lang="en-US" altLang="zh-CN" sz="2000" b="0" i="0" smtClean="0">
                                <a:latin typeface="Cambria Math" panose="02040503050406030204" pitchFamily="18" charset="0"/>
                                <a:cs typeface="Times New Roman" panose="02020603050405020304" pitchFamily="18" charset="0"/>
                              </a:rPr>
                              <m:t>O</m:t>
                            </m:r>
                            <m:r>
                              <m:rPr>
                                <m:sty m:val="p"/>
                              </m:rPr>
                              <a:rPr kumimoji="1" lang="en-US" altLang="zh-CN" sz="2000">
                                <a:latin typeface="Cambria Math" panose="02040503050406030204" pitchFamily="18" charset="0"/>
                                <a:cs typeface="Times New Roman" panose="02020603050405020304" pitchFamily="18" charset="0"/>
                              </a:rPr>
                              <m:t>pt</m:t>
                            </m:r>
                          </m:e>
                          <m:sub>
                            <m:r>
                              <a:rPr kumimoji="1" lang="en-US" altLang="zh-CN" sz="2000" i="1">
                                <a:latin typeface="Cambria Math" panose="02040503050406030204" pitchFamily="18" charset="0"/>
                                <a:cs typeface="Times New Roman" panose="02020603050405020304" pitchFamily="18" charset="0"/>
                              </a:rPr>
                              <m:t>𝑘</m:t>
                            </m:r>
                          </m:sub>
                        </m:sSub>
                      </m:den>
                    </m:f>
                    <m:r>
                      <a:rPr kumimoji="1" lang="en-US" altLang="zh-CN" sz="2000" b="0" i="1" smtClean="0">
                        <a:latin typeface="Cambria Math" panose="02040503050406030204" pitchFamily="18" charset="0"/>
                        <a:cs typeface="Times New Roman" panose="02020603050405020304" pitchFamily="18" charset="0"/>
                      </a:rPr>
                      <m:t>≤</m:t>
                    </m:r>
                    <m:r>
                      <a:rPr kumimoji="1" lang="en-US" altLang="zh-CN" sz="2000" i="1">
                        <a:latin typeface="Cambria Math" panose="02040503050406030204" pitchFamily="18" charset="0"/>
                        <a:cs typeface="Times New Roman" panose="02020603050405020304" pitchFamily="18" charset="0"/>
                      </a:rPr>
                      <m:t>𝑝</m:t>
                    </m:r>
                    <m:r>
                      <a:rPr kumimoji="1" lang="en-US" altLang="zh-CN" sz="2000" b="0" i="1" smtClean="0">
                        <a:latin typeface="Cambria Math" panose="02040503050406030204" pitchFamily="18" charset="0"/>
                        <a:cs typeface="Times New Roman" panose="02020603050405020304" pitchFamily="18" charset="0"/>
                      </a:rPr>
                      <m:t>≤1</m:t>
                    </m:r>
                  </m:oMath>
                </a14:m>
                <a:r>
                  <a:rPr kumimoji="1" lang="en-US" altLang="zh-CN" sz="2000" dirty="0">
                    <a:latin typeface="Times New Roman" panose="02020603050405020304" pitchFamily="18" charset="0"/>
                    <a:cs typeface="Times New Roman" panose="02020603050405020304" pitchFamily="18" charset="0"/>
                  </a:rPr>
                  <a:t>.</a:t>
                </a:r>
              </a:p>
              <a:p>
                <a14:m>
                  <m:oMath xmlns:m="http://schemas.openxmlformats.org/officeDocument/2006/math">
                    <m:r>
                      <a:rPr kumimoji="1" lang="en-US" altLang="zh-CN" sz="2000" b="0" i="1" smtClean="0">
                        <a:latin typeface="Cambria Math" panose="02040503050406030204" pitchFamily="18" charset="0"/>
                      </a:rPr>
                      <m:t>𝑝</m:t>
                    </m:r>
                    <m:r>
                      <a:rPr kumimoji="1" lang="en-US" altLang="zh-CN" sz="2000" b="0" i="1" smtClean="0">
                        <a:latin typeface="Cambria Math" panose="02040503050406030204" pitchFamily="18" charset="0"/>
                      </a:rPr>
                      <m:t>𝜃</m:t>
                    </m:r>
                  </m:oMath>
                </a14:m>
                <a:r>
                  <a:rPr kumimoji="1" lang="en-US" altLang="zh-CN" sz="2000" dirty="0">
                    <a:latin typeface="Times New Roman" panose="02020603050405020304" pitchFamily="18" charset="0"/>
                    <a:cs typeface="Times New Roman" panose="02020603050405020304" pitchFamily="18" charset="0"/>
                  </a:rPr>
                  <a:t> RR sets </a:t>
                </a:r>
                <a14:m>
                  <m:oMath xmlns:m="http://schemas.openxmlformats.org/officeDocument/2006/math">
                    <m:r>
                      <a:rPr kumimoji="1" lang="en-US" altLang="zh-CN" sz="2000" b="0" i="1" smtClean="0">
                        <a:latin typeface="Cambria Math" panose="02040503050406030204" pitchFamily="18" charset="0"/>
                      </a:rPr>
                      <m:t>→</m:t>
                    </m:r>
                  </m:oMath>
                </a14:m>
                <a:r>
                  <a:rPr kumimoji="1"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000" i="1" dirty="0">
                        <a:latin typeface="Cambria Math" panose="02040503050406030204" pitchFamily="18" charset="0"/>
                      </a:rPr>
                      <m:t>(1−</m:t>
                    </m:r>
                    <m:f>
                      <m:fPr>
                        <m:ctrlPr>
                          <a:rPr kumimoji="1" lang="en-US" altLang="zh-CN" sz="2000" i="1" dirty="0">
                            <a:latin typeface="Cambria Math" panose="02040503050406030204" pitchFamily="18" charset="0"/>
                          </a:rPr>
                        </m:ctrlPr>
                      </m:fPr>
                      <m:num>
                        <m:r>
                          <a:rPr kumimoji="1" lang="en-US" altLang="zh-CN" sz="2000" i="1" dirty="0">
                            <a:latin typeface="Cambria Math" panose="02040503050406030204" pitchFamily="18" charset="0"/>
                          </a:rPr>
                          <m:t>1</m:t>
                        </m:r>
                      </m:num>
                      <m:den>
                        <m:r>
                          <a:rPr kumimoji="1" lang="en-US" altLang="zh-CN" sz="2000" i="1" dirty="0">
                            <a:latin typeface="Cambria Math" panose="02040503050406030204" pitchFamily="18" charset="0"/>
                          </a:rPr>
                          <m:t>𝑒</m:t>
                        </m:r>
                      </m:den>
                    </m:f>
                    <m:r>
                      <a:rPr kumimoji="1" lang="en-US" altLang="zh-CN" sz="2000" i="1" dirty="0">
                        <a:latin typeface="Cambria Math" panose="02040503050406030204" pitchFamily="18" charset="0"/>
                      </a:rPr>
                      <m:t>−</m:t>
                    </m:r>
                    <m:sSub>
                      <m:sSubPr>
                        <m:ctrlPr>
                          <a:rPr kumimoji="1" lang="en-US" altLang="zh-CN" sz="2000" i="1" dirty="0">
                            <a:latin typeface="Cambria Math" panose="02040503050406030204" pitchFamily="18" charset="0"/>
                          </a:rPr>
                        </m:ctrlPr>
                      </m:sSubPr>
                      <m:e>
                        <m:r>
                          <a:rPr kumimoji="1" lang="en-US" altLang="zh-CN" sz="2000" i="1" dirty="0">
                            <a:latin typeface="Cambria Math" panose="02040503050406030204" pitchFamily="18" charset="0"/>
                          </a:rPr>
                          <m:t>𝜀</m:t>
                        </m:r>
                      </m:e>
                      <m:sub>
                        <m:r>
                          <a:rPr kumimoji="1" lang="en-US" altLang="zh-CN" sz="2000" i="1" dirty="0">
                            <a:latin typeface="Cambria Math" panose="02040503050406030204" pitchFamily="18" charset="0"/>
                          </a:rPr>
                          <m:t>0</m:t>
                        </m:r>
                      </m:sub>
                    </m:sSub>
                    <m:r>
                      <a:rPr kumimoji="1" lang="en-US" altLang="zh-CN" sz="2000" b="0" i="1" dirty="0" smtClean="0">
                        <a:latin typeface="Cambria Math" panose="02040503050406030204" pitchFamily="18" charset="0"/>
                      </a:rPr>
                      <m:t>−2</m:t>
                    </m:r>
                    <m:r>
                      <a:rPr kumimoji="1" lang="en-US" altLang="zh-CN" sz="2000" b="0" i="1" dirty="0" smtClean="0">
                        <a:latin typeface="Cambria Math" panose="02040503050406030204" pitchFamily="18" charset="0"/>
                      </a:rPr>
                      <m:t>𝜀</m:t>
                    </m:r>
                    <m:r>
                      <a:rPr kumimoji="1" lang="en-US" altLang="zh-CN" sz="2000" i="1" dirty="0">
                        <a:latin typeface="Cambria Math" panose="02040503050406030204" pitchFamily="18" charset="0"/>
                      </a:rPr>
                      <m:t>)</m:t>
                    </m:r>
                  </m:oMath>
                </a14:m>
                <a:r>
                  <a:rPr kumimoji="1" lang="en-US" altLang="zh-CN" sz="2000" dirty="0">
                    <a:latin typeface="Times New Roman" panose="02020603050405020304" pitchFamily="18" charset="0"/>
                    <a:cs typeface="Times New Roman" panose="02020603050405020304" pitchFamily="18" charset="0"/>
                  </a:rPr>
                  <a:t>-approximate solution</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b="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kumimoji="1" lang="en-US" altLang="zh-CN" sz="2000" b="0" i="1" smtClean="0">
                            <a:latin typeface="Cambria Math" panose="02040503050406030204" pitchFamily="18" charset="0"/>
                            <a:cs typeface="Times New Roman" panose="02020603050405020304" pitchFamily="18" charset="0"/>
                          </a:rPr>
                        </m:ctrlPr>
                      </m:sSubPr>
                      <m:e>
                        <m:r>
                          <m:rPr>
                            <m:sty m:val="p"/>
                          </m:rPr>
                          <a:rPr kumimoji="1" lang="en-US" altLang="zh-CN" sz="2000" b="0" i="0" smtClean="0">
                            <a:latin typeface="Cambria Math" panose="02040503050406030204" pitchFamily="18" charset="0"/>
                            <a:cs typeface="Times New Roman" panose="02020603050405020304" pitchFamily="18" charset="0"/>
                          </a:rPr>
                          <m:t>Opt</m:t>
                        </m:r>
                      </m:e>
                      <m:sub>
                        <m:r>
                          <a:rPr kumimoji="1" lang="en-US" altLang="zh-CN" sz="2000" b="0" i="1" smtClean="0">
                            <a:latin typeface="Cambria Math" panose="02040503050406030204" pitchFamily="18" charset="0"/>
                            <a:cs typeface="Times New Roman" panose="02020603050405020304" pitchFamily="18" charset="0"/>
                          </a:rPr>
                          <m:t>𝑘</m:t>
                        </m:r>
                      </m:sub>
                    </m:sSub>
                    <m:r>
                      <a:rPr kumimoji="1" lang="en-US" altLang="zh-CN" sz="2000" b="0" i="1" smtClean="0">
                        <a:latin typeface="Cambria Math" panose="02040503050406030204" pitchFamily="18" charset="0"/>
                        <a:cs typeface="Times New Roman" panose="02020603050405020304" pitchFamily="18" charset="0"/>
                      </a:rPr>
                      <m:t>≥0.4</m:t>
                    </m:r>
                    <m:r>
                      <a:rPr kumimoji="1" lang="en-US" altLang="zh-CN" sz="2000" b="0" i="1" smtClean="0">
                        <a:latin typeface="Cambria Math" panose="02040503050406030204" pitchFamily="18" charset="0"/>
                        <a:cs typeface="Times New Roman" panose="02020603050405020304" pitchFamily="18" charset="0"/>
                      </a:rPr>
                      <m:t>𝜃</m:t>
                    </m:r>
                  </m:oMath>
                </a14:m>
                <a:r>
                  <a:rPr kumimoji="1" lang="en-US" altLang="zh-CN" sz="2000" b="0" dirty="0">
                    <a:latin typeface="Times New Roman" panose="02020603050405020304" pitchFamily="18" charset="0"/>
                    <a:cs typeface="Times New Roman" panose="02020603050405020304" pitchFamily="18" charset="0"/>
                  </a:rPr>
                  <a:t>.</a:t>
                </a:r>
              </a:p>
              <a:p>
                <a:r>
                  <a:rPr kumimoji="1" lang="en-US" altLang="zh-CN" sz="2000" b="0" dirty="0">
                    <a:latin typeface="Times New Roman" panose="02020603050405020304" pitchFamily="18" charset="0"/>
                    <a:cs typeface="Times New Roman" panose="02020603050405020304" pitchFamily="18" charset="0"/>
                  </a:rPr>
                  <a:t>Use </a:t>
                </a:r>
                <a14:m>
                  <m:oMath xmlns:m="http://schemas.openxmlformats.org/officeDocument/2006/math">
                    <m:sSup>
                      <m:sSupPr>
                        <m:ctrlPr>
                          <a:rPr kumimoji="1" lang="en-US" altLang="zh-CN" sz="2000" b="0" i="1" smtClean="0">
                            <a:latin typeface="Cambria Math" panose="02040503050406030204" pitchFamily="18" charset="0"/>
                            <a:cs typeface="Times New Roman" panose="02020603050405020304" pitchFamily="18" charset="0"/>
                          </a:rPr>
                        </m:ctrlPr>
                      </m:sSupPr>
                      <m:e>
                        <m:r>
                          <a:rPr kumimoji="1" lang="en-US" altLang="zh-CN" sz="2000" b="0" i="1" smtClean="0">
                            <a:latin typeface="Cambria Math" panose="02040503050406030204" pitchFamily="18" charset="0"/>
                            <a:cs typeface="Times New Roman" panose="02020603050405020304" pitchFamily="18" charset="0"/>
                          </a:rPr>
                          <m:t>𝑝</m:t>
                        </m:r>
                      </m:e>
                      <m:sup>
                        <m:r>
                          <a:rPr kumimoji="1" lang="en-US" altLang="zh-CN" sz="2000" b="0" i="1" smtClean="0">
                            <a:latin typeface="Cambria Math" panose="02040503050406030204" pitchFamily="18" charset="0"/>
                            <a:cs typeface="Times New Roman" panose="02020603050405020304" pitchFamily="18" charset="0"/>
                          </a:rPr>
                          <m:t>′</m:t>
                        </m:r>
                      </m:sup>
                    </m:sSup>
                    <m:r>
                      <a:rPr kumimoji="1" lang="en-US" altLang="zh-CN" sz="2000" b="0" i="1" smtClean="0">
                        <a:latin typeface="Cambria Math" panose="02040503050406030204" pitchFamily="18" charset="0"/>
                        <a:cs typeface="Times New Roman" panose="02020603050405020304" pitchFamily="18" charset="0"/>
                      </a:rPr>
                      <m:t>=</m:t>
                    </m:r>
                    <m:f>
                      <m:fPr>
                        <m:ctrlPr>
                          <a:rPr kumimoji="1" lang="en-US" altLang="zh-CN" sz="2000" i="1">
                            <a:latin typeface="Cambria Math" panose="02040503050406030204" pitchFamily="18" charset="0"/>
                            <a:cs typeface="Times New Roman" panose="02020603050405020304" pitchFamily="18" charset="0"/>
                          </a:rPr>
                        </m:ctrlPr>
                      </m:fPr>
                      <m:num>
                        <m:r>
                          <a:rPr kumimoji="1" lang="en-US" altLang="zh-CN" sz="2000" i="1">
                            <a:latin typeface="Cambria Math" panose="02040503050406030204" pitchFamily="18" charset="0"/>
                            <a:cs typeface="Times New Roman" panose="02020603050405020304" pitchFamily="18" charset="0"/>
                          </a:rPr>
                          <m:t>6</m:t>
                        </m:r>
                        <m:d>
                          <m:dPr>
                            <m:ctrlPr>
                              <a:rPr kumimoji="1" lang="en-US" altLang="zh-CN" sz="2000" i="1">
                                <a:latin typeface="Cambria Math" panose="02040503050406030204" pitchFamily="18" charset="0"/>
                                <a:cs typeface="Times New Roman" panose="02020603050405020304" pitchFamily="18" charset="0"/>
                              </a:rPr>
                            </m:ctrlPr>
                          </m:dPr>
                          <m:e>
                            <m:r>
                              <a:rPr kumimoji="1" lang="en-US" altLang="zh-CN" sz="2000" i="1">
                                <a:latin typeface="Cambria Math" panose="02040503050406030204" pitchFamily="18" charset="0"/>
                                <a:cs typeface="Times New Roman" panose="02020603050405020304" pitchFamily="18" charset="0"/>
                              </a:rPr>
                              <m:t>𝛿</m:t>
                            </m:r>
                            <m:r>
                              <a:rPr kumimoji="1" lang="en-US" altLang="zh-CN" sz="2000" i="1">
                                <a:latin typeface="Cambria Math" panose="02040503050406030204" pitchFamily="18" charset="0"/>
                                <a:cs typeface="Times New Roman" panose="02020603050405020304" pitchFamily="18" charset="0"/>
                              </a:rPr>
                              <m:t> + </m:t>
                            </m:r>
                            <m:r>
                              <a:rPr kumimoji="1" lang="en-US" altLang="zh-CN" sz="2000" i="1">
                                <a:latin typeface="Cambria Math" panose="02040503050406030204" pitchFamily="18" charset="0"/>
                                <a:cs typeface="Times New Roman" panose="02020603050405020304" pitchFamily="18" charset="0"/>
                              </a:rPr>
                              <m:t>𝑘</m:t>
                            </m:r>
                            <m:r>
                              <a:rPr kumimoji="1" lang="en-US" altLang="zh-CN" sz="2000" i="1">
                                <a:latin typeface="Cambria Math" panose="02040503050406030204" pitchFamily="18" charset="0"/>
                                <a:cs typeface="Times New Roman" panose="02020603050405020304" pitchFamily="18" charset="0"/>
                              </a:rPr>
                              <m:t> </m:t>
                            </m:r>
                            <m:r>
                              <m:rPr>
                                <m:sty m:val="p"/>
                              </m:rPr>
                              <a:rPr kumimoji="1" lang="en-US" altLang="zh-CN" sz="2000" i="1">
                                <a:latin typeface="Cambria Math" panose="02040503050406030204" pitchFamily="18" charset="0"/>
                                <a:cs typeface="Times New Roman" panose="02020603050405020304" pitchFamily="18" charset="0"/>
                              </a:rPr>
                              <m:t>log</m:t>
                            </m:r>
                            <m:d>
                              <m:dPr>
                                <m:ctrlPr>
                                  <a:rPr kumimoji="1" lang="en-US" altLang="zh-CN" sz="2000" i="1">
                                    <a:latin typeface="Cambria Math" panose="02040503050406030204" pitchFamily="18" charset="0"/>
                                    <a:cs typeface="Times New Roman" panose="02020603050405020304" pitchFamily="18" charset="0"/>
                                  </a:rPr>
                                </m:ctrlPr>
                              </m:dPr>
                              <m:e>
                                <m:r>
                                  <a:rPr kumimoji="1" lang="en-US" altLang="zh-CN" sz="2000" i="1">
                                    <a:latin typeface="Cambria Math" panose="02040503050406030204" pitchFamily="18" charset="0"/>
                                    <a:cs typeface="Times New Roman" panose="02020603050405020304" pitchFamily="18" charset="0"/>
                                  </a:rPr>
                                  <m:t>𝑛</m:t>
                                </m:r>
                              </m:e>
                            </m:d>
                          </m:e>
                        </m:d>
                      </m:num>
                      <m:den>
                        <m:r>
                          <a:rPr kumimoji="1" lang="en-US" altLang="zh-CN" sz="2000" i="1">
                            <a:latin typeface="Cambria Math" panose="02040503050406030204" pitchFamily="18" charset="0"/>
                            <a:cs typeface="Times New Roman" panose="02020603050405020304" pitchFamily="18" charset="0"/>
                          </a:rPr>
                          <m:t>0.4</m:t>
                        </m:r>
                        <m:r>
                          <a:rPr kumimoji="1" lang="en-US" altLang="zh-CN" sz="2000" i="1">
                            <a:latin typeface="Cambria Math" panose="02040503050406030204" pitchFamily="18" charset="0"/>
                            <a:cs typeface="Times New Roman" panose="02020603050405020304" pitchFamily="18" charset="0"/>
                          </a:rPr>
                          <m:t>𝜃</m:t>
                        </m:r>
                        <m:sSup>
                          <m:sSupPr>
                            <m:ctrlPr>
                              <a:rPr kumimoji="1" lang="en-US" altLang="zh-CN" sz="2000" i="1">
                                <a:latin typeface="Cambria Math" panose="02040503050406030204" pitchFamily="18" charset="0"/>
                                <a:cs typeface="Times New Roman" panose="02020603050405020304" pitchFamily="18" charset="0"/>
                              </a:rPr>
                            </m:ctrlPr>
                          </m:sSupPr>
                          <m:e>
                            <m:r>
                              <a:rPr kumimoji="1" lang="en-US" altLang="zh-CN" sz="2000" i="1">
                                <a:latin typeface="Cambria Math" panose="02040503050406030204" pitchFamily="18" charset="0"/>
                                <a:cs typeface="Times New Roman" panose="02020603050405020304" pitchFamily="18" charset="0"/>
                              </a:rPr>
                              <m:t>𝜀</m:t>
                            </m:r>
                          </m:e>
                          <m:sup>
                            <m:r>
                              <a:rPr kumimoji="1" lang="en-US" altLang="zh-CN" sz="2000" i="1">
                                <a:latin typeface="Cambria Math" panose="02040503050406030204" pitchFamily="18" charset="0"/>
                                <a:cs typeface="Times New Roman" panose="02020603050405020304" pitchFamily="18" charset="0"/>
                              </a:rPr>
                              <m:t>2</m:t>
                            </m:r>
                          </m:sup>
                        </m:sSup>
                      </m:den>
                    </m:f>
                  </m:oMath>
                </a14:m>
                <a:r>
                  <a:rPr kumimoji="1" lang="en-US" altLang="zh-CN" sz="2000" dirty="0">
                    <a:latin typeface="Times New Roman" panose="02020603050405020304" pitchFamily="18" charset="0"/>
                    <a:cs typeface="Times New Roman" panose="02020603050405020304" pitchFamily="18" charset="0"/>
                  </a:rPr>
                  <a:t>to replace </a:t>
                </a:r>
                <a14:m>
                  <m:oMath xmlns:m="http://schemas.openxmlformats.org/officeDocument/2006/math">
                    <m:r>
                      <a:rPr kumimoji="1" lang="en-US" altLang="zh-CN" sz="2000" b="0" i="1" smtClean="0">
                        <a:latin typeface="Cambria Math" panose="02040503050406030204" pitchFamily="18" charset="0"/>
                        <a:cs typeface="Times New Roman" panose="02020603050405020304" pitchFamily="18" charset="0"/>
                      </a:rPr>
                      <m:t>𝑝</m:t>
                    </m:r>
                  </m:oMath>
                </a14:m>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DB7EF5C6-F567-7F46-A9F3-AC33A2C60EC9}"/>
                  </a:ext>
                </a:extLst>
              </p:cNvPr>
              <p:cNvSpPr txBox="1">
                <a:spLocks noRot="1" noChangeAspect="1" noMove="1" noResize="1" noEditPoints="1" noAdjustHandles="1" noChangeArrowheads="1" noChangeShapeType="1" noTextEdit="1"/>
              </p:cNvSpPr>
              <p:nvPr/>
            </p:nvSpPr>
            <p:spPr>
              <a:xfrm>
                <a:off x="447983" y="1167512"/>
                <a:ext cx="6562417" cy="3497239"/>
              </a:xfrm>
              <a:prstGeom prst="rect">
                <a:avLst/>
              </a:prstGeom>
              <a:blipFill>
                <a:blip r:embed="rId6"/>
                <a:stretch>
                  <a:fillRect l="-9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424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526380"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Proofs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5D965D7-83AB-1543-9BF9-47F6DE363AC2}"/>
              </a:ext>
            </a:extLst>
          </p:cNvPr>
          <p:cNvPicPr>
            <a:picLocks noChangeAspect="1"/>
          </p:cNvPicPr>
          <p:nvPr/>
        </p:nvPicPr>
        <p:blipFill>
          <a:blip r:embed="rId5"/>
          <a:stretch>
            <a:fillRect/>
          </a:stretch>
        </p:blipFill>
        <p:spPr>
          <a:xfrm>
            <a:off x="2814370" y="1122404"/>
            <a:ext cx="6225640" cy="1645416"/>
          </a:xfrm>
          <a:prstGeom prst="rect">
            <a:avLst/>
          </a:prstGeom>
        </p:spPr>
      </p:pic>
      <p:pic>
        <p:nvPicPr>
          <p:cNvPr id="5" name="图片 4">
            <a:extLst>
              <a:ext uri="{FF2B5EF4-FFF2-40B4-BE49-F238E27FC236}">
                <a16:creationId xmlns:a16="http://schemas.microsoft.com/office/drawing/2014/main" id="{0CAA41E0-82DF-164C-BDFF-DA3D98A82293}"/>
              </a:ext>
            </a:extLst>
          </p:cNvPr>
          <p:cNvPicPr>
            <a:picLocks noChangeAspect="1"/>
          </p:cNvPicPr>
          <p:nvPr/>
        </p:nvPicPr>
        <p:blipFill>
          <a:blip r:embed="rId6"/>
          <a:stretch>
            <a:fillRect/>
          </a:stretch>
        </p:blipFill>
        <p:spPr>
          <a:xfrm>
            <a:off x="2805661" y="2699859"/>
            <a:ext cx="6243057" cy="1737364"/>
          </a:xfrm>
          <a:prstGeom prst="rect">
            <a:avLst/>
          </a:prstGeom>
        </p:spPr>
      </p:pic>
      <p:pic>
        <p:nvPicPr>
          <p:cNvPr id="7" name="图片 6">
            <a:extLst>
              <a:ext uri="{FF2B5EF4-FFF2-40B4-BE49-F238E27FC236}">
                <a16:creationId xmlns:a16="http://schemas.microsoft.com/office/drawing/2014/main" id="{A01CA9EF-EF80-054C-9F07-09E6FE168115}"/>
              </a:ext>
            </a:extLst>
          </p:cNvPr>
          <p:cNvPicPr>
            <a:picLocks noChangeAspect="1"/>
          </p:cNvPicPr>
          <p:nvPr/>
        </p:nvPicPr>
        <p:blipFill>
          <a:blip r:embed="rId7"/>
          <a:stretch>
            <a:fillRect/>
          </a:stretch>
        </p:blipFill>
        <p:spPr>
          <a:xfrm>
            <a:off x="4090261" y="4437223"/>
            <a:ext cx="4789647" cy="2087795"/>
          </a:xfrm>
          <a:prstGeom prst="rect">
            <a:avLst/>
          </a:prstGeom>
        </p:spPr>
      </p:pic>
    </p:spTree>
    <p:extLst>
      <p:ext uri="{BB962C8B-B14F-4D97-AF65-F5344CB8AC3E}">
        <p14:creationId xmlns:p14="http://schemas.microsoft.com/office/powerpoint/2010/main" val="256792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6962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Results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A9E6CEEF-823F-944C-9D3D-44694630C926}"/>
              </a:ext>
            </a:extLst>
          </p:cNvPr>
          <p:cNvPicPr>
            <a:picLocks noChangeAspect="1"/>
          </p:cNvPicPr>
          <p:nvPr/>
        </p:nvPicPr>
        <p:blipFill>
          <a:blip r:embed="rId5"/>
          <a:stretch>
            <a:fillRect/>
          </a:stretch>
        </p:blipFill>
        <p:spPr>
          <a:xfrm>
            <a:off x="2506928" y="1274597"/>
            <a:ext cx="9237089" cy="4308806"/>
          </a:xfrm>
          <a:prstGeom prst="rect">
            <a:avLst/>
          </a:prstGeom>
        </p:spPr>
      </p:pic>
      <p:pic>
        <p:nvPicPr>
          <p:cNvPr id="5" name="图片 4">
            <a:extLst>
              <a:ext uri="{FF2B5EF4-FFF2-40B4-BE49-F238E27FC236}">
                <a16:creationId xmlns:a16="http://schemas.microsoft.com/office/drawing/2014/main" id="{D55A00AB-66C0-834F-A666-DAE9CE4028DB}"/>
              </a:ext>
            </a:extLst>
          </p:cNvPr>
          <p:cNvPicPr>
            <a:picLocks noChangeAspect="1"/>
          </p:cNvPicPr>
          <p:nvPr/>
        </p:nvPicPr>
        <p:blipFill>
          <a:blip r:embed="rId6"/>
          <a:stretch>
            <a:fillRect/>
          </a:stretch>
        </p:blipFill>
        <p:spPr>
          <a:xfrm>
            <a:off x="447983" y="1274597"/>
            <a:ext cx="2112036" cy="2056129"/>
          </a:xfrm>
          <a:prstGeom prst="rect">
            <a:avLst/>
          </a:prstGeom>
        </p:spPr>
      </p:pic>
    </p:spTree>
    <p:extLst>
      <p:ext uri="{BB962C8B-B14F-4D97-AF65-F5344CB8AC3E}">
        <p14:creationId xmlns:p14="http://schemas.microsoft.com/office/powerpoint/2010/main" val="337607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6962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Results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FFC98A1-F0C4-F94D-94EE-A7F7E707338D}"/>
              </a:ext>
            </a:extLst>
          </p:cNvPr>
          <p:cNvPicPr>
            <a:picLocks noChangeAspect="1"/>
          </p:cNvPicPr>
          <p:nvPr/>
        </p:nvPicPr>
        <p:blipFill>
          <a:blip r:embed="rId5"/>
          <a:stretch>
            <a:fillRect/>
          </a:stretch>
        </p:blipFill>
        <p:spPr>
          <a:xfrm>
            <a:off x="897966" y="1201786"/>
            <a:ext cx="10396068" cy="4858268"/>
          </a:xfrm>
          <a:prstGeom prst="rect">
            <a:avLst/>
          </a:prstGeom>
        </p:spPr>
      </p:pic>
    </p:spTree>
    <p:extLst>
      <p:ext uri="{BB962C8B-B14F-4D97-AF65-F5344CB8AC3E}">
        <p14:creationId xmlns:p14="http://schemas.microsoft.com/office/powerpoint/2010/main" val="35469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2263761"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Reference</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1938992"/>
          </a:xfrm>
          <a:prstGeom prst="rect">
            <a:avLst/>
          </a:prstGeom>
          <a:noFill/>
        </p:spPr>
        <p:txBody>
          <a:bodyPr wrap="square" rtlCol="0">
            <a:spAutoFit/>
          </a:bodyPr>
          <a:lstStyle/>
          <a:p>
            <a:r>
              <a:rPr kumimoji="1" lang="en-US" altLang="zh-CN" sz="1200" dirty="0">
                <a:solidFill>
                  <a:srgbClr val="222222"/>
                </a:solidFill>
                <a:latin typeface="Arial" panose="020B0604020202020204" pitchFamily="34" charset="0"/>
                <a:cs typeface="Times New Roman" panose="02020603050405020304" pitchFamily="18" charset="0"/>
              </a:rPr>
              <a:t>[1] </a:t>
            </a:r>
            <a:r>
              <a:rPr lang="en-US" altLang="zh-CN" sz="1200" b="0" i="0" u="none" strike="noStrike" dirty="0">
                <a:solidFill>
                  <a:srgbClr val="222222"/>
                </a:solidFill>
                <a:effectLst/>
                <a:latin typeface="Arial" panose="020B0604020202020204" pitchFamily="34" charset="0"/>
              </a:rPr>
              <a:t>Kempe, D., Kleinberg, J., &amp; </a:t>
            </a:r>
            <a:r>
              <a:rPr lang="en-US" altLang="zh-CN" sz="1200" b="0" i="0" u="none" strike="noStrike" dirty="0" err="1">
                <a:solidFill>
                  <a:srgbClr val="222222"/>
                </a:solidFill>
                <a:effectLst/>
                <a:latin typeface="Arial" panose="020B0604020202020204" pitchFamily="34" charset="0"/>
              </a:rPr>
              <a:t>Tardos</a:t>
            </a:r>
            <a:r>
              <a:rPr lang="en-US" altLang="zh-CN" sz="1200" b="0" i="0" u="none" strike="noStrike" dirty="0">
                <a:solidFill>
                  <a:srgbClr val="222222"/>
                </a:solidFill>
                <a:effectLst/>
                <a:latin typeface="Arial" panose="020B0604020202020204" pitchFamily="34" charset="0"/>
              </a:rPr>
              <a:t>, </a:t>
            </a:r>
            <a:r>
              <a:rPr lang="en-US" altLang="zh-CN" sz="1200" b="0" i="0" u="none" strike="noStrike" dirty="0" err="1">
                <a:solidFill>
                  <a:srgbClr val="222222"/>
                </a:solidFill>
                <a:effectLst/>
                <a:latin typeface="Arial" panose="020B0604020202020204" pitchFamily="34" charset="0"/>
              </a:rPr>
              <a:t>É</a:t>
            </a:r>
            <a:r>
              <a:rPr lang="en-US" altLang="zh-CN" sz="1200" b="0" i="0" u="none" strike="noStrike" dirty="0">
                <a:solidFill>
                  <a:srgbClr val="222222"/>
                </a:solidFill>
                <a:effectLst/>
                <a:latin typeface="Arial" panose="020B0604020202020204" pitchFamily="34" charset="0"/>
              </a:rPr>
              <a:t>. (2003, August). Maximizing the spread of influence through a social network. In </a:t>
            </a:r>
            <a:r>
              <a:rPr lang="en-US" altLang="zh-CN" sz="1200" b="0" i="1" u="none" strike="noStrike" dirty="0">
                <a:solidFill>
                  <a:srgbClr val="222222"/>
                </a:solidFill>
                <a:effectLst/>
                <a:latin typeface="Arial" panose="020B0604020202020204" pitchFamily="34" charset="0"/>
              </a:rPr>
              <a:t>Proceedings of the ninth ACM SIGKDD international conference on Knowledge discovery and data mining</a:t>
            </a:r>
            <a:r>
              <a:rPr lang="en-US" altLang="zh-CN" sz="1200" b="0" i="0" u="none" strike="noStrike" dirty="0">
                <a:solidFill>
                  <a:srgbClr val="222222"/>
                </a:solidFill>
                <a:effectLst/>
                <a:latin typeface="Arial" panose="020B0604020202020204" pitchFamily="34" charset="0"/>
              </a:rPr>
              <a:t> (pp. 137-146).</a:t>
            </a:r>
          </a:p>
          <a:p>
            <a:r>
              <a:rPr kumimoji="1" lang="en-US" altLang="zh-CN" sz="1200" dirty="0">
                <a:solidFill>
                  <a:srgbClr val="222222"/>
                </a:solidFill>
                <a:latin typeface="Arial" panose="020B0604020202020204" pitchFamily="34" charset="0"/>
                <a:cs typeface="Times New Roman" panose="02020603050405020304" pitchFamily="18" charset="0"/>
              </a:rPr>
              <a:t>[2] </a:t>
            </a:r>
            <a:r>
              <a:rPr lang="en-US" altLang="zh-CN" sz="1200" b="0" i="0" u="none" strike="noStrike" dirty="0" err="1">
                <a:solidFill>
                  <a:srgbClr val="222222"/>
                </a:solidFill>
                <a:effectLst/>
                <a:latin typeface="Arial" panose="020B0604020202020204" pitchFamily="34" charset="0"/>
              </a:rPr>
              <a:t>Leskovec</a:t>
            </a:r>
            <a:r>
              <a:rPr lang="en-US" altLang="zh-CN" sz="1200" b="0" i="0" u="none" strike="noStrike" dirty="0">
                <a:solidFill>
                  <a:srgbClr val="222222"/>
                </a:solidFill>
                <a:effectLst/>
                <a:latin typeface="Arial" panose="020B0604020202020204" pitchFamily="34" charset="0"/>
              </a:rPr>
              <a:t>, J., Krause, A., </a:t>
            </a:r>
            <a:r>
              <a:rPr lang="en-US" altLang="zh-CN" sz="1200" b="0" i="0" u="none" strike="noStrike" dirty="0" err="1">
                <a:solidFill>
                  <a:srgbClr val="222222"/>
                </a:solidFill>
                <a:effectLst/>
                <a:latin typeface="Arial" panose="020B0604020202020204" pitchFamily="34" charset="0"/>
              </a:rPr>
              <a:t>Guestrin</a:t>
            </a:r>
            <a:r>
              <a:rPr lang="en-US" altLang="zh-CN" sz="1200" b="0" i="0" u="none" strike="noStrike" dirty="0">
                <a:solidFill>
                  <a:srgbClr val="222222"/>
                </a:solidFill>
                <a:effectLst/>
                <a:latin typeface="Arial" panose="020B0604020202020204" pitchFamily="34" charset="0"/>
              </a:rPr>
              <a:t>, C., </a:t>
            </a:r>
            <a:r>
              <a:rPr lang="en-US" altLang="zh-CN" sz="1200" b="0" i="0" u="none" strike="noStrike" dirty="0" err="1">
                <a:solidFill>
                  <a:srgbClr val="222222"/>
                </a:solidFill>
                <a:effectLst/>
                <a:latin typeface="Arial" panose="020B0604020202020204" pitchFamily="34" charset="0"/>
              </a:rPr>
              <a:t>Faloutsos</a:t>
            </a:r>
            <a:r>
              <a:rPr lang="en-US" altLang="zh-CN" sz="1200" b="0" i="0" u="none" strike="noStrike" dirty="0">
                <a:solidFill>
                  <a:srgbClr val="222222"/>
                </a:solidFill>
                <a:effectLst/>
                <a:latin typeface="Arial" panose="020B0604020202020204" pitchFamily="34" charset="0"/>
              </a:rPr>
              <a:t>, C., </a:t>
            </a:r>
            <a:r>
              <a:rPr lang="en-US" altLang="zh-CN" sz="1200" b="0" i="0" u="none" strike="noStrike" dirty="0" err="1">
                <a:solidFill>
                  <a:srgbClr val="222222"/>
                </a:solidFill>
                <a:effectLst/>
                <a:latin typeface="Arial" panose="020B0604020202020204" pitchFamily="34" charset="0"/>
              </a:rPr>
              <a:t>VanBriesen</a:t>
            </a:r>
            <a:r>
              <a:rPr lang="en-US" altLang="zh-CN" sz="1200" b="0" i="0" u="none" strike="noStrike" dirty="0">
                <a:solidFill>
                  <a:srgbClr val="222222"/>
                </a:solidFill>
                <a:effectLst/>
                <a:latin typeface="Arial" panose="020B0604020202020204" pitchFamily="34" charset="0"/>
              </a:rPr>
              <a:t>, J., &amp; Glance, N. (2007, August). Cost-effective outbreak detection in networks. In </a:t>
            </a:r>
            <a:r>
              <a:rPr lang="en-US" altLang="zh-CN" sz="1200" b="0" i="1" u="none" strike="noStrike" dirty="0">
                <a:solidFill>
                  <a:srgbClr val="222222"/>
                </a:solidFill>
                <a:effectLst/>
                <a:latin typeface="Arial" panose="020B0604020202020204" pitchFamily="34" charset="0"/>
              </a:rPr>
              <a:t>Proceedings of the 13th ACM SIGKDD international conference on Knowledge discovery and data mining</a:t>
            </a:r>
            <a:r>
              <a:rPr lang="en-US" altLang="zh-CN" sz="1200" b="0" i="0" u="none" strike="noStrike" dirty="0">
                <a:solidFill>
                  <a:srgbClr val="222222"/>
                </a:solidFill>
                <a:effectLst/>
                <a:latin typeface="Arial" panose="020B0604020202020204" pitchFamily="34" charset="0"/>
              </a:rPr>
              <a:t> (pp. 420-429).</a:t>
            </a:r>
          </a:p>
          <a:p>
            <a:r>
              <a:rPr lang="en-US" altLang="zh-CN" sz="1200" b="0" i="0" u="none" strike="noStrike" dirty="0">
                <a:solidFill>
                  <a:srgbClr val="222222"/>
                </a:solidFill>
                <a:effectLst/>
                <a:latin typeface="Arial" panose="020B0604020202020204" pitchFamily="34" charset="0"/>
              </a:rPr>
              <a:t>[3] Borgs, C., </a:t>
            </a:r>
            <a:r>
              <a:rPr lang="en-US" altLang="zh-CN" sz="1200" b="0" i="0" u="none" strike="noStrike" dirty="0" err="1">
                <a:solidFill>
                  <a:srgbClr val="222222"/>
                </a:solidFill>
                <a:effectLst/>
                <a:latin typeface="Arial" panose="020B0604020202020204" pitchFamily="34" charset="0"/>
              </a:rPr>
              <a:t>Brautbar</a:t>
            </a:r>
            <a:r>
              <a:rPr lang="en-US" altLang="zh-CN" sz="1200" b="0" i="0" u="none" strike="noStrike" dirty="0">
                <a:solidFill>
                  <a:srgbClr val="222222"/>
                </a:solidFill>
                <a:effectLst/>
                <a:latin typeface="Arial" panose="020B0604020202020204" pitchFamily="34" charset="0"/>
              </a:rPr>
              <a:t>, M., </a:t>
            </a:r>
            <a:r>
              <a:rPr lang="en-US" altLang="zh-CN" sz="1200" b="0" i="0" u="none" strike="noStrike" dirty="0" err="1">
                <a:solidFill>
                  <a:srgbClr val="222222"/>
                </a:solidFill>
                <a:effectLst/>
                <a:latin typeface="Arial" panose="020B0604020202020204" pitchFamily="34" charset="0"/>
              </a:rPr>
              <a:t>Chayes</a:t>
            </a:r>
            <a:r>
              <a:rPr lang="en-US" altLang="zh-CN" sz="1200" b="0" i="0" u="none" strike="noStrike" dirty="0">
                <a:solidFill>
                  <a:srgbClr val="222222"/>
                </a:solidFill>
                <a:effectLst/>
                <a:latin typeface="Arial" panose="020B0604020202020204" pitchFamily="34" charset="0"/>
              </a:rPr>
              <a:t>, J., &amp; </a:t>
            </a:r>
            <a:r>
              <a:rPr lang="en-US" altLang="zh-CN" sz="1200" b="0" i="0" u="none" strike="noStrike" dirty="0" err="1">
                <a:solidFill>
                  <a:srgbClr val="222222"/>
                </a:solidFill>
                <a:effectLst/>
                <a:latin typeface="Arial" panose="020B0604020202020204" pitchFamily="34" charset="0"/>
              </a:rPr>
              <a:t>Lucier</a:t>
            </a:r>
            <a:r>
              <a:rPr lang="en-US" altLang="zh-CN" sz="1200" b="0" i="0" u="none" strike="noStrike" dirty="0">
                <a:solidFill>
                  <a:srgbClr val="222222"/>
                </a:solidFill>
                <a:effectLst/>
                <a:latin typeface="Arial" panose="020B0604020202020204" pitchFamily="34" charset="0"/>
              </a:rPr>
              <a:t>, B. (2014, January). Maximizing social influence in nearly optimal time. In </a:t>
            </a:r>
            <a:r>
              <a:rPr lang="en-US" altLang="zh-CN" sz="1200" b="0" i="1" u="none" strike="noStrike" dirty="0">
                <a:solidFill>
                  <a:srgbClr val="222222"/>
                </a:solidFill>
                <a:effectLst/>
                <a:latin typeface="Arial" panose="020B0604020202020204" pitchFamily="34" charset="0"/>
              </a:rPr>
              <a:t>Proceedings of the twenty-fifth annual ACM-SIAM symposium on Discrete algorithms</a:t>
            </a:r>
            <a:r>
              <a:rPr lang="en-US" altLang="zh-CN" sz="1200" b="0" i="0" u="none" strike="noStrike" dirty="0">
                <a:solidFill>
                  <a:srgbClr val="222222"/>
                </a:solidFill>
                <a:effectLst/>
                <a:latin typeface="Arial" panose="020B0604020202020204" pitchFamily="34" charset="0"/>
              </a:rPr>
              <a:t> (pp. 946-957). Society for Industrial and Applied Mathematics.</a:t>
            </a:r>
          </a:p>
          <a:p>
            <a:r>
              <a:rPr lang="en-US" altLang="zh-CN" sz="1200" dirty="0">
                <a:effectLst/>
                <a:latin typeface="Arial" panose="020B0604020202020204" pitchFamily="34" charset="0"/>
              </a:rPr>
              <a:t>[4] Freeman, L. C. (1978). Centrality in social networks conceptual clarification. </a:t>
            </a:r>
            <a:r>
              <a:rPr lang="en-US" altLang="zh-CN" sz="1200" i="1" dirty="0">
                <a:effectLst/>
                <a:latin typeface="Arial" panose="020B0604020202020204" pitchFamily="34" charset="0"/>
              </a:rPr>
              <a:t>Social networks</a:t>
            </a:r>
            <a:r>
              <a:rPr lang="en-US" altLang="zh-CN" sz="1200" dirty="0">
                <a:effectLst/>
                <a:latin typeface="Arial" panose="020B0604020202020204" pitchFamily="34" charset="0"/>
              </a:rPr>
              <a:t>, </a:t>
            </a:r>
            <a:r>
              <a:rPr lang="en-US" altLang="zh-CN" sz="1200" i="1" dirty="0">
                <a:effectLst/>
                <a:latin typeface="Arial" panose="020B0604020202020204" pitchFamily="34" charset="0"/>
              </a:rPr>
              <a:t>1</a:t>
            </a:r>
            <a:r>
              <a:rPr lang="en-US" altLang="zh-CN" sz="1200" dirty="0">
                <a:effectLst/>
                <a:latin typeface="Arial" panose="020B0604020202020204" pitchFamily="34" charset="0"/>
              </a:rPr>
              <a:t>(3), 215-239.</a:t>
            </a:r>
          </a:p>
          <a:p>
            <a:r>
              <a:rPr lang="en-US" altLang="zh-CN" sz="1200" dirty="0">
                <a:latin typeface="Arial" panose="020B0604020202020204" pitchFamily="34" charset="0"/>
              </a:rPr>
              <a:t>[5] </a:t>
            </a:r>
            <a:r>
              <a:rPr lang="en-US" altLang="zh-CN" sz="1200" b="0" i="0" u="none" strike="noStrike" dirty="0">
                <a:solidFill>
                  <a:srgbClr val="222222"/>
                </a:solidFill>
                <a:effectLst/>
                <a:latin typeface="Arial" panose="020B0604020202020204" pitchFamily="34" charset="0"/>
              </a:rPr>
              <a:t>Page, L., Brin, S., Motwani, R., &amp; Winograd, T. (1999). </a:t>
            </a:r>
            <a:r>
              <a:rPr lang="en-US" altLang="zh-CN" sz="1200" b="0" i="1" u="none" strike="noStrike" dirty="0">
                <a:solidFill>
                  <a:srgbClr val="222222"/>
                </a:solidFill>
                <a:effectLst/>
                <a:latin typeface="Arial" panose="020B0604020202020204" pitchFamily="34" charset="0"/>
              </a:rPr>
              <a:t>The PageRank citation ranking: Bringing order to the web</a:t>
            </a:r>
            <a:r>
              <a:rPr lang="en-US" altLang="zh-CN" sz="1200" b="0" i="0" u="none" strike="noStrike" dirty="0">
                <a:solidFill>
                  <a:srgbClr val="222222"/>
                </a:solidFill>
                <a:effectLst/>
                <a:latin typeface="Arial" panose="020B0604020202020204" pitchFamily="34" charset="0"/>
              </a:rPr>
              <a:t>. Stanford </a:t>
            </a:r>
            <a:r>
              <a:rPr lang="en-US" altLang="zh-CN" sz="1200" b="0" i="0" u="none" strike="noStrike" dirty="0" err="1">
                <a:solidFill>
                  <a:srgbClr val="222222"/>
                </a:solidFill>
                <a:effectLst/>
                <a:latin typeface="Arial" panose="020B0604020202020204" pitchFamily="34" charset="0"/>
              </a:rPr>
              <a:t>InfoLab</a:t>
            </a:r>
            <a:r>
              <a:rPr lang="en-US" altLang="zh-CN" sz="1200" b="0" i="0" u="none" strike="noStrike" dirty="0">
                <a:solidFill>
                  <a:srgbClr val="222222"/>
                </a:solidFill>
                <a:effectLst/>
                <a:latin typeface="Arial" panose="020B0604020202020204" pitchFamily="34" charset="0"/>
              </a:rPr>
              <a:t>.</a:t>
            </a:r>
            <a:endParaRPr lang="en-US" altLang="zh-CN" sz="1200" dirty="0">
              <a:effectLst/>
              <a:latin typeface="Arial" panose="020B0604020202020204" pitchFamily="34" charset="0"/>
            </a:endParaRPr>
          </a:p>
          <a:p>
            <a:endParaRPr lang="en-US" altLang="zh-CN" sz="1200" b="0" i="0" u="none" strike="noStrike" dirty="0">
              <a:solidFill>
                <a:srgbClr val="222222"/>
              </a:solidFill>
              <a:effectLst/>
              <a:latin typeface="Arial" panose="020B0604020202020204" pitchFamily="34" charset="0"/>
            </a:endParaRPr>
          </a:p>
          <a:p>
            <a:endParaRPr kumimoji="1" lang="en-US" altLang="zh-CN" sz="1200"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5C6CC935-6718-174E-B856-B5D443EF308C}"/>
              </a:ext>
            </a:extLst>
          </p:cNvPr>
          <p:cNvGraphicFramePr>
            <a:graphicFrameLocks noGrp="1"/>
          </p:cNvGraphicFramePr>
          <p:nvPr>
            <p:extLst>
              <p:ext uri="{D42A27DB-BD31-4B8C-83A1-F6EECF244321}">
                <p14:modId xmlns:p14="http://schemas.microsoft.com/office/powerpoint/2010/main" val="1258733560"/>
              </p:ext>
            </p:extLst>
          </p:nvPr>
        </p:nvGraphicFramePr>
        <p:xfrm>
          <a:off x="4010025" y="3376454"/>
          <a:ext cx="4171950" cy="426720"/>
        </p:xfrm>
        <a:graphic>
          <a:graphicData uri="http://schemas.openxmlformats.org/drawingml/2006/table">
            <a:tbl>
              <a:tblPr/>
              <a:tblGrid>
                <a:gridCol w="4171950">
                  <a:extLst>
                    <a:ext uri="{9D8B030D-6E8A-4147-A177-3AD203B41FA5}">
                      <a16:colId xmlns:a16="http://schemas.microsoft.com/office/drawing/2014/main" val="1328425593"/>
                    </a:ext>
                  </a:extLst>
                </a:gridCol>
              </a:tblGrid>
              <a:tr h="0">
                <a:tc>
                  <a:txBody>
                    <a:bodyPr/>
                    <a:lstStyle/>
                    <a:p>
                      <a:pPr fontAlgn="t"/>
                      <a:endParaRPr lang="en-US" dirty="0">
                        <a:effectLst/>
                        <a:latin typeface="Arial" panose="020B0604020202020204" pitchFamily="34" charset="0"/>
                      </a:endParaRPr>
                    </a:p>
                  </a:txBody>
                  <a:tcPr marT="76200" marB="76200">
                    <a:lnL>
                      <a:noFill/>
                    </a:lnL>
                    <a:lnR>
                      <a:noFill/>
                    </a:lnR>
                    <a:lnT>
                      <a:noFill/>
                    </a:lnT>
                    <a:lnB>
                      <a:noFill/>
                    </a:lnB>
                  </a:tcPr>
                </a:tc>
                <a:extLst>
                  <a:ext uri="{0D108BD9-81ED-4DB2-BD59-A6C34878D82A}">
                    <a16:rowId xmlns:a16="http://schemas.microsoft.com/office/drawing/2014/main" val="1983260976"/>
                  </a:ext>
                </a:extLst>
              </a:tr>
            </a:tbl>
          </a:graphicData>
        </a:graphic>
      </p:graphicFrame>
    </p:spTree>
    <p:extLst>
      <p:ext uri="{BB962C8B-B14F-4D97-AF65-F5344CB8AC3E}">
        <p14:creationId xmlns:p14="http://schemas.microsoft.com/office/powerpoint/2010/main" val="3994579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7465</TotalTime>
  <Words>1115</Words>
  <Application>Microsoft Macintosh PowerPoint</Application>
  <PresentationFormat>宽屏</PresentationFormat>
  <Paragraphs>118</Paragraphs>
  <Slides>10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Arial</vt:lpstr>
      <vt:lpstr>Calibri</vt:lpstr>
      <vt:lpstr>Cambria Math</vt:lpstr>
      <vt:lpstr>Times New Roman</vt:lpstr>
      <vt:lpstr>Office 主题​​</vt:lpstr>
      <vt:lpstr>Further Sketching for Influence Maximization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Xiaolong</dc:creator>
  <cp:lastModifiedBy>CHEN Xiaolong</cp:lastModifiedBy>
  <cp:revision>65</cp:revision>
  <dcterms:created xsi:type="dcterms:W3CDTF">2022-08-31T03:50:57Z</dcterms:created>
  <dcterms:modified xsi:type="dcterms:W3CDTF">2022-12-15T03:16:58Z</dcterms:modified>
</cp:coreProperties>
</file>