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69" r:id="rId4"/>
    <p:sldId id="270" r:id="rId5"/>
    <p:sldId id="265" r:id="rId6"/>
    <p:sldId id="271" r:id="rId7"/>
    <p:sldId id="263" r:id="rId8"/>
    <p:sldId id="266" r:id="rId9"/>
    <p:sldId id="268" r:id="rId10"/>
    <p:sldId id="267" r:id="rId11"/>
    <p:sldId id="272" r:id="rId12"/>
    <p:sldId id="27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8F18"/>
    <a:srgbClr val="EA624C"/>
    <a:srgbClr val="E9897D"/>
    <a:srgbClr val="9E2317"/>
    <a:srgbClr val="1A73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4"/>
    <p:restoredTop sz="90929"/>
  </p:normalViewPr>
  <p:slideViewPr>
    <p:cSldViewPr snapToGrid="0" snapToObjects="1">
      <p:cViewPr>
        <p:scale>
          <a:sx n="136" d="100"/>
          <a:sy n="136" d="100"/>
        </p:scale>
        <p:origin x="1864" y="416"/>
      </p:cViewPr>
      <p:guideLst/>
    </p:cSldViewPr>
  </p:slideViewPr>
  <p:notesTextViewPr>
    <p:cViewPr>
      <p:scale>
        <a:sx n="95" d="100"/>
        <a:sy n="9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BB098-1450-C849-B55D-24DF01FB7B2D}" type="datetimeFigureOut">
              <a:rPr kumimoji="1" lang="zh-CN" altLang="en-US" smtClean="0"/>
              <a:t>2022/11/30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FCFF32-DEA6-684B-B421-3C1D9F71B041}" type="slidenum">
              <a:rPr kumimoji="1" lang="zh-CN" altLang="en-US" smtClean="0"/>
              <a:t>‹#›</a:t>
            </a:fld>
            <a:endParaRPr kumimoji="1" lang="zh-CN" altLang="en-US"/>
          </a:p>
        </p:txBody>
      </p:sp>
    </p:spTree>
    <p:extLst>
      <p:ext uri="{BB962C8B-B14F-4D97-AF65-F5344CB8AC3E}">
        <p14:creationId xmlns:p14="http://schemas.microsoft.com/office/powerpoint/2010/main" val="351397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 am </a:t>
            </a:r>
            <a:r>
              <a:rPr kumimoji="1" lang="en-US" altLang="zh-CN" dirty="0" err="1"/>
              <a:t>Xiaolong</a:t>
            </a:r>
            <a:r>
              <a:rPr kumimoji="1" lang="en-US" altLang="zh-CN" dirty="0"/>
              <a:t> CHEN from DSA Thrust. The title of my data science project is on the failure of centrality measures in Influence Maximization. The code and report are in my </a:t>
            </a:r>
            <a:r>
              <a:rPr kumimoji="1" lang="en-US" altLang="zh-CN" dirty="0" err="1"/>
              <a:t>github</a:t>
            </a:r>
            <a:r>
              <a:rPr kumimoji="1" lang="en-US" altLang="zh-CN" dirty="0"/>
              <a:t> repository. If you guys are interested, pls refer to that.</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1</a:t>
            </a:fld>
            <a:endParaRPr kumimoji="1" lang="zh-CN" altLang="en-US"/>
          </a:p>
        </p:txBody>
      </p:sp>
    </p:spTree>
    <p:extLst>
      <p:ext uri="{BB962C8B-B14F-4D97-AF65-F5344CB8AC3E}">
        <p14:creationId xmlns:p14="http://schemas.microsoft.com/office/powerpoint/2010/main" val="220947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First let‘s introduce the problem. For influence maximization, given a social graph G, we want to select k nodes to maximize the influence spread. But how do the nodes influence others. We will focus on the diffusion model called Independent Cascade. Every edge is attached with a probability that the target node can be activated by the source node. I will tell you how the influence propagation goes. At first, we will select a set of nodes to be active, which is called seed set. Then, the nodes in the seed set will activate their neighbors with certain probability. At the next timestamp, the newly activated nodes will continue such a process</a:t>
            </a:r>
            <a:r>
              <a:rPr kumimoji="1" lang="zh-CN" altLang="en-US" dirty="0"/>
              <a:t> </a:t>
            </a:r>
            <a:r>
              <a:rPr kumimoji="1" lang="en-US" altLang="zh-CN" dirty="0"/>
              <a:t>until no new node is activated. Every active node can attempt to influence others only once. Actually, this is an NP-hard algorithmic problem. But from the course we know that centrality measures can reflect social influence to some extent. So what if we just use centrality ranking to select nodes? Such a kind of idea raises a number of questions. Let’s dive into them.</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2</a:t>
            </a:fld>
            <a:endParaRPr kumimoji="1" lang="zh-CN" altLang="en-US"/>
          </a:p>
        </p:txBody>
      </p:sp>
    </p:spTree>
    <p:extLst>
      <p:ext uri="{BB962C8B-B14F-4D97-AF65-F5344CB8AC3E}">
        <p14:creationId xmlns:p14="http://schemas.microsoft.com/office/powerpoint/2010/main" val="2402108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question is how do those centrality measures perform in the IM problem compared to others?</a:t>
            </a:r>
          </a:p>
          <a:p>
            <a:r>
              <a:rPr kumimoji="1" lang="en-US" altLang="zh-CN" dirty="0"/>
              <a:t>If they fail to return a good result, what are the reasons?</a:t>
            </a:r>
          </a:p>
          <a:p>
            <a:r>
              <a:rPr kumimoji="1" lang="en-US" altLang="zh-CN" dirty="0"/>
              <a:t>What kinds of network structure features can affect the performance of such methods?</a:t>
            </a:r>
          </a:p>
          <a:p>
            <a:r>
              <a:rPr kumimoji="1" lang="en-US" altLang="zh-CN" dirty="0"/>
              <a:t>Before starting to solve these questions. I’ll quickly go through the algorithms used in this project.</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3</a:t>
            </a:fld>
            <a:endParaRPr kumimoji="1" lang="zh-CN" altLang="en-US"/>
          </a:p>
        </p:txBody>
      </p:sp>
    </p:spTree>
    <p:extLst>
      <p:ext uri="{BB962C8B-B14F-4D97-AF65-F5344CB8AC3E}">
        <p14:creationId xmlns:p14="http://schemas.microsoft.com/office/powerpoint/2010/main" val="3157725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one is Monte-Carlo Greedy. We select the node with the highest influence increment in each iteration. But how do we estimate the influence spread? We just simulate the influence propagation process for a large number of times.</a:t>
            </a:r>
          </a:p>
          <a:p>
            <a:r>
              <a:rPr kumimoji="1" lang="en-US" altLang="zh-CN" dirty="0"/>
              <a:t>CELF makes use of the </a:t>
            </a:r>
            <a:r>
              <a:rPr kumimoji="1" lang="en-US" altLang="zh-CN" dirty="0" err="1"/>
              <a:t>submodularity</a:t>
            </a:r>
            <a:r>
              <a:rPr kumimoji="1" lang="en-US" altLang="zh-CN" dirty="0"/>
              <a:t> of the influence function to reduce useless computation. Just think it as the MC-greedy + Early Termination.</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4</a:t>
            </a:fld>
            <a:endParaRPr kumimoji="1" lang="zh-CN" altLang="en-US"/>
          </a:p>
        </p:txBody>
      </p:sp>
    </p:spTree>
    <p:extLst>
      <p:ext uri="{BB962C8B-B14F-4D97-AF65-F5344CB8AC3E}">
        <p14:creationId xmlns:p14="http://schemas.microsoft.com/office/powerpoint/2010/main" val="2366289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third one is Reverse Influence Sampling. The key idea is that influential nodes have a higher chance to appear in the reverse reachable sets of other nodes. Try to understand reverse reachable. For example, the RR set for D is ABC. For G, it’s ABCD. Oh we find ABC frequently appearing. So we will select ABC here. Don’t worry if you don’t understand. Consider it as a state of the art method. And finally, we use centrality ranking. The centrality measures we use here are outdegree, betweenness and page rank. Now I am able to introduce the methodology.</a:t>
            </a:r>
          </a:p>
          <a:p>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5</a:t>
            </a:fld>
            <a:endParaRPr kumimoji="1" lang="zh-CN" altLang="en-US"/>
          </a:p>
        </p:txBody>
      </p:sp>
    </p:spTree>
    <p:extLst>
      <p:ext uri="{BB962C8B-B14F-4D97-AF65-F5344CB8AC3E}">
        <p14:creationId xmlns:p14="http://schemas.microsoft.com/office/powerpoint/2010/main" val="260062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Run the algorithms!</a:t>
            </a:r>
          </a:p>
          <a:p>
            <a:r>
              <a:rPr kumimoji="1" lang="en-US" altLang="zh-CN" dirty="0"/>
              <a:t>Compute the performance of the centrality ranking – based methods. To make the formula here more intuitive, there is a spoiler. Delta basically measures the gap here.</a:t>
            </a:r>
          </a:p>
          <a:p>
            <a:r>
              <a:rPr kumimoji="1" lang="en-US" altLang="zh-CN" dirty="0"/>
              <a:t>Finally, we will visualize delta and these four basic network features, trying to find some patterns.</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6</a:t>
            </a:fld>
            <a:endParaRPr kumimoji="1" lang="zh-CN" altLang="en-US"/>
          </a:p>
        </p:txBody>
      </p:sp>
    </p:spTree>
    <p:extLst>
      <p:ext uri="{BB962C8B-B14F-4D97-AF65-F5344CB8AC3E}">
        <p14:creationId xmlns:p14="http://schemas.microsoft.com/office/powerpoint/2010/main" val="1968446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These are the datasets used in this project. The figure on the right hand side illustrates the results. We can see that </a:t>
            </a:r>
            <a:r>
              <a:rPr kumimoji="1" lang="en-US" altLang="zh-CN" dirty="0" err="1"/>
              <a:t>sota</a:t>
            </a:r>
            <a:r>
              <a:rPr kumimoji="1" lang="en-US" altLang="zh-CN" dirty="0"/>
              <a:t> is </a:t>
            </a:r>
            <a:r>
              <a:rPr kumimoji="1" lang="en-US" altLang="zh-CN" dirty="0" err="1"/>
              <a:t>sota</a:t>
            </a:r>
            <a:r>
              <a:rPr kumimoji="1" lang="en-US" altLang="zh-CN" dirty="0"/>
              <a:t>. RIS is both effective and efficient. However, centrality ranking-based methods are not very stable, sometimes they perform well, like Hens and Sparrows. But they fail most of the time.</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7</a:t>
            </a:fld>
            <a:endParaRPr kumimoji="1" lang="zh-CN" altLang="en-US"/>
          </a:p>
        </p:txBody>
      </p:sp>
    </p:spTree>
    <p:extLst>
      <p:ext uri="{BB962C8B-B14F-4D97-AF65-F5344CB8AC3E}">
        <p14:creationId xmlns:p14="http://schemas.microsoft.com/office/powerpoint/2010/main" val="2230297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By computing delta and visualization, we</a:t>
            </a:r>
            <a:r>
              <a:rPr kumimoji="1" lang="zh-CN" altLang="en-US" dirty="0"/>
              <a:t> </a:t>
            </a:r>
            <a:r>
              <a:rPr kumimoji="1" lang="en-US" altLang="zh-CN" dirty="0"/>
              <a:t>have this figure. All three centrality measures have similar patterns of the relation between delta and the investigated network features. The first column of figures reveal that their performance may have positive correlation with graph density. But the correlations between the performance and other features are not so obvious. Now we are able to answer the research questions.</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8</a:t>
            </a:fld>
            <a:endParaRPr kumimoji="1" lang="zh-CN" altLang="en-US"/>
          </a:p>
        </p:txBody>
      </p:sp>
    </p:spTree>
    <p:extLst>
      <p:ext uri="{BB962C8B-B14F-4D97-AF65-F5344CB8AC3E}">
        <p14:creationId xmlns:p14="http://schemas.microsoft.com/office/powerpoint/2010/main" val="319304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9</a:t>
            </a:fld>
            <a:endParaRPr kumimoji="1" lang="zh-CN" altLang="en-US"/>
          </a:p>
        </p:txBody>
      </p:sp>
    </p:spTree>
    <p:extLst>
      <p:ext uri="{BB962C8B-B14F-4D97-AF65-F5344CB8AC3E}">
        <p14:creationId xmlns:p14="http://schemas.microsoft.com/office/powerpoint/2010/main" val="24796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876D9-6A89-5947-950A-B052352D7FB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7C1A928-E294-1743-91EE-097BAD4C56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37D269E-2289-1E43-9257-40CFA066D90B}"/>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5" name="页脚占位符 4">
            <a:extLst>
              <a:ext uri="{FF2B5EF4-FFF2-40B4-BE49-F238E27FC236}">
                <a16:creationId xmlns:a16="http://schemas.microsoft.com/office/drawing/2014/main" id="{2340FD10-8DA8-964F-BAAF-0949832B123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448E43B-9735-A840-A7E0-61FC8777D23E}"/>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295215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ECCC2-0C92-A241-9FD0-B20DD39C699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B0A1C71-6A58-D14F-8E86-D21D720B2BF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F7AF2EA-79F4-7B4F-9F1C-454D6D443B4F}"/>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5" name="页脚占位符 4">
            <a:extLst>
              <a:ext uri="{FF2B5EF4-FFF2-40B4-BE49-F238E27FC236}">
                <a16:creationId xmlns:a16="http://schemas.microsoft.com/office/drawing/2014/main" id="{79E62A5D-724A-814D-A7C0-789C12FCAB7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B8D7FAF-61D8-3B43-8AB2-F56527A718F2}"/>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115776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96B55D-6CDF-224B-9048-416FD9064AD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1163064-98CA-8541-8B4F-85207E53E9E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6B4A196-4CEF-1E41-8A3A-14E39DA31751}"/>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5" name="页脚占位符 4">
            <a:extLst>
              <a:ext uri="{FF2B5EF4-FFF2-40B4-BE49-F238E27FC236}">
                <a16:creationId xmlns:a16="http://schemas.microsoft.com/office/drawing/2014/main" id="{70835894-6B47-2144-951C-B416019178B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74F0CA6-DD2F-5C49-839A-67935E199EEE}"/>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396079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699A0-C64F-5946-866B-74EB2D0640C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03CA915-7079-1645-BDF4-95F268FCFA8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5E40233-EDCB-484E-A9D8-310864078FC6}"/>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5" name="页脚占位符 4">
            <a:extLst>
              <a:ext uri="{FF2B5EF4-FFF2-40B4-BE49-F238E27FC236}">
                <a16:creationId xmlns:a16="http://schemas.microsoft.com/office/drawing/2014/main" id="{A8D7BDC5-17B3-3548-B9E2-BF0B6F670BF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E578446-EF9B-2542-9C07-4A15F309BB80}"/>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204269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C91E0-70E0-9545-B43D-1FB458A0044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54E1B91-5E39-9B44-8FC9-F162E65ECA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8E4F586-D408-F546-9BF3-F4635E2FF775}"/>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5" name="页脚占位符 4">
            <a:extLst>
              <a:ext uri="{FF2B5EF4-FFF2-40B4-BE49-F238E27FC236}">
                <a16:creationId xmlns:a16="http://schemas.microsoft.com/office/drawing/2014/main" id="{0C22699B-29F4-0942-839F-8FCFD8E37E9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34F5D4F-35C2-1E4F-9B1D-524D56DD7511}"/>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75545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ADF87-FE57-0E4B-BA30-492FD185EDB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658CB68-CA56-1546-953B-80CA8FD076B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510AAF3-A2AD-944A-AB68-056D88462C2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42A5E90-83A7-1F42-A298-8AE6B1535721}"/>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6" name="页脚占位符 5">
            <a:extLst>
              <a:ext uri="{FF2B5EF4-FFF2-40B4-BE49-F238E27FC236}">
                <a16:creationId xmlns:a16="http://schemas.microsoft.com/office/drawing/2014/main" id="{A3544A67-52DD-A94F-8BA4-1007F11E9A0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817FBB8-1771-3F46-9443-A68ED3261D1C}"/>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48073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F8BE3-08C8-9244-835C-FF8B821235E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861B033-A605-E04C-90DC-9DC7ED1CF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81669F6-2A32-3A4C-ACA2-1E9BF08373D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5BB47D2-B203-BA4F-B16E-F5152DE23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99193A1-EDE6-3847-987F-8969D93D495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EFFE18E-6C49-7040-919F-91FEB15DA322}"/>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8" name="页脚占位符 7">
            <a:extLst>
              <a:ext uri="{FF2B5EF4-FFF2-40B4-BE49-F238E27FC236}">
                <a16:creationId xmlns:a16="http://schemas.microsoft.com/office/drawing/2014/main" id="{26746AC1-6EF0-EF4E-B08F-811D7555CA2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48D6D1D-0A0C-1247-9DD6-A00F2333F49F}"/>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367687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590BB-2B09-3549-86B6-6D6E8116848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1D601E5-4230-3E47-AFF1-0A2EA237A9D7}"/>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4" name="页脚占位符 3">
            <a:extLst>
              <a:ext uri="{FF2B5EF4-FFF2-40B4-BE49-F238E27FC236}">
                <a16:creationId xmlns:a16="http://schemas.microsoft.com/office/drawing/2014/main" id="{4FB26CC2-CB89-1B4B-B1CA-B1BA81478F2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EF24CEA-FC29-C04A-A7C6-16DDB428C42F}"/>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168300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64688F-97E2-9740-9ED6-1836CA5B00A2}"/>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3" name="页脚占位符 2">
            <a:extLst>
              <a:ext uri="{FF2B5EF4-FFF2-40B4-BE49-F238E27FC236}">
                <a16:creationId xmlns:a16="http://schemas.microsoft.com/office/drawing/2014/main" id="{0549EB01-3EE8-D04F-8365-7796F7F5B8D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1727B35-8A78-8E48-B60A-11353C7A2383}"/>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335012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B2A7D-F73F-6B41-9DB2-7147525B565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60FE8D9-A9F4-5A4C-A7AF-C651F90C3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CE7EFC1-B2E8-344A-937B-488372710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3B1F404-2422-FE49-8FAF-1C2773F53165}"/>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6" name="页脚占位符 5">
            <a:extLst>
              <a:ext uri="{FF2B5EF4-FFF2-40B4-BE49-F238E27FC236}">
                <a16:creationId xmlns:a16="http://schemas.microsoft.com/office/drawing/2014/main" id="{9A1502FA-F481-6944-8646-507C0D97F83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EA24D3A-714A-7E42-A60F-D395E6180832}"/>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311329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3D69D-56E5-F04D-9614-C242AA50BC2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6F6EE2E-4E62-E542-86DF-42BF9926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B44093C-E75B-464C-AE23-2C8D4310B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18A12EB-261B-754F-AD13-4379649C630A}"/>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6" name="页脚占位符 5">
            <a:extLst>
              <a:ext uri="{FF2B5EF4-FFF2-40B4-BE49-F238E27FC236}">
                <a16:creationId xmlns:a16="http://schemas.microsoft.com/office/drawing/2014/main" id="{5529D067-1EAF-0345-907A-B170124E8C2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36F5F7E-1B0F-3E42-B37E-7C5AA4E3B771}"/>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51184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B859F35-C709-EF49-B982-4178B9DDA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157F744-852C-C646-ABC6-27B4F1ED54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CFA6699-809E-6C4D-8798-09E2D3EAA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8CC4F-A110-5E41-BCE2-241FF8A5947E}" type="datetimeFigureOut">
              <a:rPr kumimoji="1" lang="zh-CN" altLang="en-US" smtClean="0"/>
              <a:t>2022/11/30</a:t>
            </a:fld>
            <a:endParaRPr kumimoji="1" lang="zh-CN" altLang="en-US"/>
          </a:p>
        </p:txBody>
      </p:sp>
      <p:sp>
        <p:nvSpPr>
          <p:cNvPr id="5" name="页脚占位符 4">
            <a:extLst>
              <a:ext uri="{FF2B5EF4-FFF2-40B4-BE49-F238E27FC236}">
                <a16:creationId xmlns:a16="http://schemas.microsoft.com/office/drawing/2014/main" id="{9185E60C-C763-2844-873F-F201AD4899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0936257-5750-5042-8BB4-5FA03A821E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2551477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chenxlong3/iota5001_proj" TargetMode="Externa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slide" Target="slide11.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slide" Target="slide11.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11" name="标题 1">
            <a:extLst>
              <a:ext uri="{FF2B5EF4-FFF2-40B4-BE49-F238E27FC236}">
                <a16:creationId xmlns:a16="http://schemas.microsoft.com/office/drawing/2014/main" id="{35468F11-A888-4340-A259-D214EF3FA700}"/>
              </a:ext>
            </a:extLst>
          </p:cNvPr>
          <p:cNvSpPr>
            <a:spLocks noGrp="1"/>
          </p:cNvSpPr>
          <p:nvPr>
            <p:ph type="ctrTitle"/>
          </p:nvPr>
        </p:nvSpPr>
        <p:spPr>
          <a:xfrm>
            <a:off x="1524000" y="1610677"/>
            <a:ext cx="9144000" cy="1818323"/>
          </a:xfrm>
        </p:spPr>
        <p:txBody>
          <a:bodyPr>
            <a:normAutofit/>
          </a:bodyPr>
          <a:lstStyle/>
          <a:p>
            <a:r>
              <a:rPr lang="en-US" altLang="zh-CN" sz="4400" dirty="0">
                <a:latin typeface="Times New Roman" panose="02020603050405020304" pitchFamily="18" charset="0"/>
                <a:cs typeface="Times New Roman" panose="02020603050405020304" pitchFamily="18" charset="0"/>
              </a:rPr>
              <a:t>On the Failure of Centrality Measures in Influence Maximization</a:t>
            </a:r>
          </a:p>
        </p:txBody>
      </p:sp>
      <p:sp>
        <p:nvSpPr>
          <p:cNvPr id="13" name="文本框 12">
            <a:extLst>
              <a:ext uri="{FF2B5EF4-FFF2-40B4-BE49-F238E27FC236}">
                <a16:creationId xmlns:a16="http://schemas.microsoft.com/office/drawing/2014/main" id="{0960E5A7-F138-6B4F-987F-CDF8604C53D8}"/>
              </a:ext>
            </a:extLst>
          </p:cNvPr>
          <p:cNvSpPr txBox="1"/>
          <p:nvPr/>
        </p:nvSpPr>
        <p:spPr>
          <a:xfrm>
            <a:off x="3847315" y="4416326"/>
            <a:ext cx="4497385" cy="1200329"/>
          </a:xfrm>
          <a:prstGeom prst="rect">
            <a:avLst/>
          </a:prstGeom>
          <a:noFill/>
        </p:spPr>
        <p:txBody>
          <a:bodyPr wrap="none" rtlCol="0">
            <a:spAutoFit/>
          </a:bodyPr>
          <a:lstStyle/>
          <a:p>
            <a:pPr algn="ctr"/>
            <a:r>
              <a:rPr kumimoji="1" lang="en-US" altLang="zh-CN" sz="2400" dirty="0">
                <a:latin typeface="Times New Roman" panose="02020603050405020304" pitchFamily="18" charset="0"/>
                <a:cs typeface="Times New Roman" panose="02020603050405020304" pitchFamily="18" charset="0"/>
              </a:rPr>
              <a:t>2022.11.30</a:t>
            </a:r>
          </a:p>
          <a:p>
            <a:pPr algn="ctr"/>
            <a:r>
              <a:rPr kumimoji="1" lang="en-US" altLang="zh-CN" sz="2400" dirty="0" err="1">
                <a:latin typeface="Times New Roman" panose="02020603050405020304" pitchFamily="18" charset="0"/>
                <a:cs typeface="Times New Roman" panose="02020603050405020304" pitchFamily="18" charset="0"/>
              </a:rPr>
              <a:t>Xiaolong</a:t>
            </a:r>
            <a:r>
              <a:rPr kumimoji="1" lang="en-US" altLang="zh-CN" sz="2400" dirty="0">
                <a:latin typeface="Times New Roman" panose="02020603050405020304" pitchFamily="18" charset="0"/>
                <a:cs typeface="Times New Roman" panose="02020603050405020304" pitchFamily="18" charset="0"/>
              </a:rPr>
              <a:t> CHEN</a:t>
            </a:r>
          </a:p>
          <a:p>
            <a:pPr algn="ctr"/>
            <a:r>
              <a:rPr kumimoji="1" lang="en-US" altLang="zh-CN" sz="2400" dirty="0">
                <a:latin typeface="Times New Roman" panose="02020603050405020304" pitchFamily="18" charset="0"/>
                <a:cs typeface="Times New Roman" panose="02020603050405020304" pitchFamily="18" charset="0"/>
              </a:rPr>
              <a:t>PhD in Data Science and Analytics</a:t>
            </a:r>
          </a:p>
        </p:txBody>
      </p:sp>
      <p:sp>
        <p:nvSpPr>
          <p:cNvPr id="2" name="文本框 1">
            <a:extLst>
              <a:ext uri="{FF2B5EF4-FFF2-40B4-BE49-F238E27FC236}">
                <a16:creationId xmlns:a16="http://schemas.microsoft.com/office/drawing/2014/main" id="{76C30559-9F6F-294F-93B0-226CEB1AD385}"/>
              </a:ext>
            </a:extLst>
          </p:cNvPr>
          <p:cNvSpPr txBox="1"/>
          <p:nvPr/>
        </p:nvSpPr>
        <p:spPr>
          <a:xfrm>
            <a:off x="57431" y="6450092"/>
            <a:ext cx="7579767" cy="307777"/>
          </a:xfrm>
          <a:prstGeom prst="rect">
            <a:avLst/>
          </a:prstGeom>
          <a:noFill/>
        </p:spPr>
        <p:txBody>
          <a:bodyPr wrap="none" rtlCol="0">
            <a:spAutoFit/>
          </a:bodyPr>
          <a:lstStyle/>
          <a:p>
            <a:r>
              <a:rPr kumimoji="1" lang="en-US" altLang="zh-CN" sz="1400" dirty="0">
                <a:latin typeface="Calibri" panose="020F0502020204030204" pitchFamily="34" charset="0"/>
                <a:cs typeface="Calibri" panose="020F0502020204030204" pitchFamily="34" charset="0"/>
              </a:rPr>
              <a:t>Code and report are available in the </a:t>
            </a:r>
            <a:r>
              <a:rPr kumimoji="1" lang="en-US" altLang="zh-CN" sz="1400" dirty="0" err="1">
                <a:latin typeface="Calibri" panose="020F0502020204030204" pitchFamily="34" charset="0"/>
                <a:cs typeface="Calibri" panose="020F0502020204030204" pitchFamily="34" charset="0"/>
              </a:rPr>
              <a:t>github</a:t>
            </a:r>
            <a:r>
              <a:rPr kumimoji="1" lang="en-US" altLang="zh-CN" sz="1400" dirty="0">
                <a:latin typeface="Calibri" panose="020F0502020204030204" pitchFamily="34" charset="0"/>
                <a:cs typeface="Calibri" panose="020F0502020204030204" pitchFamily="34" charset="0"/>
              </a:rPr>
              <a:t> repository: </a:t>
            </a:r>
            <a:r>
              <a:rPr kumimoji="1" lang="en-US" altLang="zh-CN" sz="1400" dirty="0">
                <a:latin typeface="Calibri" panose="020F0502020204030204" pitchFamily="34" charset="0"/>
                <a:cs typeface="Calibri" panose="020F0502020204030204" pitchFamily="34" charset="0"/>
                <a:hlinkClick r:id="rId5"/>
              </a:rPr>
              <a:t>https://</a:t>
            </a:r>
            <a:r>
              <a:rPr kumimoji="1" lang="en-US" altLang="zh-CN" sz="1400" dirty="0" err="1">
                <a:latin typeface="Calibri" panose="020F0502020204030204" pitchFamily="34" charset="0"/>
                <a:cs typeface="Calibri" panose="020F0502020204030204" pitchFamily="34" charset="0"/>
                <a:hlinkClick r:id="rId5"/>
              </a:rPr>
              <a:t>github.com</a:t>
            </a:r>
            <a:r>
              <a:rPr kumimoji="1" lang="en-US" altLang="zh-CN" sz="1400" dirty="0">
                <a:latin typeface="Calibri" panose="020F0502020204030204" pitchFamily="34" charset="0"/>
                <a:cs typeface="Calibri" panose="020F0502020204030204" pitchFamily="34" charset="0"/>
                <a:hlinkClick r:id="rId5"/>
              </a:rPr>
              <a:t>/chenxlong3/iota5001_proj</a:t>
            </a:r>
            <a:endParaRPr kumimoji="1" lang="zh-CN" alt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74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2550698"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Limitations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6DA480C6-173B-BF4B-BD2E-3265C6896120}"/>
              </a:ext>
            </a:extLst>
          </p:cNvPr>
          <p:cNvSpPr txBox="1"/>
          <p:nvPr/>
        </p:nvSpPr>
        <p:spPr>
          <a:xfrm>
            <a:off x="515389" y="1163782"/>
            <a:ext cx="11296034" cy="3046988"/>
          </a:xfrm>
          <a:prstGeom prst="rect">
            <a:avLst/>
          </a:prstGeom>
          <a:noFill/>
        </p:spPr>
        <p:txBody>
          <a:bodyPr wrap="square" rtlCol="0">
            <a:spAutoFit/>
          </a:bodyPr>
          <a:lstStyle/>
          <a:p>
            <a:pPr marL="457200" indent="-457200">
              <a:buAutoNum type="arabicPeriod"/>
            </a:pPr>
            <a:r>
              <a:rPr kumimoji="1" lang="en-US" altLang="zh-CN" sz="2400" dirty="0">
                <a:latin typeface="Times New Roman" panose="02020603050405020304" pitchFamily="18" charset="0"/>
                <a:cs typeface="Times New Roman" panose="02020603050405020304" pitchFamily="18" charset="0"/>
              </a:rPr>
              <a:t>Due to the limitation of the computation resource and programming language, this project </a:t>
            </a:r>
            <a:r>
              <a:rPr kumimoji="1" lang="en-US" altLang="zh-CN" sz="2400" dirty="0">
                <a:solidFill>
                  <a:srgbClr val="EA624C"/>
                </a:solidFill>
                <a:latin typeface="Times New Roman" panose="02020603050405020304" pitchFamily="18" charset="0"/>
                <a:cs typeface="Times New Roman" panose="02020603050405020304" pitchFamily="18" charset="0"/>
              </a:rPr>
              <a:t>only uses small datasets</a:t>
            </a:r>
            <a:r>
              <a:rPr kumimoji="1" lang="en-US" altLang="zh-CN" sz="2400" dirty="0">
                <a:latin typeface="Times New Roman" panose="02020603050405020304" pitchFamily="18" charset="0"/>
                <a:cs typeface="Times New Roman" panose="02020603050405020304" pitchFamily="18" charset="0"/>
              </a:rPr>
              <a:t>.</a:t>
            </a:r>
          </a:p>
          <a:p>
            <a:pPr marL="457200" indent="-457200">
              <a:buAutoNum type="arabicPeriod"/>
            </a:pPr>
            <a:endParaRPr kumimoji="1" lang="en-US" altLang="zh-CN" sz="2400" dirty="0">
              <a:latin typeface="Times New Roman" panose="02020603050405020304" pitchFamily="18" charset="0"/>
              <a:cs typeface="Times New Roman" panose="02020603050405020304" pitchFamily="18" charset="0"/>
            </a:endParaRPr>
          </a:p>
          <a:p>
            <a:pPr marL="457200" indent="-457200">
              <a:buAutoNum type="arabicPeriod"/>
            </a:pPr>
            <a:r>
              <a:rPr kumimoji="1" lang="en-US" altLang="zh-CN" sz="2400" dirty="0">
                <a:latin typeface="Times New Roman" panose="02020603050405020304" pitchFamily="18" charset="0"/>
                <a:cs typeface="Times New Roman" panose="02020603050405020304" pitchFamily="18" charset="0"/>
              </a:rPr>
              <a:t>Only </a:t>
            </a:r>
            <a:r>
              <a:rPr kumimoji="1" lang="en-US" altLang="zh-CN" sz="2400" dirty="0">
                <a:solidFill>
                  <a:srgbClr val="EA624C"/>
                </a:solidFill>
                <a:latin typeface="Times New Roman" panose="02020603050405020304" pitchFamily="18" charset="0"/>
                <a:cs typeface="Times New Roman" panose="02020603050405020304" pitchFamily="18" charset="0"/>
              </a:rPr>
              <a:t>four</a:t>
            </a:r>
            <a:r>
              <a:rPr kumimoji="1" lang="en-US" altLang="zh-CN" sz="2400" dirty="0">
                <a:latin typeface="Times New Roman" panose="02020603050405020304" pitchFamily="18" charset="0"/>
                <a:cs typeface="Times New Roman" panose="02020603050405020304" pitchFamily="18" charset="0"/>
              </a:rPr>
              <a:t> network </a:t>
            </a:r>
            <a:r>
              <a:rPr kumimoji="1" lang="en-US" altLang="zh-CN" sz="2400" dirty="0">
                <a:solidFill>
                  <a:srgbClr val="EA624C"/>
                </a:solidFill>
                <a:latin typeface="Times New Roman" panose="02020603050405020304" pitchFamily="18" charset="0"/>
                <a:cs typeface="Times New Roman" panose="02020603050405020304" pitchFamily="18" charset="0"/>
              </a:rPr>
              <a:t>features</a:t>
            </a:r>
            <a:r>
              <a:rPr kumimoji="1" lang="en-US" altLang="zh-CN" sz="2400" dirty="0">
                <a:latin typeface="Times New Roman" panose="02020603050405020304" pitchFamily="18" charset="0"/>
                <a:cs typeface="Times New Roman" panose="02020603050405020304" pitchFamily="18" charset="0"/>
              </a:rPr>
              <a:t> are considered here. Hopefully if we consider more features, some </a:t>
            </a:r>
            <a:r>
              <a:rPr kumimoji="1" lang="en-US" altLang="zh-CN" sz="2400">
                <a:latin typeface="Times New Roman" panose="02020603050405020304" pitchFamily="18" charset="0"/>
                <a:cs typeface="Times New Roman" panose="02020603050405020304" pitchFamily="18" charset="0"/>
              </a:rPr>
              <a:t>interesting patterns </a:t>
            </a:r>
            <a:r>
              <a:rPr kumimoji="1" lang="en-US" altLang="zh-CN" sz="2400" dirty="0">
                <a:latin typeface="Times New Roman" panose="02020603050405020304" pitchFamily="18" charset="0"/>
                <a:cs typeface="Times New Roman" panose="02020603050405020304" pitchFamily="18" charset="0"/>
              </a:rPr>
              <a:t>can appear.</a:t>
            </a:r>
          </a:p>
          <a:p>
            <a:pPr marL="457200" indent="-457200">
              <a:buAutoNum type="arabicPeriod"/>
            </a:pPr>
            <a:endParaRPr kumimoji="1" lang="en-US" altLang="zh-CN" sz="2400" dirty="0">
              <a:latin typeface="Times New Roman" panose="02020603050405020304" pitchFamily="18" charset="0"/>
              <a:cs typeface="Times New Roman" panose="02020603050405020304" pitchFamily="18" charset="0"/>
            </a:endParaRPr>
          </a:p>
          <a:p>
            <a:pPr marL="457200" indent="-457200">
              <a:buAutoNum type="arabicPeriod"/>
            </a:pPr>
            <a:r>
              <a:rPr kumimoji="1" lang="en-US" altLang="zh-CN" sz="2400" dirty="0">
                <a:latin typeface="Times New Roman" panose="02020603050405020304" pitchFamily="18" charset="0"/>
                <a:cs typeface="Times New Roman" panose="02020603050405020304" pitchFamily="18" charset="0"/>
              </a:rPr>
              <a:t>The </a:t>
            </a:r>
            <a:r>
              <a:rPr kumimoji="1" lang="en-US" altLang="zh-CN" sz="2400" dirty="0">
                <a:solidFill>
                  <a:srgbClr val="EA624C"/>
                </a:solidFill>
                <a:latin typeface="Times New Roman" panose="02020603050405020304" pitchFamily="18" charset="0"/>
                <a:cs typeface="Times New Roman" panose="02020603050405020304" pitchFamily="18" charset="0"/>
              </a:rPr>
              <a:t>number of datasets is not enough</a:t>
            </a:r>
            <a:r>
              <a:rPr kumimoji="1" lang="en-US" altLang="zh-CN" sz="2400" dirty="0">
                <a:latin typeface="Times New Roman" panose="02020603050405020304" pitchFamily="18" charset="0"/>
                <a:cs typeface="Times New Roman" panose="02020603050405020304" pitchFamily="18" charset="0"/>
              </a:rPr>
              <a:t> for us to carry out meaningful quantitative analysis. We can consider using man-made random graphs in further study.</a:t>
            </a:r>
          </a:p>
        </p:txBody>
      </p:sp>
    </p:spTree>
    <p:extLst>
      <p:ext uri="{BB962C8B-B14F-4D97-AF65-F5344CB8AC3E}">
        <p14:creationId xmlns:p14="http://schemas.microsoft.com/office/powerpoint/2010/main" val="182799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2263761"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Reference</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6DA480C6-173B-BF4B-BD2E-3265C6896120}"/>
              </a:ext>
            </a:extLst>
          </p:cNvPr>
          <p:cNvSpPr txBox="1"/>
          <p:nvPr/>
        </p:nvSpPr>
        <p:spPr>
          <a:xfrm>
            <a:off x="515389" y="1163782"/>
            <a:ext cx="11296034" cy="1938992"/>
          </a:xfrm>
          <a:prstGeom prst="rect">
            <a:avLst/>
          </a:prstGeom>
          <a:noFill/>
        </p:spPr>
        <p:txBody>
          <a:bodyPr wrap="square" rtlCol="0">
            <a:spAutoFit/>
          </a:bodyPr>
          <a:lstStyle/>
          <a:p>
            <a:r>
              <a:rPr kumimoji="1" lang="en-US" altLang="zh-CN" sz="1200" dirty="0">
                <a:solidFill>
                  <a:srgbClr val="222222"/>
                </a:solidFill>
                <a:latin typeface="Arial" panose="020B0604020202020204" pitchFamily="34" charset="0"/>
                <a:cs typeface="Times New Roman" panose="02020603050405020304" pitchFamily="18" charset="0"/>
              </a:rPr>
              <a:t>[1] </a:t>
            </a:r>
            <a:r>
              <a:rPr lang="en-US" altLang="zh-CN" sz="1200" b="0" i="0" u="none" strike="noStrike" dirty="0">
                <a:solidFill>
                  <a:srgbClr val="222222"/>
                </a:solidFill>
                <a:effectLst/>
                <a:latin typeface="Arial" panose="020B0604020202020204" pitchFamily="34" charset="0"/>
              </a:rPr>
              <a:t>Kempe, D., Kleinberg, J., &amp; </a:t>
            </a:r>
            <a:r>
              <a:rPr lang="en-US" altLang="zh-CN" sz="1200" b="0" i="0" u="none" strike="noStrike" dirty="0" err="1">
                <a:solidFill>
                  <a:srgbClr val="222222"/>
                </a:solidFill>
                <a:effectLst/>
                <a:latin typeface="Arial" panose="020B0604020202020204" pitchFamily="34" charset="0"/>
              </a:rPr>
              <a:t>Tardos</a:t>
            </a:r>
            <a:r>
              <a:rPr lang="en-US" altLang="zh-CN" sz="1200" b="0" i="0" u="none" strike="noStrike" dirty="0">
                <a:solidFill>
                  <a:srgbClr val="222222"/>
                </a:solidFill>
                <a:effectLst/>
                <a:latin typeface="Arial" panose="020B0604020202020204" pitchFamily="34" charset="0"/>
              </a:rPr>
              <a:t>, </a:t>
            </a:r>
            <a:r>
              <a:rPr lang="en-US" altLang="zh-CN" sz="1200" b="0" i="0" u="none" strike="noStrike" dirty="0" err="1">
                <a:solidFill>
                  <a:srgbClr val="222222"/>
                </a:solidFill>
                <a:effectLst/>
                <a:latin typeface="Arial" panose="020B0604020202020204" pitchFamily="34" charset="0"/>
              </a:rPr>
              <a:t>É</a:t>
            </a:r>
            <a:r>
              <a:rPr lang="en-US" altLang="zh-CN" sz="1200" b="0" i="0" u="none" strike="noStrike" dirty="0">
                <a:solidFill>
                  <a:srgbClr val="222222"/>
                </a:solidFill>
                <a:effectLst/>
                <a:latin typeface="Arial" panose="020B0604020202020204" pitchFamily="34" charset="0"/>
              </a:rPr>
              <a:t>. (2003, August). Maximizing the spread of influence through a social network. In </a:t>
            </a:r>
            <a:r>
              <a:rPr lang="en-US" altLang="zh-CN" sz="1200" b="0" i="1" u="none" strike="noStrike" dirty="0">
                <a:solidFill>
                  <a:srgbClr val="222222"/>
                </a:solidFill>
                <a:effectLst/>
                <a:latin typeface="Arial" panose="020B0604020202020204" pitchFamily="34" charset="0"/>
              </a:rPr>
              <a:t>Proceedings of the ninth ACM SIGKDD international conference on Knowledge discovery and data mining</a:t>
            </a:r>
            <a:r>
              <a:rPr lang="en-US" altLang="zh-CN" sz="1200" b="0" i="0" u="none" strike="noStrike" dirty="0">
                <a:solidFill>
                  <a:srgbClr val="222222"/>
                </a:solidFill>
                <a:effectLst/>
                <a:latin typeface="Arial" panose="020B0604020202020204" pitchFamily="34" charset="0"/>
              </a:rPr>
              <a:t> (pp. 137-146).</a:t>
            </a:r>
          </a:p>
          <a:p>
            <a:r>
              <a:rPr kumimoji="1" lang="en-US" altLang="zh-CN" sz="1200" dirty="0">
                <a:solidFill>
                  <a:srgbClr val="222222"/>
                </a:solidFill>
                <a:latin typeface="Arial" panose="020B0604020202020204" pitchFamily="34" charset="0"/>
                <a:cs typeface="Times New Roman" panose="02020603050405020304" pitchFamily="18" charset="0"/>
              </a:rPr>
              <a:t>[2] </a:t>
            </a:r>
            <a:r>
              <a:rPr lang="en-US" altLang="zh-CN" sz="1200" b="0" i="0" u="none" strike="noStrike" dirty="0" err="1">
                <a:solidFill>
                  <a:srgbClr val="222222"/>
                </a:solidFill>
                <a:effectLst/>
                <a:latin typeface="Arial" panose="020B0604020202020204" pitchFamily="34" charset="0"/>
              </a:rPr>
              <a:t>Leskovec</a:t>
            </a:r>
            <a:r>
              <a:rPr lang="en-US" altLang="zh-CN" sz="1200" b="0" i="0" u="none" strike="noStrike" dirty="0">
                <a:solidFill>
                  <a:srgbClr val="222222"/>
                </a:solidFill>
                <a:effectLst/>
                <a:latin typeface="Arial" panose="020B0604020202020204" pitchFamily="34" charset="0"/>
              </a:rPr>
              <a:t>, J., Krause, A., </a:t>
            </a:r>
            <a:r>
              <a:rPr lang="en-US" altLang="zh-CN" sz="1200" b="0" i="0" u="none" strike="noStrike" dirty="0" err="1">
                <a:solidFill>
                  <a:srgbClr val="222222"/>
                </a:solidFill>
                <a:effectLst/>
                <a:latin typeface="Arial" panose="020B0604020202020204" pitchFamily="34" charset="0"/>
              </a:rPr>
              <a:t>Guestrin</a:t>
            </a:r>
            <a:r>
              <a:rPr lang="en-US" altLang="zh-CN" sz="1200" b="0" i="0" u="none" strike="noStrike" dirty="0">
                <a:solidFill>
                  <a:srgbClr val="222222"/>
                </a:solidFill>
                <a:effectLst/>
                <a:latin typeface="Arial" panose="020B0604020202020204" pitchFamily="34" charset="0"/>
              </a:rPr>
              <a:t>, C., </a:t>
            </a:r>
            <a:r>
              <a:rPr lang="en-US" altLang="zh-CN" sz="1200" b="0" i="0" u="none" strike="noStrike" dirty="0" err="1">
                <a:solidFill>
                  <a:srgbClr val="222222"/>
                </a:solidFill>
                <a:effectLst/>
                <a:latin typeface="Arial" panose="020B0604020202020204" pitchFamily="34" charset="0"/>
              </a:rPr>
              <a:t>Faloutsos</a:t>
            </a:r>
            <a:r>
              <a:rPr lang="en-US" altLang="zh-CN" sz="1200" b="0" i="0" u="none" strike="noStrike" dirty="0">
                <a:solidFill>
                  <a:srgbClr val="222222"/>
                </a:solidFill>
                <a:effectLst/>
                <a:latin typeface="Arial" panose="020B0604020202020204" pitchFamily="34" charset="0"/>
              </a:rPr>
              <a:t>, C., </a:t>
            </a:r>
            <a:r>
              <a:rPr lang="en-US" altLang="zh-CN" sz="1200" b="0" i="0" u="none" strike="noStrike" dirty="0" err="1">
                <a:solidFill>
                  <a:srgbClr val="222222"/>
                </a:solidFill>
                <a:effectLst/>
                <a:latin typeface="Arial" panose="020B0604020202020204" pitchFamily="34" charset="0"/>
              </a:rPr>
              <a:t>VanBriesen</a:t>
            </a:r>
            <a:r>
              <a:rPr lang="en-US" altLang="zh-CN" sz="1200" b="0" i="0" u="none" strike="noStrike" dirty="0">
                <a:solidFill>
                  <a:srgbClr val="222222"/>
                </a:solidFill>
                <a:effectLst/>
                <a:latin typeface="Arial" panose="020B0604020202020204" pitchFamily="34" charset="0"/>
              </a:rPr>
              <a:t>, J., &amp; Glance, N. (2007, August). Cost-effective outbreak detection in networks. In </a:t>
            </a:r>
            <a:r>
              <a:rPr lang="en-US" altLang="zh-CN" sz="1200" b="0" i="1" u="none" strike="noStrike" dirty="0">
                <a:solidFill>
                  <a:srgbClr val="222222"/>
                </a:solidFill>
                <a:effectLst/>
                <a:latin typeface="Arial" panose="020B0604020202020204" pitchFamily="34" charset="0"/>
              </a:rPr>
              <a:t>Proceedings of the 13th ACM SIGKDD international conference on Knowledge discovery and data mining</a:t>
            </a:r>
            <a:r>
              <a:rPr lang="en-US" altLang="zh-CN" sz="1200" b="0" i="0" u="none" strike="noStrike" dirty="0">
                <a:solidFill>
                  <a:srgbClr val="222222"/>
                </a:solidFill>
                <a:effectLst/>
                <a:latin typeface="Arial" panose="020B0604020202020204" pitchFamily="34" charset="0"/>
              </a:rPr>
              <a:t> (pp. 420-429).</a:t>
            </a:r>
          </a:p>
          <a:p>
            <a:r>
              <a:rPr lang="en-US" altLang="zh-CN" sz="1200" b="0" i="0" u="none" strike="noStrike" dirty="0">
                <a:solidFill>
                  <a:srgbClr val="222222"/>
                </a:solidFill>
                <a:effectLst/>
                <a:latin typeface="Arial" panose="020B0604020202020204" pitchFamily="34" charset="0"/>
              </a:rPr>
              <a:t>[3] Borgs, C., </a:t>
            </a:r>
            <a:r>
              <a:rPr lang="en-US" altLang="zh-CN" sz="1200" b="0" i="0" u="none" strike="noStrike" dirty="0" err="1">
                <a:solidFill>
                  <a:srgbClr val="222222"/>
                </a:solidFill>
                <a:effectLst/>
                <a:latin typeface="Arial" panose="020B0604020202020204" pitchFamily="34" charset="0"/>
              </a:rPr>
              <a:t>Brautbar</a:t>
            </a:r>
            <a:r>
              <a:rPr lang="en-US" altLang="zh-CN" sz="1200" b="0" i="0" u="none" strike="noStrike" dirty="0">
                <a:solidFill>
                  <a:srgbClr val="222222"/>
                </a:solidFill>
                <a:effectLst/>
                <a:latin typeface="Arial" panose="020B0604020202020204" pitchFamily="34" charset="0"/>
              </a:rPr>
              <a:t>, M., </a:t>
            </a:r>
            <a:r>
              <a:rPr lang="en-US" altLang="zh-CN" sz="1200" b="0" i="0" u="none" strike="noStrike" dirty="0" err="1">
                <a:solidFill>
                  <a:srgbClr val="222222"/>
                </a:solidFill>
                <a:effectLst/>
                <a:latin typeface="Arial" panose="020B0604020202020204" pitchFamily="34" charset="0"/>
              </a:rPr>
              <a:t>Chayes</a:t>
            </a:r>
            <a:r>
              <a:rPr lang="en-US" altLang="zh-CN" sz="1200" b="0" i="0" u="none" strike="noStrike" dirty="0">
                <a:solidFill>
                  <a:srgbClr val="222222"/>
                </a:solidFill>
                <a:effectLst/>
                <a:latin typeface="Arial" panose="020B0604020202020204" pitchFamily="34" charset="0"/>
              </a:rPr>
              <a:t>, J., &amp; </a:t>
            </a:r>
            <a:r>
              <a:rPr lang="en-US" altLang="zh-CN" sz="1200" b="0" i="0" u="none" strike="noStrike" dirty="0" err="1">
                <a:solidFill>
                  <a:srgbClr val="222222"/>
                </a:solidFill>
                <a:effectLst/>
                <a:latin typeface="Arial" panose="020B0604020202020204" pitchFamily="34" charset="0"/>
              </a:rPr>
              <a:t>Lucier</a:t>
            </a:r>
            <a:r>
              <a:rPr lang="en-US" altLang="zh-CN" sz="1200" b="0" i="0" u="none" strike="noStrike" dirty="0">
                <a:solidFill>
                  <a:srgbClr val="222222"/>
                </a:solidFill>
                <a:effectLst/>
                <a:latin typeface="Arial" panose="020B0604020202020204" pitchFamily="34" charset="0"/>
              </a:rPr>
              <a:t>, B. (2014, January). Maximizing social influence in nearly optimal time. In </a:t>
            </a:r>
            <a:r>
              <a:rPr lang="en-US" altLang="zh-CN" sz="1200" b="0" i="1" u="none" strike="noStrike" dirty="0">
                <a:solidFill>
                  <a:srgbClr val="222222"/>
                </a:solidFill>
                <a:effectLst/>
                <a:latin typeface="Arial" panose="020B0604020202020204" pitchFamily="34" charset="0"/>
              </a:rPr>
              <a:t>Proceedings of the twenty-fifth annual ACM-SIAM symposium on Discrete algorithms</a:t>
            </a:r>
            <a:r>
              <a:rPr lang="en-US" altLang="zh-CN" sz="1200" b="0" i="0" u="none" strike="noStrike" dirty="0">
                <a:solidFill>
                  <a:srgbClr val="222222"/>
                </a:solidFill>
                <a:effectLst/>
                <a:latin typeface="Arial" panose="020B0604020202020204" pitchFamily="34" charset="0"/>
              </a:rPr>
              <a:t> (pp. 946-957). Society for Industrial and Applied Mathematics.</a:t>
            </a:r>
          </a:p>
          <a:p>
            <a:r>
              <a:rPr lang="en-US" altLang="zh-CN" sz="1200" dirty="0">
                <a:effectLst/>
                <a:latin typeface="Arial" panose="020B0604020202020204" pitchFamily="34" charset="0"/>
              </a:rPr>
              <a:t>[4] Freeman, L. C. (1978). Centrality in social networks conceptual clarification. </a:t>
            </a:r>
            <a:r>
              <a:rPr lang="en-US" altLang="zh-CN" sz="1200" i="1" dirty="0">
                <a:effectLst/>
                <a:latin typeface="Arial" panose="020B0604020202020204" pitchFamily="34" charset="0"/>
              </a:rPr>
              <a:t>Social networks</a:t>
            </a:r>
            <a:r>
              <a:rPr lang="en-US" altLang="zh-CN" sz="1200" dirty="0">
                <a:effectLst/>
                <a:latin typeface="Arial" panose="020B0604020202020204" pitchFamily="34" charset="0"/>
              </a:rPr>
              <a:t>, </a:t>
            </a:r>
            <a:r>
              <a:rPr lang="en-US" altLang="zh-CN" sz="1200" i="1" dirty="0">
                <a:effectLst/>
                <a:latin typeface="Arial" panose="020B0604020202020204" pitchFamily="34" charset="0"/>
              </a:rPr>
              <a:t>1</a:t>
            </a:r>
            <a:r>
              <a:rPr lang="en-US" altLang="zh-CN" sz="1200" dirty="0">
                <a:effectLst/>
                <a:latin typeface="Arial" panose="020B0604020202020204" pitchFamily="34" charset="0"/>
              </a:rPr>
              <a:t>(3), 215-239.</a:t>
            </a:r>
          </a:p>
          <a:p>
            <a:r>
              <a:rPr lang="en-US" altLang="zh-CN" sz="1200" dirty="0">
                <a:latin typeface="Arial" panose="020B0604020202020204" pitchFamily="34" charset="0"/>
              </a:rPr>
              <a:t>[5] </a:t>
            </a:r>
            <a:r>
              <a:rPr lang="en-US" altLang="zh-CN" sz="1200" b="0" i="0" u="none" strike="noStrike" dirty="0">
                <a:solidFill>
                  <a:srgbClr val="222222"/>
                </a:solidFill>
                <a:effectLst/>
                <a:latin typeface="Arial" panose="020B0604020202020204" pitchFamily="34" charset="0"/>
              </a:rPr>
              <a:t>Page, L., Brin, S., Motwani, R., &amp; Winograd, T. (1999). </a:t>
            </a:r>
            <a:r>
              <a:rPr lang="en-US" altLang="zh-CN" sz="1200" b="0" i="1" u="none" strike="noStrike" dirty="0">
                <a:solidFill>
                  <a:srgbClr val="222222"/>
                </a:solidFill>
                <a:effectLst/>
                <a:latin typeface="Arial" panose="020B0604020202020204" pitchFamily="34" charset="0"/>
              </a:rPr>
              <a:t>The PageRank citation ranking: Bringing order to the web</a:t>
            </a:r>
            <a:r>
              <a:rPr lang="en-US" altLang="zh-CN" sz="1200" b="0" i="0" u="none" strike="noStrike" dirty="0">
                <a:solidFill>
                  <a:srgbClr val="222222"/>
                </a:solidFill>
                <a:effectLst/>
                <a:latin typeface="Arial" panose="020B0604020202020204" pitchFamily="34" charset="0"/>
              </a:rPr>
              <a:t>. Stanford </a:t>
            </a:r>
            <a:r>
              <a:rPr lang="en-US" altLang="zh-CN" sz="1200" b="0" i="0" u="none" strike="noStrike" dirty="0" err="1">
                <a:solidFill>
                  <a:srgbClr val="222222"/>
                </a:solidFill>
                <a:effectLst/>
                <a:latin typeface="Arial" panose="020B0604020202020204" pitchFamily="34" charset="0"/>
              </a:rPr>
              <a:t>InfoLab</a:t>
            </a:r>
            <a:r>
              <a:rPr lang="en-US" altLang="zh-CN" sz="1200" b="0" i="0" u="none" strike="noStrike" dirty="0">
                <a:solidFill>
                  <a:srgbClr val="222222"/>
                </a:solidFill>
                <a:effectLst/>
                <a:latin typeface="Arial" panose="020B0604020202020204" pitchFamily="34" charset="0"/>
              </a:rPr>
              <a:t>.</a:t>
            </a:r>
            <a:endParaRPr lang="en-US" altLang="zh-CN" sz="1200" dirty="0">
              <a:effectLst/>
              <a:latin typeface="Arial" panose="020B0604020202020204" pitchFamily="34" charset="0"/>
            </a:endParaRPr>
          </a:p>
          <a:p>
            <a:endParaRPr lang="en-US" altLang="zh-CN" sz="1200" b="0" i="0" u="none" strike="noStrike" dirty="0">
              <a:solidFill>
                <a:srgbClr val="222222"/>
              </a:solidFill>
              <a:effectLst/>
              <a:latin typeface="Arial" panose="020B0604020202020204" pitchFamily="34" charset="0"/>
            </a:endParaRPr>
          </a:p>
          <a:p>
            <a:endParaRPr kumimoji="1" lang="en-US" altLang="zh-CN" sz="1200" dirty="0">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5C6CC935-6718-174E-B856-B5D443EF308C}"/>
              </a:ext>
            </a:extLst>
          </p:cNvPr>
          <p:cNvGraphicFramePr>
            <a:graphicFrameLocks noGrp="1"/>
          </p:cNvGraphicFramePr>
          <p:nvPr>
            <p:extLst>
              <p:ext uri="{D42A27DB-BD31-4B8C-83A1-F6EECF244321}">
                <p14:modId xmlns:p14="http://schemas.microsoft.com/office/powerpoint/2010/main" val="1258733560"/>
              </p:ext>
            </p:extLst>
          </p:nvPr>
        </p:nvGraphicFramePr>
        <p:xfrm>
          <a:off x="4010025" y="3376454"/>
          <a:ext cx="4171950" cy="426720"/>
        </p:xfrm>
        <a:graphic>
          <a:graphicData uri="http://schemas.openxmlformats.org/drawingml/2006/table">
            <a:tbl>
              <a:tblPr/>
              <a:tblGrid>
                <a:gridCol w="4171950">
                  <a:extLst>
                    <a:ext uri="{9D8B030D-6E8A-4147-A177-3AD203B41FA5}">
                      <a16:colId xmlns:a16="http://schemas.microsoft.com/office/drawing/2014/main" val="1328425593"/>
                    </a:ext>
                  </a:extLst>
                </a:gridCol>
              </a:tblGrid>
              <a:tr h="0">
                <a:tc>
                  <a:txBody>
                    <a:bodyPr/>
                    <a:lstStyle/>
                    <a:p>
                      <a:pPr fontAlgn="t"/>
                      <a:endParaRPr lang="en-US" dirty="0">
                        <a:effectLst/>
                        <a:latin typeface="Arial" panose="020B0604020202020204" pitchFamily="34" charset="0"/>
                      </a:endParaRPr>
                    </a:p>
                  </a:txBody>
                  <a:tcPr marT="76200" marB="76200">
                    <a:lnL>
                      <a:noFill/>
                    </a:lnL>
                    <a:lnR>
                      <a:noFill/>
                    </a:lnR>
                    <a:lnT>
                      <a:noFill/>
                    </a:lnT>
                    <a:lnB>
                      <a:noFill/>
                    </a:lnB>
                  </a:tcPr>
                </a:tc>
                <a:extLst>
                  <a:ext uri="{0D108BD9-81ED-4DB2-BD59-A6C34878D82A}">
                    <a16:rowId xmlns:a16="http://schemas.microsoft.com/office/drawing/2014/main" val="1983260976"/>
                  </a:ext>
                </a:extLst>
              </a:tr>
            </a:tbl>
          </a:graphicData>
        </a:graphic>
      </p:graphicFrame>
    </p:spTree>
    <p:extLst>
      <p:ext uri="{BB962C8B-B14F-4D97-AF65-F5344CB8AC3E}">
        <p14:creationId xmlns:p14="http://schemas.microsoft.com/office/powerpoint/2010/main" val="399457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48718" y="182350"/>
            <a:ext cx="2695299" cy="664363"/>
          </a:xfrm>
          <a:prstGeom prst="rect">
            <a:avLst/>
          </a:prstGeom>
        </p:spPr>
      </p:pic>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5C6CC935-6718-174E-B856-B5D443EF308C}"/>
              </a:ext>
            </a:extLst>
          </p:cNvPr>
          <p:cNvGraphicFramePr>
            <a:graphicFrameLocks noGrp="1"/>
          </p:cNvGraphicFramePr>
          <p:nvPr/>
        </p:nvGraphicFramePr>
        <p:xfrm>
          <a:off x="4010025" y="3376454"/>
          <a:ext cx="4171950" cy="426720"/>
        </p:xfrm>
        <a:graphic>
          <a:graphicData uri="http://schemas.openxmlformats.org/drawingml/2006/table">
            <a:tbl>
              <a:tblPr/>
              <a:tblGrid>
                <a:gridCol w="4171950">
                  <a:extLst>
                    <a:ext uri="{9D8B030D-6E8A-4147-A177-3AD203B41FA5}">
                      <a16:colId xmlns:a16="http://schemas.microsoft.com/office/drawing/2014/main" val="1328425593"/>
                    </a:ext>
                  </a:extLst>
                </a:gridCol>
              </a:tblGrid>
              <a:tr h="0">
                <a:tc>
                  <a:txBody>
                    <a:bodyPr/>
                    <a:lstStyle/>
                    <a:p>
                      <a:pPr fontAlgn="t"/>
                      <a:endParaRPr lang="en-US" dirty="0">
                        <a:effectLst/>
                        <a:latin typeface="Arial" panose="020B0604020202020204" pitchFamily="34" charset="0"/>
                      </a:endParaRPr>
                    </a:p>
                  </a:txBody>
                  <a:tcPr marT="76200" marB="76200">
                    <a:lnL>
                      <a:noFill/>
                    </a:lnL>
                    <a:lnR>
                      <a:noFill/>
                    </a:lnR>
                    <a:lnT>
                      <a:noFill/>
                    </a:lnT>
                    <a:lnB>
                      <a:noFill/>
                    </a:lnB>
                  </a:tcPr>
                </a:tc>
                <a:extLst>
                  <a:ext uri="{0D108BD9-81ED-4DB2-BD59-A6C34878D82A}">
                    <a16:rowId xmlns:a16="http://schemas.microsoft.com/office/drawing/2014/main" val="1983260976"/>
                  </a:ext>
                </a:extLst>
              </a:tr>
            </a:tbl>
          </a:graphicData>
        </a:graphic>
      </p:graphicFrame>
      <p:sp>
        <p:nvSpPr>
          <p:cNvPr id="2" name="文本框 1">
            <a:extLst>
              <a:ext uri="{FF2B5EF4-FFF2-40B4-BE49-F238E27FC236}">
                <a16:creationId xmlns:a16="http://schemas.microsoft.com/office/drawing/2014/main" id="{765C17C5-3505-B349-A11F-940573ED96E3}"/>
              </a:ext>
            </a:extLst>
          </p:cNvPr>
          <p:cNvSpPr txBox="1"/>
          <p:nvPr/>
        </p:nvSpPr>
        <p:spPr>
          <a:xfrm>
            <a:off x="4194496" y="2274838"/>
            <a:ext cx="3211135" cy="2308324"/>
          </a:xfrm>
          <a:prstGeom prst="rect">
            <a:avLst/>
          </a:prstGeom>
          <a:noFill/>
        </p:spPr>
        <p:txBody>
          <a:bodyPr wrap="none" rtlCol="0">
            <a:spAutoFit/>
          </a:bodyPr>
          <a:lstStyle/>
          <a:p>
            <a:r>
              <a:rPr kumimoji="1" lang="en-US" altLang="zh-CN" sz="7200" dirty="0">
                <a:latin typeface="Times New Roman" panose="02020603050405020304" pitchFamily="18" charset="0"/>
                <a:cs typeface="Times New Roman" panose="02020603050405020304" pitchFamily="18" charset="0"/>
              </a:rPr>
              <a:t>Thanks!</a:t>
            </a:r>
          </a:p>
          <a:p>
            <a:pPr algn="ctr"/>
            <a:r>
              <a:rPr kumimoji="1" lang="en-US" altLang="zh-CN" sz="7200" dirty="0">
                <a:latin typeface="Times New Roman" panose="02020603050405020304" pitchFamily="18" charset="0"/>
                <a:cs typeface="Times New Roman" panose="02020603050405020304" pitchFamily="18" charset="0"/>
              </a:rPr>
              <a:t>Q &amp; A</a:t>
            </a:r>
            <a:endParaRPr kumimoji="1" lang="zh-CN" alt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84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6115777"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Introduction &amp; Preliminaries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3BCEC32-EB86-BF49-90C1-28991258AC8E}"/>
                  </a:ext>
                </a:extLst>
              </p:cNvPr>
              <p:cNvSpPr txBox="1"/>
              <p:nvPr/>
            </p:nvSpPr>
            <p:spPr>
              <a:xfrm>
                <a:off x="515389" y="1163782"/>
                <a:ext cx="11296034" cy="1938992"/>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Influence Maximization (IM): </a:t>
                </a:r>
                <a:r>
                  <a:rPr kumimoji="1" lang="en-US" altLang="zh-CN" sz="2400" dirty="0">
                    <a:latin typeface="Times New Roman" panose="02020603050405020304" pitchFamily="18" charset="0"/>
                    <a:cs typeface="Times New Roman" panose="02020603050405020304" pitchFamily="18" charset="0"/>
                  </a:rPr>
                  <a:t>In a social network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𝐺</m:t>
                    </m:r>
                  </m:oMath>
                </a14:m>
                <a:r>
                  <a:rPr kumimoji="1" lang="en-US" altLang="zh-CN" sz="2400" dirty="0">
                    <a:latin typeface="Times New Roman" panose="02020603050405020304" pitchFamily="18" charset="0"/>
                    <a:cs typeface="Times New Roman" panose="02020603050405020304" pitchFamily="18" charset="0"/>
                  </a:rPr>
                  <a:t>, select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𝑘</m:t>
                    </m:r>
                  </m:oMath>
                </a14:m>
                <a:r>
                  <a:rPr kumimoji="1" lang="en-US" altLang="zh-CN" sz="2400" dirty="0">
                    <a:latin typeface="Times New Roman" panose="02020603050405020304" pitchFamily="18" charset="0"/>
                    <a:cs typeface="Times New Roman" panose="02020603050405020304" pitchFamily="18" charset="0"/>
                  </a:rPr>
                  <a:t> nodes to maximize the influence spread.</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b="1" dirty="0">
                    <a:latin typeface="Times New Roman" panose="02020603050405020304" pitchFamily="18" charset="0"/>
                    <a:cs typeface="Times New Roman" panose="02020603050405020304" pitchFamily="18" charset="0"/>
                  </a:rPr>
                  <a:t>Independent Cascade (IC) Model:</a:t>
                </a:r>
              </a:p>
              <a:p>
                <a:endParaRPr kumimoji="1" lang="en-US" altLang="zh-CN" sz="2400" b="1"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D3BCEC32-EB86-BF49-90C1-28991258AC8E}"/>
                  </a:ext>
                </a:extLst>
              </p:cNvPr>
              <p:cNvSpPr txBox="1">
                <a:spLocks noRot="1" noChangeAspect="1" noMove="1" noResize="1" noEditPoints="1" noAdjustHandles="1" noChangeArrowheads="1" noChangeShapeType="1" noTextEdit="1"/>
              </p:cNvSpPr>
              <p:nvPr/>
            </p:nvSpPr>
            <p:spPr>
              <a:xfrm>
                <a:off x="515389" y="1163782"/>
                <a:ext cx="11296034" cy="1938992"/>
              </a:xfrm>
              <a:prstGeom prst="rect">
                <a:avLst/>
              </a:prstGeom>
              <a:blipFill>
                <a:blip r:embed="rId5"/>
                <a:stretch>
                  <a:fillRect l="-786" t="-2597"/>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A82A6A05-E930-A645-9F6A-D18EABB4C25D}"/>
              </a:ext>
            </a:extLst>
          </p:cNvPr>
          <p:cNvGrpSpPr/>
          <p:nvPr/>
        </p:nvGrpSpPr>
        <p:grpSpPr>
          <a:xfrm>
            <a:off x="2763947" y="2921381"/>
            <a:ext cx="6664105" cy="3453470"/>
            <a:chOff x="405376" y="1624595"/>
            <a:chExt cx="6664105" cy="3453470"/>
          </a:xfrm>
        </p:grpSpPr>
        <p:sp>
          <p:nvSpPr>
            <p:cNvPr id="7" name="椭圆 6">
              <a:extLst>
                <a:ext uri="{FF2B5EF4-FFF2-40B4-BE49-F238E27FC236}">
                  <a16:creationId xmlns:a16="http://schemas.microsoft.com/office/drawing/2014/main" id="{A1CD842E-495E-C743-A34C-0F3CF6BB6066}"/>
                </a:ext>
              </a:extLst>
            </p:cNvPr>
            <p:cNvSpPr/>
            <p:nvPr/>
          </p:nvSpPr>
          <p:spPr>
            <a:xfrm>
              <a:off x="1058738" y="1624595"/>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10" name="椭圆 9">
              <a:extLst>
                <a:ext uri="{FF2B5EF4-FFF2-40B4-BE49-F238E27FC236}">
                  <a16:creationId xmlns:a16="http://schemas.microsoft.com/office/drawing/2014/main" id="{2BE28781-3F9C-AD45-8F18-7D8257742A3E}"/>
                </a:ext>
              </a:extLst>
            </p:cNvPr>
            <p:cNvSpPr/>
            <p:nvPr/>
          </p:nvSpPr>
          <p:spPr>
            <a:xfrm>
              <a:off x="628124" y="256460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11" name="椭圆 10">
              <a:extLst>
                <a:ext uri="{FF2B5EF4-FFF2-40B4-BE49-F238E27FC236}">
                  <a16:creationId xmlns:a16="http://schemas.microsoft.com/office/drawing/2014/main" id="{6F76B97E-1C47-E643-BC28-BDFFA678747F}"/>
                </a:ext>
              </a:extLst>
            </p:cNvPr>
            <p:cNvSpPr/>
            <p:nvPr/>
          </p:nvSpPr>
          <p:spPr>
            <a:xfrm>
              <a:off x="1629588" y="2701528"/>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12" name="椭圆 11">
              <a:extLst>
                <a:ext uri="{FF2B5EF4-FFF2-40B4-BE49-F238E27FC236}">
                  <a16:creationId xmlns:a16="http://schemas.microsoft.com/office/drawing/2014/main" id="{20922548-C236-3F41-8950-EA2C415DCFEC}"/>
                </a:ext>
              </a:extLst>
            </p:cNvPr>
            <p:cNvSpPr/>
            <p:nvPr/>
          </p:nvSpPr>
          <p:spPr>
            <a:xfrm>
              <a:off x="2742264" y="231498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a:t>
              </a:r>
              <a:endParaRPr kumimoji="1" lang="zh-CN" altLang="en-US" b="1" dirty="0">
                <a:solidFill>
                  <a:schemeClr val="tx1"/>
                </a:solidFill>
              </a:endParaRPr>
            </a:p>
          </p:txBody>
        </p:sp>
        <p:sp>
          <p:nvSpPr>
            <p:cNvPr id="13" name="椭圆 12">
              <a:extLst>
                <a:ext uri="{FF2B5EF4-FFF2-40B4-BE49-F238E27FC236}">
                  <a16:creationId xmlns:a16="http://schemas.microsoft.com/office/drawing/2014/main" id="{6B65996F-E89D-144B-A1A8-3922DCAB34B2}"/>
                </a:ext>
              </a:extLst>
            </p:cNvPr>
            <p:cNvSpPr/>
            <p:nvPr/>
          </p:nvSpPr>
          <p:spPr>
            <a:xfrm>
              <a:off x="754248" y="352726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a:t>
              </a:r>
              <a:endParaRPr kumimoji="1" lang="zh-CN" altLang="en-US" b="1" dirty="0">
                <a:solidFill>
                  <a:schemeClr val="tx1"/>
                </a:solidFill>
              </a:endParaRPr>
            </a:p>
          </p:txBody>
        </p:sp>
        <p:sp>
          <p:nvSpPr>
            <p:cNvPr id="15" name="椭圆 14">
              <a:extLst>
                <a:ext uri="{FF2B5EF4-FFF2-40B4-BE49-F238E27FC236}">
                  <a16:creationId xmlns:a16="http://schemas.microsoft.com/office/drawing/2014/main" id="{4FE07492-5DDF-5143-AA77-DDD5568AC60C}"/>
                </a:ext>
              </a:extLst>
            </p:cNvPr>
            <p:cNvSpPr/>
            <p:nvPr/>
          </p:nvSpPr>
          <p:spPr>
            <a:xfrm>
              <a:off x="1555706" y="4319537"/>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F</a:t>
              </a:r>
              <a:endParaRPr kumimoji="1" lang="zh-CN" altLang="en-US" b="1" dirty="0">
                <a:solidFill>
                  <a:schemeClr val="tx1"/>
                </a:solidFill>
              </a:endParaRPr>
            </a:p>
          </p:txBody>
        </p:sp>
        <p:sp>
          <p:nvSpPr>
            <p:cNvPr id="16" name="椭圆 15">
              <a:extLst>
                <a:ext uri="{FF2B5EF4-FFF2-40B4-BE49-F238E27FC236}">
                  <a16:creationId xmlns:a16="http://schemas.microsoft.com/office/drawing/2014/main" id="{4769B8AA-94BA-4E4B-A3D0-0715CFA3DB7C}"/>
                </a:ext>
              </a:extLst>
            </p:cNvPr>
            <p:cNvSpPr/>
            <p:nvPr/>
          </p:nvSpPr>
          <p:spPr>
            <a:xfrm>
              <a:off x="2431046" y="3384408"/>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G</a:t>
              </a:r>
              <a:endParaRPr kumimoji="1" lang="zh-CN" altLang="en-US" b="1" dirty="0">
                <a:solidFill>
                  <a:schemeClr val="tx1"/>
                </a:solidFill>
              </a:endParaRPr>
            </a:p>
          </p:txBody>
        </p:sp>
        <p:cxnSp>
          <p:nvCxnSpPr>
            <p:cNvPr id="17" name="直线箭头连接符 16">
              <a:extLst>
                <a:ext uri="{FF2B5EF4-FFF2-40B4-BE49-F238E27FC236}">
                  <a16:creationId xmlns:a16="http://schemas.microsoft.com/office/drawing/2014/main" id="{25AE574A-FDCF-0C4F-A688-58E770589F29}"/>
                </a:ext>
              </a:extLst>
            </p:cNvPr>
            <p:cNvCxnSpPr>
              <a:cxnSpLocks/>
              <a:stCxn id="10" idx="0"/>
              <a:endCxn id="7" idx="3"/>
            </p:cNvCxnSpPr>
            <p:nvPr/>
          </p:nvCxnSpPr>
          <p:spPr>
            <a:xfrm flipV="1">
              <a:off x="880372" y="2055209"/>
              <a:ext cx="252248" cy="509392"/>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AD7902B5-6804-B542-B765-5A60F2E4D819}"/>
                </a:ext>
              </a:extLst>
            </p:cNvPr>
            <p:cNvCxnSpPr>
              <a:stCxn id="7" idx="4"/>
              <a:endCxn id="11" idx="1"/>
            </p:cNvCxnSpPr>
            <p:nvPr/>
          </p:nvCxnSpPr>
          <p:spPr>
            <a:xfrm>
              <a:off x="1310986" y="2129091"/>
              <a:ext cx="392484" cy="646319"/>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69F2D14F-3804-3B4B-8B58-60F970ECB207}"/>
                </a:ext>
              </a:extLst>
            </p:cNvPr>
            <p:cNvCxnSpPr>
              <a:cxnSpLocks/>
              <a:stCxn id="10" idx="4"/>
              <a:endCxn id="13" idx="0"/>
            </p:cNvCxnSpPr>
            <p:nvPr/>
          </p:nvCxnSpPr>
          <p:spPr>
            <a:xfrm>
              <a:off x="880372" y="3069097"/>
              <a:ext cx="126124" cy="458164"/>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870C81BE-0345-5642-A35A-970B2CCF1196}"/>
                </a:ext>
              </a:extLst>
            </p:cNvPr>
            <p:cNvCxnSpPr>
              <a:cxnSpLocks/>
              <a:stCxn id="10" idx="6"/>
              <a:endCxn id="11" idx="2"/>
            </p:cNvCxnSpPr>
            <p:nvPr/>
          </p:nvCxnSpPr>
          <p:spPr>
            <a:xfrm>
              <a:off x="1132620" y="2816849"/>
              <a:ext cx="496968" cy="13692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284A8EC8-FC68-D14A-971C-A9B1477FE67B}"/>
                </a:ext>
              </a:extLst>
            </p:cNvPr>
            <p:cNvCxnSpPr>
              <a:cxnSpLocks/>
              <a:stCxn id="11" idx="7"/>
              <a:endCxn id="12" idx="2"/>
            </p:cNvCxnSpPr>
            <p:nvPr/>
          </p:nvCxnSpPr>
          <p:spPr>
            <a:xfrm flipV="1">
              <a:off x="2060202" y="2567229"/>
              <a:ext cx="682062" cy="20818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26E53815-0005-B244-A69F-D5CA517AA54B}"/>
                </a:ext>
              </a:extLst>
            </p:cNvPr>
            <p:cNvCxnSpPr>
              <a:cxnSpLocks/>
              <a:stCxn id="11" idx="4"/>
              <a:endCxn id="15" idx="0"/>
            </p:cNvCxnSpPr>
            <p:nvPr/>
          </p:nvCxnSpPr>
          <p:spPr>
            <a:xfrm flipH="1">
              <a:off x="1807954" y="3206024"/>
              <a:ext cx="73882" cy="1113513"/>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CA0A9576-4039-A845-9FF6-9A949D89B79D}"/>
                </a:ext>
              </a:extLst>
            </p:cNvPr>
            <p:cNvCxnSpPr>
              <a:cxnSpLocks/>
              <a:stCxn id="15" idx="7"/>
              <a:endCxn id="16" idx="3"/>
            </p:cNvCxnSpPr>
            <p:nvPr/>
          </p:nvCxnSpPr>
          <p:spPr>
            <a:xfrm flipV="1">
              <a:off x="1986320" y="3815022"/>
              <a:ext cx="518608" cy="57839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35315DFE-6022-4B44-AAF7-BFD7DB3A9095}"/>
                </a:ext>
              </a:extLst>
            </p:cNvPr>
            <p:cNvSpPr/>
            <p:nvPr/>
          </p:nvSpPr>
          <p:spPr>
            <a:xfrm>
              <a:off x="2561746" y="4519392"/>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H</a:t>
              </a:r>
              <a:endParaRPr kumimoji="1" lang="zh-CN" altLang="en-US" b="1" dirty="0">
                <a:solidFill>
                  <a:schemeClr val="tx1"/>
                </a:solidFill>
              </a:endParaRPr>
            </a:p>
          </p:txBody>
        </p:sp>
        <p:cxnSp>
          <p:nvCxnSpPr>
            <p:cNvPr id="25" name="直线箭头连接符 24">
              <a:extLst>
                <a:ext uri="{FF2B5EF4-FFF2-40B4-BE49-F238E27FC236}">
                  <a16:creationId xmlns:a16="http://schemas.microsoft.com/office/drawing/2014/main" id="{7C6C7265-2258-B241-810B-305C8296FDF1}"/>
                </a:ext>
              </a:extLst>
            </p:cNvPr>
            <p:cNvCxnSpPr>
              <a:cxnSpLocks/>
              <a:stCxn id="24" idx="2"/>
              <a:endCxn id="15" idx="6"/>
            </p:cNvCxnSpPr>
            <p:nvPr/>
          </p:nvCxnSpPr>
          <p:spPr>
            <a:xfrm flipH="1" flipV="1">
              <a:off x="2060202" y="4571785"/>
              <a:ext cx="501544" cy="199855"/>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5486F639-DD9D-C844-AA76-441B960E633A}"/>
                </a:ext>
              </a:extLst>
            </p:cNvPr>
            <p:cNvCxnSpPr>
              <a:cxnSpLocks/>
              <a:stCxn id="16" idx="4"/>
              <a:endCxn id="24" idx="0"/>
            </p:cNvCxnSpPr>
            <p:nvPr/>
          </p:nvCxnSpPr>
          <p:spPr>
            <a:xfrm>
              <a:off x="2683294" y="3888904"/>
              <a:ext cx="130700" cy="630488"/>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23A63996-8F46-E942-87B7-AC7C1F85D2A4}"/>
                </a:ext>
              </a:extLst>
            </p:cNvPr>
            <p:cNvCxnSpPr>
              <a:cxnSpLocks/>
              <a:stCxn id="12" idx="4"/>
              <a:endCxn id="16" idx="0"/>
            </p:cNvCxnSpPr>
            <p:nvPr/>
          </p:nvCxnSpPr>
          <p:spPr>
            <a:xfrm flipH="1">
              <a:off x="2683294" y="2819477"/>
              <a:ext cx="311218" cy="56493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13577112-3CDA-3A48-B0E9-01C85D6596F4}"/>
                </a:ext>
              </a:extLst>
            </p:cNvPr>
            <p:cNvSpPr txBox="1"/>
            <p:nvPr/>
          </p:nvSpPr>
          <p:spPr>
            <a:xfrm>
              <a:off x="411658" y="2055209"/>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0.6</a:t>
              </a:r>
              <a:endParaRPr kumimoji="1" lang="zh-CN" altLang="en-US" dirty="0">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A066846E-3FED-994B-98A9-BC7BDBD241FA}"/>
                </a:ext>
              </a:extLst>
            </p:cNvPr>
            <p:cNvSpPr txBox="1"/>
            <p:nvPr/>
          </p:nvSpPr>
          <p:spPr>
            <a:xfrm>
              <a:off x="405376" y="3077339"/>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0.2</a:t>
              </a:r>
              <a:endParaRPr kumimoji="1" lang="zh-CN" altLang="en-US" dirty="0">
                <a:latin typeface="Arial" panose="020B0604020202020204" pitchFamily="34" charset="0"/>
                <a:cs typeface="Arial" panose="020B0604020202020204" pitchFamily="34" charset="0"/>
              </a:endParaRPr>
            </a:p>
          </p:txBody>
        </p:sp>
        <p:sp>
          <p:nvSpPr>
            <p:cNvPr id="30" name="文本框 29">
              <a:extLst>
                <a:ext uri="{FF2B5EF4-FFF2-40B4-BE49-F238E27FC236}">
                  <a16:creationId xmlns:a16="http://schemas.microsoft.com/office/drawing/2014/main" id="{448D2F9C-C5E5-C949-9F8A-7C0E41374291}"/>
                </a:ext>
              </a:extLst>
            </p:cNvPr>
            <p:cNvSpPr txBox="1"/>
            <p:nvPr/>
          </p:nvSpPr>
          <p:spPr>
            <a:xfrm>
              <a:off x="1417744" y="2143018"/>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0.3</a:t>
              </a:r>
              <a:endParaRPr kumimoji="1" lang="zh-CN" altLang="en-US" dirty="0">
                <a:latin typeface="Arial" panose="020B0604020202020204" pitchFamily="34" charset="0"/>
                <a:cs typeface="Arial" panose="020B0604020202020204" pitchFamily="34" charset="0"/>
              </a:endParaRPr>
            </a:p>
          </p:txBody>
        </p:sp>
        <p:sp>
          <p:nvSpPr>
            <p:cNvPr id="31" name="文本框 30">
              <a:extLst>
                <a:ext uri="{FF2B5EF4-FFF2-40B4-BE49-F238E27FC236}">
                  <a16:creationId xmlns:a16="http://schemas.microsoft.com/office/drawing/2014/main" id="{0E16CE31-DEDB-1048-9561-1ED3017AE3AF}"/>
                </a:ext>
              </a:extLst>
            </p:cNvPr>
            <p:cNvSpPr txBox="1"/>
            <p:nvPr/>
          </p:nvSpPr>
          <p:spPr>
            <a:xfrm>
              <a:off x="2132898" y="2319190"/>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0.8</a:t>
              </a:r>
              <a:endParaRPr kumimoji="1" lang="zh-CN" altLang="en-US" dirty="0">
                <a:latin typeface="Arial" panose="020B0604020202020204" pitchFamily="34" charset="0"/>
                <a:cs typeface="Arial" panose="020B0604020202020204" pitchFamily="34" charset="0"/>
              </a:endParaRPr>
            </a:p>
          </p:txBody>
        </p:sp>
        <p:sp>
          <p:nvSpPr>
            <p:cNvPr id="32" name="文本框 31">
              <a:extLst>
                <a:ext uri="{FF2B5EF4-FFF2-40B4-BE49-F238E27FC236}">
                  <a16:creationId xmlns:a16="http://schemas.microsoft.com/office/drawing/2014/main" id="{2D8E5073-764F-2943-A565-83BA938EA26C}"/>
                </a:ext>
              </a:extLst>
            </p:cNvPr>
            <p:cNvSpPr txBox="1"/>
            <p:nvPr/>
          </p:nvSpPr>
          <p:spPr>
            <a:xfrm>
              <a:off x="1050114" y="2845807"/>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0.5</a:t>
              </a:r>
              <a:endParaRPr kumimoji="1" lang="zh-CN" altLang="en-US" dirty="0">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id="{6ED40692-7D0E-B342-B8E5-7671139A41D2}"/>
                </a:ext>
              </a:extLst>
            </p:cNvPr>
            <p:cNvSpPr txBox="1"/>
            <p:nvPr/>
          </p:nvSpPr>
          <p:spPr>
            <a:xfrm>
              <a:off x="1357472" y="3906820"/>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0.6</a:t>
              </a:r>
              <a:endParaRPr kumimoji="1" lang="zh-CN" altLang="en-US" dirty="0">
                <a:latin typeface="Arial" panose="020B0604020202020204" pitchFamily="34" charset="0"/>
                <a:cs typeface="Arial" panose="020B0604020202020204" pitchFamily="34" charset="0"/>
              </a:endParaRPr>
            </a:p>
          </p:txBody>
        </p:sp>
        <p:sp>
          <p:nvSpPr>
            <p:cNvPr id="34" name="文本框 33">
              <a:extLst>
                <a:ext uri="{FF2B5EF4-FFF2-40B4-BE49-F238E27FC236}">
                  <a16:creationId xmlns:a16="http://schemas.microsoft.com/office/drawing/2014/main" id="{F9A7500E-BE30-CB44-9005-E0BD685F0326}"/>
                </a:ext>
              </a:extLst>
            </p:cNvPr>
            <p:cNvSpPr txBox="1"/>
            <p:nvPr/>
          </p:nvSpPr>
          <p:spPr>
            <a:xfrm>
              <a:off x="1988156" y="3662425"/>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0.2</a:t>
              </a:r>
              <a:endParaRPr kumimoji="1" lang="zh-CN" altLang="en-US" dirty="0">
                <a:latin typeface="Arial" panose="020B0604020202020204" pitchFamily="34" charset="0"/>
                <a:cs typeface="Arial" panose="020B0604020202020204" pitchFamily="34" charset="0"/>
              </a:endParaRPr>
            </a:p>
          </p:txBody>
        </p:sp>
        <p:sp>
          <p:nvSpPr>
            <p:cNvPr id="35" name="文本框 34">
              <a:extLst>
                <a:ext uri="{FF2B5EF4-FFF2-40B4-BE49-F238E27FC236}">
                  <a16:creationId xmlns:a16="http://schemas.microsoft.com/office/drawing/2014/main" id="{7901349C-4306-E042-A950-82CC0C7A4F77}"/>
                </a:ext>
              </a:extLst>
            </p:cNvPr>
            <p:cNvSpPr txBox="1"/>
            <p:nvPr/>
          </p:nvSpPr>
          <p:spPr>
            <a:xfrm>
              <a:off x="2838903" y="2947494"/>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0.9</a:t>
              </a:r>
              <a:endParaRPr kumimoji="1" lang="zh-CN" altLang="en-US" dirty="0">
                <a:latin typeface="Arial" panose="020B0604020202020204" pitchFamily="34" charset="0"/>
                <a:cs typeface="Arial" panose="020B0604020202020204" pitchFamily="34" charset="0"/>
              </a:endParaRPr>
            </a:p>
          </p:txBody>
        </p:sp>
        <p:sp>
          <p:nvSpPr>
            <p:cNvPr id="36" name="文本框 35">
              <a:extLst>
                <a:ext uri="{FF2B5EF4-FFF2-40B4-BE49-F238E27FC236}">
                  <a16:creationId xmlns:a16="http://schemas.microsoft.com/office/drawing/2014/main" id="{03215A4B-1CA2-2741-9A8E-C4DCB6C72A33}"/>
                </a:ext>
              </a:extLst>
            </p:cNvPr>
            <p:cNvSpPr txBox="1"/>
            <p:nvPr/>
          </p:nvSpPr>
          <p:spPr>
            <a:xfrm>
              <a:off x="2058341" y="4650016"/>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0.3</a:t>
              </a:r>
              <a:endParaRPr kumimoji="1" lang="zh-CN" altLang="en-US" dirty="0">
                <a:latin typeface="Arial" panose="020B0604020202020204" pitchFamily="34" charset="0"/>
                <a:cs typeface="Arial" panose="020B0604020202020204" pitchFamily="34" charset="0"/>
              </a:endParaRPr>
            </a:p>
          </p:txBody>
        </p:sp>
        <p:sp>
          <p:nvSpPr>
            <p:cNvPr id="37" name="文本框 36">
              <a:extLst>
                <a:ext uri="{FF2B5EF4-FFF2-40B4-BE49-F238E27FC236}">
                  <a16:creationId xmlns:a16="http://schemas.microsoft.com/office/drawing/2014/main" id="{F378C270-F5DB-0A44-9C2E-C7FB4DCA3EC4}"/>
                </a:ext>
              </a:extLst>
            </p:cNvPr>
            <p:cNvSpPr txBox="1"/>
            <p:nvPr/>
          </p:nvSpPr>
          <p:spPr>
            <a:xfrm>
              <a:off x="2719020" y="3950330"/>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0.4</a:t>
              </a:r>
              <a:endParaRPr kumimoji="1" lang="zh-CN" altLang="en-US" dirty="0">
                <a:latin typeface="Arial" panose="020B0604020202020204" pitchFamily="34" charset="0"/>
                <a:cs typeface="Arial" panose="020B0604020202020204" pitchFamily="34" charset="0"/>
              </a:endParaRPr>
            </a:p>
          </p:txBody>
        </p:sp>
        <p:sp>
          <p:nvSpPr>
            <p:cNvPr id="38" name="椭圆 37">
              <a:extLst>
                <a:ext uri="{FF2B5EF4-FFF2-40B4-BE49-F238E27FC236}">
                  <a16:creationId xmlns:a16="http://schemas.microsoft.com/office/drawing/2014/main" id="{CDCC4864-5E16-524B-98A8-357350FA0752}"/>
                </a:ext>
              </a:extLst>
            </p:cNvPr>
            <p:cNvSpPr/>
            <p:nvPr/>
          </p:nvSpPr>
          <p:spPr>
            <a:xfrm>
              <a:off x="4881459" y="1678772"/>
              <a:ext cx="504496" cy="504496"/>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39" name="椭圆 38">
              <a:extLst>
                <a:ext uri="{FF2B5EF4-FFF2-40B4-BE49-F238E27FC236}">
                  <a16:creationId xmlns:a16="http://schemas.microsoft.com/office/drawing/2014/main" id="{40646D82-30A0-2844-B468-FCC3FE142578}"/>
                </a:ext>
              </a:extLst>
            </p:cNvPr>
            <p:cNvSpPr/>
            <p:nvPr/>
          </p:nvSpPr>
          <p:spPr>
            <a:xfrm>
              <a:off x="4450845" y="2618778"/>
              <a:ext cx="504496" cy="504496"/>
            </a:xfrm>
            <a:prstGeom prst="ellipse">
              <a:avLst/>
            </a:prstGeom>
            <a:solidFill>
              <a:schemeClr val="bg2">
                <a:lumMod val="90000"/>
              </a:schemeClr>
            </a:solidFill>
            <a:ln>
              <a:solidFill>
                <a:srgbClr val="9797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40" name="椭圆 39">
              <a:extLst>
                <a:ext uri="{FF2B5EF4-FFF2-40B4-BE49-F238E27FC236}">
                  <a16:creationId xmlns:a16="http://schemas.microsoft.com/office/drawing/2014/main" id="{92F4E9BA-E3DE-604B-963D-64EE4B3BEE3C}"/>
                </a:ext>
              </a:extLst>
            </p:cNvPr>
            <p:cNvSpPr/>
            <p:nvPr/>
          </p:nvSpPr>
          <p:spPr>
            <a:xfrm>
              <a:off x="5452309" y="2755705"/>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41" name="椭圆 40">
              <a:extLst>
                <a:ext uri="{FF2B5EF4-FFF2-40B4-BE49-F238E27FC236}">
                  <a16:creationId xmlns:a16="http://schemas.microsoft.com/office/drawing/2014/main" id="{6D017A37-FD7E-0246-877A-4165E8F6DCF5}"/>
                </a:ext>
              </a:extLst>
            </p:cNvPr>
            <p:cNvSpPr/>
            <p:nvPr/>
          </p:nvSpPr>
          <p:spPr>
            <a:xfrm>
              <a:off x="6564985" y="2369158"/>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a:t>
              </a:r>
              <a:endParaRPr kumimoji="1" lang="zh-CN" altLang="en-US" b="1" dirty="0">
                <a:solidFill>
                  <a:schemeClr val="tx1"/>
                </a:solidFill>
              </a:endParaRPr>
            </a:p>
          </p:txBody>
        </p:sp>
        <p:sp>
          <p:nvSpPr>
            <p:cNvPr id="42" name="椭圆 41">
              <a:extLst>
                <a:ext uri="{FF2B5EF4-FFF2-40B4-BE49-F238E27FC236}">
                  <a16:creationId xmlns:a16="http://schemas.microsoft.com/office/drawing/2014/main" id="{D4B70886-9E9E-AE46-BCF8-2C5F0F6555CB}"/>
                </a:ext>
              </a:extLst>
            </p:cNvPr>
            <p:cNvSpPr/>
            <p:nvPr/>
          </p:nvSpPr>
          <p:spPr>
            <a:xfrm>
              <a:off x="4576969" y="3581438"/>
              <a:ext cx="504496" cy="504496"/>
            </a:xfrm>
            <a:prstGeom prst="ellipse">
              <a:avLst/>
            </a:prstGeom>
            <a:solidFill>
              <a:schemeClr val="bg2">
                <a:lumMod val="90000"/>
              </a:schemeClr>
            </a:solidFill>
            <a:ln>
              <a:solidFill>
                <a:srgbClr val="9797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a:t>
              </a:r>
              <a:endParaRPr kumimoji="1" lang="zh-CN" altLang="en-US" b="1" dirty="0">
                <a:solidFill>
                  <a:schemeClr val="tx1"/>
                </a:solidFill>
              </a:endParaRPr>
            </a:p>
          </p:txBody>
        </p:sp>
        <p:sp>
          <p:nvSpPr>
            <p:cNvPr id="43" name="椭圆 42">
              <a:extLst>
                <a:ext uri="{FF2B5EF4-FFF2-40B4-BE49-F238E27FC236}">
                  <a16:creationId xmlns:a16="http://schemas.microsoft.com/office/drawing/2014/main" id="{B5DA86E7-D81C-BE48-8946-DF18F25ABBE3}"/>
                </a:ext>
              </a:extLst>
            </p:cNvPr>
            <p:cNvSpPr/>
            <p:nvPr/>
          </p:nvSpPr>
          <p:spPr>
            <a:xfrm>
              <a:off x="5378427" y="4373714"/>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F</a:t>
              </a:r>
              <a:endParaRPr kumimoji="1" lang="zh-CN" altLang="en-US" b="1" dirty="0">
                <a:solidFill>
                  <a:schemeClr val="tx1"/>
                </a:solidFill>
              </a:endParaRPr>
            </a:p>
          </p:txBody>
        </p:sp>
        <p:sp>
          <p:nvSpPr>
            <p:cNvPr id="44" name="椭圆 43">
              <a:extLst>
                <a:ext uri="{FF2B5EF4-FFF2-40B4-BE49-F238E27FC236}">
                  <a16:creationId xmlns:a16="http://schemas.microsoft.com/office/drawing/2014/main" id="{1C42EB6C-A1D0-1740-BEE5-4506B522696E}"/>
                </a:ext>
              </a:extLst>
            </p:cNvPr>
            <p:cNvSpPr/>
            <p:nvPr/>
          </p:nvSpPr>
          <p:spPr>
            <a:xfrm>
              <a:off x="6253767" y="3438585"/>
              <a:ext cx="504496" cy="504496"/>
            </a:xfrm>
            <a:prstGeom prst="ellipse">
              <a:avLst/>
            </a:prstGeom>
            <a:solidFill>
              <a:schemeClr val="bg2">
                <a:lumMod val="90000"/>
              </a:schemeClr>
            </a:solidFill>
            <a:ln>
              <a:solidFill>
                <a:srgbClr val="9797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G</a:t>
              </a:r>
              <a:endParaRPr kumimoji="1" lang="zh-CN" altLang="en-US" b="1" dirty="0">
                <a:solidFill>
                  <a:schemeClr val="tx1"/>
                </a:solidFill>
              </a:endParaRPr>
            </a:p>
          </p:txBody>
        </p:sp>
        <p:cxnSp>
          <p:nvCxnSpPr>
            <p:cNvPr id="45" name="直线箭头连接符 44">
              <a:extLst>
                <a:ext uri="{FF2B5EF4-FFF2-40B4-BE49-F238E27FC236}">
                  <a16:creationId xmlns:a16="http://schemas.microsoft.com/office/drawing/2014/main" id="{6B67F1F9-4558-5E43-A360-C8F7611C3424}"/>
                </a:ext>
              </a:extLst>
            </p:cNvPr>
            <p:cNvCxnSpPr>
              <a:cxnSpLocks/>
              <a:stCxn id="39" idx="0"/>
              <a:endCxn id="38" idx="3"/>
            </p:cNvCxnSpPr>
            <p:nvPr/>
          </p:nvCxnSpPr>
          <p:spPr>
            <a:xfrm flipV="1">
              <a:off x="4703093" y="2109386"/>
              <a:ext cx="252248" cy="509392"/>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860E0265-EB4A-7841-BE21-F6D4A2A4345A}"/>
                </a:ext>
              </a:extLst>
            </p:cNvPr>
            <p:cNvCxnSpPr>
              <a:stCxn id="38" idx="4"/>
              <a:endCxn id="40" idx="1"/>
            </p:cNvCxnSpPr>
            <p:nvPr/>
          </p:nvCxnSpPr>
          <p:spPr>
            <a:xfrm>
              <a:off x="5133707" y="2183268"/>
              <a:ext cx="392484" cy="646319"/>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E64D3758-98C8-404A-860A-42B759E21746}"/>
                </a:ext>
              </a:extLst>
            </p:cNvPr>
            <p:cNvCxnSpPr>
              <a:cxnSpLocks/>
              <a:stCxn id="39" idx="4"/>
              <a:endCxn id="42" idx="0"/>
            </p:cNvCxnSpPr>
            <p:nvPr/>
          </p:nvCxnSpPr>
          <p:spPr>
            <a:xfrm>
              <a:off x="4703093" y="3123274"/>
              <a:ext cx="126124" cy="458164"/>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E42A6971-4657-A447-B52F-A9D99D8F4139}"/>
                </a:ext>
              </a:extLst>
            </p:cNvPr>
            <p:cNvCxnSpPr>
              <a:cxnSpLocks/>
              <a:stCxn id="39" idx="6"/>
              <a:endCxn id="40" idx="2"/>
            </p:cNvCxnSpPr>
            <p:nvPr/>
          </p:nvCxnSpPr>
          <p:spPr>
            <a:xfrm>
              <a:off x="4955341" y="2871026"/>
              <a:ext cx="496968" cy="136927"/>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55B7C03F-9193-FB43-840A-FCC53829013A}"/>
                </a:ext>
              </a:extLst>
            </p:cNvPr>
            <p:cNvCxnSpPr>
              <a:cxnSpLocks/>
              <a:stCxn id="40" idx="7"/>
              <a:endCxn id="41" idx="2"/>
            </p:cNvCxnSpPr>
            <p:nvPr/>
          </p:nvCxnSpPr>
          <p:spPr>
            <a:xfrm flipV="1">
              <a:off x="5882923" y="2621406"/>
              <a:ext cx="682062" cy="20818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id="{B5A3684A-60EC-EF40-9747-5E2FC305BDBD}"/>
                </a:ext>
              </a:extLst>
            </p:cNvPr>
            <p:cNvCxnSpPr>
              <a:cxnSpLocks/>
              <a:stCxn id="40" idx="4"/>
              <a:endCxn id="43" idx="0"/>
            </p:cNvCxnSpPr>
            <p:nvPr/>
          </p:nvCxnSpPr>
          <p:spPr>
            <a:xfrm flipH="1">
              <a:off x="5630675" y="3260201"/>
              <a:ext cx="73882" cy="1113513"/>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9BE0824A-E2C1-3B41-AE6C-7FB97E8E24BA}"/>
                </a:ext>
              </a:extLst>
            </p:cNvPr>
            <p:cNvCxnSpPr>
              <a:cxnSpLocks/>
              <a:stCxn id="43" idx="7"/>
              <a:endCxn id="44" idx="3"/>
            </p:cNvCxnSpPr>
            <p:nvPr/>
          </p:nvCxnSpPr>
          <p:spPr>
            <a:xfrm flipV="1">
              <a:off x="5809041" y="3869199"/>
              <a:ext cx="518608" cy="578397"/>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377FF552-69EA-BE43-B892-719B227DEA09}"/>
                </a:ext>
              </a:extLst>
            </p:cNvPr>
            <p:cNvSpPr/>
            <p:nvPr/>
          </p:nvSpPr>
          <p:spPr>
            <a:xfrm>
              <a:off x="6384467" y="4573569"/>
              <a:ext cx="504496" cy="504496"/>
            </a:xfrm>
            <a:prstGeom prst="ellipse">
              <a:avLst/>
            </a:prstGeom>
            <a:solidFill>
              <a:schemeClr val="bg2">
                <a:lumMod val="90000"/>
              </a:schemeClr>
            </a:solidFill>
            <a:ln>
              <a:solidFill>
                <a:srgbClr val="9797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H</a:t>
              </a:r>
              <a:endParaRPr kumimoji="1" lang="zh-CN" altLang="en-US" b="1" dirty="0">
                <a:solidFill>
                  <a:schemeClr val="tx1"/>
                </a:solidFill>
              </a:endParaRPr>
            </a:p>
          </p:txBody>
        </p:sp>
        <p:cxnSp>
          <p:nvCxnSpPr>
            <p:cNvPr id="53" name="直线箭头连接符 52">
              <a:extLst>
                <a:ext uri="{FF2B5EF4-FFF2-40B4-BE49-F238E27FC236}">
                  <a16:creationId xmlns:a16="http://schemas.microsoft.com/office/drawing/2014/main" id="{2043843D-8F15-C045-A653-F35AABDAED71}"/>
                </a:ext>
              </a:extLst>
            </p:cNvPr>
            <p:cNvCxnSpPr>
              <a:cxnSpLocks/>
              <a:stCxn id="52" idx="2"/>
              <a:endCxn id="43" idx="6"/>
            </p:cNvCxnSpPr>
            <p:nvPr/>
          </p:nvCxnSpPr>
          <p:spPr>
            <a:xfrm flipH="1" flipV="1">
              <a:off x="5882923" y="4625962"/>
              <a:ext cx="501544" cy="199855"/>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a:extLst>
                <a:ext uri="{FF2B5EF4-FFF2-40B4-BE49-F238E27FC236}">
                  <a16:creationId xmlns:a16="http://schemas.microsoft.com/office/drawing/2014/main" id="{A2C04696-EAF8-C54A-8501-F0D2013DBAB9}"/>
                </a:ext>
              </a:extLst>
            </p:cNvPr>
            <p:cNvCxnSpPr>
              <a:cxnSpLocks/>
              <a:stCxn id="44" idx="4"/>
              <a:endCxn id="52" idx="0"/>
            </p:cNvCxnSpPr>
            <p:nvPr/>
          </p:nvCxnSpPr>
          <p:spPr>
            <a:xfrm>
              <a:off x="6506015" y="3943081"/>
              <a:ext cx="130700" cy="630488"/>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8EF334A1-6348-2346-8E0A-5B63DB372821}"/>
                </a:ext>
              </a:extLst>
            </p:cNvPr>
            <p:cNvCxnSpPr>
              <a:cxnSpLocks/>
              <a:stCxn id="41" idx="4"/>
              <a:endCxn id="44" idx="0"/>
            </p:cNvCxnSpPr>
            <p:nvPr/>
          </p:nvCxnSpPr>
          <p:spPr>
            <a:xfrm flipH="1">
              <a:off x="6506015" y="2873654"/>
              <a:ext cx="311218" cy="564931"/>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38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4246675"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Research Questions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6DA480C6-173B-BF4B-BD2E-3265C6896120}"/>
              </a:ext>
            </a:extLst>
          </p:cNvPr>
          <p:cNvSpPr txBox="1"/>
          <p:nvPr/>
        </p:nvSpPr>
        <p:spPr>
          <a:xfrm>
            <a:off x="515389" y="1163782"/>
            <a:ext cx="11296034" cy="3046988"/>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RQ1: </a:t>
            </a:r>
            <a:r>
              <a:rPr kumimoji="1" lang="en-US" altLang="zh-CN" sz="2400" dirty="0">
                <a:latin typeface="Times New Roman" panose="02020603050405020304" pitchFamily="18" charset="0"/>
                <a:cs typeface="Times New Roman" panose="02020603050405020304" pitchFamily="18" charset="0"/>
              </a:rPr>
              <a:t>How do common </a:t>
            </a:r>
            <a:r>
              <a:rPr kumimoji="1" lang="en-US" altLang="zh-CN" sz="2400" dirty="0">
                <a:solidFill>
                  <a:srgbClr val="1A73F2"/>
                </a:solidFill>
                <a:latin typeface="Times New Roman" panose="02020603050405020304" pitchFamily="18" charset="0"/>
                <a:cs typeface="Times New Roman" panose="02020603050405020304" pitchFamily="18" charset="0"/>
              </a:rPr>
              <a:t>centrality measures </a:t>
            </a:r>
            <a:r>
              <a:rPr kumimoji="1" lang="en-US" altLang="zh-CN" sz="2400" dirty="0">
                <a:latin typeface="Times New Roman" panose="02020603050405020304" pitchFamily="18" charset="0"/>
                <a:cs typeface="Times New Roman" panose="02020603050405020304" pitchFamily="18" charset="0"/>
              </a:rPr>
              <a:t>(Degree, Betweenness, PageRank) </a:t>
            </a:r>
            <a:r>
              <a:rPr kumimoji="1" lang="en-US" altLang="zh-CN" sz="2400" dirty="0">
                <a:solidFill>
                  <a:srgbClr val="1A73F2"/>
                </a:solidFill>
                <a:latin typeface="Times New Roman" panose="02020603050405020304" pitchFamily="18" charset="0"/>
                <a:cs typeface="Times New Roman" panose="02020603050405020304" pitchFamily="18" charset="0"/>
              </a:rPr>
              <a:t>perform in the IM problem</a:t>
            </a:r>
            <a:r>
              <a:rPr kumimoji="1" lang="en-US" altLang="zh-CN" sz="2400" dirty="0">
                <a:latin typeface="Times New Roman" panose="02020603050405020304" pitchFamily="18" charset="0"/>
                <a:cs typeface="Times New Roman" panose="02020603050405020304" pitchFamily="18" charset="0"/>
              </a:rPr>
              <a:t> compared to other state-of-the-art methods?</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b="1" dirty="0">
                <a:latin typeface="Times New Roman" panose="02020603050405020304" pitchFamily="18" charset="0"/>
                <a:cs typeface="Times New Roman" panose="02020603050405020304" pitchFamily="18" charset="0"/>
              </a:rPr>
              <a:t>RQ2: </a:t>
            </a:r>
            <a:r>
              <a:rPr kumimoji="1" lang="en-US" altLang="zh-CN" sz="2400" dirty="0">
                <a:latin typeface="Times New Roman" panose="02020603050405020304" pitchFamily="18" charset="0"/>
                <a:cs typeface="Times New Roman" panose="02020603050405020304" pitchFamily="18" charset="0"/>
              </a:rPr>
              <a:t>If these centrality measures </a:t>
            </a:r>
            <a:r>
              <a:rPr kumimoji="1" lang="en-US" altLang="zh-CN" sz="2400" dirty="0">
                <a:solidFill>
                  <a:srgbClr val="1A73F2"/>
                </a:solidFill>
                <a:latin typeface="Times New Roman" panose="02020603050405020304" pitchFamily="18" charset="0"/>
                <a:cs typeface="Times New Roman" panose="02020603050405020304" pitchFamily="18" charset="0"/>
              </a:rPr>
              <a:t>fail</a:t>
            </a:r>
            <a:r>
              <a:rPr kumimoji="1" lang="en-US" altLang="zh-CN" sz="2400" dirty="0">
                <a:latin typeface="Times New Roman" panose="02020603050405020304" pitchFamily="18" charset="0"/>
                <a:cs typeface="Times New Roman" panose="02020603050405020304" pitchFamily="18" charset="0"/>
              </a:rPr>
              <a:t> to return a good result, what are the </a:t>
            </a:r>
            <a:r>
              <a:rPr kumimoji="1" lang="en-US" altLang="zh-CN" sz="2400" dirty="0">
                <a:solidFill>
                  <a:srgbClr val="1A73F2"/>
                </a:solidFill>
                <a:latin typeface="Times New Roman" panose="02020603050405020304" pitchFamily="18" charset="0"/>
                <a:cs typeface="Times New Roman" panose="02020603050405020304" pitchFamily="18" charset="0"/>
              </a:rPr>
              <a:t>reasons</a:t>
            </a:r>
            <a:r>
              <a:rPr kumimoji="1" lang="en-US" altLang="zh-CN" sz="2400" dirty="0">
                <a:latin typeface="Times New Roman" panose="02020603050405020304" pitchFamily="18" charset="0"/>
                <a:cs typeface="Times New Roman" panose="02020603050405020304" pitchFamily="18" charset="0"/>
              </a:rPr>
              <a:t> accounting for the failure of using centrality ranking for Influence Maximization?</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b="1" dirty="0">
                <a:latin typeface="Times New Roman" panose="02020603050405020304" pitchFamily="18" charset="0"/>
                <a:cs typeface="Times New Roman" panose="02020603050405020304" pitchFamily="18" charset="0"/>
              </a:rPr>
              <a:t>RQ3:</a:t>
            </a:r>
            <a:r>
              <a:rPr kumimoji="1" lang="en-US" altLang="zh-CN" sz="2400" dirty="0">
                <a:latin typeface="Times New Roman" panose="02020603050405020304" pitchFamily="18" charset="0"/>
                <a:cs typeface="Times New Roman" panose="02020603050405020304" pitchFamily="18" charset="0"/>
              </a:rPr>
              <a:t> What </a:t>
            </a:r>
            <a:r>
              <a:rPr kumimoji="1" lang="en-US" altLang="zh-CN" sz="2400" dirty="0">
                <a:solidFill>
                  <a:srgbClr val="1A73F2"/>
                </a:solidFill>
                <a:latin typeface="Times New Roman" panose="02020603050405020304" pitchFamily="18" charset="0"/>
                <a:cs typeface="Times New Roman" panose="02020603050405020304" pitchFamily="18" charset="0"/>
              </a:rPr>
              <a:t>structure features </a:t>
            </a:r>
            <a:r>
              <a:rPr kumimoji="1" lang="en-US" altLang="zh-CN" sz="2400" dirty="0">
                <a:latin typeface="Times New Roman" panose="02020603050405020304" pitchFamily="18" charset="0"/>
                <a:cs typeface="Times New Roman" panose="02020603050405020304" pitchFamily="18" charset="0"/>
              </a:rPr>
              <a:t>of the graph can </a:t>
            </a:r>
            <a:r>
              <a:rPr kumimoji="1" lang="en-US" altLang="zh-CN" sz="2400" dirty="0">
                <a:solidFill>
                  <a:srgbClr val="1A73F2"/>
                </a:solidFill>
                <a:latin typeface="Times New Roman" panose="02020603050405020304" pitchFamily="18" charset="0"/>
                <a:cs typeface="Times New Roman" panose="02020603050405020304" pitchFamily="18" charset="0"/>
              </a:rPr>
              <a:t>affect</a:t>
            </a:r>
            <a:r>
              <a:rPr kumimoji="1" lang="en-US" altLang="zh-CN" sz="2400" dirty="0">
                <a:latin typeface="Times New Roman" panose="02020603050405020304" pitchFamily="18" charset="0"/>
                <a:cs typeface="Times New Roman" panose="02020603050405020304" pitchFamily="18" charset="0"/>
              </a:rPr>
              <a:t> the </a:t>
            </a:r>
            <a:r>
              <a:rPr kumimoji="1" lang="en-US" altLang="zh-CN" sz="2400" dirty="0">
                <a:solidFill>
                  <a:srgbClr val="1A73F2"/>
                </a:solidFill>
                <a:latin typeface="Times New Roman" panose="02020603050405020304" pitchFamily="18" charset="0"/>
                <a:cs typeface="Times New Roman" panose="02020603050405020304" pitchFamily="18" charset="0"/>
              </a:rPr>
              <a:t>performance</a:t>
            </a:r>
            <a:r>
              <a:rPr kumimoji="1" lang="en-US" altLang="zh-CN" sz="2400" dirty="0">
                <a:latin typeface="Times New Roman" panose="02020603050405020304" pitchFamily="18" charset="0"/>
                <a:cs typeface="Times New Roman" panose="02020603050405020304" pitchFamily="18" charset="0"/>
              </a:rPr>
              <a:t> of those centrality ranking-based methods?</a:t>
            </a:r>
          </a:p>
        </p:txBody>
      </p:sp>
    </p:spTree>
    <p:extLst>
      <p:ext uri="{BB962C8B-B14F-4D97-AF65-F5344CB8AC3E}">
        <p14:creationId xmlns:p14="http://schemas.microsoft.com/office/powerpoint/2010/main" val="137841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2523448"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Algorithms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3E032DCE-C53D-484A-89AD-277B5AB80A7C}"/>
              </a:ext>
            </a:extLst>
          </p:cNvPr>
          <p:cNvSpPr txBox="1"/>
          <p:nvPr/>
        </p:nvSpPr>
        <p:spPr>
          <a:xfrm>
            <a:off x="540348" y="1236494"/>
            <a:ext cx="11296034" cy="3785652"/>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Monte-Carlo Greedy</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aseline="30000" dirty="0">
                <a:latin typeface="Times New Roman" panose="02020603050405020304" pitchFamily="18" charset="0"/>
                <a:cs typeface="Times New Roman" panose="02020603050405020304" pitchFamily="18" charset="0"/>
                <a:hlinkClick r:id="rId5" action="ppaction://hlinksldjump"/>
              </a:rPr>
              <a:t>1</a:t>
            </a:r>
            <a:r>
              <a:rPr kumimoji="1" lang="en-US" altLang="zh-CN" sz="2400" baseline="300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endParaRPr kumimoji="1" lang="en-US" altLang="zh-CN" sz="2400" b="1" dirty="0">
              <a:latin typeface="Times New Roman" panose="02020603050405020304" pitchFamily="18" charset="0"/>
              <a:cs typeface="Times New Roman" panose="02020603050405020304" pitchFamily="18" charset="0"/>
            </a:endParaRPr>
          </a:p>
          <a:p>
            <a:endParaRPr kumimoji="1" lang="en-US" altLang="zh-CN" sz="2400" b="1" dirty="0">
              <a:latin typeface="Times New Roman" panose="02020603050405020304" pitchFamily="18" charset="0"/>
              <a:cs typeface="Times New Roman" panose="02020603050405020304" pitchFamily="18" charset="0"/>
            </a:endParaRPr>
          </a:p>
          <a:p>
            <a:endParaRPr kumimoji="1" lang="en-US" altLang="zh-CN" sz="2400" b="1" dirty="0">
              <a:latin typeface="Times New Roman" panose="02020603050405020304" pitchFamily="18" charset="0"/>
              <a:cs typeface="Times New Roman" panose="02020603050405020304" pitchFamily="18" charset="0"/>
            </a:endParaRPr>
          </a:p>
          <a:p>
            <a:endParaRPr kumimoji="1" lang="en-US" altLang="zh-CN" sz="2400" b="1" dirty="0">
              <a:latin typeface="Times New Roman" panose="02020603050405020304" pitchFamily="18" charset="0"/>
              <a:cs typeface="Times New Roman" panose="02020603050405020304" pitchFamily="18" charset="0"/>
            </a:endParaRPr>
          </a:p>
          <a:p>
            <a:endParaRPr kumimoji="1" lang="en-US" altLang="zh-CN" sz="2400" b="1" dirty="0">
              <a:latin typeface="Times New Roman" panose="02020603050405020304" pitchFamily="18" charset="0"/>
              <a:cs typeface="Times New Roman" panose="02020603050405020304" pitchFamily="18" charset="0"/>
            </a:endParaRPr>
          </a:p>
          <a:p>
            <a:endParaRPr kumimoji="1" lang="en-US" altLang="zh-CN" sz="2400" b="1" dirty="0">
              <a:latin typeface="Times New Roman" panose="02020603050405020304" pitchFamily="18" charset="0"/>
              <a:cs typeface="Times New Roman" panose="02020603050405020304" pitchFamily="18" charset="0"/>
            </a:endParaRPr>
          </a:p>
          <a:p>
            <a:endParaRPr kumimoji="1" lang="en-US" altLang="zh-CN" sz="2400" b="1" dirty="0">
              <a:latin typeface="Times New Roman" panose="02020603050405020304" pitchFamily="18" charset="0"/>
              <a:cs typeface="Times New Roman" panose="02020603050405020304" pitchFamily="18" charset="0"/>
            </a:endParaRPr>
          </a:p>
          <a:p>
            <a:r>
              <a:rPr kumimoji="1" lang="en-US" altLang="zh-CN" sz="2400" b="1" dirty="0">
                <a:latin typeface="Times New Roman" panose="02020603050405020304" pitchFamily="18" charset="0"/>
                <a:cs typeface="Times New Roman" panose="02020603050405020304" pitchFamily="18" charset="0"/>
              </a:rPr>
              <a:t>Cost Effective Lazy Forward (CELF)</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aseline="30000" dirty="0">
                <a:latin typeface="Times New Roman" panose="02020603050405020304" pitchFamily="18" charset="0"/>
                <a:cs typeface="Times New Roman" panose="02020603050405020304" pitchFamily="18" charset="0"/>
                <a:hlinkClick r:id="rId5" action="ppaction://hlinksldjump"/>
              </a:rPr>
              <a:t>2</a:t>
            </a:r>
            <a:r>
              <a:rPr kumimoji="1" lang="en-US" altLang="zh-CN" sz="2400" baseline="300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MC-greedy + Early Termination</a:t>
            </a:r>
          </a:p>
        </p:txBody>
      </p:sp>
      <p:pic>
        <p:nvPicPr>
          <p:cNvPr id="4" name="图片 3">
            <a:extLst>
              <a:ext uri="{FF2B5EF4-FFF2-40B4-BE49-F238E27FC236}">
                <a16:creationId xmlns:a16="http://schemas.microsoft.com/office/drawing/2014/main" id="{D65BF722-4BEB-D84D-A3CC-E546E606F2D7}"/>
              </a:ext>
            </a:extLst>
          </p:cNvPr>
          <p:cNvPicPr>
            <a:picLocks noChangeAspect="1"/>
          </p:cNvPicPr>
          <p:nvPr/>
        </p:nvPicPr>
        <p:blipFill>
          <a:blip r:embed="rId6"/>
          <a:stretch>
            <a:fillRect/>
          </a:stretch>
        </p:blipFill>
        <p:spPr>
          <a:xfrm>
            <a:off x="3718215" y="1677509"/>
            <a:ext cx="4940300" cy="2044700"/>
          </a:xfrm>
          <a:prstGeom prst="rect">
            <a:avLst/>
          </a:prstGeom>
        </p:spPr>
      </p:pic>
    </p:spTree>
    <p:extLst>
      <p:ext uri="{BB962C8B-B14F-4D97-AF65-F5344CB8AC3E}">
        <p14:creationId xmlns:p14="http://schemas.microsoft.com/office/powerpoint/2010/main" val="37400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7" name="文本框 56">
            <a:extLst>
              <a:ext uri="{FF2B5EF4-FFF2-40B4-BE49-F238E27FC236}">
                <a16:creationId xmlns:a16="http://schemas.microsoft.com/office/drawing/2014/main" id="{73EFE9E0-F2A3-934C-AECD-6B2B486EC449}"/>
              </a:ext>
            </a:extLst>
          </p:cNvPr>
          <p:cNvSpPr txBox="1"/>
          <p:nvPr/>
        </p:nvSpPr>
        <p:spPr>
          <a:xfrm>
            <a:off x="451520" y="138827"/>
            <a:ext cx="2523448"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Algorithms</a:t>
            </a:r>
            <a:endParaRPr lang="zh-CN" altLang="en-US" sz="4000" dirty="0">
              <a:latin typeface="Times New Roman" panose="02020603050405020304" pitchFamily="18" charset="0"/>
              <a:cs typeface="Times New Roman" panose="02020603050405020304" pitchFamily="18" charset="0"/>
            </a:endParaRPr>
          </a:p>
        </p:txBody>
      </p:sp>
      <p:sp>
        <p:nvSpPr>
          <p:cNvPr id="58" name="文本框 57">
            <a:extLst>
              <a:ext uri="{FF2B5EF4-FFF2-40B4-BE49-F238E27FC236}">
                <a16:creationId xmlns:a16="http://schemas.microsoft.com/office/drawing/2014/main" id="{C69D7A90-F8EE-DF43-948C-4BCE277F6F40}"/>
              </a:ext>
            </a:extLst>
          </p:cNvPr>
          <p:cNvSpPr txBox="1"/>
          <p:nvPr/>
        </p:nvSpPr>
        <p:spPr>
          <a:xfrm>
            <a:off x="447983" y="1151984"/>
            <a:ext cx="6097772" cy="461665"/>
          </a:xfrm>
          <a:prstGeom prst="rect">
            <a:avLst/>
          </a:prstGeom>
          <a:noFill/>
        </p:spPr>
        <p:txBody>
          <a:bodyPr wrap="square">
            <a:spAutoFit/>
          </a:bodyPr>
          <a:lstStyle/>
          <a:p>
            <a:r>
              <a:rPr kumimoji="1" lang="en-US" altLang="zh-CN" sz="2400" b="1" dirty="0">
                <a:latin typeface="Times New Roman" panose="02020603050405020304" pitchFamily="18" charset="0"/>
                <a:cs typeface="Times New Roman" panose="02020603050405020304" pitchFamily="18" charset="0"/>
              </a:rPr>
              <a:t>Reverse Influence Sampling</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aseline="30000" dirty="0">
                <a:latin typeface="Times New Roman" panose="02020603050405020304" pitchFamily="18" charset="0"/>
                <a:cs typeface="Times New Roman" panose="02020603050405020304" pitchFamily="18" charset="0"/>
                <a:hlinkClick r:id="rId5" action="ppaction://hlinksldjump"/>
              </a:rPr>
              <a:t>3</a:t>
            </a:r>
            <a:r>
              <a:rPr kumimoji="1" lang="en-US" altLang="zh-CN" sz="2400" baseline="30000" dirty="0">
                <a:latin typeface="Times New Roman" panose="02020603050405020304" pitchFamily="18" charset="0"/>
                <a:cs typeface="Times New Roman" panose="02020603050405020304" pitchFamily="18" charset="0"/>
              </a:rPr>
              <a:t>]</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9" name="组合 58">
            <a:extLst>
              <a:ext uri="{FF2B5EF4-FFF2-40B4-BE49-F238E27FC236}">
                <a16:creationId xmlns:a16="http://schemas.microsoft.com/office/drawing/2014/main" id="{8EB0EA01-D0D6-2B44-9137-8D1A9AA70B47}"/>
              </a:ext>
            </a:extLst>
          </p:cNvPr>
          <p:cNvGrpSpPr/>
          <p:nvPr/>
        </p:nvGrpSpPr>
        <p:grpSpPr>
          <a:xfrm>
            <a:off x="1978068" y="1775842"/>
            <a:ext cx="8235864" cy="3595748"/>
            <a:chOff x="1838951" y="1799283"/>
            <a:chExt cx="8235864" cy="3595748"/>
          </a:xfrm>
        </p:grpSpPr>
        <p:sp>
          <p:nvSpPr>
            <p:cNvPr id="60" name="圆角矩形 59">
              <a:extLst>
                <a:ext uri="{FF2B5EF4-FFF2-40B4-BE49-F238E27FC236}">
                  <a16:creationId xmlns:a16="http://schemas.microsoft.com/office/drawing/2014/main" id="{1ED698CD-9E68-7A42-87A0-1A6ABC24416B}"/>
                </a:ext>
              </a:extLst>
            </p:cNvPr>
            <p:cNvSpPr/>
            <p:nvPr/>
          </p:nvSpPr>
          <p:spPr>
            <a:xfrm>
              <a:off x="7040576" y="1799283"/>
              <a:ext cx="3034239" cy="1728923"/>
            </a:xfrm>
            <a:prstGeom prst="roundRect">
              <a:avLst/>
            </a:prstGeom>
            <a:noFill/>
            <a:ln w="28575">
              <a:solidFill>
                <a:srgbClr val="E7D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圆角矩形 60">
              <a:extLst>
                <a:ext uri="{FF2B5EF4-FFF2-40B4-BE49-F238E27FC236}">
                  <a16:creationId xmlns:a16="http://schemas.microsoft.com/office/drawing/2014/main" id="{38456556-41D7-5D48-9155-BCD4E0CF66E8}"/>
                </a:ext>
              </a:extLst>
            </p:cNvPr>
            <p:cNvSpPr/>
            <p:nvPr/>
          </p:nvSpPr>
          <p:spPr>
            <a:xfrm>
              <a:off x="1838951" y="1799284"/>
              <a:ext cx="2011680" cy="2011680"/>
            </a:xfrm>
            <a:prstGeom prst="roundRect">
              <a:avLst/>
            </a:prstGeom>
            <a:noFill/>
            <a:ln w="28575">
              <a:solidFill>
                <a:srgbClr val="E7D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a:extLst>
                <a:ext uri="{FF2B5EF4-FFF2-40B4-BE49-F238E27FC236}">
                  <a16:creationId xmlns:a16="http://schemas.microsoft.com/office/drawing/2014/main" id="{7E4F2FC2-B5C2-AE4E-8D3D-ED2F481FC695}"/>
                </a:ext>
              </a:extLst>
            </p:cNvPr>
            <p:cNvSpPr/>
            <p:nvPr/>
          </p:nvSpPr>
          <p:spPr>
            <a:xfrm>
              <a:off x="2500337" y="1995738"/>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63" name="椭圆 62">
              <a:extLst>
                <a:ext uri="{FF2B5EF4-FFF2-40B4-BE49-F238E27FC236}">
                  <a16:creationId xmlns:a16="http://schemas.microsoft.com/office/drawing/2014/main" id="{FFD269D0-DF77-EF48-94F5-B874D114ADCA}"/>
                </a:ext>
              </a:extLst>
            </p:cNvPr>
            <p:cNvSpPr/>
            <p:nvPr/>
          </p:nvSpPr>
          <p:spPr>
            <a:xfrm>
              <a:off x="2069723" y="2935744"/>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64" name="椭圆 63">
              <a:extLst>
                <a:ext uri="{FF2B5EF4-FFF2-40B4-BE49-F238E27FC236}">
                  <a16:creationId xmlns:a16="http://schemas.microsoft.com/office/drawing/2014/main" id="{63BFE207-D72A-BF4C-A341-DC5C6930494D}"/>
                </a:ext>
              </a:extLst>
            </p:cNvPr>
            <p:cNvSpPr/>
            <p:nvPr/>
          </p:nvSpPr>
          <p:spPr>
            <a:xfrm>
              <a:off x="3071187" y="3072671"/>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65" name="椭圆 64">
              <a:extLst>
                <a:ext uri="{FF2B5EF4-FFF2-40B4-BE49-F238E27FC236}">
                  <a16:creationId xmlns:a16="http://schemas.microsoft.com/office/drawing/2014/main" id="{7DDBBF86-4870-4D48-8A92-4790AF87A861}"/>
                </a:ext>
              </a:extLst>
            </p:cNvPr>
            <p:cNvSpPr/>
            <p:nvPr/>
          </p:nvSpPr>
          <p:spPr>
            <a:xfrm>
              <a:off x="4183863" y="2686124"/>
              <a:ext cx="504496" cy="50449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a:t>
              </a:r>
              <a:endParaRPr kumimoji="1" lang="zh-CN" altLang="en-US" b="1" dirty="0">
                <a:solidFill>
                  <a:schemeClr val="tx1"/>
                </a:solidFill>
              </a:endParaRPr>
            </a:p>
          </p:txBody>
        </p:sp>
        <p:sp>
          <p:nvSpPr>
            <p:cNvPr id="66" name="椭圆 65">
              <a:extLst>
                <a:ext uri="{FF2B5EF4-FFF2-40B4-BE49-F238E27FC236}">
                  <a16:creationId xmlns:a16="http://schemas.microsoft.com/office/drawing/2014/main" id="{4BD63A54-2CD0-1146-8B42-05D50968ED6D}"/>
                </a:ext>
              </a:extLst>
            </p:cNvPr>
            <p:cNvSpPr/>
            <p:nvPr/>
          </p:nvSpPr>
          <p:spPr>
            <a:xfrm>
              <a:off x="2195847" y="3898404"/>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a:t>
              </a:r>
              <a:endParaRPr kumimoji="1" lang="zh-CN" altLang="en-US" b="1" dirty="0">
                <a:solidFill>
                  <a:schemeClr val="tx1"/>
                </a:solidFill>
              </a:endParaRPr>
            </a:p>
          </p:txBody>
        </p:sp>
        <p:sp>
          <p:nvSpPr>
            <p:cNvPr id="67" name="椭圆 66">
              <a:extLst>
                <a:ext uri="{FF2B5EF4-FFF2-40B4-BE49-F238E27FC236}">
                  <a16:creationId xmlns:a16="http://schemas.microsoft.com/office/drawing/2014/main" id="{E2B47047-188D-FF42-A2F1-BDDEF1B2C20B}"/>
                </a:ext>
              </a:extLst>
            </p:cNvPr>
            <p:cNvSpPr/>
            <p:nvPr/>
          </p:nvSpPr>
          <p:spPr>
            <a:xfrm>
              <a:off x="2997305" y="4690680"/>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F</a:t>
              </a:r>
              <a:endParaRPr kumimoji="1" lang="zh-CN" altLang="en-US" b="1" dirty="0">
                <a:solidFill>
                  <a:schemeClr val="tx1"/>
                </a:solidFill>
              </a:endParaRPr>
            </a:p>
          </p:txBody>
        </p:sp>
        <p:sp>
          <p:nvSpPr>
            <p:cNvPr id="68" name="椭圆 67">
              <a:extLst>
                <a:ext uri="{FF2B5EF4-FFF2-40B4-BE49-F238E27FC236}">
                  <a16:creationId xmlns:a16="http://schemas.microsoft.com/office/drawing/2014/main" id="{8FB29320-9720-EF46-A9A6-2FCBC29A8611}"/>
                </a:ext>
              </a:extLst>
            </p:cNvPr>
            <p:cNvSpPr/>
            <p:nvPr/>
          </p:nvSpPr>
          <p:spPr>
            <a:xfrm>
              <a:off x="3872645" y="375555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G</a:t>
              </a:r>
              <a:endParaRPr kumimoji="1" lang="zh-CN" altLang="en-US" b="1" dirty="0">
                <a:solidFill>
                  <a:schemeClr val="tx1"/>
                </a:solidFill>
              </a:endParaRPr>
            </a:p>
          </p:txBody>
        </p:sp>
        <p:cxnSp>
          <p:nvCxnSpPr>
            <p:cNvPr id="69" name="直线箭头连接符 68">
              <a:extLst>
                <a:ext uri="{FF2B5EF4-FFF2-40B4-BE49-F238E27FC236}">
                  <a16:creationId xmlns:a16="http://schemas.microsoft.com/office/drawing/2014/main" id="{1B92E88F-1217-E343-BDB8-01A55910B3D0}"/>
                </a:ext>
              </a:extLst>
            </p:cNvPr>
            <p:cNvCxnSpPr>
              <a:cxnSpLocks/>
              <a:stCxn id="63" idx="0"/>
              <a:endCxn id="62" idx="3"/>
            </p:cNvCxnSpPr>
            <p:nvPr/>
          </p:nvCxnSpPr>
          <p:spPr>
            <a:xfrm flipV="1">
              <a:off x="2321971" y="2426352"/>
              <a:ext cx="252248" cy="509392"/>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a:extLst>
                <a:ext uri="{FF2B5EF4-FFF2-40B4-BE49-F238E27FC236}">
                  <a16:creationId xmlns:a16="http://schemas.microsoft.com/office/drawing/2014/main" id="{1C2BCA91-C1C3-634A-851B-BFDF6BB8B59E}"/>
                </a:ext>
              </a:extLst>
            </p:cNvPr>
            <p:cNvCxnSpPr>
              <a:stCxn id="62" idx="4"/>
              <a:endCxn id="64" idx="1"/>
            </p:cNvCxnSpPr>
            <p:nvPr/>
          </p:nvCxnSpPr>
          <p:spPr>
            <a:xfrm>
              <a:off x="2752585" y="2500234"/>
              <a:ext cx="392484" cy="646319"/>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a:extLst>
                <a:ext uri="{FF2B5EF4-FFF2-40B4-BE49-F238E27FC236}">
                  <a16:creationId xmlns:a16="http://schemas.microsoft.com/office/drawing/2014/main" id="{FD695519-2737-7F48-81D8-49DA03FFB50B}"/>
                </a:ext>
              </a:extLst>
            </p:cNvPr>
            <p:cNvCxnSpPr>
              <a:cxnSpLocks/>
              <a:stCxn id="63" idx="4"/>
              <a:endCxn id="66" idx="0"/>
            </p:cNvCxnSpPr>
            <p:nvPr/>
          </p:nvCxnSpPr>
          <p:spPr>
            <a:xfrm>
              <a:off x="2321971" y="3440240"/>
              <a:ext cx="126124" cy="458164"/>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a:extLst>
                <a:ext uri="{FF2B5EF4-FFF2-40B4-BE49-F238E27FC236}">
                  <a16:creationId xmlns:a16="http://schemas.microsoft.com/office/drawing/2014/main" id="{49289AB0-3D95-3D4F-BF27-C271A498A479}"/>
                </a:ext>
              </a:extLst>
            </p:cNvPr>
            <p:cNvCxnSpPr>
              <a:cxnSpLocks/>
              <a:stCxn id="63" idx="6"/>
              <a:endCxn id="64" idx="2"/>
            </p:cNvCxnSpPr>
            <p:nvPr/>
          </p:nvCxnSpPr>
          <p:spPr>
            <a:xfrm>
              <a:off x="2574219" y="3187992"/>
              <a:ext cx="496968" cy="13692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83442801-14A0-2842-BB6F-B77A1FA6B924}"/>
                </a:ext>
              </a:extLst>
            </p:cNvPr>
            <p:cNvCxnSpPr>
              <a:cxnSpLocks/>
              <a:stCxn id="64" idx="7"/>
              <a:endCxn id="65" idx="2"/>
            </p:cNvCxnSpPr>
            <p:nvPr/>
          </p:nvCxnSpPr>
          <p:spPr>
            <a:xfrm flipV="1">
              <a:off x="3501801" y="2938372"/>
              <a:ext cx="682062" cy="20818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a:extLst>
                <a:ext uri="{FF2B5EF4-FFF2-40B4-BE49-F238E27FC236}">
                  <a16:creationId xmlns:a16="http://schemas.microsoft.com/office/drawing/2014/main" id="{FB4543F3-82BB-4948-80C1-8DEAF4337910}"/>
                </a:ext>
              </a:extLst>
            </p:cNvPr>
            <p:cNvCxnSpPr>
              <a:cxnSpLocks/>
            </p:cNvCxnSpPr>
            <p:nvPr/>
          </p:nvCxnSpPr>
          <p:spPr>
            <a:xfrm flipH="1">
              <a:off x="3255718" y="3585341"/>
              <a:ext cx="73882" cy="1113513"/>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a:extLst>
                <a:ext uri="{FF2B5EF4-FFF2-40B4-BE49-F238E27FC236}">
                  <a16:creationId xmlns:a16="http://schemas.microsoft.com/office/drawing/2014/main" id="{E9318AE1-42BC-FF4D-8B3C-524821425BB5}"/>
                </a:ext>
              </a:extLst>
            </p:cNvPr>
            <p:cNvCxnSpPr>
              <a:cxnSpLocks/>
              <a:stCxn id="67" idx="7"/>
              <a:endCxn id="68" idx="3"/>
            </p:cNvCxnSpPr>
            <p:nvPr/>
          </p:nvCxnSpPr>
          <p:spPr>
            <a:xfrm flipV="1">
              <a:off x="3427919" y="4186165"/>
              <a:ext cx="518608" cy="57839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76" name="椭圆 75">
              <a:extLst>
                <a:ext uri="{FF2B5EF4-FFF2-40B4-BE49-F238E27FC236}">
                  <a16:creationId xmlns:a16="http://schemas.microsoft.com/office/drawing/2014/main" id="{0A819626-1EDC-1D41-9DFA-1627730B345F}"/>
                </a:ext>
              </a:extLst>
            </p:cNvPr>
            <p:cNvSpPr/>
            <p:nvPr/>
          </p:nvSpPr>
          <p:spPr>
            <a:xfrm>
              <a:off x="4003345" y="4890535"/>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H</a:t>
              </a:r>
              <a:endParaRPr kumimoji="1" lang="zh-CN" altLang="en-US" b="1" dirty="0">
                <a:solidFill>
                  <a:schemeClr val="tx1"/>
                </a:solidFill>
              </a:endParaRPr>
            </a:p>
          </p:txBody>
        </p:sp>
        <p:cxnSp>
          <p:nvCxnSpPr>
            <p:cNvPr id="77" name="直线箭头连接符 76">
              <a:extLst>
                <a:ext uri="{FF2B5EF4-FFF2-40B4-BE49-F238E27FC236}">
                  <a16:creationId xmlns:a16="http://schemas.microsoft.com/office/drawing/2014/main" id="{4BC3251E-AEF4-9B48-9F0C-D624557383AD}"/>
                </a:ext>
              </a:extLst>
            </p:cNvPr>
            <p:cNvCxnSpPr>
              <a:cxnSpLocks/>
              <a:stCxn id="76" idx="2"/>
              <a:endCxn id="67" idx="6"/>
            </p:cNvCxnSpPr>
            <p:nvPr/>
          </p:nvCxnSpPr>
          <p:spPr>
            <a:xfrm flipH="1" flipV="1">
              <a:off x="3501801" y="4942928"/>
              <a:ext cx="501544" cy="199855"/>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a:extLst>
                <a:ext uri="{FF2B5EF4-FFF2-40B4-BE49-F238E27FC236}">
                  <a16:creationId xmlns:a16="http://schemas.microsoft.com/office/drawing/2014/main" id="{5D26E6E3-87EA-D042-AFEB-99D230BB4D4D}"/>
                </a:ext>
              </a:extLst>
            </p:cNvPr>
            <p:cNvCxnSpPr>
              <a:cxnSpLocks/>
              <a:stCxn id="68" idx="4"/>
              <a:endCxn id="76" idx="0"/>
            </p:cNvCxnSpPr>
            <p:nvPr/>
          </p:nvCxnSpPr>
          <p:spPr>
            <a:xfrm>
              <a:off x="4124893" y="4260047"/>
              <a:ext cx="130700" cy="630488"/>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a:extLst>
                <a:ext uri="{FF2B5EF4-FFF2-40B4-BE49-F238E27FC236}">
                  <a16:creationId xmlns:a16="http://schemas.microsoft.com/office/drawing/2014/main" id="{EBFCEB9B-A72D-DC4A-BB29-C61D63ED0798}"/>
                </a:ext>
              </a:extLst>
            </p:cNvPr>
            <p:cNvCxnSpPr>
              <a:cxnSpLocks/>
              <a:stCxn id="65" idx="4"/>
              <a:endCxn id="68" idx="0"/>
            </p:cNvCxnSpPr>
            <p:nvPr/>
          </p:nvCxnSpPr>
          <p:spPr>
            <a:xfrm flipH="1">
              <a:off x="4124893" y="3190620"/>
              <a:ext cx="311218" cy="56493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80" name="椭圆 79">
              <a:extLst>
                <a:ext uri="{FF2B5EF4-FFF2-40B4-BE49-F238E27FC236}">
                  <a16:creationId xmlns:a16="http://schemas.microsoft.com/office/drawing/2014/main" id="{0E75F53F-0C53-3B42-9151-9A18E554A83A}"/>
                </a:ext>
              </a:extLst>
            </p:cNvPr>
            <p:cNvSpPr/>
            <p:nvPr/>
          </p:nvSpPr>
          <p:spPr>
            <a:xfrm>
              <a:off x="7701963" y="1877789"/>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r>
                <a:rPr kumimoji="1" lang="zh-CN" altLang="en-US" b="1" dirty="0">
                  <a:solidFill>
                    <a:schemeClr val="tx1"/>
                  </a:solidFill>
                </a:rPr>
                <a:t> </a:t>
              </a:r>
            </a:p>
          </p:txBody>
        </p:sp>
        <p:sp>
          <p:nvSpPr>
            <p:cNvPr id="81" name="椭圆 80">
              <a:extLst>
                <a:ext uri="{FF2B5EF4-FFF2-40B4-BE49-F238E27FC236}">
                  <a16:creationId xmlns:a16="http://schemas.microsoft.com/office/drawing/2014/main" id="{38D9EBF5-0C29-4349-91BB-3BA1D572937D}"/>
                </a:ext>
              </a:extLst>
            </p:cNvPr>
            <p:cNvSpPr/>
            <p:nvPr/>
          </p:nvSpPr>
          <p:spPr>
            <a:xfrm>
              <a:off x="7271349" y="2817795"/>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82" name="椭圆 81">
              <a:extLst>
                <a:ext uri="{FF2B5EF4-FFF2-40B4-BE49-F238E27FC236}">
                  <a16:creationId xmlns:a16="http://schemas.microsoft.com/office/drawing/2014/main" id="{BE4118BB-7E05-1249-85A1-BA73D7919639}"/>
                </a:ext>
              </a:extLst>
            </p:cNvPr>
            <p:cNvSpPr/>
            <p:nvPr/>
          </p:nvSpPr>
          <p:spPr>
            <a:xfrm>
              <a:off x="8272813" y="2954722"/>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83" name="椭圆 82">
              <a:extLst>
                <a:ext uri="{FF2B5EF4-FFF2-40B4-BE49-F238E27FC236}">
                  <a16:creationId xmlns:a16="http://schemas.microsoft.com/office/drawing/2014/main" id="{726529C3-B3D7-AE4B-802F-0DB457059D68}"/>
                </a:ext>
              </a:extLst>
            </p:cNvPr>
            <p:cNvSpPr/>
            <p:nvPr/>
          </p:nvSpPr>
          <p:spPr>
            <a:xfrm>
              <a:off x="9385489" y="2568175"/>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a:t>
              </a:r>
              <a:endParaRPr kumimoji="1" lang="zh-CN" altLang="en-US" b="1" dirty="0">
                <a:solidFill>
                  <a:schemeClr val="tx1"/>
                </a:solidFill>
              </a:endParaRPr>
            </a:p>
          </p:txBody>
        </p:sp>
        <p:sp>
          <p:nvSpPr>
            <p:cNvPr id="84" name="椭圆 83">
              <a:extLst>
                <a:ext uri="{FF2B5EF4-FFF2-40B4-BE49-F238E27FC236}">
                  <a16:creationId xmlns:a16="http://schemas.microsoft.com/office/drawing/2014/main" id="{7D08B1FC-CBDA-2D49-8E9F-CA95A3B5F2A1}"/>
                </a:ext>
              </a:extLst>
            </p:cNvPr>
            <p:cNvSpPr/>
            <p:nvPr/>
          </p:nvSpPr>
          <p:spPr>
            <a:xfrm>
              <a:off x="7397473" y="3780455"/>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a:t>
              </a:r>
              <a:endParaRPr kumimoji="1" lang="zh-CN" altLang="en-US" b="1" dirty="0">
                <a:solidFill>
                  <a:schemeClr val="tx1"/>
                </a:solidFill>
              </a:endParaRPr>
            </a:p>
          </p:txBody>
        </p:sp>
        <p:sp>
          <p:nvSpPr>
            <p:cNvPr id="85" name="椭圆 84">
              <a:extLst>
                <a:ext uri="{FF2B5EF4-FFF2-40B4-BE49-F238E27FC236}">
                  <a16:creationId xmlns:a16="http://schemas.microsoft.com/office/drawing/2014/main" id="{D86A1712-6BE0-E541-8F26-BBC24EC44118}"/>
                </a:ext>
              </a:extLst>
            </p:cNvPr>
            <p:cNvSpPr/>
            <p:nvPr/>
          </p:nvSpPr>
          <p:spPr>
            <a:xfrm>
              <a:off x="8198931" y="457273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F</a:t>
              </a:r>
              <a:endParaRPr kumimoji="1" lang="zh-CN" altLang="en-US" b="1" dirty="0">
                <a:solidFill>
                  <a:schemeClr val="tx1"/>
                </a:solidFill>
              </a:endParaRPr>
            </a:p>
          </p:txBody>
        </p:sp>
        <p:sp>
          <p:nvSpPr>
            <p:cNvPr id="86" name="椭圆 85">
              <a:extLst>
                <a:ext uri="{FF2B5EF4-FFF2-40B4-BE49-F238E27FC236}">
                  <a16:creationId xmlns:a16="http://schemas.microsoft.com/office/drawing/2014/main" id="{D88BA3EA-E27A-7C4E-93CC-CC619CD417F7}"/>
                </a:ext>
              </a:extLst>
            </p:cNvPr>
            <p:cNvSpPr/>
            <p:nvPr/>
          </p:nvSpPr>
          <p:spPr>
            <a:xfrm>
              <a:off x="9074271" y="3637602"/>
              <a:ext cx="504496" cy="50449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G</a:t>
              </a:r>
              <a:endParaRPr kumimoji="1" lang="zh-CN" altLang="en-US" b="1" dirty="0">
                <a:solidFill>
                  <a:schemeClr val="tx1"/>
                </a:solidFill>
              </a:endParaRPr>
            </a:p>
          </p:txBody>
        </p:sp>
        <p:cxnSp>
          <p:nvCxnSpPr>
            <p:cNvPr id="87" name="直线箭头连接符 86">
              <a:extLst>
                <a:ext uri="{FF2B5EF4-FFF2-40B4-BE49-F238E27FC236}">
                  <a16:creationId xmlns:a16="http://schemas.microsoft.com/office/drawing/2014/main" id="{D9608E03-F33F-6D44-AB71-B3D3A52E31AB}"/>
                </a:ext>
              </a:extLst>
            </p:cNvPr>
            <p:cNvCxnSpPr>
              <a:cxnSpLocks/>
              <a:stCxn id="81" idx="0"/>
              <a:endCxn id="80" idx="3"/>
            </p:cNvCxnSpPr>
            <p:nvPr/>
          </p:nvCxnSpPr>
          <p:spPr>
            <a:xfrm flipV="1">
              <a:off x="7523597" y="2308403"/>
              <a:ext cx="252248" cy="509392"/>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线箭头连接符 87">
              <a:extLst>
                <a:ext uri="{FF2B5EF4-FFF2-40B4-BE49-F238E27FC236}">
                  <a16:creationId xmlns:a16="http://schemas.microsoft.com/office/drawing/2014/main" id="{17DF8CD6-CEAB-F34C-B5A4-300FD095D836}"/>
                </a:ext>
              </a:extLst>
            </p:cNvPr>
            <p:cNvCxnSpPr>
              <a:stCxn id="80" idx="4"/>
              <a:endCxn id="82" idx="1"/>
            </p:cNvCxnSpPr>
            <p:nvPr/>
          </p:nvCxnSpPr>
          <p:spPr>
            <a:xfrm>
              <a:off x="7954211" y="2382285"/>
              <a:ext cx="392484" cy="646319"/>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a:extLst>
                <a:ext uri="{FF2B5EF4-FFF2-40B4-BE49-F238E27FC236}">
                  <a16:creationId xmlns:a16="http://schemas.microsoft.com/office/drawing/2014/main" id="{66E78334-B7F8-954C-85ED-F3EC2CA63966}"/>
                </a:ext>
              </a:extLst>
            </p:cNvPr>
            <p:cNvCxnSpPr>
              <a:cxnSpLocks/>
              <a:stCxn id="81" idx="4"/>
              <a:endCxn id="84" idx="0"/>
            </p:cNvCxnSpPr>
            <p:nvPr/>
          </p:nvCxnSpPr>
          <p:spPr>
            <a:xfrm>
              <a:off x="7523597" y="3322291"/>
              <a:ext cx="126124" cy="458164"/>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a:extLst>
                <a:ext uri="{FF2B5EF4-FFF2-40B4-BE49-F238E27FC236}">
                  <a16:creationId xmlns:a16="http://schemas.microsoft.com/office/drawing/2014/main" id="{FFEB7844-ADF1-6E48-8FE9-17557906E0C8}"/>
                </a:ext>
              </a:extLst>
            </p:cNvPr>
            <p:cNvCxnSpPr>
              <a:cxnSpLocks/>
              <a:stCxn id="81" idx="6"/>
              <a:endCxn id="82" idx="2"/>
            </p:cNvCxnSpPr>
            <p:nvPr/>
          </p:nvCxnSpPr>
          <p:spPr>
            <a:xfrm>
              <a:off x="7775845" y="3070043"/>
              <a:ext cx="496968" cy="13692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a:extLst>
                <a:ext uri="{FF2B5EF4-FFF2-40B4-BE49-F238E27FC236}">
                  <a16:creationId xmlns:a16="http://schemas.microsoft.com/office/drawing/2014/main" id="{55370C25-4F92-6F42-B1AF-4F577DE9D134}"/>
                </a:ext>
              </a:extLst>
            </p:cNvPr>
            <p:cNvCxnSpPr>
              <a:cxnSpLocks/>
              <a:stCxn id="82" idx="7"/>
              <a:endCxn id="83" idx="2"/>
            </p:cNvCxnSpPr>
            <p:nvPr/>
          </p:nvCxnSpPr>
          <p:spPr>
            <a:xfrm flipV="1">
              <a:off x="8703427" y="2820423"/>
              <a:ext cx="682062" cy="20818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BD6F2C4A-DE5F-4140-A6B5-EB9008B6F84A}"/>
                </a:ext>
              </a:extLst>
            </p:cNvPr>
            <p:cNvCxnSpPr>
              <a:cxnSpLocks/>
              <a:stCxn id="82" idx="4"/>
              <a:endCxn id="85" idx="0"/>
            </p:cNvCxnSpPr>
            <p:nvPr/>
          </p:nvCxnSpPr>
          <p:spPr>
            <a:xfrm flipH="1">
              <a:off x="8451179" y="3459218"/>
              <a:ext cx="73882" cy="1113513"/>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a:extLst>
                <a:ext uri="{FF2B5EF4-FFF2-40B4-BE49-F238E27FC236}">
                  <a16:creationId xmlns:a16="http://schemas.microsoft.com/office/drawing/2014/main" id="{F1EA9460-A71D-1749-AD99-D0A9DD35C034}"/>
                </a:ext>
              </a:extLst>
            </p:cNvPr>
            <p:cNvCxnSpPr>
              <a:cxnSpLocks/>
              <a:stCxn id="85" idx="7"/>
              <a:endCxn id="86" idx="3"/>
            </p:cNvCxnSpPr>
            <p:nvPr/>
          </p:nvCxnSpPr>
          <p:spPr>
            <a:xfrm flipV="1">
              <a:off x="8629545" y="4068216"/>
              <a:ext cx="518608" cy="57839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94" name="椭圆 93">
              <a:extLst>
                <a:ext uri="{FF2B5EF4-FFF2-40B4-BE49-F238E27FC236}">
                  <a16:creationId xmlns:a16="http://schemas.microsoft.com/office/drawing/2014/main" id="{9358E91F-474F-204F-AAAB-DA8866F618FC}"/>
                </a:ext>
              </a:extLst>
            </p:cNvPr>
            <p:cNvSpPr/>
            <p:nvPr/>
          </p:nvSpPr>
          <p:spPr>
            <a:xfrm>
              <a:off x="9204971" y="4772586"/>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H</a:t>
              </a:r>
              <a:endParaRPr kumimoji="1" lang="zh-CN" altLang="en-US" b="1" dirty="0">
                <a:solidFill>
                  <a:schemeClr val="tx1"/>
                </a:solidFill>
              </a:endParaRPr>
            </a:p>
          </p:txBody>
        </p:sp>
        <p:cxnSp>
          <p:nvCxnSpPr>
            <p:cNvPr id="95" name="直线箭头连接符 94">
              <a:extLst>
                <a:ext uri="{FF2B5EF4-FFF2-40B4-BE49-F238E27FC236}">
                  <a16:creationId xmlns:a16="http://schemas.microsoft.com/office/drawing/2014/main" id="{96B63BD0-29FA-D14C-8B24-C47C43920D6A}"/>
                </a:ext>
              </a:extLst>
            </p:cNvPr>
            <p:cNvCxnSpPr>
              <a:cxnSpLocks/>
              <a:stCxn id="94" idx="2"/>
              <a:endCxn id="85" idx="6"/>
            </p:cNvCxnSpPr>
            <p:nvPr/>
          </p:nvCxnSpPr>
          <p:spPr>
            <a:xfrm flipH="1" flipV="1">
              <a:off x="8703427" y="4824979"/>
              <a:ext cx="501544" cy="199855"/>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a:extLst>
                <a:ext uri="{FF2B5EF4-FFF2-40B4-BE49-F238E27FC236}">
                  <a16:creationId xmlns:a16="http://schemas.microsoft.com/office/drawing/2014/main" id="{9CA8369A-F483-E246-A82D-2A120F739D90}"/>
                </a:ext>
              </a:extLst>
            </p:cNvPr>
            <p:cNvCxnSpPr>
              <a:cxnSpLocks/>
              <a:stCxn id="86" idx="4"/>
              <a:endCxn id="94" idx="0"/>
            </p:cNvCxnSpPr>
            <p:nvPr/>
          </p:nvCxnSpPr>
          <p:spPr>
            <a:xfrm>
              <a:off x="9326519" y="4142098"/>
              <a:ext cx="130700" cy="630488"/>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a:extLst>
                <a:ext uri="{FF2B5EF4-FFF2-40B4-BE49-F238E27FC236}">
                  <a16:creationId xmlns:a16="http://schemas.microsoft.com/office/drawing/2014/main" id="{D21485A8-2E56-3742-BF68-14D764B3C434}"/>
                </a:ext>
              </a:extLst>
            </p:cNvPr>
            <p:cNvCxnSpPr>
              <a:cxnSpLocks/>
              <a:stCxn id="83" idx="4"/>
              <a:endCxn id="86" idx="0"/>
            </p:cNvCxnSpPr>
            <p:nvPr/>
          </p:nvCxnSpPr>
          <p:spPr>
            <a:xfrm flipH="1">
              <a:off x="9326519" y="3072671"/>
              <a:ext cx="311218" cy="56493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grpSp>
      <p:sp>
        <p:nvSpPr>
          <p:cNvPr id="98" name="文本框 97">
            <a:extLst>
              <a:ext uri="{FF2B5EF4-FFF2-40B4-BE49-F238E27FC236}">
                <a16:creationId xmlns:a16="http://schemas.microsoft.com/office/drawing/2014/main" id="{EF611EFB-073D-E34B-9003-018B6BF7B741}"/>
              </a:ext>
            </a:extLst>
          </p:cNvPr>
          <p:cNvSpPr txBox="1"/>
          <p:nvPr/>
        </p:nvSpPr>
        <p:spPr>
          <a:xfrm>
            <a:off x="443832" y="5745910"/>
            <a:ext cx="8200515" cy="461665"/>
          </a:xfrm>
          <a:prstGeom prst="rect">
            <a:avLst/>
          </a:prstGeom>
          <a:noFill/>
        </p:spPr>
        <p:txBody>
          <a:bodyPr wrap="none" rtlCol="0">
            <a:spAutoFit/>
          </a:bodyPr>
          <a:lstStyle/>
          <a:p>
            <a:r>
              <a:rPr kumimoji="1" lang="en-US" altLang="zh-CN" sz="2400" b="1" dirty="0">
                <a:latin typeface="Times New Roman" panose="02020603050405020304" pitchFamily="18" charset="0"/>
                <a:cs typeface="Times New Roman" panose="02020603050405020304" pitchFamily="18" charset="0"/>
              </a:rPr>
              <a:t>Centrality Ranking (Outdegree, Betweenness</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aseline="30000" dirty="0">
                <a:latin typeface="Times New Roman" panose="02020603050405020304" pitchFamily="18" charset="0"/>
                <a:cs typeface="Times New Roman" panose="02020603050405020304" pitchFamily="18" charset="0"/>
                <a:hlinkClick r:id="rId5" action="ppaction://hlinksldjump"/>
              </a:rPr>
              <a:t>4</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 PageRank</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aseline="30000" dirty="0">
                <a:latin typeface="Times New Roman" panose="02020603050405020304" pitchFamily="18" charset="0"/>
                <a:cs typeface="Times New Roman" panose="02020603050405020304" pitchFamily="18" charset="0"/>
                <a:hlinkClick r:id="rId5" action="ppaction://hlinksldjump"/>
              </a:rPr>
              <a:t>5</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46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7" name="文本框 56">
            <a:extLst>
              <a:ext uri="{FF2B5EF4-FFF2-40B4-BE49-F238E27FC236}">
                <a16:creationId xmlns:a16="http://schemas.microsoft.com/office/drawing/2014/main" id="{73EFE9E0-F2A3-934C-AECD-6B2B486EC449}"/>
              </a:ext>
            </a:extLst>
          </p:cNvPr>
          <p:cNvSpPr txBox="1"/>
          <p:nvPr/>
        </p:nvSpPr>
        <p:spPr>
          <a:xfrm>
            <a:off x="451520" y="138827"/>
            <a:ext cx="2949846"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Methodology</a:t>
            </a:r>
            <a:endParaRPr lang="zh-CN" altLang="en-US" sz="4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2A39513F-D8ED-B940-B236-562CE81A9120}"/>
                  </a:ext>
                </a:extLst>
              </p:cNvPr>
              <p:cNvSpPr txBox="1"/>
              <p:nvPr/>
            </p:nvSpPr>
            <p:spPr>
              <a:xfrm>
                <a:off x="515389" y="1163782"/>
                <a:ext cx="11296034" cy="2718180"/>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Run the algorithms on 6 small real datasets to see their effectiveness and efficiency.</a:t>
                </a:r>
              </a:p>
              <a:p>
                <a:pPr marL="342900"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Factorial time complexity to determine the exact solution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m:t>
                    </m:r>
                  </m:oMath>
                </a14:m>
                <a:r>
                  <a:rPr kumimoji="1" lang="en-US" altLang="zh-CN" sz="2400" dirty="0">
                    <a:latin typeface="Times New Roman" panose="02020603050405020304" pitchFamily="18" charset="0"/>
                    <a:cs typeface="Times New Roman" panose="02020603050405020304" pitchFamily="18" charset="0"/>
                  </a:rPr>
                  <a:t> Use the best result as benchmark.</a:t>
                </a:r>
              </a:p>
              <a:p>
                <a:pPr/>
                <a14:m>
                  <m:oMathPara xmlns:m="http://schemas.openxmlformats.org/officeDocument/2006/math">
                    <m:oMathParaPr>
                      <m:jc m:val="centerGroup"/>
                    </m:oMathParaPr>
                    <m:oMath xmlns:m="http://schemas.openxmlformats.org/officeDocument/2006/math">
                      <m:r>
                        <a:rPr kumimoji="1" lang="en-US" altLang="zh-CN" sz="2400" i="1" smtClean="0">
                          <a:latin typeface="Cambria Math" panose="02040503050406030204" pitchFamily="18" charset="0"/>
                          <a:cs typeface="Times New Roman" panose="02020603050405020304" pitchFamily="18" charset="0"/>
                        </a:rPr>
                        <m:t>𝛿</m:t>
                      </m:r>
                      <m:r>
                        <a:rPr kumimoji="1" lang="en-US" altLang="zh-CN" sz="2400" i="1">
                          <a:latin typeface="Cambria Math" panose="02040503050406030204" pitchFamily="18" charset="0"/>
                          <a:cs typeface="Times New Roman" panose="02020603050405020304" pitchFamily="18" charset="0"/>
                        </a:rPr>
                        <m:t> =</m:t>
                      </m:r>
                      <m:f>
                        <m:fPr>
                          <m:ctrlPr>
                            <a:rPr kumimoji="1" lang="en-US" altLang="zh-CN" sz="2400" b="0" i="1" smtClean="0">
                              <a:latin typeface="Cambria Math" panose="02040503050406030204" pitchFamily="18" charset="0"/>
                              <a:cs typeface="Times New Roman" panose="02020603050405020304" pitchFamily="18" charset="0"/>
                            </a:rPr>
                          </m:ctrlPr>
                        </m:fPr>
                        <m:num>
                          <m:r>
                            <a:rPr kumimoji="1" lang="en-US" altLang="zh-CN" sz="2400" i="1">
                              <a:latin typeface="Cambria Math" panose="02040503050406030204" pitchFamily="18" charset="0"/>
                              <a:cs typeface="Times New Roman" panose="02020603050405020304" pitchFamily="18" charset="0"/>
                            </a:rPr>
                            <m:t>𝜎</m:t>
                          </m:r>
                          <m:d>
                            <m:dPr>
                              <m:ctrlPr>
                                <a:rPr kumimoji="1" lang="en-US" altLang="zh-CN" sz="2400" i="1">
                                  <a:latin typeface="Cambria Math" panose="02040503050406030204" pitchFamily="18" charset="0"/>
                                  <a:cs typeface="Times New Roman" panose="02020603050405020304" pitchFamily="18" charset="0"/>
                                </a:rPr>
                              </m:ctrlPr>
                            </m:dPr>
                            <m:e>
                              <m:sSub>
                                <m:sSubPr>
                                  <m:ctrlPr>
                                    <a:rPr kumimoji="1" lang="en-US" altLang="zh-CN" sz="2400" i="1">
                                      <a:latin typeface="Cambria Math" panose="02040503050406030204" pitchFamily="18" charset="0"/>
                                      <a:cs typeface="Times New Roman" panose="02020603050405020304" pitchFamily="18" charset="0"/>
                                    </a:rPr>
                                  </m:ctrlPr>
                                </m:sSubPr>
                                <m:e>
                                  <m:r>
                                    <a:rPr kumimoji="1" lang="en-US" altLang="zh-CN" sz="2400" i="1">
                                      <a:latin typeface="Cambria Math" panose="02040503050406030204" pitchFamily="18" charset="0"/>
                                      <a:cs typeface="Times New Roman" panose="02020603050405020304" pitchFamily="18" charset="0"/>
                                    </a:rPr>
                                    <m:t>𝑆</m:t>
                                  </m:r>
                                </m:e>
                                <m:sub>
                                  <m:r>
                                    <a:rPr kumimoji="1" lang="en-US" altLang="zh-CN" sz="2400" i="1">
                                      <a:latin typeface="Cambria Math" panose="02040503050406030204" pitchFamily="18" charset="0"/>
                                      <a:cs typeface="Times New Roman" panose="02020603050405020304" pitchFamily="18" charset="0"/>
                                    </a:rPr>
                                    <m:t>𝑏𝑒𝑠𝑡</m:t>
                                  </m:r>
                                </m:sub>
                              </m:sSub>
                            </m:e>
                          </m:d>
                          <m:r>
                            <a:rPr kumimoji="1" lang="en-US" altLang="zh-CN" sz="2400" b="0" i="1" smtClean="0">
                              <a:latin typeface="Cambria Math" panose="02040503050406030204" pitchFamily="18" charset="0"/>
                              <a:cs typeface="Times New Roman" panose="02020603050405020304" pitchFamily="18" charset="0"/>
                            </a:rPr>
                            <m:t> − </m:t>
                          </m:r>
                          <m:r>
                            <a:rPr kumimoji="1" lang="en-US" altLang="zh-CN" sz="2400" i="1" smtClean="0">
                              <a:latin typeface="Cambria Math" panose="02040503050406030204" pitchFamily="18" charset="0"/>
                              <a:cs typeface="Times New Roman" panose="02020603050405020304" pitchFamily="18" charset="0"/>
                            </a:rPr>
                            <m:t>𝜎</m:t>
                          </m:r>
                          <m:d>
                            <m:dPr>
                              <m:ctrlPr>
                                <a:rPr kumimoji="1" lang="en-US" altLang="zh-CN" sz="2400" i="1">
                                  <a:latin typeface="Cambria Math" panose="02040503050406030204" pitchFamily="18" charset="0"/>
                                  <a:cs typeface="Times New Roman" panose="02020603050405020304" pitchFamily="18" charset="0"/>
                                </a:rPr>
                              </m:ctrlPr>
                            </m:dPr>
                            <m:e>
                              <m:sSub>
                                <m:sSubPr>
                                  <m:ctrlPr>
                                    <a:rPr kumimoji="1" lang="en-US" altLang="zh-CN" sz="2400" i="1">
                                      <a:latin typeface="Cambria Math" panose="02040503050406030204" pitchFamily="18" charset="0"/>
                                      <a:cs typeface="Times New Roman" panose="02020603050405020304" pitchFamily="18" charset="0"/>
                                    </a:rPr>
                                  </m:ctrlPr>
                                </m:sSubPr>
                                <m:e>
                                  <m:r>
                                    <a:rPr kumimoji="1" lang="en-US" altLang="zh-CN" sz="2400" i="1">
                                      <a:latin typeface="Cambria Math" panose="02040503050406030204" pitchFamily="18" charset="0"/>
                                      <a:cs typeface="Times New Roman" panose="02020603050405020304" pitchFamily="18" charset="0"/>
                                    </a:rPr>
                                    <m:t>𝑆</m:t>
                                  </m:r>
                                </m:e>
                                <m:sub>
                                  <m:r>
                                    <a:rPr kumimoji="1" lang="en-US" altLang="zh-CN" sz="2400" i="1">
                                      <a:latin typeface="Cambria Math" panose="02040503050406030204" pitchFamily="18" charset="0"/>
                                      <a:cs typeface="Times New Roman" panose="02020603050405020304" pitchFamily="18" charset="0"/>
                                    </a:rPr>
                                    <m:t>𝑐𝑒𝑛</m:t>
                                  </m:r>
                                </m:sub>
                              </m:sSub>
                            </m:e>
                          </m:d>
                        </m:num>
                        <m:den>
                          <m:r>
                            <a:rPr kumimoji="1" lang="en-US" altLang="zh-CN" sz="2400" i="1" smtClean="0">
                              <a:latin typeface="Cambria Math" panose="02040503050406030204" pitchFamily="18" charset="0"/>
                              <a:cs typeface="Times New Roman" panose="02020603050405020304" pitchFamily="18" charset="0"/>
                            </a:rPr>
                            <m:t>𝜎</m:t>
                          </m:r>
                          <m:d>
                            <m:dPr>
                              <m:ctrlPr>
                                <a:rPr kumimoji="1" lang="en-US" altLang="zh-CN" sz="2400" i="1" smtClean="0">
                                  <a:latin typeface="Cambria Math" panose="02040503050406030204" pitchFamily="18" charset="0"/>
                                  <a:cs typeface="Times New Roman" panose="02020603050405020304" pitchFamily="18" charset="0"/>
                                </a:rPr>
                              </m:ctrlPr>
                            </m:dPr>
                            <m:e>
                              <m:sSub>
                                <m:sSubPr>
                                  <m:ctrlPr>
                                    <a:rPr kumimoji="1" lang="en-US" altLang="zh-CN" sz="2400" i="1" smtClean="0">
                                      <a:latin typeface="Cambria Math" panose="02040503050406030204" pitchFamily="18" charset="0"/>
                                      <a:cs typeface="Times New Roman" panose="02020603050405020304" pitchFamily="18" charset="0"/>
                                    </a:rPr>
                                  </m:ctrlPr>
                                </m:sSubPr>
                                <m:e>
                                  <m:r>
                                    <a:rPr kumimoji="1" lang="en-US" altLang="zh-CN" sz="2400" i="1">
                                      <a:latin typeface="Cambria Math" panose="02040503050406030204" pitchFamily="18" charset="0"/>
                                      <a:cs typeface="Times New Roman" panose="02020603050405020304" pitchFamily="18" charset="0"/>
                                    </a:rPr>
                                    <m:t>𝑆</m:t>
                                  </m:r>
                                </m:e>
                                <m:sub>
                                  <m:r>
                                    <a:rPr kumimoji="1" lang="en-US" altLang="zh-CN" sz="2400" i="1">
                                      <a:latin typeface="Cambria Math" panose="02040503050406030204" pitchFamily="18" charset="0"/>
                                      <a:cs typeface="Times New Roman" panose="02020603050405020304" pitchFamily="18" charset="0"/>
                                    </a:rPr>
                                    <m:t>𝑏𝑒𝑠𝑡</m:t>
                                  </m:r>
                                </m:sub>
                              </m:sSub>
                            </m:e>
                          </m:d>
                        </m:den>
                      </m:f>
                    </m:oMath>
                  </m:oMathPara>
                </a14:m>
                <a:endParaRPr kumimoji="1"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kumimoji="1"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Visualize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𝛿</m:t>
                    </m:r>
                    <m:r>
                      <a:rPr kumimoji="1" lang="en-US" altLang="zh-CN" sz="2400" b="0" i="1" smtClean="0">
                        <a:latin typeface="Cambria Math" panose="02040503050406030204" pitchFamily="18" charset="0"/>
                        <a:cs typeface="Times New Roman" panose="02020603050405020304" pitchFamily="18" charset="0"/>
                      </a:rPr>
                      <m:t> ~</m:t>
                    </m:r>
                  </m:oMath>
                </a14:m>
                <a:r>
                  <a:rPr kumimoji="1" lang="en-US" altLang="zh-CN" sz="2400" dirty="0">
                    <a:latin typeface="Times New Roman" panose="02020603050405020304" pitchFamily="18" charset="0"/>
                    <a:cs typeface="Times New Roman" panose="02020603050405020304" pitchFamily="18" charset="0"/>
                  </a:rPr>
                  <a:t> features. Qualitative analysis.</a:t>
                </a:r>
              </a:p>
            </p:txBody>
          </p:sp>
        </mc:Choice>
        <mc:Fallback>
          <p:sp>
            <p:nvSpPr>
              <p:cNvPr id="47" name="文本框 46">
                <a:extLst>
                  <a:ext uri="{FF2B5EF4-FFF2-40B4-BE49-F238E27FC236}">
                    <a16:creationId xmlns:a16="http://schemas.microsoft.com/office/drawing/2014/main" id="{2A39513F-D8ED-B940-B236-562CE81A9120}"/>
                  </a:ext>
                </a:extLst>
              </p:cNvPr>
              <p:cNvSpPr txBox="1">
                <a:spLocks noRot="1" noChangeAspect="1" noMove="1" noResize="1" noEditPoints="1" noAdjustHandles="1" noChangeArrowheads="1" noChangeShapeType="1" noTextEdit="1"/>
              </p:cNvSpPr>
              <p:nvPr/>
            </p:nvSpPr>
            <p:spPr>
              <a:xfrm>
                <a:off x="515389" y="1163782"/>
                <a:ext cx="11296034" cy="2718180"/>
              </a:xfrm>
              <a:prstGeom prst="rect">
                <a:avLst/>
              </a:prstGeom>
              <a:blipFill>
                <a:blip r:embed="rId5"/>
                <a:stretch>
                  <a:fillRect l="-673" t="-1860" b="-4186"/>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F5920329-A21C-704F-BF0A-3BFCF06A1CE4}"/>
              </a:ext>
            </a:extLst>
          </p:cNvPr>
          <p:cNvGrpSpPr/>
          <p:nvPr/>
        </p:nvGrpSpPr>
        <p:grpSpPr>
          <a:xfrm>
            <a:off x="8044128" y="3885109"/>
            <a:ext cx="4147872" cy="2384920"/>
            <a:chOff x="4139743" y="3514306"/>
            <a:chExt cx="4147872" cy="2384920"/>
          </a:xfrm>
        </p:grpSpPr>
        <p:pic>
          <p:nvPicPr>
            <p:cNvPr id="2" name="图片 1">
              <a:extLst>
                <a:ext uri="{FF2B5EF4-FFF2-40B4-BE49-F238E27FC236}">
                  <a16:creationId xmlns:a16="http://schemas.microsoft.com/office/drawing/2014/main" id="{88F5C395-2E57-B540-9616-D92DAAD3259C}"/>
                </a:ext>
              </a:extLst>
            </p:cNvPr>
            <p:cNvPicPr>
              <a:picLocks noChangeAspect="1"/>
            </p:cNvPicPr>
            <p:nvPr/>
          </p:nvPicPr>
          <p:blipFill>
            <a:blip r:embed="rId6"/>
            <a:stretch>
              <a:fillRect/>
            </a:stretch>
          </p:blipFill>
          <p:spPr>
            <a:xfrm>
              <a:off x="4139743" y="3514306"/>
              <a:ext cx="3642276" cy="2384920"/>
            </a:xfrm>
            <a:prstGeom prst="rect">
              <a:avLst/>
            </a:prstGeom>
          </p:spPr>
        </p:pic>
        <p:sp>
          <p:nvSpPr>
            <p:cNvPr id="3" name="右大括号 2">
              <a:extLst>
                <a:ext uri="{FF2B5EF4-FFF2-40B4-BE49-F238E27FC236}">
                  <a16:creationId xmlns:a16="http://schemas.microsoft.com/office/drawing/2014/main" id="{CDE2EE21-6BCE-9846-B22D-0ECBB353FB4F}"/>
                </a:ext>
              </a:extLst>
            </p:cNvPr>
            <p:cNvSpPr/>
            <p:nvPr/>
          </p:nvSpPr>
          <p:spPr>
            <a:xfrm>
              <a:off x="7782019" y="3702184"/>
              <a:ext cx="125940" cy="771788"/>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790BC76-2A51-E04D-8C9A-C50C0A5DC2EE}"/>
                    </a:ext>
                  </a:extLst>
                </p:cNvPr>
                <p:cNvSpPr txBox="1"/>
                <p:nvPr/>
              </p:nvSpPr>
              <p:spPr>
                <a:xfrm>
                  <a:off x="7907959" y="3903412"/>
                  <a:ext cx="3796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𝛿</m:t>
                        </m:r>
                      </m:oMath>
                    </m:oMathPara>
                  </a14:m>
                  <a:endParaRPr kumimoji="1" lang="zh-CN" altLang="en-US" dirty="0"/>
                </a:p>
              </p:txBody>
            </p:sp>
          </mc:Choice>
          <mc:Fallback xmlns="">
            <p:sp>
              <p:nvSpPr>
                <p:cNvPr id="4" name="文本框 3">
                  <a:extLst>
                    <a:ext uri="{FF2B5EF4-FFF2-40B4-BE49-F238E27FC236}">
                      <a16:creationId xmlns:a16="http://schemas.microsoft.com/office/drawing/2014/main" id="{D790BC76-2A51-E04D-8C9A-C50C0A5DC2EE}"/>
                    </a:ext>
                  </a:extLst>
                </p:cNvPr>
                <p:cNvSpPr txBox="1">
                  <a:spLocks noRot="1" noChangeAspect="1" noMove="1" noResize="1" noEditPoints="1" noAdjustHandles="1" noChangeArrowheads="1" noChangeShapeType="1" noTextEdit="1"/>
                </p:cNvSpPr>
                <p:nvPr/>
              </p:nvSpPr>
              <p:spPr>
                <a:xfrm>
                  <a:off x="7907959" y="3903412"/>
                  <a:ext cx="379656" cy="369332"/>
                </a:xfrm>
                <a:prstGeom prst="rect">
                  <a:avLst/>
                </a:prstGeom>
                <a:blipFill>
                  <a:blip r:embed="rId7"/>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A3A8F9D-1DD3-584A-8939-A3BC647C4E02}"/>
                </a:ext>
              </a:extLst>
            </p:cNvPr>
            <p:cNvSpPr txBox="1"/>
            <p:nvPr/>
          </p:nvSpPr>
          <p:spPr>
            <a:xfrm rot="19672281">
              <a:off x="4933458" y="3976565"/>
              <a:ext cx="2325086" cy="923330"/>
            </a:xfrm>
            <a:prstGeom prst="rect">
              <a:avLst/>
            </a:prstGeom>
            <a:noFill/>
          </p:spPr>
          <p:txBody>
            <a:bodyPr wrap="square" rtlCol="0">
              <a:spAutoFit/>
            </a:bodyPr>
            <a:lstStyle/>
            <a:p>
              <a:r>
                <a:rPr kumimoji="1" lang="en-US" altLang="zh-CN" sz="5400" dirty="0">
                  <a:solidFill>
                    <a:srgbClr val="FF0000"/>
                  </a:solidFill>
                  <a:latin typeface="Times New Roman" panose="02020603050405020304" pitchFamily="18" charset="0"/>
                  <a:cs typeface="Times New Roman" panose="02020603050405020304" pitchFamily="18" charset="0"/>
                </a:rPr>
                <a:t>Spoiler!</a:t>
              </a:r>
              <a:endParaRPr kumimoji="1" lang="zh-CN" altLang="en-US" sz="5400" dirty="0">
                <a:solidFill>
                  <a:srgbClr val="FF0000"/>
                </a:solidFill>
                <a:latin typeface="Times New Roman" panose="02020603050405020304" pitchFamily="18" charset="0"/>
                <a:cs typeface="Times New Roman" panose="02020603050405020304" pitchFamily="18" charset="0"/>
              </a:endParaRPr>
            </a:p>
          </p:txBody>
        </p:sp>
      </p:grpSp>
      <p:pic>
        <p:nvPicPr>
          <p:cNvPr id="9" name="图片 8">
            <a:extLst>
              <a:ext uri="{FF2B5EF4-FFF2-40B4-BE49-F238E27FC236}">
                <a16:creationId xmlns:a16="http://schemas.microsoft.com/office/drawing/2014/main" id="{7FDB1D0F-24D9-9248-8BEF-CE7C2E6AB88E}"/>
              </a:ext>
            </a:extLst>
          </p:cNvPr>
          <p:cNvPicPr>
            <a:picLocks noChangeAspect="1"/>
          </p:cNvPicPr>
          <p:nvPr/>
        </p:nvPicPr>
        <p:blipFill>
          <a:blip r:embed="rId8"/>
          <a:stretch>
            <a:fillRect/>
          </a:stretch>
        </p:blipFill>
        <p:spPr>
          <a:xfrm>
            <a:off x="632714" y="4086969"/>
            <a:ext cx="5181600" cy="1981200"/>
          </a:xfrm>
          <a:prstGeom prst="rect">
            <a:avLst/>
          </a:prstGeom>
        </p:spPr>
      </p:pic>
    </p:spTree>
    <p:extLst>
      <p:ext uri="{BB962C8B-B14F-4D97-AF65-F5344CB8AC3E}">
        <p14:creationId xmlns:p14="http://schemas.microsoft.com/office/powerpoint/2010/main" val="331265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1696298"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Results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B5F169B0-B0BF-A842-9260-43DC10148FF5}"/>
              </a:ext>
            </a:extLst>
          </p:cNvPr>
          <p:cNvPicPr>
            <a:picLocks noChangeAspect="1"/>
          </p:cNvPicPr>
          <p:nvPr/>
        </p:nvPicPr>
        <p:blipFill>
          <a:blip r:embed="rId5"/>
          <a:stretch>
            <a:fillRect/>
          </a:stretch>
        </p:blipFill>
        <p:spPr>
          <a:xfrm>
            <a:off x="3191545" y="1089497"/>
            <a:ext cx="8269840" cy="5586153"/>
          </a:xfrm>
          <a:prstGeom prst="rect">
            <a:avLst/>
          </a:prstGeom>
        </p:spPr>
      </p:pic>
      <p:pic>
        <p:nvPicPr>
          <p:cNvPr id="7" name="图片 6">
            <a:extLst>
              <a:ext uri="{FF2B5EF4-FFF2-40B4-BE49-F238E27FC236}">
                <a16:creationId xmlns:a16="http://schemas.microsoft.com/office/drawing/2014/main" id="{3761A1AF-BFEC-2645-B77C-5EB11B4091AB}"/>
              </a:ext>
            </a:extLst>
          </p:cNvPr>
          <p:cNvPicPr>
            <a:picLocks noChangeAspect="1"/>
          </p:cNvPicPr>
          <p:nvPr/>
        </p:nvPicPr>
        <p:blipFill>
          <a:blip r:embed="rId6"/>
          <a:stretch>
            <a:fillRect/>
          </a:stretch>
        </p:blipFill>
        <p:spPr>
          <a:xfrm>
            <a:off x="447983" y="1089497"/>
            <a:ext cx="2324100" cy="2260600"/>
          </a:xfrm>
          <a:prstGeom prst="rect">
            <a:avLst/>
          </a:prstGeom>
        </p:spPr>
      </p:pic>
    </p:spTree>
    <p:extLst>
      <p:ext uri="{BB962C8B-B14F-4D97-AF65-F5344CB8AC3E}">
        <p14:creationId xmlns:p14="http://schemas.microsoft.com/office/powerpoint/2010/main" val="354694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1696298"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Results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36663E93-F70E-AA43-B3CD-16B718705C03}"/>
              </a:ext>
            </a:extLst>
          </p:cNvPr>
          <p:cNvPicPr>
            <a:picLocks noChangeAspect="1"/>
          </p:cNvPicPr>
          <p:nvPr/>
        </p:nvPicPr>
        <p:blipFill>
          <a:blip r:embed="rId5"/>
          <a:stretch>
            <a:fillRect/>
          </a:stretch>
        </p:blipFill>
        <p:spPr>
          <a:xfrm>
            <a:off x="2403175" y="1151501"/>
            <a:ext cx="7385650" cy="5524149"/>
          </a:xfrm>
          <a:prstGeom prst="rect">
            <a:avLst/>
          </a:prstGeom>
        </p:spPr>
      </p:pic>
    </p:spTree>
    <p:extLst>
      <p:ext uri="{BB962C8B-B14F-4D97-AF65-F5344CB8AC3E}">
        <p14:creationId xmlns:p14="http://schemas.microsoft.com/office/powerpoint/2010/main" val="377340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3549370"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Answers to RQs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6DA480C6-173B-BF4B-BD2E-3265C6896120}"/>
              </a:ext>
            </a:extLst>
          </p:cNvPr>
          <p:cNvSpPr txBox="1"/>
          <p:nvPr/>
        </p:nvSpPr>
        <p:spPr>
          <a:xfrm>
            <a:off x="515389" y="1163782"/>
            <a:ext cx="11296034" cy="2677656"/>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RQ1: </a:t>
            </a:r>
            <a:r>
              <a:rPr kumimoji="1" lang="en-US" altLang="zh-CN" sz="2400" dirty="0">
                <a:latin typeface="Times New Roman" panose="02020603050405020304" pitchFamily="18" charset="0"/>
                <a:cs typeface="Times New Roman" panose="02020603050405020304" pitchFamily="18" charset="0"/>
              </a:rPr>
              <a:t>Centrality ranking-based methods</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are </a:t>
            </a:r>
            <a:r>
              <a:rPr kumimoji="1" lang="en-US" altLang="zh-CN" sz="2400" dirty="0">
                <a:solidFill>
                  <a:srgbClr val="EA624C"/>
                </a:solidFill>
                <a:latin typeface="Times New Roman" panose="02020603050405020304" pitchFamily="18" charset="0"/>
                <a:cs typeface="Times New Roman" panose="02020603050405020304" pitchFamily="18" charset="0"/>
              </a:rPr>
              <a:t>not stable</a:t>
            </a:r>
            <a:r>
              <a:rPr kumimoji="1" lang="en-US" altLang="zh-CN" sz="2400" dirty="0">
                <a:latin typeface="Times New Roman" panose="02020603050405020304" pitchFamily="18" charset="0"/>
                <a:cs typeface="Times New Roman" panose="02020603050405020304" pitchFamily="18" charset="0"/>
              </a:rPr>
              <a:t>. Fail most of the time.</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b="1" dirty="0">
                <a:latin typeface="Times New Roman" panose="02020603050405020304" pitchFamily="18" charset="0"/>
                <a:cs typeface="Times New Roman" panose="02020603050405020304" pitchFamily="18" charset="0"/>
              </a:rPr>
              <a:t>RQ2: </a:t>
            </a:r>
            <a:r>
              <a:rPr kumimoji="1" lang="en-US" altLang="zh-CN" sz="2400" dirty="0">
                <a:latin typeface="Times New Roman" panose="02020603050405020304" pitchFamily="18" charset="0"/>
                <a:cs typeface="Times New Roman" panose="02020603050405020304" pitchFamily="18" charset="0"/>
              </a:rPr>
              <a:t>These methods simply consider the influence spread as a linear combination of the influence spread of every individual node in the seed set, not considering </a:t>
            </a:r>
            <a:r>
              <a:rPr kumimoji="1" lang="en-US" altLang="zh-CN" sz="2400" dirty="0">
                <a:solidFill>
                  <a:srgbClr val="EA624C"/>
                </a:solidFill>
                <a:latin typeface="Times New Roman" panose="02020603050405020304" pitchFamily="18" charset="0"/>
                <a:cs typeface="Times New Roman" panose="02020603050405020304" pitchFamily="18" charset="0"/>
              </a:rPr>
              <a:t>influence overlap</a:t>
            </a:r>
            <a:r>
              <a:rPr kumimoji="1" lang="en-US" altLang="zh-CN" sz="2400" dirty="0">
                <a:latin typeface="Times New Roman" panose="02020603050405020304" pitchFamily="18" charset="0"/>
                <a:cs typeface="Times New Roman" panose="02020603050405020304" pitchFamily="18" charset="0"/>
              </a:rPr>
              <a:t>.</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b="1" dirty="0">
                <a:latin typeface="Times New Roman" panose="02020603050405020304" pitchFamily="18" charset="0"/>
                <a:cs typeface="Times New Roman" panose="02020603050405020304" pitchFamily="18" charset="0"/>
              </a:rPr>
              <a:t>RQ3:</a:t>
            </a:r>
            <a:r>
              <a:rPr kumimoji="1" lang="en-US" altLang="zh-CN" sz="2400" dirty="0">
                <a:latin typeface="Times New Roman" panose="02020603050405020304" pitchFamily="18" charset="0"/>
                <a:cs typeface="Times New Roman" panose="02020603050405020304" pitchFamily="18" charset="0"/>
              </a:rPr>
              <a:t> Performance has </a:t>
            </a:r>
            <a:r>
              <a:rPr kumimoji="1" lang="en-US" altLang="zh-CN" sz="2400" dirty="0">
                <a:solidFill>
                  <a:srgbClr val="178F18"/>
                </a:solidFill>
                <a:latin typeface="Times New Roman" panose="02020603050405020304" pitchFamily="18" charset="0"/>
                <a:cs typeface="Times New Roman" panose="02020603050405020304" pitchFamily="18" charset="0"/>
              </a:rPr>
              <a:t>positive</a:t>
            </a:r>
            <a:r>
              <a:rPr kumimoji="1" lang="en-US" altLang="zh-CN" sz="2400" dirty="0">
                <a:latin typeface="Times New Roman" panose="02020603050405020304" pitchFamily="18" charset="0"/>
                <a:cs typeface="Times New Roman" panose="02020603050405020304" pitchFamily="18" charset="0"/>
              </a:rPr>
              <a:t> correlation with graph density. Other features not so obvious.</a:t>
            </a:r>
          </a:p>
        </p:txBody>
      </p:sp>
    </p:spTree>
    <p:extLst>
      <p:ext uri="{BB962C8B-B14F-4D97-AF65-F5344CB8AC3E}">
        <p14:creationId xmlns:p14="http://schemas.microsoft.com/office/powerpoint/2010/main" val="15879049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7084</TotalTime>
  <Words>1330</Words>
  <Application>Microsoft Macintosh PowerPoint</Application>
  <PresentationFormat>宽屏</PresentationFormat>
  <Paragraphs>124</Paragraphs>
  <Slides>12</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等线 Light</vt:lpstr>
      <vt:lpstr>Arial</vt:lpstr>
      <vt:lpstr>Calibri</vt:lpstr>
      <vt:lpstr>Cambria Math</vt:lpstr>
      <vt:lpstr>Times New Roman</vt:lpstr>
      <vt:lpstr>Office 主题​​</vt:lpstr>
      <vt:lpstr>On the Failure of Centrality Measures in Influence Maximization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Xiaolong</dc:creator>
  <cp:lastModifiedBy>CHEN Xiaolong</cp:lastModifiedBy>
  <cp:revision>52</cp:revision>
  <dcterms:created xsi:type="dcterms:W3CDTF">2022-08-31T03:50:57Z</dcterms:created>
  <dcterms:modified xsi:type="dcterms:W3CDTF">2022-11-29T16:31:47Z</dcterms:modified>
</cp:coreProperties>
</file>