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1"/>
  </p:notesMasterIdLst>
  <p:sldIdLst>
    <p:sldId id="259" r:id="rId2"/>
    <p:sldId id="260" r:id="rId3"/>
    <p:sldId id="509" r:id="rId4"/>
    <p:sldId id="698" r:id="rId5"/>
    <p:sldId id="699" r:id="rId6"/>
    <p:sldId id="700" r:id="rId7"/>
    <p:sldId id="701" r:id="rId8"/>
    <p:sldId id="702" r:id="rId9"/>
    <p:sldId id="691" r:id="rId10"/>
    <p:sldId id="703" r:id="rId11"/>
    <p:sldId id="704" r:id="rId12"/>
    <p:sldId id="705" r:id="rId13"/>
    <p:sldId id="781" r:id="rId14"/>
    <p:sldId id="706" r:id="rId15"/>
    <p:sldId id="707" r:id="rId16"/>
    <p:sldId id="708" r:id="rId17"/>
    <p:sldId id="692" r:id="rId18"/>
    <p:sldId id="709" r:id="rId19"/>
    <p:sldId id="710" r:id="rId20"/>
    <p:sldId id="693" r:id="rId21"/>
    <p:sldId id="711" r:id="rId22"/>
    <p:sldId id="712" r:id="rId23"/>
    <p:sldId id="713" r:id="rId24"/>
    <p:sldId id="694" r:id="rId25"/>
    <p:sldId id="715" r:id="rId26"/>
    <p:sldId id="716" r:id="rId27"/>
    <p:sldId id="717" r:id="rId28"/>
    <p:sldId id="718" r:id="rId29"/>
    <p:sldId id="719" r:id="rId30"/>
    <p:sldId id="782" r:id="rId31"/>
    <p:sldId id="783" r:id="rId32"/>
    <p:sldId id="784" r:id="rId33"/>
    <p:sldId id="785" r:id="rId34"/>
    <p:sldId id="786" r:id="rId35"/>
    <p:sldId id="787" r:id="rId36"/>
    <p:sldId id="788" r:id="rId37"/>
    <p:sldId id="736" r:id="rId38"/>
    <p:sldId id="737" r:id="rId39"/>
    <p:sldId id="874" r:id="rId40"/>
    <p:sldId id="738" r:id="rId41"/>
    <p:sldId id="740" r:id="rId42"/>
    <p:sldId id="739" r:id="rId43"/>
    <p:sldId id="741" r:id="rId44"/>
    <p:sldId id="856" r:id="rId45"/>
    <p:sldId id="857" r:id="rId46"/>
    <p:sldId id="858" r:id="rId47"/>
    <p:sldId id="859" r:id="rId48"/>
    <p:sldId id="860" r:id="rId49"/>
    <p:sldId id="861" r:id="rId50"/>
    <p:sldId id="862" r:id="rId51"/>
    <p:sldId id="863" r:id="rId52"/>
    <p:sldId id="864" r:id="rId53"/>
    <p:sldId id="865" r:id="rId54"/>
    <p:sldId id="866" r:id="rId55"/>
    <p:sldId id="867" r:id="rId56"/>
    <p:sldId id="868" r:id="rId57"/>
    <p:sldId id="869" r:id="rId58"/>
    <p:sldId id="870" r:id="rId59"/>
    <p:sldId id="871" r:id="rId60"/>
    <p:sldId id="872" r:id="rId61"/>
    <p:sldId id="873" r:id="rId62"/>
    <p:sldId id="845" r:id="rId63"/>
    <p:sldId id="846" r:id="rId64"/>
    <p:sldId id="847" r:id="rId65"/>
    <p:sldId id="848" r:id="rId66"/>
    <p:sldId id="849" r:id="rId67"/>
    <p:sldId id="850" r:id="rId68"/>
    <p:sldId id="851" r:id="rId69"/>
    <p:sldId id="852" r:id="rId70"/>
    <p:sldId id="853" r:id="rId71"/>
    <p:sldId id="854" r:id="rId72"/>
    <p:sldId id="855" r:id="rId73"/>
    <p:sldId id="696" r:id="rId74"/>
    <p:sldId id="725" r:id="rId75"/>
    <p:sldId id="726" r:id="rId76"/>
    <p:sldId id="727" r:id="rId77"/>
    <p:sldId id="728" r:id="rId78"/>
    <p:sldId id="748" r:id="rId79"/>
    <p:sldId id="449" r:id="rId80"/>
  </p:sldIdLst>
  <p:sldSz cx="9144000" cy="5143500" type="screen16x9"/>
  <p:notesSz cx="6858000" cy="9144000"/>
  <p:custDataLst>
    <p:tags r:id="rId8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52" userDrawn="1">
          <p15:clr>
            <a:srgbClr val="A4A3A4"/>
          </p15:clr>
        </p15:guide>
        <p15:guide id="2" pos="29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79646"/>
    <a:srgbClr val="0000FF"/>
    <a:srgbClr val="FFFFFF"/>
    <a:srgbClr val="F11F0F"/>
    <a:srgbClr val="956B8C"/>
    <a:srgbClr val="D0EC46"/>
    <a:srgbClr val="58E046"/>
    <a:srgbClr val="48D2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52F3A-36F1-194A-9E31-575228B0096E}" v="14" dt="2024-03-19T08:06:07.60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37"/>
  </p:normalViewPr>
  <p:slideViewPr>
    <p:cSldViewPr showGuides="1">
      <p:cViewPr varScale="1">
        <p:scale>
          <a:sx n="136" d="100"/>
          <a:sy n="136" d="100"/>
        </p:scale>
        <p:origin x="960" y="192"/>
      </p:cViewPr>
      <p:guideLst>
        <p:guide orient="horz" pos="1552"/>
        <p:guide pos="29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tags" Target="tags/tag1.xml"/></Relationships>
</file>

<file path=ppt/diagrams/_rels/data1.xml.rels><?xml version="1.0" encoding="UTF-8" standalone="yes"?>
<Relationships xmlns="http://schemas.openxmlformats.org/package/2006/relationships"><Relationship Id="rId1" Type="http://schemas.openxmlformats.org/officeDocument/2006/relationships/image" Target="../media/image7.png"/></Relationships>
</file>

<file path=ppt/diagrams/_rels/drawing1.xml.rels><?xml version="1.0" encoding="UTF-8" standalone="yes"?>
<Relationships xmlns="http://schemas.openxmlformats.org/package/2006/relationships"><Relationship Id="rId1"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3#2">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1#2">
  <dgm:title val=""/>
  <dgm:desc val=""/>
  <dgm:catLst>
    <dgm:cat type="accent4" pri="11100"/>
  </dgm:catLst>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F909A86-A837-4570-8E95-0D8AC383F537}" type="doc">
      <dgm:prSet loTypeId="urn:microsoft.com/office/officeart/2005/8/layout/radial2#2" loCatId="relationship" qsTypeId="urn:microsoft.com/office/officeart/2005/8/quickstyle/simple3#3" qsCatId="simple" csTypeId="urn:microsoft.com/office/officeart/2005/8/colors/colorful3#2" csCatId="colorful" phldr="1"/>
      <dgm:spPr/>
      <dgm:t>
        <a:bodyPr/>
        <a:lstStyle/>
        <a:p>
          <a:endParaRPr lang="zh-CN" altLang="en-US"/>
        </a:p>
      </dgm:t>
    </dgm:pt>
    <dgm:pt modelId="{A556CCE9-2BE3-4B17-BDAF-968866887772}">
      <dgm:prSet phldrT="[文本]"/>
      <dgm:spPr/>
      <dgm:t>
        <a:bodyPr/>
        <a:lstStyle/>
        <a:p>
          <a:r>
            <a:rPr lang="zh-CN" dirty="0"/>
            <a:t>解释性</a:t>
          </a:r>
          <a:endParaRPr lang="zh-CN" altLang="en-US" dirty="0"/>
        </a:p>
      </dgm:t>
    </dgm:pt>
    <dgm:pt modelId="{B1DCFDAF-3AD7-4394-A99D-459841F410EC}" type="parTrans" cxnId="{142AEA0A-1F4C-456A-9EC5-111FEFC20809}">
      <dgm:prSet/>
      <dgm:spPr/>
      <dgm:t>
        <a:bodyPr/>
        <a:lstStyle/>
        <a:p>
          <a:endParaRPr lang="zh-CN" altLang="en-US"/>
        </a:p>
      </dgm:t>
    </dgm:pt>
    <dgm:pt modelId="{1C256EDC-7813-4125-B608-E023CBE8E8AF}" type="sibTrans" cxnId="{142AEA0A-1F4C-456A-9EC5-111FEFC20809}">
      <dgm:prSet/>
      <dgm:spPr/>
      <dgm:t>
        <a:bodyPr/>
        <a:lstStyle/>
        <a:p>
          <a:endParaRPr lang="zh-CN" altLang="en-US"/>
        </a:p>
      </dgm:t>
    </dgm:pt>
    <dgm:pt modelId="{9E9697CE-F0EF-4C76-80E1-5320286BB897}">
      <dgm:prSet phldrT="[文本]"/>
      <dgm:spPr/>
      <dgm:t>
        <a:bodyPr/>
        <a:lstStyle/>
        <a:p>
          <a:r>
            <a:rPr lang="zh-CN" dirty="0"/>
            <a:t>基于对象</a:t>
          </a:r>
          <a:endParaRPr lang="zh-CN" altLang="en-US" dirty="0"/>
        </a:p>
      </dgm:t>
    </dgm:pt>
    <dgm:pt modelId="{CDB5092F-BFF7-4298-80F3-A854FC67ACB0}" type="parTrans" cxnId="{603437F7-8E8D-4DC0-9E70-0C733375120B}">
      <dgm:prSet/>
      <dgm:spPr/>
      <dgm:t>
        <a:bodyPr/>
        <a:lstStyle/>
        <a:p>
          <a:endParaRPr lang="zh-CN" altLang="en-US"/>
        </a:p>
      </dgm:t>
    </dgm:pt>
    <dgm:pt modelId="{59228751-9DA5-4831-82AF-9007D915484C}" type="sibTrans" cxnId="{603437F7-8E8D-4DC0-9E70-0C733375120B}">
      <dgm:prSet/>
      <dgm:spPr/>
      <dgm:t>
        <a:bodyPr/>
        <a:lstStyle/>
        <a:p>
          <a:endParaRPr lang="zh-CN" altLang="en-US"/>
        </a:p>
      </dgm:t>
    </dgm:pt>
    <dgm:pt modelId="{187B0169-87B6-45F9-A278-905DB6CB8E70}">
      <dgm:prSet phldrT="[文本]"/>
      <dgm:spPr/>
      <dgm:t>
        <a:bodyPr/>
        <a:lstStyle/>
        <a:p>
          <a:r>
            <a:rPr lang="zh-CN" dirty="0"/>
            <a:t>事件驱动</a:t>
          </a:r>
          <a:endParaRPr lang="zh-CN" altLang="en-US" dirty="0"/>
        </a:p>
      </dgm:t>
    </dgm:pt>
    <dgm:pt modelId="{B57DF122-D532-4192-8242-D9D4439CE5D5}" type="parTrans" cxnId="{EF652840-FCEB-4722-9F33-9B2B835E882A}">
      <dgm:prSet/>
      <dgm:spPr/>
      <dgm:t>
        <a:bodyPr/>
        <a:lstStyle/>
        <a:p>
          <a:endParaRPr lang="zh-CN" altLang="en-US"/>
        </a:p>
      </dgm:t>
    </dgm:pt>
    <dgm:pt modelId="{344A0B51-E40A-4A95-8935-6610C2DCF2FD}" type="sibTrans" cxnId="{EF652840-FCEB-4722-9F33-9B2B835E882A}">
      <dgm:prSet/>
      <dgm:spPr/>
      <dgm:t>
        <a:bodyPr/>
        <a:lstStyle/>
        <a:p>
          <a:endParaRPr lang="zh-CN" altLang="en-US"/>
        </a:p>
      </dgm:t>
    </dgm:pt>
    <dgm:pt modelId="{024A5FF1-CF05-4D10-AC1E-EA8D113644B2}">
      <dgm:prSet/>
      <dgm:spPr/>
      <dgm:t>
        <a:bodyPr/>
        <a:lstStyle/>
        <a:p>
          <a:r>
            <a:rPr lang="zh-CN"/>
            <a:t>安全性</a:t>
          </a:r>
          <a:endParaRPr lang="zh-CN" altLang="en-US"/>
        </a:p>
      </dgm:t>
    </dgm:pt>
    <dgm:pt modelId="{08430C69-C31B-4164-8488-032698E2EDD5}" type="parTrans" cxnId="{D6563BFA-2E12-457B-B9D4-4D0239A4EA24}">
      <dgm:prSet/>
      <dgm:spPr/>
      <dgm:t>
        <a:bodyPr/>
        <a:lstStyle/>
        <a:p>
          <a:endParaRPr lang="zh-CN" altLang="en-US"/>
        </a:p>
      </dgm:t>
    </dgm:pt>
    <dgm:pt modelId="{AC5EE313-A5A9-4ADE-B1BC-7B0F09E5380B}" type="sibTrans" cxnId="{D6563BFA-2E12-457B-B9D4-4D0239A4EA24}">
      <dgm:prSet/>
      <dgm:spPr/>
      <dgm:t>
        <a:bodyPr/>
        <a:lstStyle/>
        <a:p>
          <a:endParaRPr lang="zh-CN" altLang="en-US"/>
        </a:p>
      </dgm:t>
    </dgm:pt>
    <dgm:pt modelId="{134770EF-25DD-410E-AF22-469DB7419317}">
      <dgm:prSet/>
      <dgm:spPr/>
      <dgm:t>
        <a:bodyPr/>
        <a:lstStyle/>
        <a:p>
          <a:r>
            <a:rPr lang="zh-CN"/>
            <a:t>跨平台</a:t>
          </a:r>
          <a:endParaRPr lang="zh-CN" altLang="en-US"/>
        </a:p>
      </dgm:t>
    </dgm:pt>
    <dgm:pt modelId="{B1C742BC-FCAB-421F-ADF4-EBF6B824D455}" type="parTrans" cxnId="{BD1AE5CB-CF56-471E-A943-E5BB852A3A47}">
      <dgm:prSet/>
      <dgm:spPr/>
      <dgm:t>
        <a:bodyPr/>
        <a:lstStyle/>
        <a:p>
          <a:endParaRPr lang="zh-CN" altLang="en-US"/>
        </a:p>
      </dgm:t>
    </dgm:pt>
    <dgm:pt modelId="{1C58A5AF-464E-4C92-993A-62C66D14D414}" type="sibTrans" cxnId="{BD1AE5CB-CF56-471E-A943-E5BB852A3A47}">
      <dgm:prSet/>
      <dgm:spPr/>
      <dgm:t>
        <a:bodyPr/>
        <a:lstStyle/>
        <a:p>
          <a:endParaRPr lang="zh-CN" altLang="en-US"/>
        </a:p>
      </dgm:t>
    </dgm:pt>
    <dgm:pt modelId="{2A00F5A9-107F-4C1E-B081-0E57A1929C43}" type="pres">
      <dgm:prSet presAssocID="{6F909A86-A837-4570-8E95-0D8AC383F537}" presName="composite" presStyleCnt="0">
        <dgm:presLayoutVars>
          <dgm:chMax val="5"/>
          <dgm:dir/>
          <dgm:animLvl val="ctr"/>
          <dgm:resizeHandles val="exact"/>
        </dgm:presLayoutVars>
      </dgm:prSet>
      <dgm:spPr/>
    </dgm:pt>
    <dgm:pt modelId="{A91F10EF-240A-49A2-BDB9-DA59F8703041}" type="pres">
      <dgm:prSet presAssocID="{6F909A86-A837-4570-8E95-0D8AC383F537}" presName="cycle" presStyleCnt="0"/>
      <dgm:spPr/>
    </dgm:pt>
    <dgm:pt modelId="{6C87D57B-01CB-446B-92BF-8EB08BDBF285}" type="pres">
      <dgm:prSet presAssocID="{6F909A86-A837-4570-8E95-0D8AC383F537}" presName="centerShape" presStyleCnt="0"/>
      <dgm:spPr/>
    </dgm:pt>
    <dgm:pt modelId="{375354BC-E679-4201-BDD0-9757309137BF}" type="pres">
      <dgm:prSet presAssocID="{6F909A86-A837-4570-8E95-0D8AC383F537}" presName="connSite" presStyleLbl="node1" presStyleIdx="0" presStyleCnt="6"/>
      <dgm:spPr/>
    </dgm:pt>
    <dgm:pt modelId="{1527C5C6-10A9-4CDC-9540-3D1EA7D3CCBA}" type="pres">
      <dgm:prSet presAssocID="{6F909A86-A837-4570-8E95-0D8AC383F537}" presName="visible" presStyleLbl="node1" presStyleIdx="0" presStyleCnt="6"/>
      <dgm:spPr>
        <a:blipFill rotWithShape="0">
          <a:blip xmlns:r="http://schemas.openxmlformats.org/officeDocument/2006/relationships" r:embed="rId1"/>
          <a:stretch>
            <a:fillRect/>
          </a:stretch>
        </a:blipFill>
      </dgm:spPr>
    </dgm:pt>
    <dgm:pt modelId="{A57F4413-22BF-412D-811C-56DC0C2A6C77}" type="pres">
      <dgm:prSet presAssocID="{B1DCFDAF-3AD7-4394-A99D-459841F410EC}" presName="Name25" presStyleLbl="parChTrans1D1" presStyleIdx="0" presStyleCnt="5"/>
      <dgm:spPr/>
    </dgm:pt>
    <dgm:pt modelId="{5ED0B735-F383-4BA1-B86B-D6EB5467DABA}" type="pres">
      <dgm:prSet presAssocID="{A556CCE9-2BE3-4B17-BDAF-968866887772}" presName="node" presStyleCnt="0"/>
      <dgm:spPr/>
    </dgm:pt>
    <dgm:pt modelId="{D3FD9C6E-4792-41A6-A360-7AED20E1F2BC}" type="pres">
      <dgm:prSet presAssocID="{A556CCE9-2BE3-4B17-BDAF-968866887772}" presName="parentNode" presStyleLbl="node1" presStyleIdx="1" presStyleCnt="6">
        <dgm:presLayoutVars>
          <dgm:chMax val="1"/>
          <dgm:bulletEnabled val="1"/>
        </dgm:presLayoutVars>
      </dgm:prSet>
      <dgm:spPr/>
    </dgm:pt>
    <dgm:pt modelId="{D3059A9F-2CED-4DBC-887B-120B5CF26848}" type="pres">
      <dgm:prSet presAssocID="{A556CCE9-2BE3-4B17-BDAF-968866887772}" presName="childNode" presStyleLbl="revTx" presStyleIdx="0" presStyleCnt="0">
        <dgm:presLayoutVars>
          <dgm:bulletEnabled val="1"/>
        </dgm:presLayoutVars>
      </dgm:prSet>
      <dgm:spPr/>
    </dgm:pt>
    <dgm:pt modelId="{FCC4C170-F68E-4077-BE93-42CD56CCE535}" type="pres">
      <dgm:prSet presAssocID="{CDB5092F-BFF7-4298-80F3-A854FC67ACB0}" presName="Name25" presStyleLbl="parChTrans1D1" presStyleIdx="1" presStyleCnt="5"/>
      <dgm:spPr/>
    </dgm:pt>
    <dgm:pt modelId="{2622A22A-C3B0-4E8B-8524-C30EF4347563}" type="pres">
      <dgm:prSet presAssocID="{9E9697CE-F0EF-4C76-80E1-5320286BB897}" presName="node" presStyleCnt="0"/>
      <dgm:spPr/>
    </dgm:pt>
    <dgm:pt modelId="{79865143-E98E-42A3-9F62-D9CA1EF8C086}" type="pres">
      <dgm:prSet presAssocID="{9E9697CE-F0EF-4C76-80E1-5320286BB897}" presName="parentNode" presStyleLbl="node1" presStyleIdx="2" presStyleCnt="6">
        <dgm:presLayoutVars>
          <dgm:chMax val="1"/>
          <dgm:bulletEnabled val="1"/>
        </dgm:presLayoutVars>
      </dgm:prSet>
      <dgm:spPr/>
    </dgm:pt>
    <dgm:pt modelId="{9266CDFB-F76B-4105-BC5C-9F7AE0AEF8D3}" type="pres">
      <dgm:prSet presAssocID="{9E9697CE-F0EF-4C76-80E1-5320286BB897}" presName="childNode" presStyleLbl="revTx" presStyleIdx="0" presStyleCnt="0">
        <dgm:presLayoutVars>
          <dgm:bulletEnabled val="1"/>
        </dgm:presLayoutVars>
      </dgm:prSet>
      <dgm:spPr/>
    </dgm:pt>
    <dgm:pt modelId="{0ADED601-FD8E-4C6F-997D-CD2A407E6CA9}" type="pres">
      <dgm:prSet presAssocID="{B57DF122-D532-4192-8242-D9D4439CE5D5}" presName="Name25" presStyleLbl="parChTrans1D1" presStyleIdx="2" presStyleCnt="5"/>
      <dgm:spPr/>
    </dgm:pt>
    <dgm:pt modelId="{01516DE5-7FC6-41BC-9E9F-22F51738B1CB}" type="pres">
      <dgm:prSet presAssocID="{187B0169-87B6-45F9-A278-905DB6CB8E70}" presName="node" presStyleCnt="0"/>
      <dgm:spPr/>
    </dgm:pt>
    <dgm:pt modelId="{7A357349-9648-4DA5-8E55-6824C0AE33C4}" type="pres">
      <dgm:prSet presAssocID="{187B0169-87B6-45F9-A278-905DB6CB8E70}" presName="parentNode" presStyleLbl="node1" presStyleIdx="3" presStyleCnt="6">
        <dgm:presLayoutVars>
          <dgm:chMax val="1"/>
          <dgm:bulletEnabled val="1"/>
        </dgm:presLayoutVars>
      </dgm:prSet>
      <dgm:spPr/>
    </dgm:pt>
    <dgm:pt modelId="{0327FDAC-E44E-4A3F-BA81-A9D7798979B2}" type="pres">
      <dgm:prSet presAssocID="{187B0169-87B6-45F9-A278-905DB6CB8E70}" presName="childNode" presStyleLbl="revTx" presStyleIdx="0" presStyleCnt="0">
        <dgm:presLayoutVars>
          <dgm:bulletEnabled val="1"/>
        </dgm:presLayoutVars>
      </dgm:prSet>
      <dgm:spPr/>
    </dgm:pt>
    <dgm:pt modelId="{AEB80812-6E6E-4C17-8916-659125869A85}" type="pres">
      <dgm:prSet presAssocID="{08430C69-C31B-4164-8488-032698E2EDD5}" presName="Name25" presStyleLbl="parChTrans1D1" presStyleIdx="3" presStyleCnt="5"/>
      <dgm:spPr/>
    </dgm:pt>
    <dgm:pt modelId="{3B664460-8F81-4BAB-8F6A-3B2DAE560A94}" type="pres">
      <dgm:prSet presAssocID="{024A5FF1-CF05-4D10-AC1E-EA8D113644B2}" presName="node" presStyleCnt="0"/>
      <dgm:spPr/>
    </dgm:pt>
    <dgm:pt modelId="{1D4C94F8-C03F-410F-AD76-35505D8868CF}" type="pres">
      <dgm:prSet presAssocID="{024A5FF1-CF05-4D10-AC1E-EA8D113644B2}" presName="parentNode" presStyleLbl="node1" presStyleIdx="4" presStyleCnt="6">
        <dgm:presLayoutVars>
          <dgm:chMax val="1"/>
          <dgm:bulletEnabled val="1"/>
        </dgm:presLayoutVars>
      </dgm:prSet>
      <dgm:spPr/>
    </dgm:pt>
    <dgm:pt modelId="{C628E18B-4FCF-4A15-98CE-094C22F8206B}" type="pres">
      <dgm:prSet presAssocID="{024A5FF1-CF05-4D10-AC1E-EA8D113644B2}" presName="childNode" presStyleLbl="revTx" presStyleIdx="0" presStyleCnt="0">
        <dgm:presLayoutVars>
          <dgm:bulletEnabled val="1"/>
        </dgm:presLayoutVars>
      </dgm:prSet>
      <dgm:spPr/>
    </dgm:pt>
    <dgm:pt modelId="{B98D5D49-B622-41A4-91DC-4DBED172B3D7}" type="pres">
      <dgm:prSet presAssocID="{B1C742BC-FCAB-421F-ADF4-EBF6B824D455}" presName="Name25" presStyleLbl="parChTrans1D1" presStyleIdx="4" presStyleCnt="5"/>
      <dgm:spPr/>
    </dgm:pt>
    <dgm:pt modelId="{E9C2601B-9DB3-4BA4-B103-55FE1F7AB5B9}" type="pres">
      <dgm:prSet presAssocID="{134770EF-25DD-410E-AF22-469DB7419317}" presName="node" presStyleCnt="0"/>
      <dgm:spPr/>
    </dgm:pt>
    <dgm:pt modelId="{1E16CEAC-1F82-440F-A91A-A8C67C839434}" type="pres">
      <dgm:prSet presAssocID="{134770EF-25DD-410E-AF22-469DB7419317}" presName="parentNode" presStyleLbl="node1" presStyleIdx="5" presStyleCnt="6">
        <dgm:presLayoutVars>
          <dgm:chMax val="1"/>
          <dgm:bulletEnabled val="1"/>
        </dgm:presLayoutVars>
      </dgm:prSet>
      <dgm:spPr/>
    </dgm:pt>
    <dgm:pt modelId="{44A305F0-36C2-4338-9B1B-94CF6A1A804F}" type="pres">
      <dgm:prSet presAssocID="{134770EF-25DD-410E-AF22-469DB7419317}" presName="childNode" presStyleLbl="revTx" presStyleIdx="0" presStyleCnt="0">
        <dgm:presLayoutVars>
          <dgm:bulletEnabled val="1"/>
        </dgm:presLayoutVars>
      </dgm:prSet>
      <dgm:spPr/>
    </dgm:pt>
  </dgm:ptLst>
  <dgm:cxnLst>
    <dgm:cxn modelId="{142AEA0A-1F4C-456A-9EC5-111FEFC20809}" srcId="{6F909A86-A837-4570-8E95-0D8AC383F537}" destId="{A556CCE9-2BE3-4B17-BDAF-968866887772}" srcOrd="0" destOrd="0" parTransId="{B1DCFDAF-3AD7-4394-A99D-459841F410EC}" sibTransId="{1C256EDC-7813-4125-B608-E023CBE8E8AF}"/>
    <dgm:cxn modelId="{6DA2E010-2948-4915-8401-21BF50C5E4C3}" type="presOf" srcId="{134770EF-25DD-410E-AF22-469DB7419317}" destId="{1E16CEAC-1F82-440F-A91A-A8C67C839434}" srcOrd="0" destOrd="0" presId="urn:microsoft.com/office/officeart/2005/8/layout/radial2#2"/>
    <dgm:cxn modelId="{22DA9B13-47F9-4114-9C8A-DB6BAB2BD3B4}" type="presOf" srcId="{A556CCE9-2BE3-4B17-BDAF-968866887772}" destId="{D3FD9C6E-4792-41A6-A360-7AED20E1F2BC}" srcOrd="0" destOrd="0" presId="urn:microsoft.com/office/officeart/2005/8/layout/radial2#2"/>
    <dgm:cxn modelId="{E19FA91C-CCEC-4377-BDC1-348C38F14A36}" type="presOf" srcId="{024A5FF1-CF05-4D10-AC1E-EA8D113644B2}" destId="{1D4C94F8-C03F-410F-AD76-35505D8868CF}" srcOrd="0" destOrd="0" presId="urn:microsoft.com/office/officeart/2005/8/layout/radial2#2"/>
    <dgm:cxn modelId="{019FB23C-C611-4B39-ABED-0E5B0FFCB040}" type="presOf" srcId="{187B0169-87B6-45F9-A278-905DB6CB8E70}" destId="{7A357349-9648-4DA5-8E55-6824C0AE33C4}" srcOrd="0" destOrd="0" presId="urn:microsoft.com/office/officeart/2005/8/layout/radial2#2"/>
    <dgm:cxn modelId="{EF652840-FCEB-4722-9F33-9B2B835E882A}" srcId="{6F909A86-A837-4570-8E95-0D8AC383F537}" destId="{187B0169-87B6-45F9-A278-905DB6CB8E70}" srcOrd="2" destOrd="0" parTransId="{B57DF122-D532-4192-8242-D9D4439CE5D5}" sibTransId="{344A0B51-E40A-4A95-8935-6610C2DCF2FD}"/>
    <dgm:cxn modelId="{11766156-8842-41A4-9737-5985BB639463}" type="presOf" srcId="{CDB5092F-BFF7-4298-80F3-A854FC67ACB0}" destId="{FCC4C170-F68E-4077-BE93-42CD56CCE535}" srcOrd="0" destOrd="0" presId="urn:microsoft.com/office/officeart/2005/8/layout/radial2#2"/>
    <dgm:cxn modelId="{27ECCE5F-9897-4648-BE80-8E1803A6E963}" type="presOf" srcId="{08430C69-C31B-4164-8488-032698E2EDD5}" destId="{AEB80812-6E6E-4C17-8916-659125869A85}" srcOrd="0" destOrd="0" presId="urn:microsoft.com/office/officeart/2005/8/layout/radial2#2"/>
    <dgm:cxn modelId="{5F74576F-BBEA-442E-9EDF-70430AAEB7E3}" type="presOf" srcId="{B1DCFDAF-3AD7-4394-A99D-459841F410EC}" destId="{A57F4413-22BF-412D-811C-56DC0C2A6C77}" srcOrd="0" destOrd="0" presId="urn:microsoft.com/office/officeart/2005/8/layout/radial2#2"/>
    <dgm:cxn modelId="{5460D29D-F2D9-4001-BB2A-F0864AC9540D}" type="presOf" srcId="{B1C742BC-FCAB-421F-ADF4-EBF6B824D455}" destId="{B98D5D49-B622-41A4-91DC-4DBED172B3D7}" srcOrd="0" destOrd="0" presId="urn:microsoft.com/office/officeart/2005/8/layout/radial2#2"/>
    <dgm:cxn modelId="{416C66B9-E48D-4076-A425-3118EBB9B870}" type="presOf" srcId="{9E9697CE-F0EF-4C76-80E1-5320286BB897}" destId="{79865143-E98E-42A3-9F62-D9CA1EF8C086}" srcOrd="0" destOrd="0" presId="urn:microsoft.com/office/officeart/2005/8/layout/radial2#2"/>
    <dgm:cxn modelId="{A423D8BA-B77F-4F91-8352-6AAB0AAF16D2}" type="presOf" srcId="{B57DF122-D532-4192-8242-D9D4439CE5D5}" destId="{0ADED601-FD8E-4C6F-997D-CD2A407E6CA9}" srcOrd="0" destOrd="0" presId="urn:microsoft.com/office/officeart/2005/8/layout/radial2#2"/>
    <dgm:cxn modelId="{5C6AB8C1-1B88-4AD9-8490-44B8E3D9319C}" type="presOf" srcId="{6F909A86-A837-4570-8E95-0D8AC383F537}" destId="{2A00F5A9-107F-4C1E-B081-0E57A1929C43}" srcOrd="0" destOrd="0" presId="urn:microsoft.com/office/officeart/2005/8/layout/radial2#2"/>
    <dgm:cxn modelId="{BD1AE5CB-CF56-471E-A943-E5BB852A3A47}" srcId="{6F909A86-A837-4570-8E95-0D8AC383F537}" destId="{134770EF-25DD-410E-AF22-469DB7419317}" srcOrd="4" destOrd="0" parTransId="{B1C742BC-FCAB-421F-ADF4-EBF6B824D455}" sibTransId="{1C58A5AF-464E-4C92-993A-62C66D14D414}"/>
    <dgm:cxn modelId="{603437F7-8E8D-4DC0-9E70-0C733375120B}" srcId="{6F909A86-A837-4570-8E95-0D8AC383F537}" destId="{9E9697CE-F0EF-4C76-80E1-5320286BB897}" srcOrd="1" destOrd="0" parTransId="{CDB5092F-BFF7-4298-80F3-A854FC67ACB0}" sibTransId="{59228751-9DA5-4831-82AF-9007D915484C}"/>
    <dgm:cxn modelId="{D6563BFA-2E12-457B-B9D4-4D0239A4EA24}" srcId="{6F909A86-A837-4570-8E95-0D8AC383F537}" destId="{024A5FF1-CF05-4D10-AC1E-EA8D113644B2}" srcOrd="3" destOrd="0" parTransId="{08430C69-C31B-4164-8488-032698E2EDD5}" sibTransId="{AC5EE313-A5A9-4ADE-B1BC-7B0F09E5380B}"/>
    <dgm:cxn modelId="{9E9B4A39-5D7D-42F7-89A4-705EB8530902}" type="presParOf" srcId="{2A00F5A9-107F-4C1E-B081-0E57A1929C43}" destId="{A91F10EF-240A-49A2-BDB9-DA59F8703041}" srcOrd="0" destOrd="0" presId="urn:microsoft.com/office/officeart/2005/8/layout/radial2#2"/>
    <dgm:cxn modelId="{A6D0F8E4-2FBB-4A77-81EB-755229C07205}" type="presParOf" srcId="{A91F10EF-240A-49A2-BDB9-DA59F8703041}" destId="{6C87D57B-01CB-446B-92BF-8EB08BDBF285}" srcOrd="0" destOrd="0" presId="urn:microsoft.com/office/officeart/2005/8/layout/radial2#2"/>
    <dgm:cxn modelId="{DA58CCF8-4989-4324-8783-574D85A14E23}" type="presParOf" srcId="{6C87D57B-01CB-446B-92BF-8EB08BDBF285}" destId="{375354BC-E679-4201-BDD0-9757309137BF}" srcOrd="0" destOrd="0" presId="urn:microsoft.com/office/officeart/2005/8/layout/radial2#2"/>
    <dgm:cxn modelId="{90248994-7F30-4B2C-BED2-767481DE89B4}" type="presParOf" srcId="{6C87D57B-01CB-446B-92BF-8EB08BDBF285}" destId="{1527C5C6-10A9-4CDC-9540-3D1EA7D3CCBA}" srcOrd="1" destOrd="0" presId="urn:microsoft.com/office/officeart/2005/8/layout/radial2#2"/>
    <dgm:cxn modelId="{FC3573DF-D861-4A5C-9714-9BB3507B0876}" type="presParOf" srcId="{A91F10EF-240A-49A2-BDB9-DA59F8703041}" destId="{A57F4413-22BF-412D-811C-56DC0C2A6C77}" srcOrd="1" destOrd="0" presId="urn:microsoft.com/office/officeart/2005/8/layout/radial2#2"/>
    <dgm:cxn modelId="{ED6472F7-6034-4447-80C7-605810F8DBC9}" type="presParOf" srcId="{A91F10EF-240A-49A2-BDB9-DA59F8703041}" destId="{5ED0B735-F383-4BA1-B86B-D6EB5467DABA}" srcOrd="2" destOrd="0" presId="urn:microsoft.com/office/officeart/2005/8/layout/radial2#2"/>
    <dgm:cxn modelId="{F0AF67E2-DCA9-4506-AE1E-0FD5F47CF0C9}" type="presParOf" srcId="{5ED0B735-F383-4BA1-B86B-D6EB5467DABA}" destId="{D3FD9C6E-4792-41A6-A360-7AED20E1F2BC}" srcOrd="0" destOrd="0" presId="urn:microsoft.com/office/officeart/2005/8/layout/radial2#2"/>
    <dgm:cxn modelId="{A3A873DC-65EF-4074-93E9-14554C61DF58}" type="presParOf" srcId="{5ED0B735-F383-4BA1-B86B-D6EB5467DABA}" destId="{D3059A9F-2CED-4DBC-887B-120B5CF26848}" srcOrd="1" destOrd="0" presId="urn:microsoft.com/office/officeart/2005/8/layout/radial2#2"/>
    <dgm:cxn modelId="{9620DA95-49D6-472E-8EA7-ED60D35AD59F}" type="presParOf" srcId="{A91F10EF-240A-49A2-BDB9-DA59F8703041}" destId="{FCC4C170-F68E-4077-BE93-42CD56CCE535}" srcOrd="3" destOrd="0" presId="urn:microsoft.com/office/officeart/2005/8/layout/radial2#2"/>
    <dgm:cxn modelId="{0195E61E-4FB8-4A1F-8B5A-69CADB05FAEF}" type="presParOf" srcId="{A91F10EF-240A-49A2-BDB9-DA59F8703041}" destId="{2622A22A-C3B0-4E8B-8524-C30EF4347563}" srcOrd="4" destOrd="0" presId="urn:microsoft.com/office/officeart/2005/8/layout/radial2#2"/>
    <dgm:cxn modelId="{49927772-92F9-4862-9FD7-D47EED3F0D6F}" type="presParOf" srcId="{2622A22A-C3B0-4E8B-8524-C30EF4347563}" destId="{79865143-E98E-42A3-9F62-D9CA1EF8C086}" srcOrd="0" destOrd="0" presId="urn:microsoft.com/office/officeart/2005/8/layout/radial2#2"/>
    <dgm:cxn modelId="{F3D682F6-B07B-4973-B333-08D533278BF4}" type="presParOf" srcId="{2622A22A-C3B0-4E8B-8524-C30EF4347563}" destId="{9266CDFB-F76B-4105-BC5C-9F7AE0AEF8D3}" srcOrd="1" destOrd="0" presId="urn:microsoft.com/office/officeart/2005/8/layout/radial2#2"/>
    <dgm:cxn modelId="{0036001C-BE89-4416-A16F-E3E79434CC4D}" type="presParOf" srcId="{A91F10EF-240A-49A2-BDB9-DA59F8703041}" destId="{0ADED601-FD8E-4C6F-997D-CD2A407E6CA9}" srcOrd="5" destOrd="0" presId="urn:microsoft.com/office/officeart/2005/8/layout/radial2#2"/>
    <dgm:cxn modelId="{29DBAC59-4F4F-4417-B353-9305D15E399F}" type="presParOf" srcId="{A91F10EF-240A-49A2-BDB9-DA59F8703041}" destId="{01516DE5-7FC6-41BC-9E9F-22F51738B1CB}" srcOrd="6" destOrd="0" presId="urn:microsoft.com/office/officeart/2005/8/layout/radial2#2"/>
    <dgm:cxn modelId="{8B6680BB-6C6C-4EFD-9D16-EB5BE563DDC2}" type="presParOf" srcId="{01516DE5-7FC6-41BC-9E9F-22F51738B1CB}" destId="{7A357349-9648-4DA5-8E55-6824C0AE33C4}" srcOrd="0" destOrd="0" presId="urn:microsoft.com/office/officeart/2005/8/layout/radial2#2"/>
    <dgm:cxn modelId="{C6333FFF-21D1-4DDF-B3C8-B010D69C916C}" type="presParOf" srcId="{01516DE5-7FC6-41BC-9E9F-22F51738B1CB}" destId="{0327FDAC-E44E-4A3F-BA81-A9D7798979B2}" srcOrd="1" destOrd="0" presId="urn:microsoft.com/office/officeart/2005/8/layout/radial2#2"/>
    <dgm:cxn modelId="{C2B10FFA-2E94-4835-B032-A8BC6DA2B891}" type="presParOf" srcId="{A91F10EF-240A-49A2-BDB9-DA59F8703041}" destId="{AEB80812-6E6E-4C17-8916-659125869A85}" srcOrd="7" destOrd="0" presId="urn:microsoft.com/office/officeart/2005/8/layout/radial2#2"/>
    <dgm:cxn modelId="{CAB24E10-0F02-467D-9225-73B260F68904}" type="presParOf" srcId="{A91F10EF-240A-49A2-BDB9-DA59F8703041}" destId="{3B664460-8F81-4BAB-8F6A-3B2DAE560A94}" srcOrd="8" destOrd="0" presId="urn:microsoft.com/office/officeart/2005/8/layout/radial2#2"/>
    <dgm:cxn modelId="{EFFCC49A-D4DA-4E5A-8C92-188D4CD444AE}" type="presParOf" srcId="{3B664460-8F81-4BAB-8F6A-3B2DAE560A94}" destId="{1D4C94F8-C03F-410F-AD76-35505D8868CF}" srcOrd="0" destOrd="0" presId="urn:microsoft.com/office/officeart/2005/8/layout/radial2#2"/>
    <dgm:cxn modelId="{E2673B07-0929-49E1-B9A1-5A480B55B338}" type="presParOf" srcId="{3B664460-8F81-4BAB-8F6A-3B2DAE560A94}" destId="{C628E18B-4FCF-4A15-98CE-094C22F8206B}" srcOrd="1" destOrd="0" presId="urn:microsoft.com/office/officeart/2005/8/layout/radial2#2"/>
    <dgm:cxn modelId="{A69436ED-7918-4F72-9D16-0B04FD536B11}" type="presParOf" srcId="{A91F10EF-240A-49A2-BDB9-DA59F8703041}" destId="{B98D5D49-B622-41A4-91DC-4DBED172B3D7}" srcOrd="9" destOrd="0" presId="urn:microsoft.com/office/officeart/2005/8/layout/radial2#2"/>
    <dgm:cxn modelId="{D403818F-8288-44C9-8D7A-28662BAF7397}" type="presParOf" srcId="{A91F10EF-240A-49A2-BDB9-DA59F8703041}" destId="{E9C2601B-9DB3-4BA4-B103-55FE1F7AB5B9}" srcOrd="10" destOrd="0" presId="urn:microsoft.com/office/officeart/2005/8/layout/radial2#2"/>
    <dgm:cxn modelId="{EE0080E0-1962-45B9-8FF9-DD25827CDCF1}" type="presParOf" srcId="{E9C2601B-9DB3-4BA4-B103-55FE1F7AB5B9}" destId="{1E16CEAC-1F82-440F-A91A-A8C67C839434}" srcOrd="0" destOrd="0" presId="urn:microsoft.com/office/officeart/2005/8/layout/radial2#2"/>
    <dgm:cxn modelId="{6DA19A59-D5FA-49CF-97B3-09F726244E5E}" type="presParOf" srcId="{E9C2601B-9DB3-4BA4-B103-55FE1F7AB5B9}" destId="{44A305F0-36C2-4338-9B1B-94CF6A1A804F}" srcOrd="1" destOrd="0" presId="urn:microsoft.com/office/officeart/2005/8/layout/radial2#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885B3F-31EC-4885-B9CB-4BF87A56D321}" type="doc">
      <dgm:prSet loTypeId="urn:microsoft.com/office/officeart/2005/8/layout/chevron2" loCatId="process" qsTypeId="urn:microsoft.com/office/officeart/2005/8/quickstyle/simple3#4" qsCatId="simple" csTypeId="urn:microsoft.com/office/officeart/2005/8/colors/accent4_1#2" csCatId="accent4" phldr="1"/>
      <dgm:spPr/>
      <dgm:t>
        <a:bodyPr/>
        <a:lstStyle/>
        <a:p>
          <a:endParaRPr lang="zh-CN" altLang="en-US"/>
        </a:p>
      </dgm:t>
    </dgm:pt>
    <dgm:pt modelId="{CCCA3EF0-4FA2-480C-BA45-30936281629A}">
      <dgm:prSet phldrT="[文本]"/>
      <dgm:spPr/>
      <dgm:t>
        <a:bodyPr/>
        <a:lstStyle/>
        <a:p>
          <a:r>
            <a:rPr lang="zh-CN" dirty="0"/>
            <a:t>基于对象和面向对象</a:t>
          </a:r>
          <a:endParaRPr lang="zh-CN" altLang="en-US" dirty="0"/>
        </a:p>
      </dgm:t>
    </dgm:pt>
    <dgm:pt modelId="{D5614737-AD5E-49BB-8678-7DA7A90F7994}" type="parTrans" cxnId="{2B9FCFFB-6122-495C-BDF9-A63751DF39A7}">
      <dgm:prSet/>
      <dgm:spPr/>
      <dgm:t>
        <a:bodyPr/>
        <a:lstStyle/>
        <a:p>
          <a:endParaRPr lang="zh-CN" altLang="en-US"/>
        </a:p>
      </dgm:t>
    </dgm:pt>
    <dgm:pt modelId="{F83661C9-7446-420B-A55B-47B787AAB258}" type="sibTrans" cxnId="{2B9FCFFB-6122-495C-BDF9-A63751DF39A7}">
      <dgm:prSet/>
      <dgm:spPr/>
      <dgm:t>
        <a:bodyPr/>
        <a:lstStyle/>
        <a:p>
          <a:endParaRPr lang="zh-CN" altLang="en-US"/>
        </a:p>
      </dgm:t>
    </dgm:pt>
    <dgm:pt modelId="{21509B5F-20F5-435D-B602-13C8AB77526D}">
      <dgm:prSet phldrT="[文本]"/>
      <dgm:spPr/>
      <dgm:t>
        <a:bodyPr/>
        <a:lstStyle/>
        <a:p>
          <a:r>
            <a:rPr lang="en-US" dirty="0"/>
            <a:t>JavaScript</a:t>
          </a:r>
          <a:r>
            <a:rPr lang="zh-CN" dirty="0"/>
            <a:t>是一种基于对象和事件驱动的脚本语言，它本身提供了非常丰富的内部对象供设计人员使用；而</a:t>
          </a:r>
          <a:r>
            <a:rPr lang="en-US" dirty="0"/>
            <a:t>Java</a:t>
          </a:r>
          <a:r>
            <a:rPr lang="zh-CN" dirty="0"/>
            <a:t>是一种真正的面向对象的语言，即使是开发简单的程序，也必须设计对象。</a:t>
          </a:r>
          <a:endParaRPr lang="zh-CN" altLang="en-US" dirty="0"/>
        </a:p>
      </dgm:t>
    </dgm:pt>
    <dgm:pt modelId="{343DAE75-0DD0-4C63-858A-4CEAA01374FE}" type="parTrans" cxnId="{7F879468-87A1-4238-B7EE-BF5EC6B30C3D}">
      <dgm:prSet/>
      <dgm:spPr/>
      <dgm:t>
        <a:bodyPr/>
        <a:lstStyle/>
        <a:p>
          <a:endParaRPr lang="zh-CN" altLang="en-US"/>
        </a:p>
      </dgm:t>
    </dgm:pt>
    <dgm:pt modelId="{D8BCDFE4-EA0D-4761-80B1-2C5F33E26E5A}" type="sibTrans" cxnId="{7F879468-87A1-4238-B7EE-BF5EC6B30C3D}">
      <dgm:prSet/>
      <dgm:spPr/>
      <dgm:t>
        <a:bodyPr/>
        <a:lstStyle/>
        <a:p>
          <a:endParaRPr lang="zh-CN" altLang="en-US"/>
        </a:p>
      </dgm:t>
    </dgm:pt>
    <dgm:pt modelId="{9BF2864F-9F16-4131-8BFC-18995FEB134C}">
      <dgm:prSet phldrT="[文本]"/>
      <dgm:spPr/>
      <dgm:t>
        <a:bodyPr/>
        <a:lstStyle/>
        <a:p>
          <a:r>
            <a:rPr lang="zh-CN" dirty="0"/>
            <a:t>解释和编译</a:t>
          </a:r>
          <a:endParaRPr lang="zh-CN" altLang="en-US" dirty="0"/>
        </a:p>
      </dgm:t>
    </dgm:pt>
    <dgm:pt modelId="{36D1DAD1-A044-4E89-AA46-4FB4D25B1A43}" type="parTrans" cxnId="{8512AB3D-AA9C-4C87-9576-95FD05DC8EAB}">
      <dgm:prSet/>
      <dgm:spPr/>
      <dgm:t>
        <a:bodyPr/>
        <a:lstStyle/>
        <a:p>
          <a:endParaRPr lang="zh-CN" altLang="en-US"/>
        </a:p>
      </dgm:t>
    </dgm:pt>
    <dgm:pt modelId="{1FCAC67A-A96D-4698-B7F3-9730E56057AC}" type="sibTrans" cxnId="{8512AB3D-AA9C-4C87-9576-95FD05DC8EAB}">
      <dgm:prSet/>
      <dgm:spPr/>
      <dgm:t>
        <a:bodyPr/>
        <a:lstStyle/>
        <a:p>
          <a:endParaRPr lang="zh-CN" altLang="en-US"/>
        </a:p>
      </dgm:t>
    </dgm:pt>
    <dgm:pt modelId="{644C0562-72C0-40A5-AFEC-C0E23CADA04B}">
      <dgm:prSet phldrT="[文本]"/>
      <dgm:spPr/>
      <dgm:t>
        <a:bodyPr/>
        <a:lstStyle/>
        <a:p>
          <a:r>
            <a:rPr lang="en-US" dirty="0"/>
            <a:t>JavaScript</a:t>
          </a:r>
          <a:r>
            <a:rPr lang="zh-CN" dirty="0"/>
            <a:t>是一种解释性编程语言，其源代码在发往客户端执行之前不需经过编译，而是将文本格式的字符代码发送给客户端由浏览器解释执行；而</a:t>
          </a:r>
          <a:r>
            <a:rPr lang="en-US" dirty="0"/>
            <a:t>Java</a:t>
          </a:r>
          <a:r>
            <a:rPr lang="zh-CN" dirty="0"/>
            <a:t>的源代码在传递到客户端执行之前，必须经过编译才可以执行。</a:t>
          </a:r>
          <a:endParaRPr lang="zh-CN" altLang="en-US" dirty="0"/>
        </a:p>
      </dgm:t>
    </dgm:pt>
    <dgm:pt modelId="{D936AE7A-25D8-425F-B1CB-225CAAD61CC4}" type="parTrans" cxnId="{77278E70-A49B-474C-A268-45ACAB75AE65}">
      <dgm:prSet/>
      <dgm:spPr/>
      <dgm:t>
        <a:bodyPr/>
        <a:lstStyle/>
        <a:p>
          <a:endParaRPr lang="zh-CN" altLang="en-US"/>
        </a:p>
      </dgm:t>
    </dgm:pt>
    <dgm:pt modelId="{7011AFE7-64E8-41AA-9297-22CA2CAB3CBF}" type="sibTrans" cxnId="{77278E70-A49B-474C-A268-45ACAB75AE65}">
      <dgm:prSet/>
      <dgm:spPr/>
      <dgm:t>
        <a:bodyPr/>
        <a:lstStyle/>
        <a:p>
          <a:endParaRPr lang="zh-CN" altLang="en-US"/>
        </a:p>
      </dgm:t>
    </dgm:pt>
    <dgm:pt modelId="{25C3CC27-6E43-41AB-96A8-6839CADACE86}">
      <dgm:prSet phldrT="[文本]"/>
      <dgm:spPr/>
      <dgm:t>
        <a:bodyPr/>
        <a:lstStyle/>
        <a:p>
          <a:r>
            <a:rPr lang="zh-CN" dirty="0"/>
            <a:t>弱变量和强变量</a:t>
          </a:r>
          <a:endParaRPr lang="zh-CN" altLang="en-US" dirty="0"/>
        </a:p>
      </dgm:t>
    </dgm:pt>
    <dgm:pt modelId="{0A25EA18-8A43-4701-BD8B-F146015310C3}" type="parTrans" cxnId="{D69BAFDF-58FE-4519-9E53-E65702DEB4CF}">
      <dgm:prSet/>
      <dgm:spPr/>
      <dgm:t>
        <a:bodyPr/>
        <a:lstStyle/>
        <a:p>
          <a:endParaRPr lang="zh-CN" altLang="en-US"/>
        </a:p>
      </dgm:t>
    </dgm:pt>
    <dgm:pt modelId="{E28F92C7-76CD-4A26-AE95-0326F85B9A00}" type="sibTrans" cxnId="{D69BAFDF-58FE-4519-9E53-E65702DEB4CF}">
      <dgm:prSet/>
      <dgm:spPr/>
      <dgm:t>
        <a:bodyPr/>
        <a:lstStyle/>
        <a:p>
          <a:endParaRPr lang="zh-CN" altLang="en-US"/>
        </a:p>
      </dgm:t>
    </dgm:pt>
    <dgm:pt modelId="{A823D5A2-FE9A-45AA-83F5-AC699AF3CD74}">
      <dgm:prSet phldrT="[文本]"/>
      <dgm:spPr/>
      <dgm:t>
        <a:bodyPr/>
        <a:lstStyle/>
        <a:p>
          <a:r>
            <a:rPr lang="en-US" dirty="0"/>
            <a:t>JavaScript</a:t>
          </a:r>
          <a:r>
            <a:rPr lang="zh-CN" dirty="0"/>
            <a:t>采用弱变量，即变量在使用前无须声明，解释器在运行时将检查其数据类型；而</a:t>
          </a:r>
          <a:r>
            <a:rPr lang="en-US" dirty="0"/>
            <a:t>Java</a:t>
          </a:r>
          <a:r>
            <a:rPr lang="zh-CN" dirty="0"/>
            <a:t>则使用强类型变量检查，即所有变量在编译之前必须声明。</a:t>
          </a:r>
          <a:endParaRPr lang="zh-CN" altLang="en-US" dirty="0"/>
        </a:p>
      </dgm:t>
    </dgm:pt>
    <dgm:pt modelId="{68332C45-0882-40D2-BC4F-BC63B9DE20A0}" type="parTrans" cxnId="{BF489DF2-1080-489E-A9A4-E30D2FC02B19}">
      <dgm:prSet/>
      <dgm:spPr/>
      <dgm:t>
        <a:bodyPr/>
        <a:lstStyle/>
        <a:p>
          <a:endParaRPr lang="zh-CN" altLang="en-US"/>
        </a:p>
      </dgm:t>
    </dgm:pt>
    <dgm:pt modelId="{2C475FD4-094A-4FCC-9FDF-A0227414D37A}" type="sibTrans" cxnId="{BF489DF2-1080-489E-A9A4-E30D2FC02B19}">
      <dgm:prSet/>
      <dgm:spPr/>
      <dgm:t>
        <a:bodyPr/>
        <a:lstStyle/>
        <a:p>
          <a:endParaRPr lang="zh-CN" altLang="en-US"/>
        </a:p>
      </dgm:t>
    </dgm:pt>
    <dgm:pt modelId="{19A3ABF2-F90D-4386-8BDD-BE58FD2B3DC0}" type="pres">
      <dgm:prSet presAssocID="{A0885B3F-31EC-4885-B9CB-4BF87A56D321}" presName="linearFlow" presStyleCnt="0">
        <dgm:presLayoutVars>
          <dgm:dir/>
          <dgm:animLvl val="lvl"/>
          <dgm:resizeHandles val="exact"/>
        </dgm:presLayoutVars>
      </dgm:prSet>
      <dgm:spPr/>
    </dgm:pt>
    <dgm:pt modelId="{E71DE0EB-C362-4A74-85CE-47B2E843C2E3}" type="pres">
      <dgm:prSet presAssocID="{CCCA3EF0-4FA2-480C-BA45-30936281629A}" presName="composite" presStyleCnt="0"/>
      <dgm:spPr/>
    </dgm:pt>
    <dgm:pt modelId="{4A31C64D-254D-4E69-B9B5-14B68ADA3EB5}" type="pres">
      <dgm:prSet presAssocID="{CCCA3EF0-4FA2-480C-BA45-30936281629A}" presName="parentText" presStyleLbl="alignNode1" presStyleIdx="0" presStyleCnt="3">
        <dgm:presLayoutVars>
          <dgm:chMax val="1"/>
          <dgm:bulletEnabled val="1"/>
        </dgm:presLayoutVars>
      </dgm:prSet>
      <dgm:spPr/>
    </dgm:pt>
    <dgm:pt modelId="{6A3CADE2-FAEC-4C33-8413-3F03BAB62DB0}" type="pres">
      <dgm:prSet presAssocID="{CCCA3EF0-4FA2-480C-BA45-30936281629A}" presName="descendantText" presStyleLbl="alignAcc1" presStyleIdx="0" presStyleCnt="3">
        <dgm:presLayoutVars>
          <dgm:bulletEnabled val="1"/>
        </dgm:presLayoutVars>
      </dgm:prSet>
      <dgm:spPr/>
    </dgm:pt>
    <dgm:pt modelId="{EC8B36AB-AC2D-42C5-B60A-AB3EC593A18B}" type="pres">
      <dgm:prSet presAssocID="{F83661C9-7446-420B-A55B-47B787AAB258}" presName="sp" presStyleCnt="0"/>
      <dgm:spPr/>
    </dgm:pt>
    <dgm:pt modelId="{84CFA06D-3D6E-4BF8-929C-D93FF76C1CB5}" type="pres">
      <dgm:prSet presAssocID="{9BF2864F-9F16-4131-8BFC-18995FEB134C}" presName="composite" presStyleCnt="0"/>
      <dgm:spPr/>
    </dgm:pt>
    <dgm:pt modelId="{5F313C9D-B55D-448D-A036-45D7D5FC5A94}" type="pres">
      <dgm:prSet presAssocID="{9BF2864F-9F16-4131-8BFC-18995FEB134C}" presName="parentText" presStyleLbl="alignNode1" presStyleIdx="1" presStyleCnt="3">
        <dgm:presLayoutVars>
          <dgm:chMax val="1"/>
          <dgm:bulletEnabled val="1"/>
        </dgm:presLayoutVars>
      </dgm:prSet>
      <dgm:spPr/>
    </dgm:pt>
    <dgm:pt modelId="{4BB43369-ECEA-478D-B642-8179571B0D5D}" type="pres">
      <dgm:prSet presAssocID="{9BF2864F-9F16-4131-8BFC-18995FEB134C}" presName="descendantText" presStyleLbl="alignAcc1" presStyleIdx="1" presStyleCnt="3">
        <dgm:presLayoutVars>
          <dgm:bulletEnabled val="1"/>
        </dgm:presLayoutVars>
      </dgm:prSet>
      <dgm:spPr/>
    </dgm:pt>
    <dgm:pt modelId="{A9198225-B2BA-4A15-9D53-1EB8942CA309}" type="pres">
      <dgm:prSet presAssocID="{1FCAC67A-A96D-4698-B7F3-9730E56057AC}" presName="sp" presStyleCnt="0"/>
      <dgm:spPr/>
    </dgm:pt>
    <dgm:pt modelId="{D6852EF1-E709-4D2E-A0CC-A8C1B3B83506}" type="pres">
      <dgm:prSet presAssocID="{25C3CC27-6E43-41AB-96A8-6839CADACE86}" presName="composite" presStyleCnt="0"/>
      <dgm:spPr/>
    </dgm:pt>
    <dgm:pt modelId="{F85FEF73-6A51-4FD9-B13B-BA4C4A51B047}" type="pres">
      <dgm:prSet presAssocID="{25C3CC27-6E43-41AB-96A8-6839CADACE86}" presName="parentText" presStyleLbl="alignNode1" presStyleIdx="2" presStyleCnt="3">
        <dgm:presLayoutVars>
          <dgm:chMax val="1"/>
          <dgm:bulletEnabled val="1"/>
        </dgm:presLayoutVars>
      </dgm:prSet>
      <dgm:spPr/>
    </dgm:pt>
    <dgm:pt modelId="{491A3409-1A37-4509-91A3-E1CD8136FE28}" type="pres">
      <dgm:prSet presAssocID="{25C3CC27-6E43-41AB-96A8-6839CADACE86}" presName="descendantText" presStyleLbl="alignAcc1" presStyleIdx="2" presStyleCnt="3">
        <dgm:presLayoutVars>
          <dgm:bulletEnabled val="1"/>
        </dgm:presLayoutVars>
      </dgm:prSet>
      <dgm:spPr/>
    </dgm:pt>
  </dgm:ptLst>
  <dgm:cxnLst>
    <dgm:cxn modelId="{BCC31B0F-AD2F-48AA-A6A1-8FE014E71803}" type="presOf" srcId="{21509B5F-20F5-435D-B602-13C8AB77526D}" destId="{6A3CADE2-FAEC-4C33-8413-3F03BAB62DB0}" srcOrd="0" destOrd="0" presId="urn:microsoft.com/office/officeart/2005/8/layout/chevron2"/>
    <dgm:cxn modelId="{8512AB3D-AA9C-4C87-9576-95FD05DC8EAB}" srcId="{A0885B3F-31EC-4885-B9CB-4BF87A56D321}" destId="{9BF2864F-9F16-4131-8BFC-18995FEB134C}" srcOrd="1" destOrd="0" parTransId="{36D1DAD1-A044-4E89-AA46-4FB4D25B1A43}" sibTransId="{1FCAC67A-A96D-4698-B7F3-9730E56057AC}"/>
    <dgm:cxn modelId="{A4D28D47-271F-45BC-AB33-E1753693D60A}" type="presOf" srcId="{644C0562-72C0-40A5-AFEC-C0E23CADA04B}" destId="{4BB43369-ECEA-478D-B642-8179571B0D5D}" srcOrd="0" destOrd="0" presId="urn:microsoft.com/office/officeart/2005/8/layout/chevron2"/>
    <dgm:cxn modelId="{4E84D14E-5514-413E-916A-E2A18EE8D7B5}" type="presOf" srcId="{25C3CC27-6E43-41AB-96A8-6839CADACE86}" destId="{F85FEF73-6A51-4FD9-B13B-BA4C4A51B047}" srcOrd="0" destOrd="0" presId="urn:microsoft.com/office/officeart/2005/8/layout/chevron2"/>
    <dgm:cxn modelId="{7F879468-87A1-4238-B7EE-BF5EC6B30C3D}" srcId="{CCCA3EF0-4FA2-480C-BA45-30936281629A}" destId="{21509B5F-20F5-435D-B602-13C8AB77526D}" srcOrd="0" destOrd="0" parTransId="{343DAE75-0DD0-4C63-858A-4CEAA01374FE}" sibTransId="{D8BCDFE4-EA0D-4761-80B1-2C5F33E26E5A}"/>
    <dgm:cxn modelId="{77278E70-A49B-474C-A268-45ACAB75AE65}" srcId="{9BF2864F-9F16-4131-8BFC-18995FEB134C}" destId="{644C0562-72C0-40A5-AFEC-C0E23CADA04B}" srcOrd="0" destOrd="0" parTransId="{D936AE7A-25D8-425F-B1CB-225CAAD61CC4}" sibTransId="{7011AFE7-64E8-41AA-9297-22CA2CAB3CBF}"/>
    <dgm:cxn modelId="{A3AF2686-578A-4FAF-90CA-AFDC4CF32E14}" type="presOf" srcId="{A0885B3F-31EC-4885-B9CB-4BF87A56D321}" destId="{19A3ABF2-F90D-4386-8BDD-BE58FD2B3DC0}" srcOrd="0" destOrd="0" presId="urn:microsoft.com/office/officeart/2005/8/layout/chevron2"/>
    <dgm:cxn modelId="{CC8D43A1-8100-471E-A417-A52E1E62AAF8}" type="presOf" srcId="{9BF2864F-9F16-4131-8BFC-18995FEB134C}" destId="{5F313C9D-B55D-448D-A036-45D7D5FC5A94}" srcOrd="0" destOrd="0" presId="urn:microsoft.com/office/officeart/2005/8/layout/chevron2"/>
    <dgm:cxn modelId="{52167FB1-F9C0-47B1-9377-034C28DBF191}" type="presOf" srcId="{A823D5A2-FE9A-45AA-83F5-AC699AF3CD74}" destId="{491A3409-1A37-4509-91A3-E1CD8136FE28}" srcOrd="0" destOrd="0" presId="urn:microsoft.com/office/officeart/2005/8/layout/chevron2"/>
    <dgm:cxn modelId="{35B336D5-A7FD-4F4A-970C-1D0680EC70B1}" type="presOf" srcId="{CCCA3EF0-4FA2-480C-BA45-30936281629A}" destId="{4A31C64D-254D-4E69-B9B5-14B68ADA3EB5}" srcOrd="0" destOrd="0" presId="urn:microsoft.com/office/officeart/2005/8/layout/chevron2"/>
    <dgm:cxn modelId="{D69BAFDF-58FE-4519-9E53-E65702DEB4CF}" srcId="{A0885B3F-31EC-4885-B9CB-4BF87A56D321}" destId="{25C3CC27-6E43-41AB-96A8-6839CADACE86}" srcOrd="2" destOrd="0" parTransId="{0A25EA18-8A43-4701-BD8B-F146015310C3}" sibTransId="{E28F92C7-76CD-4A26-AE95-0326F85B9A00}"/>
    <dgm:cxn modelId="{BF489DF2-1080-489E-A9A4-E30D2FC02B19}" srcId="{25C3CC27-6E43-41AB-96A8-6839CADACE86}" destId="{A823D5A2-FE9A-45AA-83F5-AC699AF3CD74}" srcOrd="0" destOrd="0" parTransId="{68332C45-0882-40D2-BC4F-BC63B9DE20A0}" sibTransId="{2C475FD4-094A-4FCC-9FDF-A0227414D37A}"/>
    <dgm:cxn modelId="{2B9FCFFB-6122-495C-BDF9-A63751DF39A7}" srcId="{A0885B3F-31EC-4885-B9CB-4BF87A56D321}" destId="{CCCA3EF0-4FA2-480C-BA45-30936281629A}" srcOrd="0" destOrd="0" parTransId="{D5614737-AD5E-49BB-8678-7DA7A90F7994}" sibTransId="{F83661C9-7446-420B-A55B-47B787AAB258}"/>
    <dgm:cxn modelId="{5E98CE42-91BA-4DB0-A553-49C1A97F55DC}" type="presParOf" srcId="{19A3ABF2-F90D-4386-8BDD-BE58FD2B3DC0}" destId="{E71DE0EB-C362-4A74-85CE-47B2E843C2E3}" srcOrd="0" destOrd="0" presId="urn:microsoft.com/office/officeart/2005/8/layout/chevron2"/>
    <dgm:cxn modelId="{D17F455A-7382-4E40-B3CF-DF5F3B357A54}" type="presParOf" srcId="{E71DE0EB-C362-4A74-85CE-47B2E843C2E3}" destId="{4A31C64D-254D-4E69-B9B5-14B68ADA3EB5}" srcOrd="0" destOrd="0" presId="urn:microsoft.com/office/officeart/2005/8/layout/chevron2"/>
    <dgm:cxn modelId="{5FC3C8C3-E9F1-46CE-B9F4-9915479B1BAE}" type="presParOf" srcId="{E71DE0EB-C362-4A74-85CE-47B2E843C2E3}" destId="{6A3CADE2-FAEC-4C33-8413-3F03BAB62DB0}" srcOrd="1" destOrd="0" presId="urn:microsoft.com/office/officeart/2005/8/layout/chevron2"/>
    <dgm:cxn modelId="{E17A688A-F19B-40EA-BC8A-8026EF73326E}" type="presParOf" srcId="{19A3ABF2-F90D-4386-8BDD-BE58FD2B3DC0}" destId="{EC8B36AB-AC2D-42C5-B60A-AB3EC593A18B}" srcOrd="1" destOrd="0" presId="urn:microsoft.com/office/officeart/2005/8/layout/chevron2"/>
    <dgm:cxn modelId="{9A089A82-21C7-45C5-8073-E56BD6B97E82}" type="presParOf" srcId="{19A3ABF2-F90D-4386-8BDD-BE58FD2B3DC0}" destId="{84CFA06D-3D6E-4BF8-929C-D93FF76C1CB5}" srcOrd="2" destOrd="0" presId="urn:microsoft.com/office/officeart/2005/8/layout/chevron2"/>
    <dgm:cxn modelId="{150041FF-6AAF-46E2-A323-FB33C15F9EDC}" type="presParOf" srcId="{84CFA06D-3D6E-4BF8-929C-D93FF76C1CB5}" destId="{5F313C9D-B55D-448D-A036-45D7D5FC5A94}" srcOrd="0" destOrd="0" presId="urn:microsoft.com/office/officeart/2005/8/layout/chevron2"/>
    <dgm:cxn modelId="{3FC5691F-2DF7-45FD-9A22-D258ED4DD10C}" type="presParOf" srcId="{84CFA06D-3D6E-4BF8-929C-D93FF76C1CB5}" destId="{4BB43369-ECEA-478D-B642-8179571B0D5D}" srcOrd="1" destOrd="0" presId="urn:microsoft.com/office/officeart/2005/8/layout/chevron2"/>
    <dgm:cxn modelId="{DC3B963C-78F5-4844-AB1D-1BDC5DDD5D16}" type="presParOf" srcId="{19A3ABF2-F90D-4386-8BDD-BE58FD2B3DC0}" destId="{A9198225-B2BA-4A15-9D53-1EB8942CA309}" srcOrd="3" destOrd="0" presId="urn:microsoft.com/office/officeart/2005/8/layout/chevron2"/>
    <dgm:cxn modelId="{970BDEA1-CA6F-42CF-91A0-ADF86F9E2668}" type="presParOf" srcId="{19A3ABF2-F90D-4386-8BDD-BE58FD2B3DC0}" destId="{D6852EF1-E709-4D2E-A0CC-A8C1B3B83506}" srcOrd="4" destOrd="0" presId="urn:microsoft.com/office/officeart/2005/8/layout/chevron2"/>
    <dgm:cxn modelId="{4723A0F2-373F-4AA1-AE17-1141ABAF06E3}" type="presParOf" srcId="{D6852EF1-E709-4D2E-A0CC-A8C1B3B83506}" destId="{F85FEF73-6A51-4FD9-B13B-BA4C4A51B047}" srcOrd="0" destOrd="0" presId="urn:microsoft.com/office/officeart/2005/8/layout/chevron2"/>
    <dgm:cxn modelId="{37AB2008-A0E4-4801-98E9-70778467C7B4}" type="presParOf" srcId="{D6852EF1-E709-4D2E-A0CC-A8C1B3B83506}" destId="{491A3409-1A37-4509-91A3-E1CD8136FE2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EF0ED6-CB93-4F4B-91A7-5DD5F953EDF6}" type="doc">
      <dgm:prSet loTypeId="urn:microsoft.com/office/officeart/2005/8/layout/chevron2" loCatId="list" qsTypeId="urn:microsoft.com/office/officeart/2005/8/quickstyle/simple2#2" qsCatId="simple" csTypeId="urn:microsoft.com/office/officeart/2005/8/colors/colorful1#2" csCatId="colorful" phldr="1"/>
      <dgm:spPr/>
      <dgm:t>
        <a:bodyPr/>
        <a:lstStyle/>
        <a:p>
          <a:endParaRPr lang="zh-CN" altLang="en-US"/>
        </a:p>
      </dgm:t>
    </dgm:pt>
    <dgm:pt modelId="{F9EA50B0-1723-451F-9F6C-64A1DB55D6E1}">
      <dgm:prSet phldrT="[文本]"/>
      <dgm:spPr/>
      <dgm:t>
        <a:bodyPr/>
        <a:lstStyle/>
        <a:p>
          <a:r>
            <a:rPr lang="en-US" altLang="zh-CN" dirty="0"/>
            <a:t>1</a:t>
          </a:r>
          <a:endParaRPr lang="zh-CN" altLang="en-US" dirty="0"/>
        </a:p>
      </dgm:t>
    </dgm:pt>
    <dgm:pt modelId="{8E17DCC8-3E1A-4923-95F5-42C763BC736B}" type="parTrans" cxnId="{3A1B737E-96C6-4D06-B4AE-151EECAB7EAD}">
      <dgm:prSet/>
      <dgm:spPr/>
      <dgm:t>
        <a:bodyPr/>
        <a:lstStyle/>
        <a:p>
          <a:endParaRPr lang="zh-CN" altLang="en-US"/>
        </a:p>
      </dgm:t>
    </dgm:pt>
    <dgm:pt modelId="{3BC9B999-4BE5-4520-A2BE-3A106D57FF40}" type="sibTrans" cxnId="{3A1B737E-96C6-4D06-B4AE-151EECAB7EAD}">
      <dgm:prSet/>
      <dgm:spPr/>
      <dgm:t>
        <a:bodyPr/>
        <a:lstStyle/>
        <a:p>
          <a:endParaRPr lang="zh-CN" altLang="en-US"/>
        </a:p>
      </dgm:t>
    </dgm:pt>
    <dgm:pt modelId="{74430B84-B187-4992-893A-574667384A93}">
      <dgm:prSet phldrT="[文本]"/>
      <dgm:spPr/>
      <dgm:t>
        <a:bodyPr/>
        <a:lstStyle/>
        <a:p>
          <a:r>
            <a:rPr lang="zh-CN" dirty="0"/>
            <a:t>减轻服务器的负担。</a:t>
          </a:r>
          <a:r>
            <a:rPr lang="en-US" dirty="0"/>
            <a:t>Ajax</a:t>
          </a:r>
          <a:r>
            <a:rPr lang="zh-CN" dirty="0"/>
            <a:t>的原则是“按需求获取数据”，这可以最大程度地减少冗余请求和响应对服务器造成的负担。</a:t>
          </a:r>
          <a:endParaRPr lang="zh-CN" altLang="en-US" dirty="0"/>
        </a:p>
      </dgm:t>
    </dgm:pt>
    <dgm:pt modelId="{4D7317F0-0079-4234-94DC-94B219B18749}" type="parTrans" cxnId="{77522155-6EFD-46A9-AC31-11AB09B28867}">
      <dgm:prSet/>
      <dgm:spPr/>
      <dgm:t>
        <a:bodyPr/>
        <a:lstStyle/>
        <a:p>
          <a:endParaRPr lang="zh-CN" altLang="en-US"/>
        </a:p>
      </dgm:t>
    </dgm:pt>
    <dgm:pt modelId="{C696462C-0E67-4E0C-8DEE-BCEBAD805811}" type="sibTrans" cxnId="{77522155-6EFD-46A9-AC31-11AB09B28867}">
      <dgm:prSet/>
      <dgm:spPr/>
      <dgm:t>
        <a:bodyPr/>
        <a:lstStyle/>
        <a:p>
          <a:endParaRPr lang="zh-CN" altLang="en-US"/>
        </a:p>
      </dgm:t>
    </dgm:pt>
    <dgm:pt modelId="{AC1EA1A9-6D29-41F5-A288-3D14B0F87E25}">
      <dgm:prSet phldrT="[文本]"/>
      <dgm:spPr/>
      <dgm:t>
        <a:bodyPr/>
        <a:lstStyle/>
        <a:p>
          <a:r>
            <a:rPr lang="en-US" altLang="zh-CN" dirty="0"/>
            <a:t>2</a:t>
          </a:r>
          <a:endParaRPr lang="zh-CN" altLang="en-US" dirty="0"/>
        </a:p>
      </dgm:t>
    </dgm:pt>
    <dgm:pt modelId="{EAC4CA14-CE4E-4686-A522-6B41C5639B72}" type="parTrans" cxnId="{CCC07673-8FCB-44CE-BDCA-B3937795E9CE}">
      <dgm:prSet/>
      <dgm:spPr/>
      <dgm:t>
        <a:bodyPr/>
        <a:lstStyle/>
        <a:p>
          <a:endParaRPr lang="zh-CN" altLang="en-US"/>
        </a:p>
      </dgm:t>
    </dgm:pt>
    <dgm:pt modelId="{F7A1D37D-B175-485E-AAFC-4688D3DECEB1}" type="sibTrans" cxnId="{CCC07673-8FCB-44CE-BDCA-B3937795E9CE}">
      <dgm:prSet/>
      <dgm:spPr/>
      <dgm:t>
        <a:bodyPr/>
        <a:lstStyle/>
        <a:p>
          <a:endParaRPr lang="zh-CN" altLang="en-US"/>
        </a:p>
      </dgm:t>
    </dgm:pt>
    <dgm:pt modelId="{921663EC-7250-457C-96A7-0CAB41F3E4A9}">
      <dgm:prSet phldrT="[文本]"/>
      <dgm:spPr/>
      <dgm:t>
        <a:bodyPr/>
        <a:lstStyle/>
        <a:p>
          <a:r>
            <a:rPr lang="zh-CN" dirty="0"/>
            <a:t>可以把一部分以前由服务器负担的工作转移到客户端，利用客户端闲置的资源进行处理，减轻服务器和带宽的负担，节约空间和成本。</a:t>
          </a:r>
          <a:r>
            <a:rPr lang="en-US" dirty="0"/>
            <a:t>  </a:t>
          </a:r>
          <a:endParaRPr lang="zh-CN" altLang="en-US" dirty="0"/>
        </a:p>
      </dgm:t>
    </dgm:pt>
    <dgm:pt modelId="{D16CBFD2-BE20-4478-8263-DEF069100583}" type="parTrans" cxnId="{3BBD1E2A-5A66-47DA-B083-721731021F2D}">
      <dgm:prSet/>
      <dgm:spPr/>
      <dgm:t>
        <a:bodyPr/>
        <a:lstStyle/>
        <a:p>
          <a:endParaRPr lang="zh-CN" altLang="en-US"/>
        </a:p>
      </dgm:t>
    </dgm:pt>
    <dgm:pt modelId="{6EC294D5-1F7D-4714-891A-1D4C537CA527}" type="sibTrans" cxnId="{3BBD1E2A-5A66-47DA-B083-721731021F2D}">
      <dgm:prSet/>
      <dgm:spPr/>
      <dgm:t>
        <a:bodyPr/>
        <a:lstStyle/>
        <a:p>
          <a:endParaRPr lang="zh-CN" altLang="en-US"/>
        </a:p>
      </dgm:t>
    </dgm:pt>
    <dgm:pt modelId="{B9A8E7C3-A76E-4314-8C54-FD687B52BD4B}">
      <dgm:prSet phldrT="[文本]"/>
      <dgm:spPr/>
      <dgm:t>
        <a:bodyPr/>
        <a:lstStyle/>
        <a:p>
          <a:r>
            <a:rPr lang="en-US" altLang="zh-CN" dirty="0"/>
            <a:t>3</a:t>
          </a:r>
          <a:endParaRPr lang="zh-CN" altLang="en-US" dirty="0"/>
        </a:p>
      </dgm:t>
    </dgm:pt>
    <dgm:pt modelId="{107E7AD7-BFC5-49EB-B601-AB19696B2C9E}" type="parTrans" cxnId="{B00963BD-D750-497A-BED3-C6E99E42A4B2}">
      <dgm:prSet/>
      <dgm:spPr/>
      <dgm:t>
        <a:bodyPr/>
        <a:lstStyle/>
        <a:p>
          <a:endParaRPr lang="zh-CN" altLang="en-US"/>
        </a:p>
      </dgm:t>
    </dgm:pt>
    <dgm:pt modelId="{13398F5E-4C7F-42B6-BEFA-67AA17F77399}" type="sibTrans" cxnId="{B00963BD-D750-497A-BED3-C6E99E42A4B2}">
      <dgm:prSet/>
      <dgm:spPr/>
      <dgm:t>
        <a:bodyPr/>
        <a:lstStyle/>
        <a:p>
          <a:endParaRPr lang="zh-CN" altLang="en-US"/>
        </a:p>
      </dgm:t>
    </dgm:pt>
    <dgm:pt modelId="{E7630F3A-C4E3-4571-A350-2034A5029A18}">
      <dgm:prSet phldrT="[文本]"/>
      <dgm:spPr/>
      <dgm:t>
        <a:bodyPr/>
        <a:lstStyle/>
        <a:p>
          <a:r>
            <a:rPr lang="zh-CN" dirty="0"/>
            <a:t>无刷新更新页面，从而使用户不用再像以前一样在服务器处理数据时，只能在死板的白屏前焦急地等待。</a:t>
          </a:r>
          <a:endParaRPr lang="zh-CN" altLang="en-US" dirty="0"/>
        </a:p>
      </dgm:t>
    </dgm:pt>
    <dgm:pt modelId="{4EC84343-0E28-49E8-9A52-206E52F4273C}" type="parTrans" cxnId="{F0151DB4-2ACB-4108-9B6D-5C1F3F168F8D}">
      <dgm:prSet/>
      <dgm:spPr/>
      <dgm:t>
        <a:bodyPr/>
        <a:lstStyle/>
        <a:p>
          <a:endParaRPr lang="zh-CN" altLang="en-US"/>
        </a:p>
      </dgm:t>
    </dgm:pt>
    <dgm:pt modelId="{7AB4EB30-B61A-4626-95E1-BB2B32BEBD54}" type="sibTrans" cxnId="{F0151DB4-2ACB-4108-9B6D-5C1F3F168F8D}">
      <dgm:prSet/>
      <dgm:spPr/>
      <dgm:t>
        <a:bodyPr/>
        <a:lstStyle/>
        <a:p>
          <a:endParaRPr lang="zh-CN" altLang="en-US"/>
        </a:p>
      </dgm:t>
    </dgm:pt>
    <dgm:pt modelId="{0A2C79F2-91A3-40CA-8F71-E1391B290AF9}">
      <dgm:prSet phldrT="[文本]"/>
      <dgm:spPr/>
      <dgm:t>
        <a:bodyPr/>
        <a:lstStyle/>
        <a:p>
          <a:r>
            <a:rPr lang="en-US" altLang="zh-CN" dirty="0"/>
            <a:t>4</a:t>
          </a:r>
          <a:endParaRPr lang="zh-CN" altLang="en-US" dirty="0"/>
        </a:p>
      </dgm:t>
    </dgm:pt>
    <dgm:pt modelId="{09B9DD1B-4E3F-4A6E-9CB7-0E0C97C49A14}" type="parTrans" cxnId="{05D2F7B0-9C0C-4088-8EE4-60A6DA89E9B6}">
      <dgm:prSet/>
      <dgm:spPr/>
      <dgm:t>
        <a:bodyPr/>
        <a:lstStyle/>
        <a:p>
          <a:endParaRPr lang="zh-CN" altLang="en-US"/>
        </a:p>
      </dgm:t>
    </dgm:pt>
    <dgm:pt modelId="{B18DC7B0-0535-451B-BDBE-48B6E54D0554}" type="sibTrans" cxnId="{05D2F7B0-9C0C-4088-8EE4-60A6DA89E9B6}">
      <dgm:prSet/>
      <dgm:spPr/>
      <dgm:t>
        <a:bodyPr/>
        <a:lstStyle/>
        <a:p>
          <a:endParaRPr lang="zh-CN" altLang="en-US"/>
        </a:p>
      </dgm:t>
    </dgm:pt>
    <dgm:pt modelId="{44B50FB2-6979-4FBF-B346-B94A55996A97}">
      <dgm:prSet/>
      <dgm:spPr/>
      <dgm:t>
        <a:bodyPr/>
        <a:lstStyle/>
        <a:p>
          <a:r>
            <a:rPr lang="zh-CN"/>
            <a:t>可以调用</a:t>
          </a:r>
          <a:r>
            <a:rPr lang="en-US"/>
            <a:t>XML</a:t>
          </a:r>
          <a:r>
            <a:rPr lang="zh-CN"/>
            <a:t>等外部数据，进一步促进页面显示和数据的分离。</a:t>
          </a:r>
          <a:endParaRPr lang="zh-CN" altLang="en-US"/>
        </a:p>
      </dgm:t>
    </dgm:pt>
    <dgm:pt modelId="{B5557B21-4B14-4D8C-B064-A11E6F999FDF}" type="parTrans" cxnId="{170286F2-5240-41FD-8E2A-E87E9A010554}">
      <dgm:prSet/>
      <dgm:spPr/>
      <dgm:t>
        <a:bodyPr/>
        <a:lstStyle/>
        <a:p>
          <a:endParaRPr lang="zh-CN" altLang="en-US"/>
        </a:p>
      </dgm:t>
    </dgm:pt>
    <dgm:pt modelId="{EC47D408-77CF-421B-9FFC-01BA852F1BF3}" type="sibTrans" cxnId="{170286F2-5240-41FD-8E2A-E87E9A010554}">
      <dgm:prSet/>
      <dgm:spPr/>
      <dgm:t>
        <a:bodyPr/>
        <a:lstStyle/>
        <a:p>
          <a:endParaRPr lang="zh-CN" altLang="en-US"/>
        </a:p>
      </dgm:t>
    </dgm:pt>
    <dgm:pt modelId="{1B0195E2-C06B-4149-A5BC-1C087E72BBC2}">
      <dgm:prSet phldrT="[文本]"/>
      <dgm:spPr/>
      <dgm:t>
        <a:bodyPr/>
        <a:lstStyle/>
        <a:p>
          <a:r>
            <a:rPr lang="en-US" altLang="zh-CN" dirty="0"/>
            <a:t>5</a:t>
          </a:r>
          <a:endParaRPr lang="zh-CN" altLang="en-US" dirty="0"/>
        </a:p>
      </dgm:t>
    </dgm:pt>
    <dgm:pt modelId="{976E81B5-C771-47C2-B5A8-B6A5CBCD44C0}" type="parTrans" cxnId="{0CC5CA93-F1BD-49D8-830C-863BC6EA9562}">
      <dgm:prSet/>
      <dgm:spPr/>
      <dgm:t>
        <a:bodyPr/>
        <a:lstStyle/>
        <a:p>
          <a:endParaRPr lang="zh-CN" altLang="en-US"/>
        </a:p>
      </dgm:t>
    </dgm:pt>
    <dgm:pt modelId="{4193FF14-FDB9-4A85-B746-3CA47FF9F4CA}" type="sibTrans" cxnId="{0CC5CA93-F1BD-49D8-830C-863BC6EA9562}">
      <dgm:prSet/>
      <dgm:spPr/>
      <dgm:t>
        <a:bodyPr/>
        <a:lstStyle/>
        <a:p>
          <a:endParaRPr lang="zh-CN" altLang="en-US"/>
        </a:p>
      </dgm:t>
    </dgm:pt>
    <dgm:pt modelId="{3BD49827-7C02-40D1-8818-D7AD1F71053D}">
      <dgm:prSet/>
      <dgm:spPr/>
      <dgm:t>
        <a:bodyPr/>
        <a:lstStyle/>
        <a:p>
          <a:r>
            <a:rPr lang="zh-CN"/>
            <a:t>基于标准化的并被广泛支持的技术，不需要下载插件或者小程序。</a:t>
          </a:r>
          <a:endParaRPr lang="zh-CN" altLang="en-US"/>
        </a:p>
      </dgm:t>
    </dgm:pt>
    <dgm:pt modelId="{CF8C779B-E0F1-4F3F-8D45-0540D897AD34}" type="parTrans" cxnId="{E5AFEF98-0DBA-437E-A846-6631E36CB075}">
      <dgm:prSet/>
      <dgm:spPr/>
      <dgm:t>
        <a:bodyPr/>
        <a:lstStyle/>
        <a:p>
          <a:endParaRPr lang="zh-CN" altLang="en-US"/>
        </a:p>
      </dgm:t>
    </dgm:pt>
    <dgm:pt modelId="{D7385D7D-C848-4268-9729-AAE5026F98D9}" type="sibTrans" cxnId="{E5AFEF98-0DBA-437E-A846-6631E36CB075}">
      <dgm:prSet/>
      <dgm:spPr/>
      <dgm:t>
        <a:bodyPr/>
        <a:lstStyle/>
        <a:p>
          <a:endParaRPr lang="zh-CN" altLang="en-US"/>
        </a:p>
      </dgm:t>
    </dgm:pt>
    <dgm:pt modelId="{FAF4731C-5137-4E26-9478-33EEC1E00F7F}" type="pres">
      <dgm:prSet presAssocID="{8DEF0ED6-CB93-4F4B-91A7-5DD5F953EDF6}" presName="linearFlow" presStyleCnt="0">
        <dgm:presLayoutVars>
          <dgm:dir/>
          <dgm:animLvl val="lvl"/>
          <dgm:resizeHandles val="exact"/>
        </dgm:presLayoutVars>
      </dgm:prSet>
      <dgm:spPr/>
    </dgm:pt>
    <dgm:pt modelId="{C474D3FD-78AE-4DFE-94E9-3857FFFCE08E}" type="pres">
      <dgm:prSet presAssocID="{F9EA50B0-1723-451F-9F6C-64A1DB55D6E1}" presName="composite" presStyleCnt="0"/>
      <dgm:spPr/>
    </dgm:pt>
    <dgm:pt modelId="{31783AD0-CC06-4323-9FC7-2B97F3B504FD}" type="pres">
      <dgm:prSet presAssocID="{F9EA50B0-1723-451F-9F6C-64A1DB55D6E1}" presName="parentText" presStyleLbl="alignNode1" presStyleIdx="0" presStyleCnt="5">
        <dgm:presLayoutVars>
          <dgm:chMax val="1"/>
          <dgm:bulletEnabled val="1"/>
        </dgm:presLayoutVars>
      </dgm:prSet>
      <dgm:spPr/>
    </dgm:pt>
    <dgm:pt modelId="{3813C67D-4A90-4596-874D-235EFE6965E1}" type="pres">
      <dgm:prSet presAssocID="{F9EA50B0-1723-451F-9F6C-64A1DB55D6E1}" presName="descendantText" presStyleLbl="alignAcc1" presStyleIdx="0" presStyleCnt="5">
        <dgm:presLayoutVars>
          <dgm:bulletEnabled val="1"/>
        </dgm:presLayoutVars>
      </dgm:prSet>
      <dgm:spPr/>
    </dgm:pt>
    <dgm:pt modelId="{8DF50C65-1294-4073-BC91-1D64817063B2}" type="pres">
      <dgm:prSet presAssocID="{3BC9B999-4BE5-4520-A2BE-3A106D57FF40}" presName="sp" presStyleCnt="0"/>
      <dgm:spPr/>
    </dgm:pt>
    <dgm:pt modelId="{C1C13258-AD47-489F-A668-5D4F3315379D}" type="pres">
      <dgm:prSet presAssocID="{AC1EA1A9-6D29-41F5-A288-3D14B0F87E25}" presName="composite" presStyleCnt="0"/>
      <dgm:spPr/>
    </dgm:pt>
    <dgm:pt modelId="{CC833D71-562A-4634-AEA8-B7C0E911AC63}" type="pres">
      <dgm:prSet presAssocID="{AC1EA1A9-6D29-41F5-A288-3D14B0F87E25}" presName="parentText" presStyleLbl="alignNode1" presStyleIdx="1" presStyleCnt="5">
        <dgm:presLayoutVars>
          <dgm:chMax val="1"/>
          <dgm:bulletEnabled val="1"/>
        </dgm:presLayoutVars>
      </dgm:prSet>
      <dgm:spPr/>
    </dgm:pt>
    <dgm:pt modelId="{87DE229A-010F-47C9-B54C-8CC53A137556}" type="pres">
      <dgm:prSet presAssocID="{AC1EA1A9-6D29-41F5-A288-3D14B0F87E25}" presName="descendantText" presStyleLbl="alignAcc1" presStyleIdx="1" presStyleCnt="5">
        <dgm:presLayoutVars>
          <dgm:bulletEnabled val="1"/>
        </dgm:presLayoutVars>
      </dgm:prSet>
      <dgm:spPr/>
    </dgm:pt>
    <dgm:pt modelId="{FF9B9D6E-1402-415B-BBF7-F207F792FDB7}" type="pres">
      <dgm:prSet presAssocID="{F7A1D37D-B175-485E-AAFC-4688D3DECEB1}" presName="sp" presStyleCnt="0"/>
      <dgm:spPr/>
    </dgm:pt>
    <dgm:pt modelId="{2030D392-C1BC-4107-97B2-71C05F4A9DFD}" type="pres">
      <dgm:prSet presAssocID="{B9A8E7C3-A76E-4314-8C54-FD687B52BD4B}" presName="composite" presStyleCnt="0"/>
      <dgm:spPr/>
    </dgm:pt>
    <dgm:pt modelId="{AAF595D5-1D93-4F44-ACE6-761EBC270FAC}" type="pres">
      <dgm:prSet presAssocID="{B9A8E7C3-A76E-4314-8C54-FD687B52BD4B}" presName="parentText" presStyleLbl="alignNode1" presStyleIdx="2" presStyleCnt="5">
        <dgm:presLayoutVars>
          <dgm:chMax val="1"/>
          <dgm:bulletEnabled val="1"/>
        </dgm:presLayoutVars>
      </dgm:prSet>
      <dgm:spPr/>
    </dgm:pt>
    <dgm:pt modelId="{5A156B19-5532-4675-B42D-9C1EB56AAF2E}" type="pres">
      <dgm:prSet presAssocID="{B9A8E7C3-A76E-4314-8C54-FD687B52BD4B}" presName="descendantText" presStyleLbl="alignAcc1" presStyleIdx="2" presStyleCnt="5">
        <dgm:presLayoutVars>
          <dgm:bulletEnabled val="1"/>
        </dgm:presLayoutVars>
      </dgm:prSet>
      <dgm:spPr/>
    </dgm:pt>
    <dgm:pt modelId="{3B3BC749-A033-47C5-AC7A-4B3952EBA979}" type="pres">
      <dgm:prSet presAssocID="{13398F5E-4C7F-42B6-BEFA-67AA17F77399}" presName="sp" presStyleCnt="0"/>
      <dgm:spPr/>
    </dgm:pt>
    <dgm:pt modelId="{02C9C425-54BD-401A-A268-BFB653F3BF73}" type="pres">
      <dgm:prSet presAssocID="{0A2C79F2-91A3-40CA-8F71-E1391B290AF9}" presName="composite" presStyleCnt="0"/>
      <dgm:spPr/>
    </dgm:pt>
    <dgm:pt modelId="{42CF57BF-B580-4CAE-98C1-619CADC8329A}" type="pres">
      <dgm:prSet presAssocID="{0A2C79F2-91A3-40CA-8F71-E1391B290AF9}" presName="parentText" presStyleLbl="alignNode1" presStyleIdx="3" presStyleCnt="5">
        <dgm:presLayoutVars>
          <dgm:chMax val="1"/>
          <dgm:bulletEnabled val="1"/>
        </dgm:presLayoutVars>
      </dgm:prSet>
      <dgm:spPr/>
    </dgm:pt>
    <dgm:pt modelId="{20C9961A-D50B-4B76-9B4D-FAE0027377E7}" type="pres">
      <dgm:prSet presAssocID="{0A2C79F2-91A3-40CA-8F71-E1391B290AF9}" presName="descendantText" presStyleLbl="alignAcc1" presStyleIdx="3" presStyleCnt="5">
        <dgm:presLayoutVars>
          <dgm:bulletEnabled val="1"/>
        </dgm:presLayoutVars>
      </dgm:prSet>
      <dgm:spPr/>
    </dgm:pt>
    <dgm:pt modelId="{D1E15E35-5154-48F3-9CE3-22246BA30302}" type="pres">
      <dgm:prSet presAssocID="{B18DC7B0-0535-451B-BDBE-48B6E54D0554}" presName="sp" presStyleCnt="0"/>
      <dgm:spPr/>
    </dgm:pt>
    <dgm:pt modelId="{42CA95F4-5723-403D-A027-5845B71651D7}" type="pres">
      <dgm:prSet presAssocID="{1B0195E2-C06B-4149-A5BC-1C087E72BBC2}" presName="composite" presStyleCnt="0"/>
      <dgm:spPr/>
    </dgm:pt>
    <dgm:pt modelId="{0B775C5F-9DFB-4BB6-AD5F-BDAAFF68193D}" type="pres">
      <dgm:prSet presAssocID="{1B0195E2-C06B-4149-A5BC-1C087E72BBC2}" presName="parentText" presStyleLbl="alignNode1" presStyleIdx="4" presStyleCnt="5">
        <dgm:presLayoutVars>
          <dgm:chMax val="1"/>
          <dgm:bulletEnabled val="1"/>
        </dgm:presLayoutVars>
      </dgm:prSet>
      <dgm:spPr/>
    </dgm:pt>
    <dgm:pt modelId="{F65116C7-68FA-41D2-8C82-CDC18A197B3A}" type="pres">
      <dgm:prSet presAssocID="{1B0195E2-C06B-4149-A5BC-1C087E72BBC2}" presName="descendantText" presStyleLbl="alignAcc1" presStyleIdx="4" presStyleCnt="5">
        <dgm:presLayoutVars>
          <dgm:bulletEnabled val="1"/>
        </dgm:presLayoutVars>
      </dgm:prSet>
      <dgm:spPr/>
    </dgm:pt>
  </dgm:ptLst>
  <dgm:cxnLst>
    <dgm:cxn modelId="{7A130904-1CEF-430B-8191-F3F394208EC6}" type="presOf" srcId="{0A2C79F2-91A3-40CA-8F71-E1391B290AF9}" destId="{42CF57BF-B580-4CAE-98C1-619CADC8329A}" srcOrd="0" destOrd="0" presId="urn:microsoft.com/office/officeart/2005/8/layout/chevron2"/>
    <dgm:cxn modelId="{7A1F9229-BEF4-4E2A-AED5-A4D7B9CDE195}" type="presOf" srcId="{74430B84-B187-4992-893A-574667384A93}" destId="{3813C67D-4A90-4596-874D-235EFE6965E1}" srcOrd="0" destOrd="0" presId="urn:microsoft.com/office/officeart/2005/8/layout/chevron2"/>
    <dgm:cxn modelId="{3BBD1E2A-5A66-47DA-B083-721731021F2D}" srcId="{AC1EA1A9-6D29-41F5-A288-3D14B0F87E25}" destId="{921663EC-7250-457C-96A7-0CAB41F3E4A9}" srcOrd="0" destOrd="0" parTransId="{D16CBFD2-BE20-4478-8263-DEF069100583}" sibTransId="{6EC294D5-1F7D-4714-891A-1D4C537CA527}"/>
    <dgm:cxn modelId="{692A8854-F8E3-4021-8DC9-134D32E53C91}" type="presOf" srcId="{44B50FB2-6979-4FBF-B346-B94A55996A97}" destId="{20C9961A-D50B-4B76-9B4D-FAE0027377E7}" srcOrd="0" destOrd="0" presId="urn:microsoft.com/office/officeart/2005/8/layout/chevron2"/>
    <dgm:cxn modelId="{77522155-6EFD-46A9-AC31-11AB09B28867}" srcId="{F9EA50B0-1723-451F-9F6C-64A1DB55D6E1}" destId="{74430B84-B187-4992-893A-574667384A93}" srcOrd="0" destOrd="0" parTransId="{4D7317F0-0079-4234-94DC-94B219B18749}" sibTransId="{C696462C-0E67-4E0C-8DEE-BCEBAD805811}"/>
    <dgm:cxn modelId="{4BE62C57-F45E-463E-9A5C-C16EC44A663E}" type="presOf" srcId="{B9A8E7C3-A76E-4314-8C54-FD687B52BD4B}" destId="{AAF595D5-1D93-4F44-ACE6-761EBC270FAC}" srcOrd="0" destOrd="0" presId="urn:microsoft.com/office/officeart/2005/8/layout/chevron2"/>
    <dgm:cxn modelId="{396FA25A-772C-49E9-AA8A-44AC18F7B2EE}" type="presOf" srcId="{1B0195E2-C06B-4149-A5BC-1C087E72BBC2}" destId="{0B775C5F-9DFB-4BB6-AD5F-BDAAFF68193D}" srcOrd="0" destOrd="0" presId="urn:microsoft.com/office/officeart/2005/8/layout/chevron2"/>
    <dgm:cxn modelId="{97022962-AFD5-4357-BA26-750B97B6E6F1}" type="presOf" srcId="{E7630F3A-C4E3-4571-A350-2034A5029A18}" destId="{5A156B19-5532-4675-B42D-9C1EB56AAF2E}" srcOrd="0" destOrd="0" presId="urn:microsoft.com/office/officeart/2005/8/layout/chevron2"/>
    <dgm:cxn modelId="{CCC07673-8FCB-44CE-BDCA-B3937795E9CE}" srcId="{8DEF0ED6-CB93-4F4B-91A7-5DD5F953EDF6}" destId="{AC1EA1A9-6D29-41F5-A288-3D14B0F87E25}" srcOrd="1" destOrd="0" parTransId="{EAC4CA14-CE4E-4686-A522-6B41C5639B72}" sibTransId="{F7A1D37D-B175-485E-AAFC-4688D3DECEB1}"/>
    <dgm:cxn modelId="{3C0D747C-4A4A-4341-8C3D-989A70ECF9F2}" type="presOf" srcId="{F9EA50B0-1723-451F-9F6C-64A1DB55D6E1}" destId="{31783AD0-CC06-4323-9FC7-2B97F3B504FD}" srcOrd="0" destOrd="0" presId="urn:microsoft.com/office/officeart/2005/8/layout/chevron2"/>
    <dgm:cxn modelId="{3A1B737E-96C6-4D06-B4AE-151EECAB7EAD}" srcId="{8DEF0ED6-CB93-4F4B-91A7-5DD5F953EDF6}" destId="{F9EA50B0-1723-451F-9F6C-64A1DB55D6E1}" srcOrd="0" destOrd="0" parTransId="{8E17DCC8-3E1A-4923-95F5-42C763BC736B}" sibTransId="{3BC9B999-4BE5-4520-A2BE-3A106D57FF40}"/>
    <dgm:cxn modelId="{4FAC7A8A-281B-448D-8126-7664EACD481F}" type="presOf" srcId="{921663EC-7250-457C-96A7-0CAB41F3E4A9}" destId="{87DE229A-010F-47C9-B54C-8CC53A137556}" srcOrd="0" destOrd="0" presId="urn:microsoft.com/office/officeart/2005/8/layout/chevron2"/>
    <dgm:cxn modelId="{0CC5CA93-F1BD-49D8-830C-863BC6EA9562}" srcId="{8DEF0ED6-CB93-4F4B-91A7-5DD5F953EDF6}" destId="{1B0195E2-C06B-4149-A5BC-1C087E72BBC2}" srcOrd="4" destOrd="0" parTransId="{976E81B5-C771-47C2-B5A8-B6A5CBCD44C0}" sibTransId="{4193FF14-FDB9-4A85-B746-3CA47FF9F4CA}"/>
    <dgm:cxn modelId="{E5AFEF98-0DBA-437E-A846-6631E36CB075}" srcId="{1B0195E2-C06B-4149-A5BC-1C087E72BBC2}" destId="{3BD49827-7C02-40D1-8818-D7AD1F71053D}" srcOrd="0" destOrd="0" parTransId="{CF8C779B-E0F1-4F3F-8D45-0540D897AD34}" sibTransId="{D7385D7D-C848-4268-9729-AAE5026F98D9}"/>
    <dgm:cxn modelId="{D5BA2BA4-A41A-4810-970E-9DB7BAADE0AE}" type="presOf" srcId="{3BD49827-7C02-40D1-8818-D7AD1F71053D}" destId="{F65116C7-68FA-41D2-8C82-CDC18A197B3A}" srcOrd="0" destOrd="0" presId="urn:microsoft.com/office/officeart/2005/8/layout/chevron2"/>
    <dgm:cxn modelId="{05D2F7B0-9C0C-4088-8EE4-60A6DA89E9B6}" srcId="{8DEF0ED6-CB93-4F4B-91A7-5DD5F953EDF6}" destId="{0A2C79F2-91A3-40CA-8F71-E1391B290AF9}" srcOrd="3" destOrd="0" parTransId="{09B9DD1B-4E3F-4A6E-9CB7-0E0C97C49A14}" sibTransId="{B18DC7B0-0535-451B-BDBE-48B6E54D0554}"/>
    <dgm:cxn modelId="{F0151DB4-2ACB-4108-9B6D-5C1F3F168F8D}" srcId="{B9A8E7C3-A76E-4314-8C54-FD687B52BD4B}" destId="{E7630F3A-C4E3-4571-A350-2034A5029A18}" srcOrd="0" destOrd="0" parTransId="{4EC84343-0E28-49E8-9A52-206E52F4273C}" sibTransId="{7AB4EB30-B61A-4626-95E1-BB2B32BEBD54}"/>
    <dgm:cxn modelId="{FA5370B7-38B6-4BCF-B165-1EE1530620F8}" type="presOf" srcId="{8DEF0ED6-CB93-4F4B-91A7-5DD5F953EDF6}" destId="{FAF4731C-5137-4E26-9478-33EEC1E00F7F}" srcOrd="0" destOrd="0" presId="urn:microsoft.com/office/officeart/2005/8/layout/chevron2"/>
    <dgm:cxn modelId="{B00963BD-D750-497A-BED3-C6E99E42A4B2}" srcId="{8DEF0ED6-CB93-4F4B-91A7-5DD5F953EDF6}" destId="{B9A8E7C3-A76E-4314-8C54-FD687B52BD4B}" srcOrd="2" destOrd="0" parTransId="{107E7AD7-BFC5-49EB-B601-AB19696B2C9E}" sibTransId="{13398F5E-4C7F-42B6-BEFA-67AA17F77399}"/>
    <dgm:cxn modelId="{B88AE6C0-6773-4154-87FC-036370BF6F52}" type="presOf" srcId="{AC1EA1A9-6D29-41F5-A288-3D14B0F87E25}" destId="{CC833D71-562A-4634-AEA8-B7C0E911AC63}" srcOrd="0" destOrd="0" presId="urn:microsoft.com/office/officeart/2005/8/layout/chevron2"/>
    <dgm:cxn modelId="{170286F2-5240-41FD-8E2A-E87E9A010554}" srcId="{0A2C79F2-91A3-40CA-8F71-E1391B290AF9}" destId="{44B50FB2-6979-4FBF-B346-B94A55996A97}" srcOrd="0" destOrd="0" parTransId="{B5557B21-4B14-4D8C-B064-A11E6F999FDF}" sibTransId="{EC47D408-77CF-421B-9FFC-01BA852F1BF3}"/>
    <dgm:cxn modelId="{B63AA7F3-8AF5-4B00-94C4-06A59E90D106}" type="presParOf" srcId="{FAF4731C-5137-4E26-9478-33EEC1E00F7F}" destId="{C474D3FD-78AE-4DFE-94E9-3857FFFCE08E}" srcOrd="0" destOrd="0" presId="urn:microsoft.com/office/officeart/2005/8/layout/chevron2"/>
    <dgm:cxn modelId="{CF8BA89C-D56A-439E-8248-FC0FEE25665F}" type="presParOf" srcId="{C474D3FD-78AE-4DFE-94E9-3857FFFCE08E}" destId="{31783AD0-CC06-4323-9FC7-2B97F3B504FD}" srcOrd="0" destOrd="0" presId="urn:microsoft.com/office/officeart/2005/8/layout/chevron2"/>
    <dgm:cxn modelId="{99FD1A12-AD29-4820-833D-59B1B924A139}" type="presParOf" srcId="{C474D3FD-78AE-4DFE-94E9-3857FFFCE08E}" destId="{3813C67D-4A90-4596-874D-235EFE6965E1}" srcOrd="1" destOrd="0" presId="urn:microsoft.com/office/officeart/2005/8/layout/chevron2"/>
    <dgm:cxn modelId="{31145F44-5350-4A5D-92B9-5621BB033196}" type="presParOf" srcId="{FAF4731C-5137-4E26-9478-33EEC1E00F7F}" destId="{8DF50C65-1294-4073-BC91-1D64817063B2}" srcOrd="1" destOrd="0" presId="urn:microsoft.com/office/officeart/2005/8/layout/chevron2"/>
    <dgm:cxn modelId="{5DB58697-F948-46AA-9659-71BDC13C68D3}" type="presParOf" srcId="{FAF4731C-5137-4E26-9478-33EEC1E00F7F}" destId="{C1C13258-AD47-489F-A668-5D4F3315379D}" srcOrd="2" destOrd="0" presId="urn:microsoft.com/office/officeart/2005/8/layout/chevron2"/>
    <dgm:cxn modelId="{B06A8F7D-68B7-459C-A9B4-BD96D0C920F2}" type="presParOf" srcId="{C1C13258-AD47-489F-A668-5D4F3315379D}" destId="{CC833D71-562A-4634-AEA8-B7C0E911AC63}" srcOrd="0" destOrd="0" presId="urn:microsoft.com/office/officeart/2005/8/layout/chevron2"/>
    <dgm:cxn modelId="{D3E05150-4EDE-48AB-B1D9-6C82D3F8DB91}" type="presParOf" srcId="{C1C13258-AD47-489F-A668-5D4F3315379D}" destId="{87DE229A-010F-47C9-B54C-8CC53A137556}" srcOrd="1" destOrd="0" presId="urn:microsoft.com/office/officeart/2005/8/layout/chevron2"/>
    <dgm:cxn modelId="{BC79688A-886B-4300-9BF4-730567136729}" type="presParOf" srcId="{FAF4731C-5137-4E26-9478-33EEC1E00F7F}" destId="{FF9B9D6E-1402-415B-BBF7-F207F792FDB7}" srcOrd="3" destOrd="0" presId="urn:microsoft.com/office/officeart/2005/8/layout/chevron2"/>
    <dgm:cxn modelId="{8E824D98-5388-4A02-B736-F1850616FBC3}" type="presParOf" srcId="{FAF4731C-5137-4E26-9478-33EEC1E00F7F}" destId="{2030D392-C1BC-4107-97B2-71C05F4A9DFD}" srcOrd="4" destOrd="0" presId="urn:microsoft.com/office/officeart/2005/8/layout/chevron2"/>
    <dgm:cxn modelId="{BA8F78ED-54CA-470F-81D5-ED615B9FAAF4}" type="presParOf" srcId="{2030D392-C1BC-4107-97B2-71C05F4A9DFD}" destId="{AAF595D5-1D93-4F44-ACE6-761EBC270FAC}" srcOrd="0" destOrd="0" presId="urn:microsoft.com/office/officeart/2005/8/layout/chevron2"/>
    <dgm:cxn modelId="{CA7F37B0-15B6-4A44-846A-E1FC9E77036C}" type="presParOf" srcId="{2030D392-C1BC-4107-97B2-71C05F4A9DFD}" destId="{5A156B19-5532-4675-B42D-9C1EB56AAF2E}" srcOrd="1" destOrd="0" presId="urn:microsoft.com/office/officeart/2005/8/layout/chevron2"/>
    <dgm:cxn modelId="{F94BFF19-E982-4F2E-A486-C00B8E6ADC65}" type="presParOf" srcId="{FAF4731C-5137-4E26-9478-33EEC1E00F7F}" destId="{3B3BC749-A033-47C5-AC7A-4B3952EBA979}" srcOrd="5" destOrd="0" presId="urn:microsoft.com/office/officeart/2005/8/layout/chevron2"/>
    <dgm:cxn modelId="{E057B623-C38A-44A6-9990-CCC0B182370F}" type="presParOf" srcId="{FAF4731C-5137-4E26-9478-33EEC1E00F7F}" destId="{02C9C425-54BD-401A-A268-BFB653F3BF73}" srcOrd="6" destOrd="0" presId="urn:microsoft.com/office/officeart/2005/8/layout/chevron2"/>
    <dgm:cxn modelId="{9970D027-09D0-41ED-83F8-320924041FA4}" type="presParOf" srcId="{02C9C425-54BD-401A-A268-BFB653F3BF73}" destId="{42CF57BF-B580-4CAE-98C1-619CADC8329A}" srcOrd="0" destOrd="0" presId="urn:microsoft.com/office/officeart/2005/8/layout/chevron2"/>
    <dgm:cxn modelId="{001B13C2-288F-4844-9796-28FC07E80DFB}" type="presParOf" srcId="{02C9C425-54BD-401A-A268-BFB653F3BF73}" destId="{20C9961A-D50B-4B76-9B4D-FAE0027377E7}" srcOrd="1" destOrd="0" presId="urn:microsoft.com/office/officeart/2005/8/layout/chevron2"/>
    <dgm:cxn modelId="{79C70B0C-4CFA-4AB1-9649-8295D27ACDDD}" type="presParOf" srcId="{FAF4731C-5137-4E26-9478-33EEC1E00F7F}" destId="{D1E15E35-5154-48F3-9CE3-22246BA30302}" srcOrd="7" destOrd="0" presId="urn:microsoft.com/office/officeart/2005/8/layout/chevron2"/>
    <dgm:cxn modelId="{DBDDA2C0-1E85-465D-8258-900C60498F0A}" type="presParOf" srcId="{FAF4731C-5137-4E26-9478-33EEC1E00F7F}" destId="{42CA95F4-5723-403D-A027-5845B71651D7}" srcOrd="8" destOrd="0" presId="urn:microsoft.com/office/officeart/2005/8/layout/chevron2"/>
    <dgm:cxn modelId="{E45A7339-0CBB-44FA-A397-07DDCB656C1D}" type="presParOf" srcId="{42CA95F4-5723-403D-A027-5845B71651D7}" destId="{0B775C5F-9DFB-4BB6-AD5F-BDAAFF68193D}" srcOrd="0" destOrd="0" presId="urn:microsoft.com/office/officeart/2005/8/layout/chevron2"/>
    <dgm:cxn modelId="{E4AA93CC-3388-42B1-9A86-28CAD156D7D4}" type="presParOf" srcId="{42CA95F4-5723-403D-A027-5845B71651D7}" destId="{F65116C7-68FA-41D2-8C82-CDC18A197B3A}"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8D5D49-B622-41A4-91DC-4DBED172B3D7}">
      <dsp:nvSpPr>
        <dsp:cNvPr id="0" name=""/>
        <dsp:cNvSpPr/>
      </dsp:nvSpPr>
      <dsp:spPr>
        <a:xfrm rot="3370924">
          <a:off x="1972203" y="2460040"/>
          <a:ext cx="1005442" cy="28300"/>
        </a:xfrm>
        <a:custGeom>
          <a:avLst/>
          <a:gdLst/>
          <a:ahLst/>
          <a:cxnLst/>
          <a:rect l="0" t="0" r="0" b="0"/>
          <a:pathLst>
            <a:path>
              <a:moveTo>
                <a:pt x="0" y="14150"/>
              </a:moveTo>
              <a:lnTo>
                <a:pt x="1005442"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B80812-6E6E-4C17-8916-659125869A85}">
      <dsp:nvSpPr>
        <dsp:cNvPr id="0" name=""/>
        <dsp:cNvSpPr/>
      </dsp:nvSpPr>
      <dsp:spPr>
        <a:xfrm rot="1739829">
          <a:off x="2251489" y="2108578"/>
          <a:ext cx="902117" cy="28300"/>
        </a:xfrm>
        <a:custGeom>
          <a:avLst/>
          <a:gdLst/>
          <a:ahLst/>
          <a:cxnLst/>
          <a:rect l="0" t="0" r="0" b="0"/>
          <a:pathLst>
            <a:path>
              <a:moveTo>
                <a:pt x="0" y="14150"/>
              </a:moveTo>
              <a:lnTo>
                <a:pt x="902117"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DED601-FD8E-4C6F-997D-CD2A407E6CA9}">
      <dsp:nvSpPr>
        <dsp:cNvPr id="0" name=""/>
        <dsp:cNvSpPr/>
      </dsp:nvSpPr>
      <dsp:spPr>
        <a:xfrm>
          <a:off x="2308032" y="1700361"/>
          <a:ext cx="905243" cy="28300"/>
        </a:xfrm>
        <a:custGeom>
          <a:avLst/>
          <a:gdLst/>
          <a:ahLst/>
          <a:cxnLst/>
          <a:rect l="0" t="0" r="0" b="0"/>
          <a:pathLst>
            <a:path>
              <a:moveTo>
                <a:pt x="0" y="14150"/>
              </a:moveTo>
              <a:lnTo>
                <a:pt x="905243"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C4C170-F68E-4077-BE93-42CD56CCE535}">
      <dsp:nvSpPr>
        <dsp:cNvPr id="0" name=""/>
        <dsp:cNvSpPr/>
      </dsp:nvSpPr>
      <dsp:spPr>
        <a:xfrm rot="19860171">
          <a:off x="2251489" y="1292144"/>
          <a:ext cx="902117" cy="28300"/>
        </a:xfrm>
        <a:custGeom>
          <a:avLst/>
          <a:gdLst/>
          <a:ahLst/>
          <a:cxnLst/>
          <a:rect l="0" t="0" r="0" b="0"/>
          <a:pathLst>
            <a:path>
              <a:moveTo>
                <a:pt x="0" y="14150"/>
              </a:moveTo>
              <a:lnTo>
                <a:pt x="902117"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7F4413-22BF-412D-811C-56DC0C2A6C77}">
      <dsp:nvSpPr>
        <dsp:cNvPr id="0" name=""/>
        <dsp:cNvSpPr/>
      </dsp:nvSpPr>
      <dsp:spPr>
        <a:xfrm rot="18229076">
          <a:off x="1972203" y="940682"/>
          <a:ext cx="1005442" cy="28300"/>
        </a:xfrm>
        <a:custGeom>
          <a:avLst/>
          <a:gdLst/>
          <a:ahLst/>
          <a:cxnLst/>
          <a:rect l="0" t="0" r="0" b="0"/>
          <a:pathLst>
            <a:path>
              <a:moveTo>
                <a:pt x="0" y="14150"/>
              </a:moveTo>
              <a:lnTo>
                <a:pt x="1005442" y="14150"/>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27C5C6-10A9-4CDC-9540-3D1EA7D3CCBA}">
      <dsp:nvSpPr>
        <dsp:cNvPr id="0" name=""/>
        <dsp:cNvSpPr/>
      </dsp:nvSpPr>
      <dsp:spPr>
        <a:xfrm>
          <a:off x="1477429" y="1225922"/>
          <a:ext cx="977179" cy="977179"/>
        </a:xfrm>
        <a:prstGeom prst="ellipse">
          <a:avLst/>
        </a:prstGeom>
        <a:blipFill rotWithShape="0">
          <a:blip xmlns:r="http://schemas.openxmlformats.org/officeDocument/2006/relationships" r:embed="rId1"/>
          <a:stretch>
            <a:fillRect/>
          </a:stretch>
        </a:blip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3FD9C6E-4792-41A6-A360-7AED20E1F2BC}">
      <dsp:nvSpPr>
        <dsp:cNvPr id="0" name=""/>
        <dsp:cNvSpPr/>
      </dsp:nvSpPr>
      <dsp:spPr>
        <a:xfrm>
          <a:off x="2624719" y="457"/>
          <a:ext cx="586307" cy="586307"/>
        </a:xfrm>
        <a:prstGeom prst="ellipse">
          <a:avLst/>
        </a:prstGeom>
        <a:gradFill rotWithShape="0">
          <a:gsLst>
            <a:gs pos="0">
              <a:schemeClr val="accent3">
                <a:hueOff val="2250053"/>
                <a:satOff val="-3376"/>
                <a:lumOff val="-549"/>
                <a:alphaOff val="0"/>
                <a:tint val="50000"/>
                <a:satMod val="300000"/>
              </a:schemeClr>
            </a:gs>
            <a:gs pos="35000">
              <a:schemeClr val="accent3">
                <a:hueOff val="2250053"/>
                <a:satOff val="-3376"/>
                <a:lumOff val="-549"/>
                <a:alphaOff val="0"/>
                <a:tint val="37000"/>
                <a:satMod val="300000"/>
              </a:schemeClr>
            </a:gs>
            <a:gs pos="100000">
              <a:schemeClr val="accent3">
                <a:hueOff val="2250053"/>
                <a:satOff val="-3376"/>
                <a:lumOff val="-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解释性</a:t>
          </a:r>
        </a:p>
      </dsp:txBody>
      <dsp:txXfrm>
        <a:off x="2710582" y="86320"/>
        <a:ext cx="414581" cy="414581"/>
      </dsp:txXfrm>
    </dsp:sp>
    <dsp:sp modelId="{79865143-E98E-42A3-9F62-D9CA1EF8C086}">
      <dsp:nvSpPr>
        <dsp:cNvPr id="0" name=""/>
        <dsp:cNvSpPr/>
      </dsp:nvSpPr>
      <dsp:spPr>
        <a:xfrm>
          <a:off x="3060315" y="652372"/>
          <a:ext cx="586307" cy="586307"/>
        </a:xfrm>
        <a:prstGeom prst="ellipse">
          <a:avLst/>
        </a:prstGeom>
        <a:gradFill rotWithShape="0">
          <a:gsLst>
            <a:gs pos="0">
              <a:schemeClr val="accent3">
                <a:hueOff val="4500106"/>
                <a:satOff val="-6752"/>
                <a:lumOff val="-1098"/>
                <a:alphaOff val="0"/>
                <a:tint val="50000"/>
                <a:satMod val="300000"/>
              </a:schemeClr>
            </a:gs>
            <a:gs pos="35000">
              <a:schemeClr val="accent3">
                <a:hueOff val="4500106"/>
                <a:satOff val="-6752"/>
                <a:lumOff val="-1098"/>
                <a:alphaOff val="0"/>
                <a:tint val="37000"/>
                <a:satMod val="300000"/>
              </a:schemeClr>
            </a:gs>
            <a:gs pos="100000">
              <a:schemeClr val="accent3">
                <a:hueOff val="4500106"/>
                <a:satOff val="-6752"/>
                <a:lumOff val="-1098"/>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基于对象</a:t>
          </a:r>
        </a:p>
      </dsp:txBody>
      <dsp:txXfrm>
        <a:off x="3146178" y="738235"/>
        <a:ext cx="414581" cy="414581"/>
      </dsp:txXfrm>
    </dsp:sp>
    <dsp:sp modelId="{7A357349-9648-4DA5-8E55-6824C0AE33C4}">
      <dsp:nvSpPr>
        <dsp:cNvPr id="0" name=""/>
        <dsp:cNvSpPr/>
      </dsp:nvSpPr>
      <dsp:spPr>
        <a:xfrm>
          <a:off x="3213275" y="1421358"/>
          <a:ext cx="586307" cy="586307"/>
        </a:xfrm>
        <a:prstGeom prst="ellipse">
          <a:avLst/>
        </a:prstGeom>
        <a:gradFill rotWithShape="0">
          <a:gsLst>
            <a:gs pos="0">
              <a:schemeClr val="accent3">
                <a:hueOff val="6750158"/>
                <a:satOff val="-10128"/>
                <a:lumOff val="-1647"/>
                <a:alphaOff val="0"/>
                <a:tint val="50000"/>
                <a:satMod val="300000"/>
              </a:schemeClr>
            </a:gs>
            <a:gs pos="35000">
              <a:schemeClr val="accent3">
                <a:hueOff val="6750158"/>
                <a:satOff val="-10128"/>
                <a:lumOff val="-1647"/>
                <a:alphaOff val="0"/>
                <a:tint val="37000"/>
                <a:satMod val="300000"/>
              </a:schemeClr>
            </a:gs>
            <a:gs pos="100000">
              <a:schemeClr val="accent3">
                <a:hueOff val="6750158"/>
                <a:satOff val="-10128"/>
                <a:lumOff val="-164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dirty="0"/>
            <a:t>事件驱动</a:t>
          </a:r>
        </a:p>
      </dsp:txBody>
      <dsp:txXfrm>
        <a:off x="3299138" y="1507221"/>
        <a:ext cx="414581" cy="414581"/>
      </dsp:txXfrm>
    </dsp:sp>
    <dsp:sp modelId="{1D4C94F8-C03F-410F-AD76-35505D8868CF}">
      <dsp:nvSpPr>
        <dsp:cNvPr id="0" name=""/>
        <dsp:cNvSpPr/>
      </dsp:nvSpPr>
      <dsp:spPr>
        <a:xfrm>
          <a:off x="3060315" y="2190343"/>
          <a:ext cx="586307" cy="586307"/>
        </a:xfrm>
        <a:prstGeom prst="ellipse">
          <a:avLst/>
        </a:prstGeom>
        <a:gradFill rotWithShape="0">
          <a:gsLst>
            <a:gs pos="0">
              <a:schemeClr val="accent3">
                <a:hueOff val="9000211"/>
                <a:satOff val="-13504"/>
                <a:lumOff val="-2196"/>
                <a:alphaOff val="0"/>
                <a:tint val="50000"/>
                <a:satMod val="300000"/>
              </a:schemeClr>
            </a:gs>
            <a:gs pos="35000">
              <a:schemeClr val="accent3">
                <a:hueOff val="9000211"/>
                <a:satOff val="-13504"/>
                <a:lumOff val="-2196"/>
                <a:alphaOff val="0"/>
                <a:tint val="37000"/>
                <a:satMod val="300000"/>
              </a:schemeClr>
            </a:gs>
            <a:gs pos="100000">
              <a:schemeClr val="accent3">
                <a:hueOff val="9000211"/>
                <a:satOff val="-13504"/>
                <a:lumOff val="-2196"/>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a:t>安全性</a:t>
          </a:r>
        </a:p>
      </dsp:txBody>
      <dsp:txXfrm>
        <a:off x="3146178" y="2276206"/>
        <a:ext cx="414581" cy="414581"/>
      </dsp:txXfrm>
    </dsp:sp>
    <dsp:sp modelId="{1E16CEAC-1F82-440F-A91A-A8C67C839434}">
      <dsp:nvSpPr>
        <dsp:cNvPr id="0" name=""/>
        <dsp:cNvSpPr/>
      </dsp:nvSpPr>
      <dsp:spPr>
        <a:xfrm>
          <a:off x="2624719" y="2842258"/>
          <a:ext cx="586307" cy="586307"/>
        </a:xfrm>
        <a:prstGeom prst="ellipse">
          <a:avLst/>
        </a:prstGeom>
        <a:gradFill rotWithShape="0">
          <a:gsLst>
            <a:gs pos="0">
              <a:schemeClr val="accent3">
                <a:hueOff val="11250264"/>
                <a:satOff val="-16880"/>
                <a:lumOff val="-2745"/>
                <a:alphaOff val="0"/>
                <a:tint val="50000"/>
                <a:satMod val="300000"/>
              </a:schemeClr>
            </a:gs>
            <a:gs pos="35000">
              <a:schemeClr val="accent3">
                <a:hueOff val="11250264"/>
                <a:satOff val="-16880"/>
                <a:lumOff val="-2745"/>
                <a:alphaOff val="0"/>
                <a:tint val="37000"/>
                <a:satMod val="300000"/>
              </a:schemeClr>
            </a:gs>
            <a:gs pos="100000">
              <a:schemeClr val="accent3">
                <a:hueOff val="11250264"/>
                <a:satOff val="-16880"/>
                <a:lumOff val="-2745"/>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zh-CN" altLang="en-US" sz="1300" kern="1200"/>
            <a:t>跨平台</a:t>
          </a:r>
        </a:p>
      </dsp:txBody>
      <dsp:txXfrm>
        <a:off x="2710582" y="2928121"/>
        <a:ext cx="414581" cy="414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31C64D-254D-4E69-B9B5-14B68ADA3EB5}">
      <dsp:nvSpPr>
        <dsp:cNvPr id="0" name=""/>
        <dsp:cNvSpPr/>
      </dsp:nvSpPr>
      <dsp:spPr>
        <a:xfrm rot="5400000">
          <a:off x="-164636" y="166392"/>
          <a:ext cx="1097578" cy="768305"/>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基于对象和面向对象</a:t>
          </a:r>
        </a:p>
      </dsp:txBody>
      <dsp:txXfrm rot="-5400000">
        <a:off x="1" y="385909"/>
        <a:ext cx="768305" cy="329273"/>
      </dsp:txXfrm>
    </dsp:sp>
    <dsp:sp modelId="{6A3CADE2-FAEC-4C33-8413-3F03BAB62DB0}">
      <dsp:nvSpPr>
        <dsp:cNvPr id="0" name=""/>
        <dsp:cNvSpPr/>
      </dsp:nvSpPr>
      <dsp:spPr>
        <a:xfrm rot="5400000">
          <a:off x="3730298" y="-2960237"/>
          <a:ext cx="713426" cy="6637412"/>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JavaScript</a:t>
          </a:r>
          <a:r>
            <a:rPr lang="zh-CN" sz="1400" kern="1200" dirty="0"/>
            <a:t>是一种基于对象和事件驱动的脚本语言，它本身提供了非常丰富的内部对象供设计人员使用；而</a:t>
          </a:r>
          <a:r>
            <a:rPr lang="en-US" sz="1400" kern="1200" dirty="0"/>
            <a:t>Java</a:t>
          </a:r>
          <a:r>
            <a:rPr lang="zh-CN" sz="1400" kern="1200" dirty="0"/>
            <a:t>是一种真正的面向对象的语言，即使是开发简单的程序，也必须设计对象。</a:t>
          </a:r>
          <a:endParaRPr lang="zh-CN" altLang="en-US" sz="1400" kern="1200" dirty="0"/>
        </a:p>
      </dsp:txBody>
      <dsp:txXfrm rot="-5400000">
        <a:off x="768306" y="36582"/>
        <a:ext cx="6602585" cy="643772"/>
      </dsp:txXfrm>
    </dsp:sp>
    <dsp:sp modelId="{5F313C9D-B55D-448D-A036-45D7D5FC5A94}">
      <dsp:nvSpPr>
        <dsp:cNvPr id="0" name=""/>
        <dsp:cNvSpPr/>
      </dsp:nvSpPr>
      <dsp:spPr>
        <a:xfrm rot="5400000">
          <a:off x="-164636" y="1060475"/>
          <a:ext cx="1097578" cy="768305"/>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解释和编译</a:t>
          </a:r>
        </a:p>
      </dsp:txBody>
      <dsp:txXfrm rot="-5400000">
        <a:off x="1" y="1279992"/>
        <a:ext cx="768305" cy="329273"/>
      </dsp:txXfrm>
    </dsp:sp>
    <dsp:sp modelId="{4BB43369-ECEA-478D-B642-8179571B0D5D}">
      <dsp:nvSpPr>
        <dsp:cNvPr id="0" name=""/>
        <dsp:cNvSpPr/>
      </dsp:nvSpPr>
      <dsp:spPr>
        <a:xfrm rot="5400000">
          <a:off x="3730298" y="-2066154"/>
          <a:ext cx="713426" cy="6637412"/>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JavaScript</a:t>
          </a:r>
          <a:r>
            <a:rPr lang="zh-CN" sz="1400" kern="1200" dirty="0"/>
            <a:t>是一种解释性编程语言，其源代码在发往客户端执行之前不需经过编译，而是将文本格式的字符代码发送给客户端由浏览器解释执行；而</a:t>
          </a:r>
          <a:r>
            <a:rPr lang="en-US" sz="1400" kern="1200" dirty="0"/>
            <a:t>Java</a:t>
          </a:r>
          <a:r>
            <a:rPr lang="zh-CN" sz="1400" kern="1200" dirty="0"/>
            <a:t>的源代码在传递到客户端执行之前，必须经过编译才可以执行。</a:t>
          </a:r>
          <a:endParaRPr lang="zh-CN" altLang="en-US" sz="1400" kern="1200" dirty="0"/>
        </a:p>
      </dsp:txBody>
      <dsp:txXfrm rot="-5400000">
        <a:off x="768306" y="930665"/>
        <a:ext cx="6602585" cy="643772"/>
      </dsp:txXfrm>
    </dsp:sp>
    <dsp:sp modelId="{F85FEF73-6A51-4FD9-B13B-BA4C4A51B047}">
      <dsp:nvSpPr>
        <dsp:cNvPr id="0" name=""/>
        <dsp:cNvSpPr/>
      </dsp:nvSpPr>
      <dsp:spPr>
        <a:xfrm rot="5400000">
          <a:off x="-164636" y="1954558"/>
          <a:ext cx="1097578" cy="768305"/>
        </a:xfrm>
        <a:prstGeom prst="chevron">
          <a:avLst/>
        </a:prstGeom>
        <a:gradFill rotWithShape="0">
          <a:gsLst>
            <a:gs pos="0">
              <a:schemeClr val="lt1">
                <a:hueOff val="0"/>
                <a:satOff val="0"/>
                <a:lumOff val="0"/>
                <a:alphaOff val="0"/>
                <a:tint val="50000"/>
                <a:satMod val="300000"/>
              </a:schemeClr>
            </a:gs>
            <a:gs pos="35000">
              <a:schemeClr val="lt1">
                <a:hueOff val="0"/>
                <a:satOff val="0"/>
                <a:lumOff val="0"/>
                <a:alphaOff val="0"/>
                <a:tint val="37000"/>
                <a:satMod val="300000"/>
              </a:schemeClr>
            </a:gs>
            <a:gs pos="100000">
              <a:schemeClr val="lt1">
                <a:hueOff val="0"/>
                <a:satOff val="0"/>
                <a:lumOff val="0"/>
                <a:alphaOff val="0"/>
                <a:tint val="15000"/>
                <a:satMod val="350000"/>
              </a:schemeClr>
            </a:gs>
          </a:gsLst>
          <a:lin ang="16200000" scaled="1"/>
        </a:gradFill>
        <a:ln w="9525" cap="flat" cmpd="sng" algn="ctr">
          <a:solidFill>
            <a:schemeClr val="accent4">
              <a:shade val="8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zh-CN" altLang="en-US" sz="1000" kern="1200" dirty="0"/>
            <a:t>弱变量和强变量</a:t>
          </a:r>
        </a:p>
      </dsp:txBody>
      <dsp:txXfrm rot="-5400000">
        <a:off x="1" y="2174075"/>
        <a:ext cx="768305" cy="329273"/>
      </dsp:txXfrm>
    </dsp:sp>
    <dsp:sp modelId="{491A3409-1A37-4509-91A3-E1CD8136FE28}">
      <dsp:nvSpPr>
        <dsp:cNvPr id="0" name=""/>
        <dsp:cNvSpPr/>
      </dsp:nvSpPr>
      <dsp:spPr>
        <a:xfrm rot="5400000">
          <a:off x="3730298" y="-1172071"/>
          <a:ext cx="713426" cy="6637412"/>
        </a:xfrm>
        <a:prstGeom prst="round2SameRect">
          <a:avLst/>
        </a:prstGeom>
        <a:solidFill>
          <a:schemeClr val="accent4">
            <a:alpha val="90000"/>
            <a:tint val="40000"/>
            <a:hueOff val="0"/>
            <a:satOff val="0"/>
            <a:lumOff val="0"/>
            <a:alphaOff val="0"/>
          </a:schemeClr>
        </a:solidFill>
        <a:ln w="9525" cap="flat" cmpd="sng" algn="ctr">
          <a:solidFill>
            <a:schemeClr val="accent4">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JavaScript</a:t>
          </a:r>
          <a:r>
            <a:rPr lang="zh-CN" sz="1400" kern="1200" dirty="0"/>
            <a:t>采用弱变量，即变量在使用前无须声明，解释器在运行时将检查其数据类型；而</a:t>
          </a:r>
          <a:r>
            <a:rPr lang="en-US" sz="1400" kern="1200" dirty="0"/>
            <a:t>Java</a:t>
          </a:r>
          <a:r>
            <a:rPr lang="zh-CN" sz="1400" kern="1200" dirty="0"/>
            <a:t>则使用强类型变量检查，即所有变量在编译之前必须声明。</a:t>
          </a:r>
          <a:endParaRPr lang="zh-CN" altLang="en-US" sz="1400" kern="1200" dirty="0"/>
        </a:p>
      </dsp:txBody>
      <dsp:txXfrm rot="-5400000">
        <a:off x="768306" y="1824748"/>
        <a:ext cx="6602585" cy="643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83AD0-CC06-4323-9FC7-2B97F3B504FD}">
      <dsp:nvSpPr>
        <dsp:cNvPr id="0" name=""/>
        <dsp:cNvSpPr/>
      </dsp:nvSpPr>
      <dsp:spPr>
        <a:xfrm rot="5400000">
          <a:off x="-102863" y="103782"/>
          <a:ext cx="685759" cy="480031"/>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1</a:t>
          </a:r>
          <a:endParaRPr lang="zh-CN" altLang="en-US" sz="1300" kern="1200" dirty="0"/>
        </a:p>
      </dsp:txBody>
      <dsp:txXfrm rot="-5400000">
        <a:off x="2" y="240934"/>
        <a:ext cx="480031" cy="205728"/>
      </dsp:txXfrm>
    </dsp:sp>
    <dsp:sp modelId="{3813C67D-4A90-4596-874D-235EFE6965E1}">
      <dsp:nvSpPr>
        <dsp:cNvPr id="0" name=""/>
        <dsp:cNvSpPr/>
      </dsp:nvSpPr>
      <dsp:spPr>
        <a:xfrm rot="5400000">
          <a:off x="3231853" y="-2750903"/>
          <a:ext cx="445743" cy="5949388"/>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减轻服务器的负担。</a:t>
          </a:r>
          <a:r>
            <a:rPr lang="en-US" sz="1200" kern="1200" dirty="0"/>
            <a:t>Ajax</a:t>
          </a:r>
          <a:r>
            <a:rPr lang="zh-CN" sz="1200" kern="1200" dirty="0"/>
            <a:t>的原则是“按需求获取数据”，这可以最大程度地减少冗余请求和响应对服务器造成的负担。</a:t>
          </a:r>
          <a:endParaRPr lang="zh-CN" altLang="en-US" sz="1200" kern="1200" dirty="0"/>
        </a:p>
      </dsp:txBody>
      <dsp:txXfrm rot="-5400000">
        <a:off x="480031" y="22678"/>
        <a:ext cx="5927629" cy="402225"/>
      </dsp:txXfrm>
    </dsp:sp>
    <dsp:sp modelId="{CC833D71-562A-4634-AEA8-B7C0E911AC63}">
      <dsp:nvSpPr>
        <dsp:cNvPr id="0" name=""/>
        <dsp:cNvSpPr/>
      </dsp:nvSpPr>
      <dsp:spPr>
        <a:xfrm rot="5400000">
          <a:off x="-102863" y="664122"/>
          <a:ext cx="685759" cy="480031"/>
        </a:xfrm>
        <a:prstGeom prst="chevron">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2</a:t>
          </a:r>
          <a:endParaRPr lang="zh-CN" altLang="en-US" sz="1300" kern="1200" dirty="0"/>
        </a:p>
      </dsp:txBody>
      <dsp:txXfrm rot="-5400000">
        <a:off x="2" y="801274"/>
        <a:ext cx="480031" cy="205728"/>
      </dsp:txXfrm>
    </dsp:sp>
    <dsp:sp modelId="{87DE229A-010F-47C9-B54C-8CC53A137556}">
      <dsp:nvSpPr>
        <dsp:cNvPr id="0" name=""/>
        <dsp:cNvSpPr/>
      </dsp:nvSpPr>
      <dsp:spPr>
        <a:xfrm rot="5400000">
          <a:off x="3231853" y="-2190563"/>
          <a:ext cx="445743" cy="5949388"/>
        </a:xfrm>
        <a:prstGeom prst="round2Same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dirty="0"/>
            <a:t>可以把一部分以前由服务器负担的工作转移到客户端，利用客户端闲置的资源进行处理，减轻服务器和带宽的负担，节约空间和成本。</a:t>
          </a:r>
          <a:r>
            <a:rPr lang="en-US" sz="1200" kern="1200" dirty="0"/>
            <a:t>  </a:t>
          </a:r>
          <a:endParaRPr lang="zh-CN" altLang="en-US" sz="1200" kern="1200" dirty="0"/>
        </a:p>
      </dsp:txBody>
      <dsp:txXfrm rot="-5400000">
        <a:off x="480031" y="583018"/>
        <a:ext cx="5927629" cy="402225"/>
      </dsp:txXfrm>
    </dsp:sp>
    <dsp:sp modelId="{AAF595D5-1D93-4F44-ACE6-761EBC270FAC}">
      <dsp:nvSpPr>
        <dsp:cNvPr id="0" name=""/>
        <dsp:cNvSpPr/>
      </dsp:nvSpPr>
      <dsp:spPr>
        <a:xfrm rot="5400000">
          <a:off x="-102863" y="1224463"/>
          <a:ext cx="685759" cy="480031"/>
        </a:xfrm>
        <a:prstGeom prst="chevron">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3</a:t>
          </a:r>
          <a:endParaRPr lang="zh-CN" altLang="en-US" sz="1300" kern="1200" dirty="0"/>
        </a:p>
      </dsp:txBody>
      <dsp:txXfrm rot="-5400000">
        <a:off x="2" y="1361615"/>
        <a:ext cx="480031" cy="205728"/>
      </dsp:txXfrm>
    </dsp:sp>
    <dsp:sp modelId="{5A156B19-5532-4675-B42D-9C1EB56AAF2E}">
      <dsp:nvSpPr>
        <dsp:cNvPr id="0" name=""/>
        <dsp:cNvSpPr/>
      </dsp:nvSpPr>
      <dsp:spPr>
        <a:xfrm rot="5400000">
          <a:off x="3231853" y="-1630223"/>
          <a:ext cx="445743" cy="5949388"/>
        </a:xfrm>
        <a:prstGeom prst="round2Same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dirty="0"/>
            <a:t>无刷新更新页面，从而使用户不用再像以前一样在服务器处理数据时，只能在死板的白屏前焦急地等待。</a:t>
          </a:r>
        </a:p>
      </dsp:txBody>
      <dsp:txXfrm rot="-5400000">
        <a:off x="480031" y="1143358"/>
        <a:ext cx="5927629" cy="402225"/>
      </dsp:txXfrm>
    </dsp:sp>
    <dsp:sp modelId="{42CF57BF-B580-4CAE-98C1-619CADC8329A}">
      <dsp:nvSpPr>
        <dsp:cNvPr id="0" name=""/>
        <dsp:cNvSpPr/>
      </dsp:nvSpPr>
      <dsp:spPr>
        <a:xfrm rot="5400000">
          <a:off x="-102863" y="1784803"/>
          <a:ext cx="685759" cy="480031"/>
        </a:xfrm>
        <a:prstGeom prst="chevron">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4</a:t>
          </a:r>
          <a:endParaRPr lang="zh-CN" altLang="en-US" sz="1300" kern="1200" dirty="0"/>
        </a:p>
      </dsp:txBody>
      <dsp:txXfrm rot="-5400000">
        <a:off x="2" y="1921955"/>
        <a:ext cx="480031" cy="205728"/>
      </dsp:txXfrm>
    </dsp:sp>
    <dsp:sp modelId="{20C9961A-D50B-4B76-9B4D-FAE0027377E7}">
      <dsp:nvSpPr>
        <dsp:cNvPr id="0" name=""/>
        <dsp:cNvSpPr/>
      </dsp:nvSpPr>
      <dsp:spPr>
        <a:xfrm rot="5400000">
          <a:off x="3231853" y="-1069882"/>
          <a:ext cx="445743" cy="5949388"/>
        </a:xfrm>
        <a:prstGeom prst="round2Same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sz="1200" kern="1200"/>
            <a:t>可以调用</a:t>
          </a:r>
          <a:r>
            <a:rPr lang="en-US" sz="1200" kern="1200"/>
            <a:t>XML</a:t>
          </a:r>
          <a:r>
            <a:rPr lang="zh-CN" sz="1200" kern="1200"/>
            <a:t>等外部数据，进一步促进页面显示和数据的分离。</a:t>
          </a:r>
          <a:endParaRPr lang="zh-CN" altLang="en-US" sz="1200" kern="1200"/>
        </a:p>
      </dsp:txBody>
      <dsp:txXfrm rot="-5400000">
        <a:off x="480031" y="1703699"/>
        <a:ext cx="5927629" cy="402225"/>
      </dsp:txXfrm>
    </dsp:sp>
    <dsp:sp modelId="{0B775C5F-9DFB-4BB6-AD5F-BDAAFF68193D}">
      <dsp:nvSpPr>
        <dsp:cNvPr id="0" name=""/>
        <dsp:cNvSpPr/>
      </dsp:nvSpPr>
      <dsp:spPr>
        <a:xfrm rot="5400000">
          <a:off x="-102863" y="2345143"/>
          <a:ext cx="685759" cy="480031"/>
        </a:xfrm>
        <a:prstGeom prst="chevron">
          <a:avLst/>
        </a:prstGeom>
        <a:solidFill>
          <a:schemeClr val="accent6">
            <a:hueOff val="0"/>
            <a:satOff val="0"/>
            <a:lumOff val="0"/>
            <a:alphaOff val="0"/>
          </a:schemeClr>
        </a:solidFill>
        <a:ln w="25400"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en-US" altLang="zh-CN" sz="1300" kern="1200" dirty="0"/>
            <a:t>5</a:t>
          </a:r>
          <a:endParaRPr lang="zh-CN" altLang="en-US" sz="1300" kern="1200" dirty="0"/>
        </a:p>
      </dsp:txBody>
      <dsp:txXfrm rot="-5400000">
        <a:off x="2" y="2482295"/>
        <a:ext cx="480031" cy="205728"/>
      </dsp:txXfrm>
    </dsp:sp>
    <dsp:sp modelId="{F65116C7-68FA-41D2-8C82-CDC18A197B3A}">
      <dsp:nvSpPr>
        <dsp:cNvPr id="0" name=""/>
        <dsp:cNvSpPr/>
      </dsp:nvSpPr>
      <dsp:spPr>
        <a:xfrm rot="5400000">
          <a:off x="3231853" y="-509542"/>
          <a:ext cx="445743" cy="5949388"/>
        </a:xfrm>
        <a:prstGeom prst="round2Same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zh-CN" altLang="en-US" sz="1200" kern="1200"/>
            <a:t>基于标准化的并被广泛支持的技术，不需要下载插件或者小程序。</a:t>
          </a:r>
        </a:p>
      </dsp:txBody>
      <dsp:txXfrm rot="-5400000">
        <a:off x="480031" y="2264039"/>
        <a:ext cx="5927629" cy="402225"/>
      </dsp:txXfrm>
    </dsp:sp>
  </dsp:spTree>
</dsp:drawing>
</file>

<file path=ppt/diagrams/layout1.xml><?xml version="1.0" encoding="utf-8"?>
<dgm:layoutDef xmlns:dgm="http://schemas.openxmlformats.org/drawingml/2006/diagram" xmlns:a="http://schemas.openxmlformats.org/drawingml/2006/main" uniqueId="urn:microsoft.com/office/officeart/2005/8/layout/radial2#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stBulletLvl" val="1"/>
                <dgm:param type="txAnchorVertCh" val="mid"/>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srcNode" val="connSite"/>
              <dgm:param type="dstNode" val="parentNode"/>
              <dgm:param type="dim" val="1D"/>
              <dgm:param type="endSty" val="noArr"/>
              <dgm:param type="begPts" val="auto"/>
              <dgm:param type="endPts" val="auto"/>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3">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4">
  <dgm:title val=""/>
  <dgm:desc val=""/>
  <dgm:catLst>
    <dgm:cat type="simple" pri="103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2">
  <dgm:title val=""/>
  <dgm:desc val=""/>
  <dgm:catLst>
    <dgm:cat type="simple" pri="102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4973ED-26A1-4216-97ED-B2108E7BFCB7}" type="datetimeFigureOut">
              <a:rPr lang="zh-CN" altLang="en-US" smtClean="0"/>
              <a:t>2024/3/19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CC39DB-A80D-4F39-A1B2-FC28A20D89E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p:cNvSpPr>
            <a:spLocks noGrp="1" noRot="1" noChangeAspect="1" noTextEdit="1"/>
          </p:cNvSpPr>
          <p:nvPr>
            <p:ph type="sldImg"/>
          </p:nvPr>
        </p:nvSpPr>
        <p:spPr/>
      </p:sp>
      <p:sp>
        <p:nvSpPr>
          <p:cNvPr id="66563" name="文本占位符 2"/>
          <p:cNvSpPr>
            <a:spLocks noGrp="1"/>
          </p:cNvSpPr>
          <p:nvPr>
            <p:ph type="body"/>
          </p:nvPr>
        </p:nvSpPr>
        <p:spPr/>
        <p:txBody>
          <a:bodyPr wrap="square" lIns="91440" tIns="45720" rIns="91440" bIns="45720" anchor="t" anchorCtr="0"/>
          <a:lstStyle/>
          <a:p>
            <a:pPr lvl="0"/>
            <a:r>
              <a:rPr lang="en-US" altLang="zh-CN" dirty="0">
                <a:ea typeface="宋体" panose="02010600030101010101" pitchFamily="2" charset="-122"/>
              </a:rPr>
              <a:t>break</a:t>
            </a:r>
            <a:r>
              <a:rPr lang="zh-CN" altLang="en-US" dirty="0">
                <a:ea typeface="宋体" panose="02010600030101010101" pitchFamily="2" charset="-122"/>
              </a:rPr>
              <a:t>可以加标签</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p:sp>
      <p:sp>
        <p:nvSpPr>
          <p:cNvPr id="68611" name="文本占位符 2"/>
          <p:cNvSpPr>
            <a:spLocks noGrp="1"/>
          </p:cNvSpPr>
          <p:nvPr>
            <p:ph type="body"/>
          </p:nvPr>
        </p:nvSpPr>
        <p:spPr/>
        <p:txBody>
          <a:bodyPr wrap="square" lIns="91440" tIns="45720" rIns="91440" bIns="45720" anchor="t" anchorCtr="0"/>
          <a:lstStyle/>
          <a:p>
            <a:pPr lvl="0"/>
            <a:r>
              <a:rPr lang="en-US" altLang="zh-CN" dirty="0">
                <a:ea typeface="宋体" panose="02010600030101010101" pitchFamily="2" charset="-122"/>
              </a:rPr>
              <a:t>break</a:t>
            </a:r>
            <a:r>
              <a:rPr lang="zh-CN" altLang="en-US" dirty="0">
                <a:ea typeface="宋体" panose="02010600030101010101" pitchFamily="2" charset="-122"/>
              </a:rPr>
              <a:t>可以加标签</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p:sp>
      <p:sp>
        <p:nvSpPr>
          <p:cNvPr id="70659" name="文本占位符 2"/>
          <p:cNvSpPr>
            <a:spLocks noGrp="1"/>
          </p:cNvSpPr>
          <p:nvPr>
            <p:ph type="body"/>
          </p:nvPr>
        </p:nvSpPr>
        <p:spPr/>
        <p:txBody>
          <a:bodyPr wrap="square" lIns="91440" tIns="45720" rIns="91440" bIns="45720" anchor="t" anchorCtr="0"/>
          <a:lstStyle/>
          <a:p>
            <a:pPr lvl="0"/>
            <a:r>
              <a:rPr lang="en-US" altLang="zh-CN" dirty="0">
                <a:ea typeface="宋体" panose="02010600030101010101" pitchFamily="2" charset="-122"/>
              </a:rPr>
              <a:t>break</a:t>
            </a:r>
            <a:r>
              <a:rPr lang="zh-CN" altLang="en-US" dirty="0">
                <a:ea typeface="宋体" panose="02010600030101010101" pitchFamily="2" charset="-122"/>
              </a:rPr>
              <a:t>可以加标签</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p:sp>
      <p:sp>
        <p:nvSpPr>
          <p:cNvPr id="72707" name="文本占位符 2"/>
          <p:cNvSpPr>
            <a:spLocks noGrp="1"/>
          </p:cNvSpPr>
          <p:nvPr>
            <p:ph type="body"/>
          </p:nvPr>
        </p:nvSpPr>
        <p:spPr/>
        <p:txBody>
          <a:bodyPr wrap="square" lIns="91440" tIns="45720" rIns="91440" bIns="45720" anchor="t" anchorCtr="0"/>
          <a:lstStyle/>
          <a:p>
            <a:pPr lvl="0"/>
            <a:r>
              <a:rPr lang="en-US" altLang="zh-CN" dirty="0">
                <a:ea typeface="宋体" panose="02010600030101010101" pitchFamily="2" charset="-122"/>
              </a:rPr>
              <a:t>break</a:t>
            </a:r>
            <a:r>
              <a:rPr lang="zh-CN" altLang="en-US" dirty="0">
                <a:ea typeface="宋体" panose="02010600030101010101" pitchFamily="2" charset="-122"/>
              </a:rPr>
              <a:t>可以加标签</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20"/>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0"/>
            <a:ext cx="2057400" cy="4388644"/>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80"/>
            <a:ext cx="6019800" cy="438864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3"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2024/3/19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2024/3/19</a:t>
            </a:fld>
            <a:endParaRPr lang="zh-CN" altLang="en-US"/>
          </a:p>
        </p:txBody>
      </p:sp>
      <p:sp>
        <p:nvSpPr>
          <p:cNvPr id="5" name="页脚占位符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wipe dir="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8" descr="F:\工作\功夫系列课程\PPT模版\标题\橙色\大标题-06.png"/>
          <p:cNvPicPr>
            <a:picLocks noChangeAspect="1" noChangeArrowheads="1"/>
          </p:cNvPicPr>
          <p:nvPr/>
        </p:nvPicPr>
        <p:blipFill>
          <a:blip r:embed="rId2" cstate="print"/>
          <a:srcRect/>
          <a:stretch>
            <a:fillRect/>
          </a:stretch>
        </p:blipFill>
        <p:spPr bwMode="auto">
          <a:xfrm>
            <a:off x="1314450" y="1827905"/>
            <a:ext cx="6629400" cy="1600200"/>
          </a:xfrm>
          <a:prstGeom prst="rect">
            <a:avLst/>
          </a:prstGeom>
          <a:noFill/>
          <a:ln w="9525">
            <a:noFill/>
            <a:miter lim="800000"/>
            <a:headEnd/>
            <a:tailEnd/>
          </a:ln>
        </p:spPr>
      </p:pic>
      <p:sp>
        <p:nvSpPr>
          <p:cNvPr id="2051" name="Text Box 9"/>
          <p:cNvSpPr txBox="1">
            <a:spLocks noChangeArrowheads="1"/>
          </p:cNvSpPr>
          <p:nvPr/>
        </p:nvSpPr>
        <p:spPr bwMode="auto">
          <a:xfrm>
            <a:off x="1968344" y="2401147"/>
            <a:ext cx="5700000" cy="530915"/>
          </a:xfrm>
          <a:prstGeom prst="rect">
            <a:avLst/>
          </a:prstGeom>
          <a:noFill/>
          <a:ln w="9525">
            <a:noFill/>
            <a:miter lim="800000"/>
          </a:ln>
          <a:effectLst/>
        </p:spPr>
        <p:txBody>
          <a:bodyPr wrap="square" lIns="68580" tIns="34290" rIns="68580" bIns="34290">
            <a:spAutoFit/>
          </a:bodyPr>
          <a:lstStyle/>
          <a:p>
            <a:pPr>
              <a:spcBef>
                <a:spcPct val="0"/>
              </a:spcBef>
              <a:buFontTx/>
              <a:buNone/>
            </a:pPr>
            <a:r>
              <a:rPr lang="zh-CN" altLang="en-US" sz="3000" b="1" dirty="0">
                <a:solidFill>
                  <a:schemeClr val="bg1"/>
                </a:solidFill>
                <a:latin typeface="Arial" panose="020B0604020202020204" pitchFamily="34" charset="0"/>
                <a:ea typeface="黑体" panose="02010609060101010101" pitchFamily="49" charset="-122"/>
              </a:rPr>
              <a:t>第</a:t>
            </a:r>
            <a:r>
              <a:rPr lang="en-US" altLang="zh-CN" sz="3000" b="1" dirty="0">
                <a:solidFill>
                  <a:schemeClr val="bg1"/>
                </a:solidFill>
                <a:latin typeface="Arial" panose="020B0604020202020204" pitchFamily="34" charset="0"/>
                <a:ea typeface="黑体" panose="02010609060101010101" pitchFamily="49" charset="-122"/>
              </a:rPr>
              <a:t>5</a:t>
            </a:r>
            <a:r>
              <a:rPr lang="zh-CN" altLang="en-US" sz="3000" b="1" dirty="0">
                <a:solidFill>
                  <a:schemeClr val="bg1"/>
                </a:solidFill>
                <a:latin typeface="Arial" panose="020B0604020202020204" pitchFamily="34" charset="0"/>
                <a:ea typeface="黑体" panose="02010609060101010101" pitchFamily="49" charset="-122"/>
              </a:rPr>
              <a:t>章  </a:t>
            </a:r>
            <a:r>
              <a:rPr lang="en-US" altLang="zh-CN" sz="3000" b="1" dirty="0">
                <a:solidFill>
                  <a:schemeClr val="bg1"/>
                </a:solidFill>
                <a:latin typeface="Arial" panose="020B0604020202020204" pitchFamily="34" charset="0"/>
                <a:ea typeface="黑体" panose="02010609060101010101" pitchFamily="49" charset="-122"/>
              </a:rPr>
              <a:t>JavaScript</a:t>
            </a:r>
            <a:r>
              <a:rPr lang="zh-CN" altLang="en-US" sz="3000" b="1" dirty="0">
                <a:solidFill>
                  <a:schemeClr val="bg1"/>
                </a:solidFill>
                <a:latin typeface="Arial" panose="020B0604020202020204" pitchFamily="34" charset="0"/>
                <a:ea typeface="黑体" panose="02010609060101010101" pitchFamily="49" charset="-122"/>
              </a:rPr>
              <a:t>脚本语言</a:t>
            </a: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JavaScript</a:t>
            </a:r>
            <a:r>
              <a:rPr lang="zh-CN" altLang="en-US" sz="2700" dirty="0">
                <a:solidFill>
                  <a:srgbClr val="FF6600"/>
                </a:solidFill>
                <a:latin typeface="Arial" panose="020B0604020202020204" pitchFamily="34" charset="0"/>
                <a:ea typeface="隶书" panose="02010509060101010101" pitchFamily="49" charset="-122"/>
              </a:rPr>
              <a:t>的语法</a:t>
            </a:r>
          </a:p>
        </p:txBody>
      </p:sp>
      <p:grpSp>
        <p:nvGrpSpPr>
          <p:cNvPr id="10" name="组合 9"/>
          <p:cNvGrpSpPr/>
          <p:nvPr/>
        </p:nvGrpSpPr>
        <p:grpSpPr>
          <a:xfrm>
            <a:off x="1000100" y="1589124"/>
            <a:ext cx="2709140" cy="899046"/>
            <a:chOff x="3439446" y="1857370"/>
            <a:chExt cx="2709140" cy="899046"/>
          </a:xfrm>
        </p:grpSpPr>
        <p:sp>
          <p:nvSpPr>
            <p:cNvPr id="9" name="矩形 8"/>
            <p:cNvSpPr/>
            <p:nvPr/>
          </p:nvSpPr>
          <p:spPr>
            <a:xfrm>
              <a:off x="3439446" y="2387084"/>
              <a:ext cx="2561314"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JavaScript</a:t>
              </a:r>
              <a:r>
                <a:rPr lang="zh-CN" altLang="en-US" dirty="0"/>
                <a:t>区分大小写</a:t>
              </a:r>
            </a:p>
          </p:txBody>
        </p:sp>
        <p:pic>
          <p:nvPicPr>
            <p:cNvPr id="8" name="图片 7" descr="按扭-55.png"/>
            <p:cNvPicPr>
              <a:picLocks noChangeAspect="1"/>
            </p:cNvPicPr>
            <p:nvPr/>
          </p:nvPicPr>
          <p:blipFill>
            <a:blip r:embed="rId3" cstate="print"/>
            <a:stretch>
              <a:fillRect/>
            </a:stretch>
          </p:blipFill>
          <p:spPr>
            <a:xfrm>
              <a:off x="5429256" y="1857370"/>
              <a:ext cx="719330" cy="719330"/>
            </a:xfrm>
            <a:prstGeom prst="rect">
              <a:avLst/>
            </a:prstGeom>
          </p:spPr>
        </p:pic>
      </p:grpSp>
      <p:grpSp>
        <p:nvGrpSpPr>
          <p:cNvPr id="11" name="组合 10"/>
          <p:cNvGrpSpPr/>
          <p:nvPr/>
        </p:nvGrpSpPr>
        <p:grpSpPr>
          <a:xfrm>
            <a:off x="4572000" y="1572163"/>
            <a:ext cx="3143272" cy="899046"/>
            <a:chOff x="3439446" y="1857370"/>
            <a:chExt cx="3143272" cy="899046"/>
          </a:xfrm>
        </p:grpSpPr>
        <p:sp>
          <p:nvSpPr>
            <p:cNvPr id="12" name="矩形 11"/>
            <p:cNvSpPr/>
            <p:nvPr/>
          </p:nvSpPr>
          <p:spPr>
            <a:xfrm>
              <a:off x="3439446" y="2387084"/>
              <a:ext cx="2928958" cy="36933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zh-CN" altLang="en-US" dirty="0"/>
                <a:t>每行结尾的分号可有可无</a:t>
              </a:r>
            </a:p>
          </p:txBody>
        </p:sp>
        <p:pic>
          <p:nvPicPr>
            <p:cNvPr id="13" name="图片 12" descr="按扭-55.png"/>
            <p:cNvPicPr>
              <a:picLocks noChangeAspect="1"/>
            </p:cNvPicPr>
            <p:nvPr/>
          </p:nvPicPr>
          <p:blipFill>
            <a:blip r:embed="rId3" cstate="print"/>
            <a:stretch>
              <a:fillRect/>
            </a:stretch>
          </p:blipFill>
          <p:spPr>
            <a:xfrm>
              <a:off x="5863388" y="1857370"/>
              <a:ext cx="719330" cy="719330"/>
            </a:xfrm>
            <a:prstGeom prst="rect">
              <a:avLst/>
            </a:prstGeom>
          </p:spPr>
        </p:pic>
      </p:grpSp>
      <p:grpSp>
        <p:nvGrpSpPr>
          <p:cNvPr id="17" name="组合 16"/>
          <p:cNvGrpSpPr/>
          <p:nvPr/>
        </p:nvGrpSpPr>
        <p:grpSpPr>
          <a:xfrm>
            <a:off x="4572000" y="3114151"/>
            <a:ext cx="3714776" cy="600607"/>
            <a:chOff x="4143372" y="3025779"/>
            <a:chExt cx="3714776" cy="600607"/>
          </a:xfrm>
        </p:grpSpPr>
        <p:sp>
          <p:nvSpPr>
            <p:cNvPr id="14" name="矩形 13"/>
            <p:cNvSpPr/>
            <p:nvPr/>
          </p:nvSpPr>
          <p:spPr>
            <a:xfrm>
              <a:off x="4143372" y="3054882"/>
              <a:ext cx="3714776" cy="52322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400" dirty="0"/>
                <a:t>alert("</a:t>
              </a:r>
              <a:r>
                <a:rPr lang="zh-CN" altLang="en-US" sz="1400" dirty="0"/>
                <a:t>您好！欢迎访问我公司网站！</a:t>
              </a:r>
              <a:r>
                <a:rPr lang="en-US" sz="1400" dirty="0"/>
                <a:t>")</a:t>
              </a:r>
              <a:endParaRPr lang="zh-CN" altLang="en-US" sz="1400" dirty="0"/>
            </a:p>
            <a:p>
              <a:r>
                <a:rPr lang="en-US" sz="1400" dirty="0"/>
                <a:t>alert("</a:t>
              </a:r>
              <a:r>
                <a:rPr lang="zh-CN" altLang="en-US" sz="1400" dirty="0"/>
                <a:t>您好！欢迎访问我公司网站！</a:t>
              </a:r>
              <a:r>
                <a:rPr lang="en-US" sz="1400" dirty="0"/>
                <a:t>");</a:t>
              </a:r>
              <a:endParaRPr lang="zh-CN" altLang="en-US" sz="1400" dirty="0"/>
            </a:p>
          </p:txBody>
        </p:sp>
        <p:pic>
          <p:nvPicPr>
            <p:cNvPr id="15" name="图片 14" descr="按扭-13.png"/>
            <p:cNvPicPr>
              <a:picLocks noChangeAspect="1"/>
            </p:cNvPicPr>
            <p:nvPr/>
          </p:nvPicPr>
          <p:blipFill>
            <a:blip r:embed="rId4" cstate="print"/>
            <a:stretch>
              <a:fillRect/>
            </a:stretch>
          </p:blipFill>
          <p:spPr>
            <a:xfrm>
              <a:off x="7286645" y="3025779"/>
              <a:ext cx="357189" cy="357189"/>
            </a:xfrm>
            <a:prstGeom prst="rect">
              <a:avLst/>
            </a:prstGeom>
          </p:spPr>
        </p:pic>
        <p:pic>
          <p:nvPicPr>
            <p:cNvPr id="16" name="图片 15" descr="按扭-13.png"/>
            <p:cNvPicPr>
              <a:picLocks noChangeAspect="1"/>
            </p:cNvPicPr>
            <p:nvPr/>
          </p:nvPicPr>
          <p:blipFill>
            <a:blip r:embed="rId4" cstate="print"/>
            <a:stretch>
              <a:fillRect/>
            </a:stretch>
          </p:blipFill>
          <p:spPr>
            <a:xfrm>
              <a:off x="7286645" y="3269197"/>
              <a:ext cx="357189" cy="357189"/>
            </a:xfrm>
            <a:prstGeom prst="rect">
              <a:avLst/>
            </a:prstGeom>
          </p:spPr>
        </p:pic>
      </p:grpSp>
      <p:sp>
        <p:nvSpPr>
          <p:cNvPr id="20" name="矩形 19"/>
          <p:cNvSpPr/>
          <p:nvPr/>
        </p:nvSpPr>
        <p:spPr>
          <a:xfrm>
            <a:off x="1142976" y="3131112"/>
            <a:ext cx="2311851" cy="369332"/>
          </a:xfrm>
          <a:prstGeom prst="rect">
            <a:avLst/>
          </a:prstGeom>
        </p:spPr>
        <p:style>
          <a:lnRef idx="2">
            <a:schemeClr val="accent6"/>
          </a:lnRef>
          <a:fillRef idx="1">
            <a:schemeClr val="lt1"/>
          </a:fillRef>
          <a:effectRef idx="0">
            <a:schemeClr val="accent6"/>
          </a:effectRef>
          <a:fontRef idx="minor">
            <a:schemeClr val="dk1"/>
          </a:fontRef>
        </p:style>
        <p:txBody>
          <a:bodyPr wrap="none">
            <a:spAutoFit/>
          </a:bodyPr>
          <a:lstStyle/>
          <a:p>
            <a:r>
              <a:rPr lang="en-US" dirty="0"/>
              <a:t>username </a:t>
            </a:r>
            <a:r>
              <a:rPr lang="en-US" b="1" dirty="0">
                <a:solidFill>
                  <a:srgbClr val="FF0000"/>
                </a:solidFill>
              </a:rPr>
              <a:t>≠</a:t>
            </a:r>
            <a:r>
              <a:rPr lang="en-US" altLang="zh-CN" dirty="0"/>
              <a:t> </a:t>
            </a:r>
            <a:r>
              <a:rPr lang="en-US" dirty="0" err="1"/>
              <a:t>userName</a:t>
            </a:r>
            <a:endParaRPr lang="zh-CN" alt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JavaScript</a:t>
            </a:r>
            <a:r>
              <a:rPr lang="zh-CN" altLang="en-US" sz="2700" dirty="0">
                <a:solidFill>
                  <a:srgbClr val="FF6600"/>
                </a:solidFill>
                <a:latin typeface="Arial" panose="020B0604020202020204" pitchFamily="34" charset="0"/>
                <a:ea typeface="隶书" panose="02010509060101010101" pitchFamily="49" charset="-122"/>
              </a:rPr>
              <a:t>中的关键字</a:t>
            </a:r>
          </a:p>
        </p:txBody>
      </p:sp>
      <p:graphicFrame>
        <p:nvGraphicFramePr>
          <p:cNvPr id="18" name="表格 17"/>
          <p:cNvGraphicFramePr>
            <a:graphicFrameLocks noGrp="1"/>
          </p:cNvGraphicFramePr>
          <p:nvPr/>
        </p:nvGraphicFramePr>
        <p:xfrm>
          <a:off x="928663" y="1571618"/>
          <a:ext cx="7500989" cy="3000400"/>
        </p:xfrm>
        <a:graphic>
          <a:graphicData uri="http://schemas.openxmlformats.org/drawingml/2006/table">
            <a:tbl>
              <a:tblPr>
                <a:tableStyleId>{0E3FDE45-AF77-4B5C-9715-49D594BDF05E}</a:tableStyleId>
              </a:tblPr>
              <a:tblGrid>
                <a:gridCol w="1249494">
                  <a:extLst>
                    <a:ext uri="{9D8B030D-6E8A-4147-A177-3AD203B41FA5}">
                      <a16:colId xmlns:a16="http://schemas.microsoft.com/office/drawing/2014/main" val="20000"/>
                    </a:ext>
                  </a:extLst>
                </a:gridCol>
                <a:gridCol w="1250299">
                  <a:extLst>
                    <a:ext uri="{9D8B030D-6E8A-4147-A177-3AD203B41FA5}">
                      <a16:colId xmlns:a16="http://schemas.microsoft.com/office/drawing/2014/main" val="20001"/>
                    </a:ext>
                  </a:extLst>
                </a:gridCol>
                <a:gridCol w="1250299">
                  <a:extLst>
                    <a:ext uri="{9D8B030D-6E8A-4147-A177-3AD203B41FA5}">
                      <a16:colId xmlns:a16="http://schemas.microsoft.com/office/drawing/2014/main" val="20002"/>
                    </a:ext>
                  </a:extLst>
                </a:gridCol>
                <a:gridCol w="1250299">
                  <a:extLst>
                    <a:ext uri="{9D8B030D-6E8A-4147-A177-3AD203B41FA5}">
                      <a16:colId xmlns:a16="http://schemas.microsoft.com/office/drawing/2014/main" val="20003"/>
                    </a:ext>
                  </a:extLst>
                </a:gridCol>
                <a:gridCol w="1250299">
                  <a:extLst>
                    <a:ext uri="{9D8B030D-6E8A-4147-A177-3AD203B41FA5}">
                      <a16:colId xmlns:a16="http://schemas.microsoft.com/office/drawing/2014/main" val="20004"/>
                    </a:ext>
                  </a:extLst>
                </a:gridCol>
                <a:gridCol w="1250299">
                  <a:extLst>
                    <a:ext uri="{9D8B030D-6E8A-4147-A177-3AD203B41FA5}">
                      <a16:colId xmlns:a16="http://schemas.microsoft.com/office/drawing/2014/main" val="20005"/>
                    </a:ext>
                  </a:extLst>
                </a:gridCol>
              </a:tblGrid>
              <a:tr h="300040">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abstract</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continue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finally</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instanceof</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private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this</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30004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boolean</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default</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float</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int</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public</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throw</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1"/>
                  </a:ext>
                </a:extLst>
              </a:tr>
              <a:tr h="30004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break</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do</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for</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interface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return</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typeof</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2"/>
                  </a:ext>
                </a:extLst>
              </a:tr>
              <a:tr h="30004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byte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double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function</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long</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short</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true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3"/>
                  </a:ext>
                </a:extLst>
              </a:tr>
              <a:tr h="30004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case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else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goto</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native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static</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var</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4"/>
                  </a:ext>
                </a:extLst>
              </a:tr>
              <a:tr h="60008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catch</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extends</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implements</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new</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super</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void</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5"/>
                  </a:ext>
                </a:extLst>
              </a:tr>
              <a:tr h="30004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char</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false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import</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null</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switch</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while</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6"/>
                  </a:ext>
                </a:extLst>
              </a:tr>
              <a:tr h="600080">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class</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a:latin typeface="Arial" panose="020B0604020202020204" pitchFamily="34" charset="0"/>
                          <a:cs typeface="Arial" panose="020B0604020202020204" pitchFamily="34" charset="0"/>
                        </a:rPr>
                        <a:t>final</a:t>
                      </a:r>
                      <a:endParaRPr lang="zh-CN" sz="1100" kern="100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in</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package</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synchronized</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tc>
                  <a:txBody>
                    <a:bodyPr/>
                    <a:lstStyle/>
                    <a:p>
                      <a:pPr indent="254000" algn="l">
                        <a:spcBef>
                          <a:spcPts val="120"/>
                        </a:spcBef>
                        <a:spcAft>
                          <a:spcPts val="120"/>
                        </a:spcAft>
                      </a:pPr>
                      <a:r>
                        <a:rPr lang="en-US" sz="1100" kern="1000" dirty="0">
                          <a:latin typeface="Arial" panose="020B0604020202020204" pitchFamily="34" charset="0"/>
                          <a:cs typeface="Arial" panose="020B0604020202020204" pitchFamily="34" charset="0"/>
                        </a:rPr>
                        <a:t>with</a:t>
                      </a:r>
                      <a:endParaRPr lang="zh-CN" sz="1100" kern="1000" dirty="0">
                        <a:latin typeface="Arial" panose="020B0604020202020204" pitchFamily="34" charset="0"/>
                        <a:ea typeface="方正书宋简体"/>
                        <a:cs typeface="Arial" panose="020B0604020202020204" pitchFamily="34" charset="0"/>
                      </a:endParaRPr>
                    </a:p>
                  </a:txBody>
                  <a:tcPr marL="68580" marR="68580" marT="0" marB="0" anchor="ctr"/>
                </a:tc>
                <a:extLst>
                  <a:ext uri="{0D108BD9-81ED-4DB2-BD59-A6C34878D82A}">
                    <a16:rowId xmlns:a16="http://schemas.microsoft.com/office/drawing/2014/main" val="10007"/>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变量的定义及使用</a:t>
            </a:r>
          </a:p>
        </p:txBody>
      </p:sp>
      <p:sp>
        <p:nvSpPr>
          <p:cNvPr id="7" name="矩形 6"/>
          <p:cNvSpPr/>
          <p:nvPr/>
        </p:nvSpPr>
        <p:spPr>
          <a:xfrm>
            <a:off x="2143108" y="2143122"/>
            <a:ext cx="1495538"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var</a:t>
            </a:r>
            <a:r>
              <a:rPr lang="en-US" dirty="0"/>
              <a:t>  variable  ;</a:t>
            </a:r>
            <a:endParaRPr lang="zh-CN" altLang="en-US" dirty="0"/>
          </a:p>
        </p:txBody>
      </p:sp>
      <p:sp>
        <p:nvSpPr>
          <p:cNvPr id="8" name="矩形 7"/>
          <p:cNvSpPr/>
          <p:nvPr/>
        </p:nvSpPr>
        <p:spPr>
          <a:xfrm>
            <a:off x="2071670" y="3071816"/>
            <a:ext cx="2995307" cy="369332"/>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err="1"/>
              <a:t>var</a:t>
            </a:r>
            <a:r>
              <a:rPr lang="en-US" dirty="0"/>
              <a:t> now , year , month , date ;</a:t>
            </a:r>
            <a:endParaRPr lang="zh-CN" altLang="en-US" dirty="0"/>
          </a:p>
        </p:txBody>
      </p:sp>
      <p:sp>
        <p:nvSpPr>
          <p:cNvPr id="9" name="圆角矩形 8"/>
          <p:cNvSpPr/>
          <p:nvPr/>
        </p:nvSpPr>
        <p:spPr>
          <a:xfrm>
            <a:off x="2571736" y="2214560"/>
            <a:ext cx="785818"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10" name="圆角矩形标注 9"/>
          <p:cNvSpPr/>
          <p:nvPr/>
        </p:nvSpPr>
        <p:spPr>
          <a:xfrm>
            <a:off x="3286116" y="1214428"/>
            <a:ext cx="1571636" cy="642942"/>
          </a:xfrm>
          <a:prstGeom prst="wedgeRoundRectCallout">
            <a:avLst>
              <a:gd name="adj1" fmla="val -45327"/>
              <a:gd name="adj2" fmla="val 101441"/>
              <a:gd name="adj3" fmla="val 16667"/>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用于指定变量名，该变量名必须遵守变量的命名规则</a:t>
            </a:r>
          </a:p>
        </p:txBody>
      </p:sp>
      <p:sp>
        <p:nvSpPr>
          <p:cNvPr id="11" name="圆角矩形标注 10"/>
          <p:cNvSpPr/>
          <p:nvPr/>
        </p:nvSpPr>
        <p:spPr>
          <a:xfrm>
            <a:off x="4429124" y="2214560"/>
            <a:ext cx="1785950" cy="500066"/>
          </a:xfrm>
          <a:prstGeom prst="wedgeRoundRectCallout">
            <a:avLst>
              <a:gd name="adj1" fmla="val -45327"/>
              <a:gd name="adj2" fmla="val 101441"/>
              <a:gd name="adj3" fmla="val 16667"/>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可以使用一个关键字</a:t>
            </a:r>
            <a:r>
              <a:rPr lang="en-US" sz="1200" dirty="0" err="1"/>
              <a:t>var</a:t>
            </a:r>
            <a:r>
              <a:rPr lang="zh-CN" altLang="en-US" sz="1200" dirty="0"/>
              <a:t>同时声明多个变量</a:t>
            </a:r>
          </a:p>
        </p:txBody>
      </p:sp>
      <p:sp>
        <p:nvSpPr>
          <p:cNvPr id="12" name="矩形 11"/>
          <p:cNvSpPr/>
          <p:nvPr/>
        </p:nvSpPr>
        <p:spPr>
          <a:xfrm>
            <a:off x="2000232" y="4071948"/>
            <a:ext cx="6215106"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t>var</a:t>
            </a:r>
            <a:r>
              <a:rPr lang="en-US" dirty="0"/>
              <a:t> now="2009-05-12",year="2009", month="5",date="12";</a:t>
            </a:r>
            <a:endParaRPr lang="zh-CN" altLang="en-US" dirty="0"/>
          </a:p>
        </p:txBody>
      </p:sp>
      <p:sp>
        <p:nvSpPr>
          <p:cNvPr id="13" name="圆角矩形标注 12"/>
          <p:cNvSpPr/>
          <p:nvPr/>
        </p:nvSpPr>
        <p:spPr>
          <a:xfrm>
            <a:off x="5500694" y="3357568"/>
            <a:ext cx="2071702" cy="500066"/>
          </a:xfrm>
          <a:prstGeom prst="wedgeRoundRectCallout">
            <a:avLst>
              <a:gd name="adj1" fmla="val -45327"/>
              <a:gd name="adj2" fmla="val 101441"/>
              <a:gd name="adj3" fmla="val 16667"/>
            </a:avLst>
          </a:prstGeom>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zh-CN" altLang="en-US" sz="1200" dirty="0"/>
              <a:t>可以在声明变量的同时对其进行赋值，即初始化</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变量的定义及使用</a:t>
            </a:r>
          </a:p>
        </p:txBody>
      </p:sp>
      <p:sp>
        <p:nvSpPr>
          <p:cNvPr id="2" name="文本框 1"/>
          <p:cNvSpPr txBox="1"/>
          <p:nvPr/>
        </p:nvSpPr>
        <p:spPr>
          <a:xfrm>
            <a:off x="576580" y="1279525"/>
            <a:ext cx="8014335" cy="1753235"/>
          </a:xfrm>
          <a:prstGeom prst="rect">
            <a:avLst/>
          </a:prstGeom>
          <a:noFill/>
        </p:spPr>
        <p:txBody>
          <a:bodyPr wrap="square" rtlCol="0" anchor="t">
            <a:spAutoFit/>
          </a:bodyPr>
          <a:lstStyle/>
          <a:p>
            <a:r>
              <a:rPr lang="en-US" altLang="zh-CN" sz="2700" b="1" dirty="0">
                <a:sym typeface="+mn-ea"/>
              </a:rPr>
              <a:t>javaScript </a:t>
            </a:r>
            <a:r>
              <a:rPr lang="zh-CN" altLang="en-US" sz="2700" b="1" dirty="0">
                <a:sym typeface="+mn-ea"/>
              </a:rPr>
              <a:t>采用</a:t>
            </a:r>
            <a:r>
              <a:rPr lang="zh-CN" altLang="en-US" sz="2700" b="1" dirty="0">
                <a:solidFill>
                  <a:srgbClr val="FF0000"/>
                </a:solidFill>
                <a:sym typeface="+mn-ea"/>
              </a:rPr>
              <a:t>弱数据类型</a:t>
            </a:r>
            <a:r>
              <a:rPr lang="zh-CN" altLang="en-US" sz="2700" b="1" dirty="0">
                <a:sym typeface="+mn-ea"/>
              </a:rPr>
              <a:t>的形式，变量是一种自由变量，它可以接受任何类型的数据，在声明时无需定义数据类型，</a:t>
            </a:r>
            <a:r>
              <a:rPr lang="zh-CN" altLang="en-US" sz="2700" b="1" dirty="0">
                <a:solidFill>
                  <a:srgbClr val="FF0000"/>
                </a:solidFill>
                <a:sym typeface="+mn-ea"/>
              </a:rPr>
              <a:t>变量的具体数据类型根据所赋的值的数据类型来确定</a:t>
            </a:r>
          </a:p>
        </p:txBody>
      </p:sp>
      <p:sp>
        <p:nvSpPr>
          <p:cNvPr id="3" name="文本框 2"/>
          <p:cNvSpPr txBox="1"/>
          <p:nvPr/>
        </p:nvSpPr>
        <p:spPr>
          <a:xfrm>
            <a:off x="611505" y="3291840"/>
            <a:ext cx="7706995" cy="1337945"/>
          </a:xfrm>
          <a:prstGeom prst="rect">
            <a:avLst/>
          </a:prstGeom>
          <a:noFill/>
        </p:spPr>
        <p:txBody>
          <a:bodyPr wrap="square" rtlCol="0" anchor="t">
            <a:spAutoFit/>
          </a:bodyPr>
          <a:lstStyle/>
          <a:p>
            <a:r>
              <a:rPr lang="zh-CN" altLang="en-US" sz="2700" b="1" dirty="0">
                <a:solidFill>
                  <a:srgbClr val="FF0000"/>
                </a:solidFill>
                <a:sym typeface="+mn-ea"/>
              </a:rPr>
              <a:t>变量也可以不事先使用</a:t>
            </a:r>
            <a:r>
              <a:rPr lang="en-US" altLang="zh-CN" sz="2700" b="1" dirty="0">
                <a:solidFill>
                  <a:srgbClr val="FF0000"/>
                </a:solidFill>
                <a:sym typeface="+mn-ea"/>
              </a:rPr>
              <a:t>var</a:t>
            </a:r>
            <a:r>
              <a:rPr lang="zh-CN" altLang="en-US" sz="2700" b="1" dirty="0">
                <a:solidFill>
                  <a:srgbClr val="FF0000"/>
                </a:solidFill>
                <a:sym typeface="+mn-ea"/>
              </a:rPr>
              <a:t>作声明，而直接使用</a:t>
            </a:r>
            <a:r>
              <a:rPr lang="en-US" altLang="zh-CN" sz="2700" b="1" dirty="0">
                <a:sym typeface="+mn-ea"/>
              </a:rPr>
              <a:t>(</a:t>
            </a:r>
            <a:r>
              <a:rPr lang="zh-CN" altLang="en-US" sz="2700" b="1" dirty="0">
                <a:sym typeface="+mn-ea"/>
              </a:rPr>
              <a:t>简单但不易发现变量名方面的错误，所以一般不建议使用此方法）</a:t>
            </a: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数据类型</a:t>
            </a:r>
          </a:p>
        </p:txBody>
      </p:sp>
      <p:graphicFrame>
        <p:nvGraphicFramePr>
          <p:cNvPr id="6" name="表格 5"/>
          <p:cNvGraphicFramePr>
            <a:graphicFrameLocks noGrp="1"/>
          </p:cNvGraphicFramePr>
          <p:nvPr/>
        </p:nvGraphicFramePr>
        <p:xfrm>
          <a:off x="857224" y="1357304"/>
          <a:ext cx="7286676" cy="3566160"/>
        </p:xfrm>
        <a:graphic>
          <a:graphicData uri="http://schemas.openxmlformats.org/drawingml/2006/table">
            <a:tbl>
              <a:tblPr firstRow="1" bandRow="1">
                <a:tableStyleId>{00A15C55-8517-42AA-B614-E9B94910E393}</a:tableStyleId>
              </a:tblPr>
              <a:tblGrid>
                <a:gridCol w="1000131">
                  <a:extLst>
                    <a:ext uri="{9D8B030D-6E8A-4147-A177-3AD203B41FA5}">
                      <a16:colId xmlns:a16="http://schemas.microsoft.com/office/drawing/2014/main" val="20000"/>
                    </a:ext>
                  </a:extLst>
                </a:gridCol>
                <a:gridCol w="3857653">
                  <a:extLst>
                    <a:ext uri="{9D8B030D-6E8A-4147-A177-3AD203B41FA5}">
                      <a16:colId xmlns:a16="http://schemas.microsoft.com/office/drawing/2014/main" val="20001"/>
                    </a:ext>
                  </a:extLst>
                </a:gridCol>
                <a:gridCol w="2428892">
                  <a:extLst>
                    <a:ext uri="{9D8B030D-6E8A-4147-A177-3AD203B41FA5}">
                      <a16:colId xmlns:a16="http://schemas.microsoft.com/office/drawing/2014/main" val="20002"/>
                    </a:ext>
                  </a:extLst>
                </a:gridCol>
              </a:tblGrid>
              <a:tr h="202199">
                <a:tc>
                  <a:txBody>
                    <a:bodyPr/>
                    <a:lstStyle/>
                    <a:p>
                      <a:r>
                        <a:rPr lang="zh-CN" altLang="en-US" sz="1200" dirty="0"/>
                        <a:t>类型</a:t>
                      </a:r>
                    </a:p>
                  </a:txBody>
                  <a:tcPr/>
                </a:tc>
                <a:tc>
                  <a:txBody>
                    <a:bodyPr/>
                    <a:lstStyle/>
                    <a:p>
                      <a:r>
                        <a:rPr lang="zh-CN" altLang="en-US" sz="1200" dirty="0"/>
                        <a:t>说明</a:t>
                      </a:r>
                    </a:p>
                  </a:txBody>
                  <a:tcPr/>
                </a:tc>
                <a:tc>
                  <a:txBody>
                    <a:bodyPr/>
                    <a:lstStyle/>
                    <a:p>
                      <a:r>
                        <a:rPr lang="zh-CN" altLang="en-US" sz="1200" dirty="0"/>
                        <a:t>举例</a:t>
                      </a:r>
                    </a:p>
                  </a:txBody>
                  <a:tcPr/>
                </a:tc>
                <a:extLst>
                  <a:ext uri="{0D108BD9-81ED-4DB2-BD59-A6C34878D82A}">
                    <a16:rowId xmlns:a16="http://schemas.microsoft.com/office/drawing/2014/main" val="10000"/>
                  </a:ext>
                </a:extLst>
              </a:tr>
              <a:tr h="260356">
                <a:tc>
                  <a:txBody>
                    <a:bodyPr/>
                    <a:lstStyle/>
                    <a:p>
                      <a:r>
                        <a:rPr lang="zh-CN" altLang="en-US" sz="1200" kern="1200" dirty="0"/>
                        <a:t>数值型</a:t>
                      </a:r>
                      <a:endParaRPr lang="zh-CN" altLang="en-US" sz="1200" dirty="0"/>
                    </a:p>
                  </a:txBody>
                  <a:tcPr/>
                </a:tc>
                <a:tc>
                  <a:txBody>
                    <a:bodyPr/>
                    <a:lstStyle/>
                    <a:p>
                      <a:r>
                        <a:rPr lang="en-US" sz="1200" kern="1200" dirty="0"/>
                        <a:t>JavaScript</a:t>
                      </a:r>
                      <a:r>
                        <a:rPr lang="zh-CN" altLang="en-US" sz="1200" kern="1200" dirty="0"/>
                        <a:t>的数值型数据又可以分为整型和浮点型两种</a:t>
                      </a:r>
                      <a:endParaRPr lang="zh-CN" altLang="en-US" sz="1200" dirty="0"/>
                    </a:p>
                  </a:txBody>
                  <a:tcPr/>
                </a:tc>
                <a:tc>
                  <a:txBody>
                    <a:bodyPr/>
                    <a:lstStyle/>
                    <a:p>
                      <a:r>
                        <a:rPr lang="en-US" altLang="en-US" sz="1200" kern="1200" dirty="0"/>
                        <a:t>729</a:t>
                      </a:r>
                    </a:p>
                    <a:p>
                      <a:r>
                        <a:rPr lang="en-US" altLang="en-US" sz="1200" kern="1200" dirty="0"/>
                        <a:t>3.1415926</a:t>
                      </a:r>
                      <a:endParaRPr lang="zh-CN" altLang="en-US" sz="1200" kern="1200" dirty="0">
                        <a:solidFill>
                          <a:schemeClr val="dk1"/>
                        </a:solidFill>
                        <a:latin typeface="+mn-lt"/>
                        <a:ea typeface="+mn-ea"/>
                        <a:cs typeface="+mn-cs"/>
                      </a:endParaRPr>
                    </a:p>
                  </a:txBody>
                  <a:tcPr/>
                </a:tc>
                <a:extLst>
                  <a:ext uri="{0D108BD9-81ED-4DB2-BD59-A6C34878D82A}">
                    <a16:rowId xmlns:a16="http://schemas.microsoft.com/office/drawing/2014/main" val="10001"/>
                  </a:ext>
                </a:extLst>
              </a:tr>
              <a:tr h="260356">
                <a:tc>
                  <a:txBody>
                    <a:bodyPr/>
                    <a:lstStyle/>
                    <a:p>
                      <a:r>
                        <a:rPr lang="zh-CN" altLang="en-US" sz="1200" kern="1200" dirty="0"/>
                        <a:t>字符型</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t>字符型数据是使用单引号或双引号括起来的一个或多个字符。</a:t>
                      </a:r>
                      <a:endParaRPr lang="zh-CN" altLang="en-US" sz="1200" kern="1200" dirty="0">
                        <a:solidFill>
                          <a:schemeClr val="dk1"/>
                        </a:solidFill>
                        <a:latin typeface="+mn-lt"/>
                        <a:ea typeface="+mn-ea"/>
                        <a:cs typeface="+mn-cs"/>
                      </a:endParaRPr>
                    </a:p>
                  </a:txBody>
                  <a:tcPr/>
                </a:tc>
                <a:tc>
                  <a:txBody>
                    <a:bodyPr/>
                    <a:lstStyle/>
                    <a:p>
                      <a:r>
                        <a:rPr lang="en-US" altLang="zh-CN" sz="1200" dirty="0"/>
                        <a:t>'a'</a:t>
                      </a:r>
                    </a:p>
                  </a:txBody>
                  <a:tcPr/>
                </a:tc>
                <a:extLst>
                  <a:ext uri="{0D108BD9-81ED-4DB2-BD59-A6C34878D82A}">
                    <a16:rowId xmlns:a16="http://schemas.microsoft.com/office/drawing/2014/main" val="10002"/>
                  </a:ext>
                </a:extLst>
              </a:tr>
              <a:tr h="364498">
                <a:tc>
                  <a:txBody>
                    <a:bodyPr/>
                    <a:lstStyle/>
                    <a:p>
                      <a:r>
                        <a:rPr lang="zh-CN" altLang="en-US" sz="1200" kern="1200" dirty="0"/>
                        <a:t>布尔型</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t>布尔型数据只有两个值，即</a:t>
                      </a:r>
                      <a:r>
                        <a:rPr lang="en-US" sz="1200" kern="1200" dirty="0"/>
                        <a:t>true</a:t>
                      </a:r>
                      <a:r>
                        <a:rPr lang="zh-CN" altLang="en-US" sz="1200" kern="1200" dirty="0"/>
                        <a:t>或</a:t>
                      </a:r>
                      <a:r>
                        <a:rPr lang="en-US" sz="1200" kern="1200" dirty="0"/>
                        <a:t>false</a:t>
                      </a:r>
                      <a:r>
                        <a:rPr lang="zh-CN" altLang="en-US" sz="1200" kern="1200" dirty="0"/>
                        <a:t>，主要用来说明或代表一种状态或标志。在</a:t>
                      </a:r>
                      <a:r>
                        <a:rPr lang="en-US" altLang="zh-CN" sz="1200" kern="1200" dirty="0"/>
                        <a:t>JavaScript</a:t>
                      </a:r>
                      <a:r>
                        <a:rPr lang="zh-CN" altLang="en-US" sz="1200" kern="1200" dirty="0"/>
                        <a:t>中，也可以使用整数</a:t>
                      </a:r>
                      <a:r>
                        <a:rPr lang="en-US" altLang="zh-CN" sz="1200" kern="1200" dirty="0"/>
                        <a:t>0</a:t>
                      </a:r>
                      <a:r>
                        <a:rPr lang="zh-CN" altLang="en-US" sz="1200" kern="1200" dirty="0"/>
                        <a:t>表示</a:t>
                      </a:r>
                      <a:r>
                        <a:rPr lang="en-US" altLang="zh-CN" sz="1200" kern="1200" dirty="0"/>
                        <a:t>false</a:t>
                      </a:r>
                      <a:r>
                        <a:rPr lang="zh-CN" altLang="en-US" sz="1200" kern="1200" dirty="0"/>
                        <a:t>，使用非</a:t>
                      </a:r>
                      <a:r>
                        <a:rPr lang="en-US" altLang="zh-CN" sz="1200" kern="1200" dirty="0"/>
                        <a:t>0</a:t>
                      </a:r>
                      <a:r>
                        <a:rPr lang="zh-CN" altLang="en-US" sz="1200" kern="1200" dirty="0"/>
                        <a:t>的整数表示</a:t>
                      </a:r>
                      <a:r>
                        <a:rPr lang="en-US" altLang="zh-CN" sz="1200" kern="1200" dirty="0"/>
                        <a:t>true</a:t>
                      </a:r>
                      <a:r>
                        <a:rPr lang="zh-CN" altLang="en-US" sz="1200" kern="1200" dirty="0"/>
                        <a:t>。</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t>true,false,0,1</a:t>
                      </a:r>
                      <a:endParaRPr lang="zh-CN" altLang="en-US" sz="1200" dirty="0"/>
                    </a:p>
                  </a:txBody>
                  <a:tcPr/>
                </a:tc>
                <a:extLst>
                  <a:ext uri="{0D108BD9-81ED-4DB2-BD59-A6C34878D82A}">
                    <a16:rowId xmlns:a16="http://schemas.microsoft.com/office/drawing/2014/main" val="10003"/>
                  </a:ext>
                </a:extLst>
              </a:tr>
              <a:tr h="364498">
                <a:tc>
                  <a:txBody>
                    <a:bodyPr/>
                    <a:lstStyle/>
                    <a:p>
                      <a:r>
                        <a:rPr lang="zh-CN" altLang="en-US" sz="1200" kern="1200" dirty="0"/>
                        <a:t>转义字符</a:t>
                      </a:r>
                      <a:endParaRPr lang="zh-CN" altLang="en-US" sz="1200" dirty="0"/>
                    </a:p>
                  </a:txBody>
                  <a:tcPr/>
                </a:tc>
                <a:tc>
                  <a:txBody>
                    <a:bodyPr/>
                    <a:lstStyle/>
                    <a:p>
                      <a:r>
                        <a:rPr lang="zh-CN" altLang="en-US" sz="1200" kern="1200" dirty="0"/>
                        <a:t>以反斜杠开头的不可显示的特殊字符通常称为控制字符，也被称为转义字符。</a:t>
                      </a:r>
                      <a:endParaRPr lang="zh-CN" altLang="en-US" sz="1200" dirty="0"/>
                    </a:p>
                  </a:txBody>
                  <a:tcPr/>
                </a:tc>
                <a:tc>
                  <a:txBody>
                    <a:bodyPr/>
                    <a:lstStyle/>
                    <a:p>
                      <a:r>
                        <a:rPr lang="en-US" altLang="zh-CN" sz="1200" dirty="0"/>
                        <a:t>\b</a:t>
                      </a:r>
                      <a:r>
                        <a:rPr lang="zh-CN" altLang="en-US" sz="1200" baseline="0" dirty="0"/>
                        <a:t>  </a:t>
                      </a:r>
                      <a:r>
                        <a:rPr lang="en-US" altLang="zh-CN" sz="1200" baseline="0" dirty="0"/>
                        <a:t>\n  \f  \t  \r  \’  \” \\</a:t>
                      </a:r>
                      <a:endParaRPr lang="en-US" altLang="zh-CN" sz="1200" dirty="0"/>
                    </a:p>
                  </a:txBody>
                  <a:tcPr/>
                </a:tc>
                <a:extLst>
                  <a:ext uri="{0D108BD9-81ED-4DB2-BD59-A6C34878D82A}">
                    <a16:rowId xmlns:a16="http://schemas.microsoft.com/office/drawing/2014/main" val="10004"/>
                  </a:ext>
                </a:extLst>
              </a:tr>
              <a:tr h="468641">
                <a:tc>
                  <a:txBody>
                    <a:bodyPr/>
                    <a:lstStyle/>
                    <a:p>
                      <a:r>
                        <a:rPr lang="zh-CN" altLang="en-US" sz="1200" kern="1200" dirty="0"/>
                        <a:t>空值</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200" kern="1200" dirty="0"/>
                        <a:t>JavaScript</a:t>
                      </a:r>
                      <a:r>
                        <a:rPr lang="zh-CN" altLang="en-US" sz="1200" kern="1200" dirty="0"/>
                        <a:t>中有一个空值（</a:t>
                      </a:r>
                      <a:r>
                        <a:rPr lang="en-US" sz="1200" kern="1200" dirty="0"/>
                        <a:t>null</a:t>
                      </a:r>
                      <a:r>
                        <a:rPr lang="zh-CN" altLang="en-US" sz="1200" kern="1200" dirty="0"/>
                        <a:t>），用于定义空的或不存在的引用。如果试图引用一个没有定义的变量，则返回一个</a:t>
                      </a:r>
                      <a:r>
                        <a:rPr lang="en-US" sz="1200" kern="1200" dirty="0"/>
                        <a:t>null</a:t>
                      </a:r>
                      <a:r>
                        <a:rPr lang="zh-CN" altLang="en-US" sz="1200" kern="1200" dirty="0"/>
                        <a:t>值。</a:t>
                      </a:r>
                      <a:endParaRPr lang="zh-CN" altLang="en-US" sz="1200" dirty="0"/>
                    </a:p>
                  </a:txBody>
                  <a:tcPr/>
                </a:tc>
                <a:tc>
                  <a:txBody>
                    <a:bodyPr/>
                    <a:lstStyle/>
                    <a:p>
                      <a:r>
                        <a:rPr lang="en-US" altLang="zh-CN" sz="1200" dirty="0" err="1"/>
                        <a:t>var</a:t>
                      </a:r>
                      <a:r>
                        <a:rPr lang="en-US" altLang="zh-CN" sz="1200" baseline="0" dirty="0"/>
                        <a:t> </a:t>
                      </a:r>
                      <a:r>
                        <a:rPr lang="en-US" altLang="zh-CN" sz="1200" baseline="0" dirty="0" err="1"/>
                        <a:t>tmp</a:t>
                      </a:r>
                      <a:r>
                        <a:rPr lang="en-US" altLang="zh-CN" sz="1200" baseline="0" dirty="0"/>
                        <a:t> = null;</a:t>
                      </a:r>
                      <a:endParaRPr lang="zh-CN" altLang="en-US" sz="1200" dirty="0"/>
                    </a:p>
                  </a:txBody>
                  <a:tcPr/>
                </a:tc>
                <a:extLst>
                  <a:ext uri="{0D108BD9-81ED-4DB2-BD59-A6C34878D82A}">
                    <a16:rowId xmlns:a16="http://schemas.microsoft.com/office/drawing/2014/main" val="10005"/>
                  </a:ext>
                </a:extLst>
              </a:tr>
              <a:tr h="468641">
                <a:tc>
                  <a:txBody>
                    <a:bodyPr/>
                    <a:lstStyle/>
                    <a:p>
                      <a:r>
                        <a:rPr lang="zh-CN" altLang="en-US" sz="1200" kern="1200" dirty="0"/>
                        <a:t>未定义值</a:t>
                      </a:r>
                      <a:endParaRPr lang="zh-CN"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kern="1200" dirty="0"/>
                        <a:t>当使用了一个并未声明的变量，或者使用了一个已经声明但没有赋值的变量时，将返回未定义值（</a:t>
                      </a:r>
                      <a:r>
                        <a:rPr lang="en-US" sz="1200" kern="1200" dirty="0"/>
                        <a:t>undefined</a:t>
                      </a:r>
                      <a:r>
                        <a:rPr lang="zh-CN" altLang="en-US" sz="1200" kern="1200" dirty="0"/>
                        <a:t>）。</a:t>
                      </a:r>
                      <a:endParaRPr lang="zh-CN" altLang="en-US" sz="1200" kern="1200" dirty="0">
                        <a:solidFill>
                          <a:schemeClr val="dk1"/>
                        </a:solidFill>
                        <a:latin typeface="+mn-lt"/>
                        <a:ea typeface="+mn-ea"/>
                        <a:cs typeface="+mn-cs"/>
                      </a:endParaRPr>
                    </a:p>
                  </a:txBody>
                  <a:tcPr/>
                </a:tc>
                <a:tc>
                  <a:txBody>
                    <a:bodyPr/>
                    <a:lstStyle/>
                    <a:p>
                      <a:r>
                        <a:rPr lang="en-US" altLang="zh-CN" sz="1200" dirty="0" err="1"/>
                        <a:t>var</a:t>
                      </a:r>
                      <a:r>
                        <a:rPr lang="en-US" altLang="zh-CN" sz="1200" baseline="0" dirty="0"/>
                        <a:t> </a:t>
                      </a:r>
                      <a:r>
                        <a:rPr lang="en-US" altLang="zh-CN" sz="1200" baseline="0" dirty="0" err="1"/>
                        <a:t>tmp</a:t>
                      </a:r>
                      <a:r>
                        <a:rPr lang="en-US" altLang="zh-CN" sz="1200" baseline="0" dirty="0"/>
                        <a:t> ;</a:t>
                      </a:r>
                      <a:endParaRPr lang="zh-CN" altLang="en-US" sz="1200" dirty="0"/>
                    </a:p>
                  </a:txBody>
                  <a:tcPr/>
                </a:tc>
                <a:extLst>
                  <a:ext uri="{0D108BD9-81ED-4DB2-BD59-A6C34878D82A}">
                    <a16:rowId xmlns:a16="http://schemas.microsoft.com/office/drawing/2014/main" val="10006"/>
                  </a:ext>
                </a:extLst>
              </a:tr>
            </a:tbl>
          </a:graphicData>
        </a:graphic>
      </p:graphicFrame>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运算符的应用</a:t>
            </a:r>
          </a:p>
        </p:txBody>
      </p:sp>
      <p:graphicFrame>
        <p:nvGraphicFramePr>
          <p:cNvPr id="6" name="表格 5"/>
          <p:cNvGraphicFramePr>
            <a:graphicFrameLocks noGrp="1"/>
          </p:cNvGraphicFramePr>
          <p:nvPr/>
        </p:nvGraphicFramePr>
        <p:xfrm>
          <a:off x="857224" y="1607260"/>
          <a:ext cx="7000924" cy="3294434"/>
        </p:xfrm>
        <a:graphic>
          <a:graphicData uri="http://schemas.openxmlformats.org/drawingml/2006/table">
            <a:tbl>
              <a:tblPr firstRow="1" bandRow="1">
                <a:tableStyleId>{F5AB1C69-6EDB-4FF4-983F-18BD219EF322}</a:tableStyleId>
              </a:tblPr>
              <a:tblGrid>
                <a:gridCol w="960910">
                  <a:extLst>
                    <a:ext uri="{9D8B030D-6E8A-4147-A177-3AD203B41FA5}">
                      <a16:colId xmlns:a16="http://schemas.microsoft.com/office/drawing/2014/main" val="20000"/>
                    </a:ext>
                  </a:extLst>
                </a:gridCol>
                <a:gridCol w="3706373">
                  <a:extLst>
                    <a:ext uri="{9D8B030D-6E8A-4147-A177-3AD203B41FA5}">
                      <a16:colId xmlns:a16="http://schemas.microsoft.com/office/drawing/2014/main" val="20001"/>
                    </a:ext>
                  </a:extLst>
                </a:gridCol>
                <a:gridCol w="2333641">
                  <a:extLst>
                    <a:ext uri="{9D8B030D-6E8A-4147-A177-3AD203B41FA5}">
                      <a16:colId xmlns:a16="http://schemas.microsoft.com/office/drawing/2014/main" val="20002"/>
                    </a:ext>
                  </a:extLst>
                </a:gridCol>
              </a:tblGrid>
              <a:tr h="159331">
                <a:tc>
                  <a:txBody>
                    <a:bodyPr/>
                    <a:lstStyle/>
                    <a:p>
                      <a:pPr indent="254000" algn="ctr">
                        <a:spcBef>
                          <a:spcPts val="120"/>
                        </a:spcBef>
                        <a:spcAft>
                          <a:spcPts val="120"/>
                        </a:spcAft>
                      </a:pPr>
                      <a:r>
                        <a:rPr lang="zh-CN" sz="1200" kern="1000" dirty="0"/>
                        <a:t>运算符</a:t>
                      </a:r>
                      <a:endParaRPr lang="zh-CN" sz="1200" kern="1000" dirty="0">
                        <a:latin typeface="Times New Roman" panose="02020603050405020304"/>
                        <a:ea typeface="方正书宋简体"/>
                      </a:endParaRPr>
                    </a:p>
                  </a:txBody>
                  <a:tcPr marL="68580" marR="68580" marT="0" marB="0" anchor="ctr"/>
                </a:tc>
                <a:tc>
                  <a:txBody>
                    <a:bodyPr/>
                    <a:lstStyle/>
                    <a:p>
                      <a:pPr indent="254000" algn="ctr">
                        <a:spcBef>
                          <a:spcPts val="120"/>
                        </a:spcBef>
                        <a:spcAft>
                          <a:spcPts val="120"/>
                        </a:spcAft>
                      </a:pPr>
                      <a:r>
                        <a:rPr lang="zh-CN" sz="1200" kern="1000"/>
                        <a:t>描</a:t>
                      </a:r>
                      <a:r>
                        <a:rPr lang="en-US" sz="1200" kern="1000"/>
                        <a:t>    </a:t>
                      </a:r>
                      <a:r>
                        <a:rPr lang="zh-CN" sz="1200" kern="1000"/>
                        <a:t>述</a:t>
                      </a:r>
                      <a:endParaRPr lang="zh-CN" sz="1200" kern="1000">
                        <a:latin typeface="Times New Roman" panose="02020603050405020304"/>
                        <a:ea typeface="方正书宋简体"/>
                      </a:endParaRPr>
                    </a:p>
                  </a:txBody>
                  <a:tcPr marL="68580" marR="68580" marT="0" marB="0" anchor="ctr"/>
                </a:tc>
                <a:tc>
                  <a:txBody>
                    <a:bodyPr/>
                    <a:lstStyle/>
                    <a:p>
                      <a:pPr indent="254000" algn="ctr">
                        <a:spcBef>
                          <a:spcPts val="120"/>
                        </a:spcBef>
                        <a:spcAft>
                          <a:spcPts val="120"/>
                        </a:spcAft>
                      </a:pPr>
                      <a:r>
                        <a:rPr lang="zh-CN" sz="1200" kern="1000"/>
                        <a:t>示</a:t>
                      </a:r>
                      <a:r>
                        <a:rPr lang="en-US" sz="1200" kern="1000"/>
                        <a:t>    </a:t>
                      </a:r>
                      <a:r>
                        <a:rPr lang="zh-CN" sz="1200" kern="1000"/>
                        <a:t>例</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0"/>
                  </a:ext>
                </a:extLst>
              </a:tr>
              <a:tr h="159331">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dirty="0"/>
                        <a:t>将右边表达式的值赋给左边的变量</a:t>
                      </a:r>
                      <a:endParaRPr lang="zh-CN" sz="1200" kern="1000" dirty="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userName="mr"</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1"/>
                  </a:ext>
                </a:extLst>
              </a:tr>
              <a:tr h="318663">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将运算符左边的变量加上右边表达式的值赋给左边的变量</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2"/>
                  </a:ext>
                </a:extLst>
              </a:tr>
              <a:tr h="318663">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将运算符左边的变量减去右边表达式的值赋给左边的变量</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3"/>
                  </a:ext>
                </a:extLst>
              </a:tr>
              <a:tr h="318663">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将运算符左边的变量乘以右边表达式的值赋给左边的变量</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4"/>
                  </a:ext>
                </a:extLst>
              </a:tr>
              <a:tr h="318663">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dirty="0"/>
                        <a:t>将运算符左边的变量除以右边表达式的值赋给左边的变量</a:t>
                      </a:r>
                      <a:endParaRPr lang="zh-CN" sz="1200" kern="1000" dirty="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5"/>
                  </a:ext>
                </a:extLst>
              </a:tr>
              <a:tr h="318663">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dirty="0"/>
                        <a:t>将运算符左边的变量用右边表达式的值求模，并将结果赋给左边的变量</a:t>
                      </a:r>
                      <a:endParaRPr lang="zh-CN" sz="1200" kern="1000" dirty="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6"/>
                  </a:ext>
                </a:extLst>
              </a:tr>
              <a:tr h="318663">
                <a:tc>
                  <a:txBody>
                    <a:bodyPr/>
                    <a:lstStyle/>
                    <a:p>
                      <a:pPr indent="254000" algn="just">
                        <a:spcBef>
                          <a:spcPts val="120"/>
                        </a:spcBef>
                        <a:spcAft>
                          <a:spcPts val="120"/>
                        </a:spcAft>
                      </a:pPr>
                      <a:r>
                        <a:rPr lang="en-US" sz="1200" kern="1000"/>
                        <a:t>&amp;=</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将运算符左边的变量与右边表达式的值进行逻辑与运算，并将结果赋给左边的变量</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a&amp;=b  //</a:t>
                      </a:r>
                      <a:r>
                        <a:rPr lang="zh-CN" sz="1200" kern="1000"/>
                        <a:t>相当于</a:t>
                      </a:r>
                      <a:r>
                        <a:rPr lang="en-US" sz="1200" kern="1000"/>
                        <a:t>a=a&amp;b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7"/>
                  </a:ext>
                </a:extLst>
              </a:tr>
              <a:tr h="367057">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将运算符左边的变量与右边表达式的值进行逻辑或运算，并将结果赋给左边的变量</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a:t>a|=b  //</a:t>
                      </a:r>
                      <a:r>
                        <a:rPr lang="zh-CN" sz="1200" kern="1000"/>
                        <a:t>相当于</a:t>
                      </a:r>
                      <a:r>
                        <a:rPr lang="en-US" sz="1200" kern="1000"/>
                        <a:t>a=a|b</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8"/>
                  </a:ext>
                </a:extLst>
              </a:tr>
              <a:tr h="367057">
                <a:tc>
                  <a:txBody>
                    <a:bodyPr/>
                    <a:lstStyle/>
                    <a:p>
                      <a:pPr indent="254000"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zh-CN" sz="1200" kern="1000"/>
                        <a:t>将运算符左边的变量与右边表达式的值进行异或运算，并将结果赋给左边的变量</a:t>
                      </a:r>
                      <a:endParaRPr lang="zh-CN" sz="1200" kern="1000">
                        <a:latin typeface="Times New Roman" panose="02020603050405020304"/>
                        <a:ea typeface="方正书宋简体"/>
                      </a:endParaRPr>
                    </a:p>
                  </a:txBody>
                  <a:tcPr marL="68580" marR="68580" marT="0" marB="0" anchor="ctr"/>
                </a:tc>
                <a:tc>
                  <a:txBody>
                    <a:bodyPr/>
                    <a:lstStyle/>
                    <a:p>
                      <a:pPr indent="254000" algn="just">
                        <a:spcBef>
                          <a:spcPts val="120"/>
                        </a:spcBef>
                        <a:spcAft>
                          <a:spcPts val="120"/>
                        </a:spcAft>
                      </a:pPr>
                      <a:r>
                        <a:rPr lang="en-US" sz="1200" kern="1000" dirty="0"/>
                        <a:t>a^=b  //</a:t>
                      </a:r>
                      <a:r>
                        <a:rPr lang="zh-CN" sz="1200" kern="1000" dirty="0"/>
                        <a:t>相当于</a:t>
                      </a:r>
                      <a:r>
                        <a:rPr lang="en-US" sz="1200" kern="1000" dirty="0"/>
                        <a:t>a=</a:t>
                      </a:r>
                      <a:r>
                        <a:rPr lang="en-US" sz="1200" kern="1000" dirty="0" err="1"/>
                        <a:t>a^b</a:t>
                      </a:r>
                      <a:endParaRPr lang="zh-CN" sz="1200" kern="1000" dirty="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9"/>
                  </a:ext>
                </a:extLst>
              </a:tr>
            </a:tbl>
          </a:graphicData>
        </a:graphic>
      </p:graphicFrame>
      <p:sp>
        <p:nvSpPr>
          <p:cNvPr id="7" name="矩形 6"/>
          <p:cNvSpPr/>
          <p:nvPr/>
        </p:nvSpPr>
        <p:spPr>
          <a:xfrm>
            <a:off x="2786050" y="1142990"/>
            <a:ext cx="2726772" cy="369332"/>
          </a:xfrm>
          <a:prstGeom prst="rect">
            <a:avLst/>
          </a:prstGeom>
        </p:spPr>
        <p:txBody>
          <a:bodyPr wrap="none">
            <a:spAutoFit/>
          </a:bodyPr>
          <a:lstStyle/>
          <a:p>
            <a:r>
              <a:rPr lang="en-US" dirty="0"/>
              <a:t>JavaScript</a:t>
            </a:r>
            <a:r>
              <a:rPr lang="zh-CN" altLang="en-US" dirty="0"/>
              <a:t>中的赋值运算符</a:t>
            </a: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运算符的应用</a:t>
            </a:r>
          </a:p>
        </p:txBody>
      </p:sp>
      <p:graphicFrame>
        <p:nvGraphicFramePr>
          <p:cNvPr id="6" name="表格 5"/>
          <p:cNvGraphicFramePr>
            <a:graphicFrameLocks noGrp="1"/>
          </p:cNvGraphicFramePr>
          <p:nvPr/>
        </p:nvGraphicFramePr>
        <p:xfrm>
          <a:off x="857224" y="1857370"/>
          <a:ext cx="7358114" cy="2714642"/>
        </p:xfrm>
        <a:graphic>
          <a:graphicData uri="http://schemas.openxmlformats.org/drawingml/2006/table">
            <a:tbl>
              <a:tblPr firstRow="1" bandRow="1">
                <a:tableStyleId>{7DF18680-E054-41AD-8BC1-D1AEF772440D}</a:tableStyleId>
              </a:tblPr>
              <a:tblGrid>
                <a:gridCol w="1009936">
                  <a:extLst>
                    <a:ext uri="{9D8B030D-6E8A-4147-A177-3AD203B41FA5}">
                      <a16:colId xmlns:a16="http://schemas.microsoft.com/office/drawing/2014/main" val="20000"/>
                    </a:ext>
                  </a:extLst>
                </a:gridCol>
                <a:gridCol w="3895473">
                  <a:extLst>
                    <a:ext uri="{9D8B030D-6E8A-4147-A177-3AD203B41FA5}">
                      <a16:colId xmlns:a16="http://schemas.microsoft.com/office/drawing/2014/main" val="20001"/>
                    </a:ext>
                  </a:extLst>
                </a:gridCol>
                <a:gridCol w="2452705">
                  <a:extLst>
                    <a:ext uri="{9D8B030D-6E8A-4147-A177-3AD203B41FA5}">
                      <a16:colId xmlns:a16="http://schemas.microsoft.com/office/drawing/2014/main" val="20002"/>
                    </a:ext>
                  </a:extLst>
                </a:gridCol>
              </a:tblGrid>
              <a:tr h="266649">
                <a:tc>
                  <a:txBody>
                    <a:bodyPr/>
                    <a:lstStyle/>
                    <a:p>
                      <a:pPr algn="ctr">
                        <a:spcBef>
                          <a:spcPts val="120"/>
                        </a:spcBef>
                        <a:spcAft>
                          <a:spcPts val="120"/>
                        </a:spcAft>
                      </a:pPr>
                      <a:r>
                        <a:rPr lang="zh-CN" sz="1200" kern="1000" dirty="0"/>
                        <a:t>运</a:t>
                      </a:r>
                      <a:r>
                        <a:rPr lang="en-US" sz="1200" kern="1000" dirty="0"/>
                        <a:t>  </a:t>
                      </a:r>
                      <a:r>
                        <a:rPr lang="zh-CN" sz="1200" kern="1000" dirty="0"/>
                        <a:t>算</a:t>
                      </a:r>
                      <a:r>
                        <a:rPr lang="en-US" sz="1200" kern="1000" dirty="0"/>
                        <a:t>  </a:t>
                      </a:r>
                      <a:r>
                        <a:rPr lang="zh-CN" sz="1200" kern="1000" dirty="0"/>
                        <a:t>符</a:t>
                      </a:r>
                      <a:endParaRPr lang="zh-CN" sz="1200" kern="1000" dirty="0">
                        <a:latin typeface="Times New Roman" panose="02020603050405020304"/>
                        <a:ea typeface="方正书宋简体"/>
                      </a:endParaRPr>
                    </a:p>
                  </a:txBody>
                  <a:tcPr marL="68580" marR="68580" marT="0" marB="0" anchor="ctr"/>
                </a:tc>
                <a:tc>
                  <a:txBody>
                    <a:bodyPr/>
                    <a:lstStyle/>
                    <a:p>
                      <a:pPr algn="ctr">
                        <a:spcBef>
                          <a:spcPts val="120"/>
                        </a:spcBef>
                        <a:spcAft>
                          <a:spcPts val="120"/>
                        </a:spcAft>
                      </a:pPr>
                      <a:r>
                        <a:rPr lang="zh-CN" sz="1200" kern="1000" dirty="0"/>
                        <a:t>描</a:t>
                      </a:r>
                      <a:r>
                        <a:rPr lang="en-US" sz="1200" kern="1000" dirty="0"/>
                        <a:t>    </a:t>
                      </a:r>
                      <a:r>
                        <a:rPr lang="zh-CN" sz="1200" kern="1000" dirty="0"/>
                        <a:t>述</a:t>
                      </a:r>
                      <a:endParaRPr lang="zh-CN" sz="1200" kern="1000" dirty="0">
                        <a:latin typeface="Times New Roman" panose="02020603050405020304"/>
                        <a:ea typeface="方正书宋简体"/>
                      </a:endParaRPr>
                    </a:p>
                  </a:txBody>
                  <a:tcPr marL="68580" marR="68580" marT="0" marB="0" anchor="ctr"/>
                </a:tc>
                <a:tc>
                  <a:txBody>
                    <a:bodyPr/>
                    <a:lstStyle/>
                    <a:p>
                      <a:pPr algn="ctr">
                        <a:spcBef>
                          <a:spcPts val="120"/>
                        </a:spcBef>
                        <a:spcAft>
                          <a:spcPts val="120"/>
                        </a:spcAft>
                      </a:pPr>
                      <a:r>
                        <a:rPr lang="zh-CN" sz="1200" kern="1000"/>
                        <a:t>示</a:t>
                      </a:r>
                      <a:r>
                        <a:rPr lang="en-US" sz="1200" kern="1000"/>
                        <a:t>    </a:t>
                      </a:r>
                      <a:r>
                        <a:rPr lang="zh-CN" sz="1200" kern="1000"/>
                        <a:t>例</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0"/>
                  </a:ext>
                </a:extLst>
              </a:tr>
              <a:tr h="266649">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dirty="0"/>
                        <a:t>加运算符</a:t>
                      </a:r>
                      <a:endParaRPr lang="zh-CN" sz="1200" kern="1000" dirty="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a:t>4+6   //</a:t>
                      </a:r>
                      <a:r>
                        <a:rPr lang="zh-CN" sz="1200" kern="1000"/>
                        <a:t>返回值为</a:t>
                      </a:r>
                      <a:r>
                        <a:rPr lang="en-US" sz="1200" kern="1000"/>
                        <a:t>10</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1"/>
                  </a:ext>
                </a:extLst>
              </a:tr>
              <a:tr h="266649">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a:t>减运算符</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a:t>7-2   //</a:t>
                      </a:r>
                      <a:r>
                        <a:rPr lang="zh-CN" sz="1200" kern="1000"/>
                        <a:t>返回值为</a:t>
                      </a:r>
                      <a:r>
                        <a:rPr lang="en-US" sz="1200" kern="1000"/>
                        <a:t>5</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2"/>
                  </a:ext>
                </a:extLst>
              </a:tr>
              <a:tr h="266649">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a:t>乘运算符</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a:t>7*3   //</a:t>
                      </a:r>
                      <a:r>
                        <a:rPr lang="zh-CN" sz="1200" kern="1000"/>
                        <a:t>返回值为</a:t>
                      </a:r>
                      <a:r>
                        <a:rPr lang="en-US" sz="1200" kern="1000"/>
                        <a:t>21</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3"/>
                  </a:ext>
                </a:extLst>
              </a:tr>
              <a:tr h="343343">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a:t>除运算符</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a:t>12/3   </a:t>
                      </a:r>
                      <a:r>
                        <a:rPr lang="zh-CN" sz="1200" kern="1000"/>
                        <a:t>返回值为</a:t>
                      </a:r>
                      <a:r>
                        <a:rPr lang="en-US" sz="1200" kern="1000"/>
                        <a:t>4</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4"/>
                  </a:ext>
                </a:extLst>
              </a:tr>
              <a:tr h="343343">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a:t>求模运算符</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a:t>7%4  </a:t>
                      </a:r>
                      <a:r>
                        <a:rPr lang="zh-CN" sz="1200" kern="1000"/>
                        <a:t>返回值为</a:t>
                      </a:r>
                      <a:r>
                        <a:rPr lang="en-US" sz="1200" kern="1000"/>
                        <a:t>3</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5"/>
                  </a:ext>
                </a:extLst>
              </a:tr>
              <a:tr h="480680">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a:t>自增运算符。该运算符有两种情况：</a:t>
                      </a:r>
                      <a:r>
                        <a:rPr lang="en-US" sz="1200" kern="1000"/>
                        <a:t>i++</a:t>
                      </a:r>
                      <a:r>
                        <a:rPr lang="zh-CN" sz="1200" kern="1000"/>
                        <a:t>（在使用</a:t>
                      </a:r>
                      <a:r>
                        <a:rPr lang="en-US" sz="1200" kern="1000"/>
                        <a:t>i</a:t>
                      </a:r>
                      <a:r>
                        <a:rPr lang="zh-CN" sz="1200" kern="1000"/>
                        <a:t>之后，使</a:t>
                      </a:r>
                      <a:r>
                        <a:rPr lang="en-US" sz="1200" kern="1000"/>
                        <a:t>i</a:t>
                      </a:r>
                      <a:r>
                        <a:rPr lang="zh-CN" sz="1200" kern="1000"/>
                        <a:t>的值加</a:t>
                      </a:r>
                      <a:r>
                        <a:rPr lang="en-US" sz="1200" kern="1000"/>
                        <a:t>1</a:t>
                      </a:r>
                      <a:r>
                        <a:rPr lang="zh-CN" sz="1200" kern="1000"/>
                        <a:t>）；</a:t>
                      </a:r>
                      <a:r>
                        <a:rPr lang="en-US" sz="1200" kern="1000"/>
                        <a:t>++i</a:t>
                      </a:r>
                      <a:r>
                        <a:rPr lang="zh-CN" sz="1200" kern="1000"/>
                        <a:t>（在使用</a:t>
                      </a:r>
                      <a:r>
                        <a:rPr lang="en-US" sz="1200" kern="1000"/>
                        <a:t>i</a:t>
                      </a:r>
                      <a:r>
                        <a:rPr lang="zh-CN" sz="1200" kern="1000"/>
                        <a:t>之前，先使</a:t>
                      </a:r>
                      <a:r>
                        <a:rPr lang="en-US" sz="1200" kern="1000"/>
                        <a:t>i</a:t>
                      </a:r>
                      <a:r>
                        <a:rPr lang="zh-CN" sz="1200" kern="1000"/>
                        <a:t>的值加</a:t>
                      </a:r>
                      <a:r>
                        <a:rPr lang="en-US" sz="1200" kern="1000"/>
                        <a:t>1</a:t>
                      </a:r>
                      <a:r>
                        <a:rPr lang="zh-CN"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a:t>i=1; j=i++  //j</a:t>
                      </a:r>
                      <a:r>
                        <a:rPr lang="zh-CN" sz="1200" kern="1000"/>
                        <a:t>的值为</a:t>
                      </a:r>
                      <a:r>
                        <a:rPr lang="en-US" sz="1200" kern="1000"/>
                        <a:t>1</a:t>
                      </a:r>
                      <a:r>
                        <a:rPr lang="zh-CN" sz="1200" kern="1000"/>
                        <a:t>，</a:t>
                      </a:r>
                      <a:r>
                        <a:rPr lang="en-US" sz="1200" kern="1000"/>
                        <a:t>i</a:t>
                      </a:r>
                      <a:r>
                        <a:rPr lang="zh-CN" sz="1200" kern="1000"/>
                        <a:t>的值为</a:t>
                      </a:r>
                      <a:r>
                        <a:rPr lang="en-US" sz="1200" kern="1000"/>
                        <a:t>2</a:t>
                      </a:r>
                      <a:endParaRPr lang="zh-CN" sz="1200" kern="1000"/>
                    </a:p>
                    <a:p>
                      <a:pPr algn="just">
                        <a:spcBef>
                          <a:spcPts val="120"/>
                        </a:spcBef>
                        <a:spcAft>
                          <a:spcPts val="120"/>
                        </a:spcAft>
                      </a:pPr>
                      <a:r>
                        <a:rPr lang="en-US" sz="1200" kern="1000"/>
                        <a:t>i=1; j=++i   //j</a:t>
                      </a:r>
                      <a:r>
                        <a:rPr lang="zh-CN" sz="1200" kern="1000"/>
                        <a:t>的值为</a:t>
                      </a:r>
                      <a:r>
                        <a:rPr lang="en-US" sz="1200" kern="1000"/>
                        <a:t>2</a:t>
                      </a:r>
                      <a:r>
                        <a:rPr lang="zh-CN" sz="1200" kern="1000"/>
                        <a:t>，</a:t>
                      </a:r>
                      <a:r>
                        <a:rPr lang="en-US" sz="1200" kern="1000"/>
                        <a:t>i</a:t>
                      </a:r>
                      <a:r>
                        <a:rPr lang="zh-CN" sz="1200" kern="1000"/>
                        <a:t>的值为</a:t>
                      </a:r>
                      <a:r>
                        <a:rPr lang="en-US" sz="1200" kern="1000"/>
                        <a:t>2</a:t>
                      </a:r>
                      <a:endParaRPr lang="zh-CN" sz="1200" kern="100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6"/>
                  </a:ext>
                </a:extLst>
              </a:tr>
              <a:tr h="480680">
                <a:tc>
                  <a:txBody>
                    <a:bodyPr/>
                    <a:lstStyle/>
                    <a:p>
                      <a:pPr algn="just">
                        <a:spcBef>
                          <a:spcPts val="120"/>
                        </a:spcBef>
                        <a:spcAft>
                          <a:spcPts val="120"/>
                        </a:spcAft>
                      </a:pPr>
                      <a:r>
                        <a:rPr lang="en-US"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1200" kern="1000"/>
                        <a:t>自减运算符。该运算符有两种情况：</a:t>
                      </a:r>
                      <a:r>
                        <a:rPr lang="en-US" sz="1200" kern="1000"/>
                        <a:t>i--</a:t>
                      </a:r>
                      <a:r>
                        <a:rPr lang="zh-CN" sz="1200" kern="1000"/>
                        <a:t>（在使用</a:t>
                      </a:r>
                      <a:r>
                        <a:rPr lang="en-US" sz="1200" kern="1000"/>
                        <a:t>i</a:t>
                      </a:r>
                      <a:r>
                        <a:rPr lang="zh-CN" sz="1200" kern="1000"/>
                        <a:t>之后，使</a:t>
                      </a:r>
                      <a:r>
                        <a:rPr lang="en-US" sz="1200" kern="1000"/>
                        <a:t>i</a:t>
                      </a:r>
                      <a:r>
                        <a:rPr lang="zh-CN" sz="1200" kern="1000"/>
                        <a:t>的值减</a:t>
                      </a:r>
                      <a:r>
                        <a:rPr lang="en-US" sz="1200" kern="1000"/>
                        <a:t>1</a:t>
                      </a:r>
                      <a:r>
                        <a:rPr lang="zh-CN" sz="1200" kern="1000"/>
                        <a:t>）；</a:t>
                      </a:r>
                      <a:r>
                        <a:rPr lang="en-US" sz="1200" kern="1000"/>
                        <a:t>--i</a:t>
                      </a:r>
                      <a:r>
                        <a:rPr lang="zh-CN" sz="1200" kern="1000"/>
                        <a:t>（在使用</a:t>
                      </a:r>
                      <a:r>
                        <a:rPr lang="en-US" sz="1200" kern="1000"/>
                        <a:t>i</a:t>
                      </a:r>
                      <a:r>
                        <a:rPr lang="zh-CN" sz="1200" kern="1000"/>
                        <a:t>之前，先使</a:t>
                      </a:r>
                      <a:r>
                        <a:rPr lang="en-US" sz="1200" kern="1000"/>
                        <a:t>i</a:t>
                      </a:r>
                      <a:r>
                        <a:rPr lang="zh-CN" sz="1200" kern="1000"/>
                        <a:t>的值减</a:t>
                      </a:r>
                      <a:r>
                        <a:rPr lang="en-US" sz="1200" kern="1000"/>
                        <a:t>1</a:t>
                      </a:r>
                      <a:r>
                        <a:rPr lang="zh-CN" sz="1200" kern="1000"/>
                        <a:t>）</a:t>
                      </a:r>
                      <a:endParaRPr lang="zh-CN" sz="120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en-US" sz="1200" kern="1000" dirty="0" err="1"/>
                        <a:t>i</a:t>
                      </a:r>
                      <a:r>
                        <a:rPr lang="en-US" sz="1200" kern="1000" dirty="0"/>
                        <a:t>=6; j=</a:t>
                      </a:r>
                      <a:r>
                        <a:rPr lang="en-US" sz="1200" kern="1000" dirty="0" err="1"/>
                        <a:t>i</a:t>
                      </a:r>
                      <a:r>
                        <a:rPr lang="en-US" sz="1200" kern="1000" dirty="0"/>
                        <a:t>--  //j</a:t>
                      </a:r>
                      <a:r>
                        <a:rPr lang="zh-CN" sz="1200" kern="1000" dirty="0"/>
                        <a:t>的值为</a:t>
                      </a:r>
                      <a:r>
                        <a:rPr lang="en-US" sz="1200" kern="1000" dirty="0"/>
                        <a:t>6</a:t>
                      </a:r>
                      <a:r>
                        <a:rPr lang="zh-CN" sz="1200" kern="1000" dirty="0"/>
                        <a:t>，</a:t>
                      </a:r>
                      <a:r>
                        <a:rPr lang="en-US" sz="1200" kern="1000" dirty="0" err="1"/>
                        <a:t>i</a:t>
                      </a:r>
                      <a:r>
                        <a:rPr lang="zh-CN" sz="1200" kern="1000" dirty="0"/>
                        <a:t>的值为</a:t>
                      </a:r>
                      <a:r>
                        <a:rPr lang="en-US" sz="1200" kern="1000" dirty="0"/>
                        <a:t>5</a:t>
                      </a:r>
                      <a:endParaRPr lang="zh-CN" sz="1200" kern="1000" dirty="0"/>
                    </a:p>
                    <a:p>
                      <a:pPr algn="just">
                        <a:spcBef>
                          <a:spcPts val="120"/>
                        </a:spcBef>
                        <a:spcAft>
                          <a:spcPts val="120"/>
                        </a:spcAft>
                      </a:pPr>
                      <a:r>
                        <a:rPr lang="en-US" sz="1200" kern="1000" dirty="0" err="1"/>
                        <a:t>i</a:t>
                      </a:r>
                      <a:r>
                        <a:rPr lang="en-US" sz="1200" kern="1000" dirty="0"/>
                        <a:t>=6; j=--</a:t>
                      </a:r>
                      <a:r>
                        <a:rPr lang="en-US" sz="1200" kern="1000" dirty="0" err="1"/>
                        <a:t>i</a:t>
                      </a:r>
                      <a:r>
                        <a:rPr lang="en-US" sz="1200" kern="1000" dirty="0"/>
                        <a:t>   //j</a:t>
                      </a:r>
                      <a:r>
                        <a:rPr lang="zh-CN" sz="1200" kern="1000" dirty="0"/>
                        <a:t>的值为</a:t>
                      </a:r>
                      <a:r>
                        <a:rPr lang="en-US" sz="1200" kern="1000" dirty="0"/>
                        <a:t>5</a:t>
                      </a:r>
                      <a:r>
                        <a:rPr lang="zh-CN" sz="1200" kern="1000" dirty="0"/>
                        <a:t>，</a:t>
                      </a:r>
                      <a:r>
                        <a:rPr lang="en-US" sz="1200" kern="1000" dirty="0" err="1"/>
                        <a:t>i</a:t>
                      </a:r>
                      <a:r>
                        <a:rPr lang="zh-CN" sz="1200" kern="1000" dirty="0"/>
                        <a:t>的值为</a:t>
                      </a:r>
                      <a:r>
                        <a:rPr lang="en-US" sz="1200" kern="1000" dirty="0"/>
                        <a:t>5</a:t>
                      </a:r>
                      <a:endParaRPr lang="zh-CN" sz="1200" kern="1000" dirty="0">
                        <a:latin typeface="Times New Roman" panose="02020603050405020304"/>
                        <a:ea typeface="方正书宋简体"/>
                      </a:endParaRPr>
                    </a:p>
                  </a:txBody>
                  <a:tcPr marL="68580" marR="68580" marT="0" marB="0" anchor="ctr"/>
                </a:tc>
                <a:extLst>
                  <a:ext uri="{0D108BD9-81ED-4DB2-BD59-A6C34878D82A}">
                    <a16:rowId xmlns:a16="http://schemas.microsoft.com/office/drawing/2014/main" val="10007"/>
                  </a:ext>
                </a:extLst>
              </a:tr>
            </a:tbl>
          </a:graphicData>
        </a:graphic>
      </p:graphicFrame>
      <p:sp>
        <p:nvSpPr>
          <p:cNvPr id="7" name="矩形 6"/>
          <p:cNvSpPr/>
          <p:nvPr/>
        </p:nvSpPr>
        <p:spPr>
          <a:xfrm>
            <a:off x="2571736" y="1345162"/>
            <a:ext cx="2726772" cy="369332"/>
          </a:xfrm>
          <a:prstGeom prst="rect">
            <a:avLst/>
          </a:prstGeom>
        </p:spPr>
        <p:txBody>
          <a:bodyPr wrap="none">
            <a:spAutoFit/>
          </a:bodyPr>
          <a:lstStyle/>
          <a:p>
            <a:r>
              <a:rPr lang="en-US" dirty="0"/>
              <a:t>JavaScript</a:t>
            </a:r>
            <a:r>
              <a:rPr lang="zh-CN" altLang="en-US" dirty="0"/>
              <a:t>中的算术运算符</a:t>
            </a: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buFontTx/>
              <a:buNone/>
            </a:pPr>
            <a:r>
              <a:rPr lang="en-US" altLang="zh-CN" b="1" dirty="0">
                <a:solidFill>
                  <a:srgbClr val="FF6600"/>
                </a:solidFill>
                <a:latin typeface="Arial" panose="020B0604020202020204" pitchFamily="34" charset="0"/>
                <a:ea typeface="黑体" panose="02010609060101010101" pitchFamily="49" charset="-122"/>
              </a:rPr>
              <a:t>3     	 </a:t>
            </a:r>
            <a:r>
              <a:rPr lang="zh-CN" altLang="en-US" sz="1500" b="1" dirty="0">
                <a:solidFill>
                  <a:schemeClr val="bg1"/>
                </a:solidFill>
                <a:latin typeface="Arial" panose="020B0604020202020204" pitchFamily="34" charset="0"/>
              </a:rPr>
              <a:t>函数</a:t>
            </a:r>
            <a:endParaRPr lang="zh-CN" altLang="en-US" b="1"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函数的定义</a:t>
            </a:r>
          </a:p>
        </p:txBody>
      </p:sp>
      <p:sp>
        <p:nvSpPr>
          <p:cNvPr id="8" name="矩形 7"/>
          <p:cNvSpPr/>
          <p:nvPr/>
        </p:nvSpPr>
        <p:spPr>
          <a:xfrm>
            <a:off x="642910" y="1571618"/>
            <a:ext cx="7286660" cy="646331"/>
          </a:xfrm>
          <a:prstGeom prst="rect">
            <a:avLst/>
          </a:prstGeom>
        </p:spPr>
        <p:txBody>
          <a:bodyPr wrap="square">
            <a:spAutoFit/>
          </a:bodyPr>
          <a:lstStyle/>
          <a:p>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函数是由关键字</a:t>
            </a:r>
            <a:r>
              <a:rPr lang="en-US" altLang="zh-CN" b="1" dirty="0">
                <a:solidFill>
                  <a:srgbClr val="7030A0"/>
                </a:solidFill>
              </a:rPr>
              <a:t>function </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、函数名加一组参数以及置于大括号中需要执行的一段代码定义的。</a:t>
            </a:r>
          </a:p>
        </p:txBody>
      </p:sp>
      <p:sp>
        <p:nvSpPr>
          <p:cNvPr id="9" name="矩形 8"/>
          <p:cNvSpPr/>
          <p:nvPr/>
        </p:nvSpPr>
        <p:spPr>
          <a:xfrm>
            <a:off x="1428728" y="2500312"/>
            <a:ext cx="6143668" cy="121444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function </a:t>
            </a:r>
            <a:r>
              <a:rPr lang="en-US" dirty="0" err="1"/>
              <a:t>functionName</a:t>
            </a:r>
            <a:r>
              <a:rPr lang="en-US" dirty="0"/>
              <a:t>([parameter 1, parameter 2,……]){</a:t>
            </a:r>
            <a:endParaRPr lang="zh-CN" altLang="en-US" dirty="0"/>
          </a:p>
          <a:p>
            <a:r>
              <a:rPr lang="en-US" dirty="0"/>
              <a:t>statements;</a:t>
            </a:r>
            <a:endParaRPr lang="zh-CN" altLang="en-US" dirty="0"/>
          </a:p>
          <a:p>
            <a:r>
              <a:rPr lang="en-US" dirty="0"/>
              <a:t>[return expression;]</a:t>
            </a:r>
            <a:endParaRPr lang="zh-CN" altLang="en-US" dirty="0"/>
          </a:p>
          <a:p>
            <a:r>
              <a:rPr lang="en-US" dirty="0"/>
              <a:t>}</a:t>
            </a:r>
            <a:endParaRPr lang="zh-CN" altLang="en-US" dirty="0"/>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函数的调用</a:t>
            </a:r>
          </a:p>
        </p:txBody>
      </p:sp>
      <p:sp>
        <p:nvSpPr>
          <p:cNvPr id="6" name="矩形 5"/>
          <p:cNvSpPr/>
          <p:nvPr/>
        </p:nvSpPr>
        <p:spPr>
          <a:xfrm>
            <a:off x="4214810" y="1500180"/>
            <a:ext cx="4714908" cy="142876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200" dirty="0"/>
              <a:t>&lt;form name="form1" method="post" action=""&gt;</a:t>
            </a:r>
            <a:endParaRPr lang="zh-CN" altLang="en-US" sz="1200" dirty="0"/>
          </a:p>
          <a:p>
            <a:r>
              <a:rPr lang="zh-CN" altLang="en-US" sz="1200" dirty="0"/>
              <a:t>请输入真实姓名：</a:t>
            </a:r>
            <a:r>
              <a:rPr lang="en-US" sz="1200" dirty="0"/>
              <a:t>&lt;input name="</a:t>
            </a:r>
            <a:r>
              <a:rPr lang="en-US" sz="1200" dirty="0" err="1"/>
              <a:t>realName</a:t>
            </a:r>
            <a:r>
              <a:rPr lang="en-US" sz="1200" dirty="0"/>
              <a:t>" type="text" id="</a:t>
            </a:r>
            <a:r>
              <a:rPr lang="en-US" sz="1200" dirty="0" err="1"/>
              <a:t>realName</a:t>
            </a:r>
            <a:r>
              <a:rPr lang="en-US" sz="1200" dirty="0"/>
              <a:t>" size="40"&gt;</a:t>
            </a:r>
            <a:endParaRPr lang="zh-CN" altLang="en-US" sz="1200" dirty="0"/>
          </a:p>
          <a:p>
            <a:r>
              <a:rPr lang="en-US" sz="1200" dirty="0"/>
              <a:t>&lt;</a:t>
            </a:r>
            <a:r>
              <a:rPr lang="en-US" sz="1200" dirty="0" err="1"/>
              <a:t>br</a:t>
            </a:r>
            <a:r>
              <a:rPr lang="en-US" sz="1200" dirty="0"/>
              <a:t>&gt;&lt;</a:t>
            </a:r>
            <a:r>
              <a:rPr lang="en-US" sz="1200" dirty="0" err="1"/>
              <a:t>br</a:t>
            </a:r>
            <a:r>
              <a:rPr lang="en-US" sz="1200" dirty="0"/>
              <a:t>&gt;</a:t>
            </a:r>
            <a:endParaRPr lang="zh-CN" altLang="en-US" sz="1200" dirty="0"/>
          </a:p>
          <a:p>
            <a:r>
              <a:rPr lang="en-US" sz="1200" dirty="0"/>
              <a:t>&lt;input name="Button" type="button" class="</a:t>
            </a:r>
            <a:r>
              <a:rPr lang="en-US" sz="1200" dirty="0" err="1"/>
              <a:t>btn_grey</a:t>
            </a:r>
            <a:r>
              <a:rPr lang="en-US" sz="1200" dirty="0"/>
              <a:t>"</a:t>
            </a:r>
            <a:r>
              <a:rPr lang="en-US" sz="1200" b="1" dirty="0"/>
              <a:t> 	</a:t>
            </a:r>
            <a:r>
              <a:rPr lang="en-US" sz="1200" b="1" dirty="0" err="1"/>
              <a:t>onClick</a:t>
            </a:r>
            <a:r>
              <a:rPr lang="en-US" sz="1200" b="1" dirty="0"/>
              <a:t>="</a:t>
            </a:r>
            <a:r>
              <a:rPr lang="en-US" sz="1200" b="1" dirty="0" err="1"/>
              <a:t>checkRealName</a:t>
            </a:r>
            <a:r>
              <a:rPr lang="en-US" sz="1200" b="1" dirty="0"/>
              <a:t>()"</a:t>
            </a:r>
            <a:r>
              <a:rPr lang="en-US" sz="1200" dirty="0"/>
              <a:t> value="</a:t>
            </a:r>
            <a:r>
              <a:rPr lang="zh-CN" altLang="en-US" sz="1200" dirty="0"/>
              <a:t>检测</a:t>
            </a:r>
            <a:r>
              <a:rPr lang="en-US" sz="1200" dirty="0"/>
              <a:t>"&gt;</a:t>
            </a:r>
            <a:endParaRPr lang="zh-CN" altLang="en-US" sz="1200" dirty="0"/>
          </a:p>
          <a:p>
            <a:r>
              <a:rPr lang="en-US" sz="1200" dirty="0"/>
              <a:t>&lt;/form&gt;</a:t>
            </a:r>
            <a:endParaRPr lang="zh-CN" altLang="en-US" sz="1200" dirty="0"/>
          </a:p>
        </p:txBody>
      </p:sp>
      <p:sp>
        <p:nvSpPr>
          <p:cNvPr id="7" name="矩形 6"/>
          <p:cNvSpPr/>
          <p:nvPr/>
        </p:nvSpPr>
        <p:spPr>
          <a:xfrm>
            <a:off x="285720" y="1357304"/>
            <a:ext cx="3000396" cy="32316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200" dirty="0"/>
              <a:t>&lt;script language=“</a:t>
            </a:r>
            <a:r>
              <a:rPr lang="en-US" sz="1200" dirty="0" err="1"/>
              <a:t>javascript</a:t>
            </a:r>
            <a:r>
              <a:rPr lang="en-US" sz="1200" dirty="0"/>
              <a:t>”&gt;</a:t>
            </a:r>
            <a:endParaRPr lang="zh-CN" altLang="en-US" sz="1200" dirty="0"/>
          </a:p>
          <a:p>
            <a:r>
              <a:rPr lang="en-US" sz="1200" dirty="0"/>
              <a:t>function </a:t>
            </a:r>
            <a:r>
              <a:rPr lang="en-US" sz="1200" dirty="0" err="1"/>
              <a:t>checkRealName</a:t>
            </a:r>
            <a:r>
              <a:rPr lang="en-US" sz="1200" dirty="0"/>
              <a:t>(){</a:t>
            </a:r>
            <a:endParaRPr lang="zh-CN" altLang="en-US" sz="1200" dirty="0"/>
          </a:p>
          <a:p>
            <a:r>
              <a:rPr lang="en-US" sz="1200" dirty="0"/>
              <a:t>    </a:t>
            </a:r>
            <a:r>
              <a:rPr lang="en-US" sz="1200" dirty="0" err="1"/>
              <a:t>var</a:t>
            </a:r>
            <a:r>
              <a:rPr lang="en-US" sz="1200" dirty="0"/>
              <a:t> </a:t>
            </a:r>
            <a:r>
              <a:rPr lang="en-US" sz="1200" dirty="0" err="1"/>
              <a:t>str</a:t>
            </a:r>
            <a:r>
              <a:rPr lang="en-US" sz="1200" dirty="0"/>
              <a:t>=form1.realName.value;</a:t>
            </a:r>
            <a:endParaRPr lang="zh-CN" altLang="en-US" sz="1200" dirty="0"/>
          </a:p>
          <a:p>
            <a:r>
              <a:rPr lang="en-US" sz="1200" dirty="0"/>
              <a:t>  if(</a:t>
            </a:r>
            <a:r>
              <a:rPr lang="en-US" sz="1200" dirty="0" err="1"/>
              <a:t>str</a:t>
            </a:r>
            <a:r>
              <a:rPr lang="en-US" sz="1200" dirty="0"/>
              <a:t>==""){</a:t>
            </a:r>
            <a:endParaRPr lang="zh-CN" altLang="en-US" sz="1200" dirty="0"/>
          </a:p>
          <a:p>
            <a:r>
              <a:rPr lang="en-US" sz="1200" dirty="0"/>
              <a:t>    alert("</a:t>
            </a:r>
            <a:r>
              <a:rPr lang="zh-CN" altLang="en-US" sz="1200" dirty="0"/>
              <a:t>请输入真实姓名！</a:t>
            </a:r>
            <a:r>
              <a:rPr lang="en-US" sz="1200" dirty="0"/>
              <a:t>");</a:t>
            </a:r>
          </a:p>
          <a:p>
            <a:r>
              <a:rPr lang="en-US" sz="1200" dirty="0"/>
              <a:t>    form1.realName.focus();</a:t>
            </a:r>
          </a:p>
          <a:p>
            <a:r>
              <a:rPr lang="en-US" sz="1200" dirty="0"/>
              <a:t>    return;</a:t>
            </a:r>
            <a:endParaRPr lang="zh-CN" altLang="en-US" sz="1200" dirty="0"/>
          </a:p>
          <a:p>
            <a:r>
              <a:rPr lang="en-US" sz="1200" dirty="0"/>
              <a:t>  }else{</a:t>
            </a:r>
            <a:endParaRPr lang="zh-CN" altLang="en-US" sz="1200" dirty="0"/>
          </a:p>
          <a:p>
            <a:r>
              <a:rPr lang="en-US" sz="1200" dirty="0"/>
              <a:t>    </a:t>
            </a:r>
            <a:r>
              <a:rPr lang="en-US" sz="1200" dirty="0" err="1"/>
              <a:t>var</a:t>
            </a:r>
            <a:r>
              <a:rPr lang="en-US" sz="1200" dirty="0"/>
              <a:t> </a:t>
            </a:r>
            <a:r>
              <a:rPr lang="en-US" sz="1200" dirty="0" err="1"/>
              <a:t>objExp</a:t>
            </a:r>
            <a:r>
              <a:rPr lang="en-US" sz="1200" dirty="0"/>
              <a:t>=/[\u4E00-\u9FA5]{2,}/;</a:t>
            </a:r>
            <a:endParaRPr lang="zh-CN" altLang="en-US" sz="1200" dirty="0"/>
          </a:p>
          <a:p>
            <a:r>
              <a:rPr lang="en-US" sz="1200" dirty="0"/>
              <a:t>  if(</a:t>
            </a:r>
            <a:r>
              <a:rPr lang="en-US" sz="1200" dirty="0" err="1"/>
              <a:t>objExp.test</a:t>
            </a:r>
            <a:r>
              <a:rPr lang="en-US" sz="1200" dirty="0"/>
              <a:t>(</a:t>
            </a:r>
            <a:r>
              <a:rPr lang="en-US" sz="1200" dirty="0" err="1"/>
              <a:t>str</a:t>
            </a:r>
            <a:r>
              <a:rPr lang="en-US" sz="1200" dirty="0"/>
              <a:t>)==true){//</a:t>
            </a:r>
            <a:r>
              <a:rPr lang="zh-CN" altLang="en-US" sz="1200" dirty="0"/>
              <a:t>判断是否匹配</a:t>
            </a:r>
          </a:p>
          <a:p>
            <a:r>
              <a:rPr lang="en-US" sz="1200" dirty="0"/>
              <a:t>    alert("</a:t>
            </a:r>
            <a:r>
              <a:rPr lang="zh-CN" altLang="en-US" sz="1200" dirty="0"/>
              <a:t>您输入的真实姓名正确！</a:t>
            </a:r>
            <a:r>
              <a:rPr lang="en-US" sz="1200" dirty="0"/>
              <a:t>");</a:t>
            </a:r>
            <a:endParaRPr lang="zh-CN" altLang="en-US" sz="1200" dirty="0"/>
          </a:p>
          <a:p>
            <a:r>
              <a:rPr lang="en-US" sz="1200" dirty="0"/>
              <a:t>  }else{</a:t>
            </a:r>
            <a:endParaRPr lang="zh-CN" altLang="en-US" sz="1200" dirty="0"/>
          </a:p>
          <a:p>
            <a:r>
              <a:rPr lang="en-US" sz="1200" dirty="0"/>
              <a:t>    alert("</a:t>
            </a:r>
            <a:r>
              <a:rPr lang="zh-CN" altLang="en-US" sz="1200" dirty="0"/>
              <a:t>您输入的真实姓名不正确！</a:t>
            </a:r>
            <a:r>
              <a:rPr lang="en-US" sz="1200" dirty="0"/>
              <a:t>");</a:t>
            </a:r>
            <a:endParaRPr lang="zh-CN" altLang="en-US" sz="1200" dirty="0"/>
          </a:p>
          <a:p>
            <a:r>
              <a:rPr lang="en-US" sz="1200" dirty="0"/>
              <a:t>   }</a:t>
            </a:r>
            <a:endParaRPr lang="zh-CN" altLang="en-US" sz="1200" dirty="0"/>
          </a:p>
          <a:p>
            <a:r>
              <a:rPr lang="en-US" sz="1200" dirty="0"/>
              <a:t> }</a:t>
            </a:r>
            <a:endParaRPr lang="zh-CN" altLang="en-US" sz="1200" dirty="0"/>
          </a:p>
          <a:p>
            <a:r>
              <a:rPr lang="en-US" sz="1200" dirty="0"/>
              <a:t>}</a:t>
            </a:r>
            <a:endParaRPr lang="zh-CN" altLang="en-US" sz="1200" dirty="0"/>
          </a:p>
          <a:p>
            <a:r>
              <a:rPr lang="en-US" sz="1200" dirty="0"/>
              <a:t>&lt;/script&gt;</a:t>
            </a:r>
            <a:endParaRPr lang="zh-CN" altLang="en-US" sz="1200" dirty="0"/>
          </a:p>
        </p:txBody>
      </p:sp>
      <p:sp>
        <p:nvSpPr>
          <p:cNvPr id="10" name="圆角矩形 9"/>
          <p:cNvSpPr/>
          <p:nvPr/>
        </p:nvSpPr>
        <p:spPr>
          <a:xfrm>
            <a:off x="928662" y="1571618"/>
            <a:ext cx="1071570" cy="21431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cxnSp>
        <p:nvCxnSpPr>
          <p:cNvPr id="12" name="直接箭头连接符 11"/>
          <p:cNvCxnSpPr/>
          <p:nvPr/>
        </p:nvCxnSpPr>
        <p:spPr>
          <a:xfrm>
            <a:off x="2000232" y="1785932"/>
            <a:ext cx="3143272" cy="785818"/>
          </a:xfrm>
          <a:prstGeom prst="straightConnector1">
            <a:avLst/>
          </a:prstGeom>
          <a:ln w="12700">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pic>
        <p:nvPicPr>
          <p:cNvPr id="2" name="Picture 2">
            <a:extLst>
              <a:ext uri="{FF2B5EF4-FFF2-40B4-BE49-F238E27FC236}">
                <a16:creationId xmlns:a16="http://schemas.microsoft.com/office/drawing/2014/main" id="{9E456ED1-1565-956C-4885-958A481EE8A6}"/>
              </a:ext>
            </a:extLst>
          </p:cNvPr>
          <p:cNvPicPr>
            <a:picLocks noChangeAspect="1" noChangeArrowheads="1"/>
          </p:cNvPicPr>
          <p:nvPr/>
        </p:nvPicPr>
        <p:blipFill>
          <a:blip r:embed="rId3" cstate="print"/>
          <a:srcRect/>
          <a:stretch>
            <a:fillRect/>
          </a:stretch>
        </p:blipFill>
        <p:spPr bwMode="auto">
          <a:xfrm>
            <a:off x="3786182" y="3045839"/>
            <a:ext cx="2571768" cy="1811927"/>
          </a:xfrm>
          <a:prstGeom prst="rect">
            <a:avLst/>
          </a:prstGeom>
          <a:noFill/>
          <a:ln w="9525">
            <a:noFill/>
            <a:miter lim="800000"/>
            <a:headEnd/>
            <a:tailEnd/>
          </a:ln>
        </p:spPr>
      </p:pic>
      <p:pic>
        <p:nvPicPr>
          <p:cNvPr id="3" name="Picture 3">
            <a:extLst>
              <a:ext uri="{FF2B5EF4-FFF2-40B4-BE49-F238E27FC236}">
                <a16:creationId xmlns:a16="http://schemas.microsoft.com/office/drawing/2014/main" id="{C35595D2-F5EF-513C-AD1C-AFC7152AAA30}"/>
              </a:ext>
            </a:extLst>
          </p:cNvPr>
          <p:cNvPicPr>
            <a:picLocks noChangeAspect="1" noChangeArrowheads="1"/>
          </p:cNvPicPr>
          <p:nvPr/>
        </p:nvPicPr>
        <p:blipFill>
          <a:blip r:embed="rId4" cstate="print"/>
          <a:srcRect/>
          <a:stretch>
            <a:fillRect/>
          </a:stretch>
        </p:blipFill>
        <p:spPr bwMode="auto">
          <a:xfrm>
            <a:off x="6357950" y="3017312"/>
            <a:ext cx="2527062" cy="1764390"/>
          </a:xfrm>
          <a:prstGeom prst="rect">
            <a:avLst/>
          </a:prstGeom>
          <a:noFill/>
          <a:ln w="9525">
            <a:noFill/>
            <a:miter lim="800000"/>
            <a:headEnd/>
            <a:tailEnd/>
          </a:ln>
        </p:spPr>
      </p:pic>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2000" b="-2000"/>
          </a:stretch>
        </a:blipFill>
        <a:effectLst/>
      </p:bgPr>
    </p:bg>
    <p:spTree>
      <p:nvGrpSpPr>
        <p:cNvPr id="1" name=""/>
        <p:cNvGrpSpPr/>
        <p:nvPr/>
      </p:nvGrpSpPr>
      <p:grpSpPr>
        <a:xfrm>
          <a:off x="0" y="0"/>
          <a:ext cx="0" cy="0"/>
          <a:chOff x="0" y="0"/>
          <a:chExt cx="0" cy="0"/>
        </a:xfrm>
      </p:grpSpPr>
      <p:pic>
        <p:nvPicPr>
          <p:cNvPr id="3074"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857238"/>
            <a:ext cx="4752528" cy="649447"/>
          </a:xfrm>
          <a:prstGeom prst="rect">
            <a:avLst/>
          </a:prstGeom>
          <a:noFill/>
          <a:ln w="9525">
            <a:noFill/>
            <a:miter lim="800000"/>
            <a:headEnd/>
            <a:tailEnd/>
          </a:ln>
        </p:spPr>
      </p:pic>
      <p:sp>
        <p:nvSpPr>
          <p:cNvPr id="3075" name="Text Box 14"/>
          <p:cNvSpPr txBox="1">
            <a:spLocks noChangeArrowheads="1"/>
          </p:cNvSpPr>
          <p:nvPr/>
        </p:nvSpPr>
        <p:spPr bwMode="auto">
          <a:xfrm>
            <a:off x="557674" y="1023177"/>
            <a:ext cx="2607071" cy="300082"/>
          </a:xfrm>
          <a:prstGeom prst="rect">
            <a:avLst/>
          </a:prstGeom>
          <a:noFill/>
          <a:ln w="9525">
            <a:noFill/>
            <a:miter lim="800000"/>
          </a:ln>
          <a:effectLst/>
        </p:spPr>
        <p:txBody>
          <a:bodyPr wrap="square" lIns="68580" tIns="34290" rIns="68580" bIns="34290">
            <a:spAutoFit/>
          </a:bodyPr>
          <a:lstStyle/>
          <a:p>
            <a:pPr algn="just">
              <a:spcBef>
                <a:spcPct val="0"/>
              </a:spcBef>
            </a:pPr>
            <a:r>
              <a:rPr lang="en-US" altLang="zh-CN" sz="1500" b="1" dirty="0">
                <a:solidFill>
                  <a:schemeClr val="bg1"/>
                </a:solidFill>
                <a:latin typeface="Arial" panose="020B0604020202020204" pitchFamily="34" charset="0"/>
              </a:rPr>
              <a:t>01         </a:t>
            </a:r>
            <a:r>
              <a:rPr lang="en-US" altLang="zh-CN" sz="1500" b="1" dirty="0">
                <a:solidFill>
                  <a:schemeClr val="bg1"/>
                </a:solidFill>
                <a:latin typeface="Arial" panose="020B0604020202020204" pitchFamily="34" charset="0"/>
                <a:ea typeface="黑体" panose="02010609060101010101" pitchFamily="49" charset="-122"/>
              </a:rPr>
              <a:t>JavaScript</a:t>
            </a:r>
            <a:r>
              <a:rPr lang="zh-CN" altLang="en-US" sz="1500" b="1" dirty="0">
                <a:solidFill>
                  <a:schemeClr val="bg1"/>
                </a:solidFill>
                <a:latin typeface="Arial" panose="020B0604020202020204" pitchFamily="34" charset="0"/>
                <a:ea typeface="黑体" panose="02010609060101010101" pitchFamily="49" charset="-122"/>
              </a:rPr>
              <a:t>简介</a:t>
            </a:r>
            <a:endParaRPr lang="en-US" altLang="zh-CN" sz="1500" b="1" dirty="0">
              <a:solidFill>
                <a:schemeClr val="bg1"/>
              </a:solidFill>
              <a:latin typeface="Arial" panose="020B0604020202020204" pitchFamily="34" charset="0"/>
              <a:ea typeface="黑体" panose="02010609060101010101" pitchFamily="49" charset="-122"/>
            </a:endParaRPr>
          </a:p>
        </p:txBody>
      </p:sp>
      <p:pic>
        <p:nvPicPr>
          <p:cNvPr id="9" name="Picture 13" descr="F:\工作\功夫系列课程\PPT模版\目录\橙色\目录-30.png"/>
          <p:cNvPicPr>
            <a:picLocks noChangeAspect="1" noChangeArrowheads="1"/>
          </p:cNvPicPr>
          <p:nvPr/>
        </p:nvPicPr>
        <p:blipFill>
          <a:blip r:embed="rId3" cstate="print"/>
          <a:srcRect/>
          <a:stretch>
            <a:fillRect/>
          </a:stretch>
        </p:blipFill>
        <p:spPr bwMode="auto">
          <a:xfrm>
            <a:off x="4214810" y="857238"/>
            <a:ext cx="4752528" cy="649447"/>
          </a:xfrm>
          <a:prstGeom prst="rect">
            <a:avLst/>
          </a:prstGeom>
          <a:noFill/>
          <a:ln w="9525">
            <a:noFill/>
            <a:miter lim="800000"/>
            <a:headEnd/>
            <a:tailEnd/>
          </a:ln>
        </p:spPr>
      </p:pic>
      <p:sp>
        <p:nvSpPr>
          <p:cNvPr id="10" name="Text Box 14"/>
          <p:cNvSpPr txBox="1">
            <a:spLocks noChangeArrowheads="1"/>
          </p:cNvSpPr>
          <p:nvPr/>
        </p:nvSpPr>
        <p:spPr bwMode="auto">
          <a:xfrm>
            <a:off x="5058268" y="1023177"/>
            <a:ext cx="2607071" cy="300082"/>
          </a:xfrm>
          <a:prstGeom prst="rect">
            <a:avLst/>
          </a:prstGeom>
          <a:noFill/>
          <a:ln w="9525">
            <a:noFill/>
            <a:miter lim="800000"/>
          </a:ln>
          <a:effectLst/>
        </p:spPr>
        <p:txBody>
          <a:bodyPr wrap="square" lIns="68580" tIns="34290" rIns="68580" bIns="34290">
            <a:spAutoFit/>
          </a:bodyPr>
          <a:lstStyle/>
          <a:p>
            <a:pPr>
              <a:spcBef>
                <a:spcPct val="0"/>
              </a:spcBef>
            </a:pPr>
            <a:r>
              <a:rPr lang="en-US" altLang="zh-CN" sz="1500" b="1" dirty="0">
                <a:solidFill>
                  <a:schemeClr val="bg1"/>
                </a:solidFill>
                <a:latin typeface="Arial" panose="020B0604020202020204" pitchFamily="34" charset="0"/>
              </a:rPr>
              <a:t>02         JavaScript</a:t>
            </a:r>
            <a:r>
              <a:rPr lang="zh-CN" altLang="en-US" sz="1500" b="1" dirty="0">
                <a:solidFill>
                  <a:schemeClr val="bg1"/>
                </a:solidFill>
                <a:latin typeface="Arial" panose="020B0604020202020204" pitchFamily="34" charset="0"/>
              </a:rPr>
              <a:t>语言基础</a:t>
            </a:r>
            <a:endParaRPr lang="zh-CN" altLang="en-US" sz="1500" b="1" dirty="0">
              <a:solidFill>
                <a:schemeClr val="bg1"/>
              </a:solidFill>
              <a:latin typeface="Arial" panose="020B0604020202020204" pitchFamily="34" charset="0"/>
              <a:ea typeface="黑体" panose="02010609060101010101" pitchFamily="49" charset="-122"/>
            </a:endParaRPr>
          </a:p>
        </p:txBody>
      </p:sp>
      <p:pic>
        <p:nvPicPr>
          <p:cNvPr id="11" name="Picture 13" descr="F:\工作\功夫系列课程\PPT模版\目录\橙色\目录-30.png"/>
          <p:cNvPicPr>
            <a:picLocks noChangeAspect="1" noChangeArrowheads="1"/>
          </p:cNvPicPr>
          <p:nvPr/>
        </p:nvPicPr>
        <p:blipFill>
          <a:blip r:embed="rId3" cstate="print"/>
          <a:srcRect/>
          <a:stretch>
            <a:fillRect/>
          </a:stretch>
        </p:blipFill>
        <p:spPr bwMode="auto">
          <a:xfrm>
            <a:off x="-285784" y="1857370"/>
            <a:ext cx="4752528" cy="649447"/>
          </a:xfrm>
          <a:prstGeom prst="rect">
            <a:avLst/>
          </a:prstGeom>
          <a:noFill/>
          <a:ln w="9525">
            <a:noFill/>
            <a:miter lim="800000"/>
            <a:headEnd/>
            <a:tailEnd/>
          </a:ln>
        </p:spPr>
      </p:pic>
      <p:sp>
        <p:nvSpPr>
          <p:cNvPr id="13" name="Text Box 14"/>
          <p:cNvSpPr txBox="1">
            <a:spLocks noChangeArrowheads="1"/>
          </p:cNvSpPr>
          <p:nvPr/>
        </p:nvSpPr>
        <p:spPr bwMode="auto">
          <a:xfrm>
            <a:off x="557674" y="2023309"/>
            <a:ext cx="2607071" cy="300082"/>
          </a:xfrm>
          <a:prstGeom prst="rect">
            <a:avLst/>
          </a:prstGeom>
          <a:noFill/>
          <a:ln w="9525">
            <a:noFill/>
            <a:miter lim="800000"/>
          </a:ln>
          <a:effectLst/>
        </p:spPr>
        <p:txBody>
          <a:bodyPr wrap="square" lIns="68580" tIns="34290" rIns="68580" bIns="34290">
            <a:spAutoFit/>
          </a:bodyPr>
          <a:lstStyle/>
          <a:p>
            <a:pPr>
              <a:spcBef>
                <a:spcPct val="0"/>
              </a:spcBef>
            </a:pPr>
            <a:r>
              <a:rPr lang="en-US" altLang="zh-CN" sz="1500" b="1" dirty="0">
                <a:solidFill>
                  <a:schemeClr val="bg1"/>
                </a:solidFill>
                <a:latin typeface="Arial" panose="020B0604020202020204" pitchFamily="34" charset="0"/>
              </a:rPr>
              <a:t>03    	</a:t>
            </a:r>
            <a:r>
              <a:rPr lang="zh-CN" altLang="en-US" sz="1500" b="1" dirty="0">
                <a:solidFill>
                  <a:schemeClr val="bg1"/>
                </a:solidFill>
                <a:latin typeface="Arial" panose="020B0604020202020204" pitchFamily="34" charset="0"/>
              </a:rPr>
              <a:t>函数</a:t>
            </a:r>
            <a:endParaRPr lang="zh-CN" altLang="en-US" sz="1500" b="1" dirty="0">
              <a:solidFill>
                <a:schemeClr val="bg1"/>
              </a:solidFill>
              <a:latin typeface="Arial" panose="020B0604020202020204" pitchFamily="34" charset="0"/>
              <a:ea typeface="黑体" panose="02010609060101010101" pitchFamily="49" charset="-122"/>
            </a:endParaRPr>
          </a:p>
        </p:txBody>
      </p:sp>
      <p:pic>
        <p:nvPicPr>
          <p:cNvPr id="8" name="Picture 13" descr="F:\工作\功夫系列课程\PPT模版\目录\橙色\目录-30.png"/>
          <p:cNvPicPr>
            <a:picLocks noChangeAspect="1" noChangeArrowheads="1"/>
          </p:cNvPicPr>
          <p:nvPr/>
        </p:nvPicPr>
        <p:blipFill>
          <a:blip r:embed="rId3" cstate="print"/>
          <a:srcRect/>
          <a:stretch>
            <a:fillRect/>
          </a:stretch>
        </p:blipFill>
        <p:spPr bwMode="auto">
          <a:xfrm>
            <a:off x="4143372" y="1928808"/>
            <a:ext cx="4752528" cy="649447"/>
          </a:xfrm>
          <a:prstGeom prst="rect">
            <a:avLst/>
          </a:prstGeom>
          <a:noFill/>
          <a:ln w="9525">
            <a:noFill/>
            <a:miter lim="800000"/>
            <a:headEnd/>
            <a:tailEnd/>
          </a:ln>
        </p:spPr>
      </p:pic>
      <p:sp>
        <p:nvSpPr>
          <p:cNvPr id="12" name="Text Box 14"/>
          <p:cNvSpPr txBox="1">
            <a:spLocks noChangeArrowheads="1"/>
          </p:cNvSpPr>
          <p:nvPr/>
        </p:nvSpPr>
        <p:spPr bwMode="auto">
          <a:xfrm>
            <a:off x="4986830" y="2094747"/>
            <a:ext cx="2607071" cy="300082"/>
          </a:xfrm>
          <a:prstGeom prst="rect">
            <a:avLst/>
          </a:prstGeom>
          <a:noFill/>
          <a:ln w="9525">
            <a:noFill/>
            <a:miter lim="800000"/>
          </a:ln>
          <a:effectLst/>
        </p:spPr>
        <p:txBody>
          <a:bodyPr wrap="square" lIns="68580" tIns="34290" rIns="68580" bIns="34290">
            <a:spAutoFit/>
          </a:bodyPr>
          <a:lstStyle/>
          <a:p>
            <a:pPr>
              <a:spcBef>
                <a:spcPct val="0"/>
              </a:spcBef>
            </a:pPr>
            <a:r>
              <a:rPr lang="en-US" altLang="zh-CN" sz="1500" b="1" dirty="0">
                <a:solidFill>
                  <a:schemeClr val="bg1"/>
                </a:solidFill>
                <a:latin typeface="Arial" panose="020B0604020202020204" pitchFamily="34" charset="0"/>
              </a:rPr>
              <a:t>04	</a:t>
            </a:r>
            <a:r>
              <a:rPr lang="zh-CN" altLang="en-US" sz="1500" b="1" dirty="0">
                <a:solidFill>
                  <a:schemeClr val="bg1"/>
                </a:solidFill>
                <a:latin typeface="Arial" panose="020B0604020202020204" pitchFamily="34" charset="0"/>
              </a:rPr>
              <a:t>事件</a:t>
            </a:r>
            <a:endParaRPr lang="zh-CN" altLang="en-US" sz="1500" b="1" dirty="0">
              <a:solidFill>
                <a:schemeClr val="bg1"/>
              </a:solidFill>
              <a:latin typeface="Arial" panose="020B0604020202020204" pitchFamily="34" charset="0"/>
              <a:ea typeface="黑体" panose="02010609060101010101" pitchFamily="49" charset="-122"/>
            </a:endParaRPr>
          </a:p>
        </p:txBody>
      </p:sp>
      <p:pic>
        <p:nvPicPr>
          <p:cNvPr id="14" name="Picture 13" descr="F:\工作\功夫系列课程\PPT模版\目录\橙色\目录-30.png"/>
          <p:cNvPicPr>
            <a:picLocks noChangeAspect="1" noChangeArrowheads="1"/>
          </p:cNvPicPr>
          <p:nvPr/>
        </p:nvPicPr>
        <p:blipFill>
          <a:blip r:embed="rId3" cstate="print"/>
          <a:srcRect/>
          <a:stretch>
            <a:fillRect/>
          </a:stretch>
        </p:blipFill>
        <p:spPr bwMode="auto">
          <a:xfrm>
            <a:off x="-214346" y="3000378"/>
            <a:ext cx="4752528" cy="649447"/>
          </a:xfrm>
          <a:prstGeom prst="rect">
            <a:avLst/>
          </a:prstGeom>
          <a:noFill/>
          <a:ln w="9525">
            <a:noFill/>
            <a:miter lim="800000"/>
            <a:headEnd/>
            <a:tailEnd/>
          </a:ln>
        </p:spPr>
      </p:pic>
      <p:sp>
        <p:nvSpPr>
          <p:cNvPr id="15" name="Text Box 14"/>
          <p:cNvSpPr txBox="1">
            <a:spLocks noChangeArrowheads="1"/>
          </p:cNvSpPr>
          <p:nvPr/>
        </p:nvSpPr>
        <p:spPr bwMode="auto">
          <a:xfrm>
            <a:off x="629112" y="3166317"/>
            <a:ext cx="2607071" cy="300082"/>
          </a:xfrm>
          <a:prstGeom prst="rect">
            <a:avLst/>
          </a:prstGeom>
          <a:noFill/>
          <a:ln w="9525">
            <a:noFill/>
            <a:miter lim="800000"/>
          </a:ln>
          <a:effectLst/>
        </p:spPr>
        <p:txBody>
          <a:bodyPr wrap="square" lIns="68580" tIns="34290" rIns="68580" bIns="34290">
            <a:spAutoFit/>
          </a:bodyPr>
          <a:lstStyle/>
          <a:p>
            <a:pPr>
              <a:spcBef>
                <a:spcPct val="0"/>
              </a:spcBef>
            </a:pPr>
            <a:r>
              <a:rPr lang="en-US" altLang="zh-CN" sz="1500" b="1" dirty="0">
                <a:solidFill>
                  <a:schemeClr val="bg1"/>
                </a:solidFill>
                <a:latin typeface="Arial" panose="020B0604020202020204" pitchFamily="34" charset="0"/>
              </a:rPr>
              <a:t>05	</a:t>
            </a:r>
            <a:r>
              <a:rPr lang="zh-CN" altLang="en-US" sz="1500" b="1" dirty="0">
                <a:solidFill>
                  <a:schemeClr val="bg1"/>
                </a:solidFill>
                <a:latin typeface="Arial" panose="020B0604020202020204" pitchFamily="34" charset="0"/>
              </a:rPr>
              <a:t>常用对象</a:t>
            </a:r>
            <a:endParaRPr lang="zh-CN" altLang="en-US" sz="1500" b="1" dirty="0">
              <a:solidFill>
                <a:schemeClr val="bg1"/>
              </a:solidFill>
              <a:latin typeface="Arial" panose="020B0604020202020204" pitchFamily="34" charset="0"/>
              <a:ea typeface="黑体" panose="02010609060101010101" pitchFamily="49" charset="-122"/>
            </a:endParaRPr>
          </a:p>
        </p:txBody>
      </p:sp>
      <p:pic>
        <p:nvPicPr>
          <p:cNvPr id="16" name="Picture 13" descr="F:\工作\功夫系列课程\PPT模版\目录\橙色\目录-30.png"/>
          <p:cNvPicPr>
            <a:picLocks noChangeAspect="1" noChangeArrowheads="1"/>
          </p:cNvPicPr>
          <p:nvPr/>
        </p:nvPicPr>
        <p:blipFill>
          <a:blip r:embed="rId3" cstate="print"/>
          <a:srcRect/>
          <a:stretch>
            <a:fillRect/>
          </a:stretch>
        </p:blipFill>
        <p:spPr bwMode="auto">
          <a:xfrm>
            <a:off x="4143372" y="2928940"/>
            <a:ext cx="4752528" cy="649447"/>
          </a:xfrm>
          <a:prstGeom prst="rect">
            <a:avLst/>
          </a:prstGeom>
          <a:noFill/>
          <a:ln w="9525">
            <a:noFill/>
            <a:miter lim="800000"/>
            <a:headEnd/>
            <a:tailEnd/>
          </a:ln>
        </p:spPr>
      </p:pic>
      <p:sp>
        <p:nvSpPr>
          <p:cNvPr id="17" name="Text Box 14"/>
          <p:cNvSpPr txBox="1">
            <a:spLocks noChangeArrowheads="1"/>
          </p:cNvSpPr>
          <p:nvPr/>
        </p:nvSpPr>
        <p:spPr bwMode="auto">
          <a:xfrm>
            <a:off x="4986830" y="3094879"/>
            <a:ext cx="2607071" cy="300082"/>
          </a:xfrm>
          <a:prstGeom prst="rect">
            <a:avLst/>
          </a:prstGeom>
          <a:noFill/>
          <a:ln w="9525">
            <a:noFill/>
            <a:miter lim="800000"/>
          </a:ln>
          <a:effectLst/>
        </p:spPr>
        <p:txBody>
          <a:bodyPr wrap="square" lIns="68580" tIns="34290" rIns="68580" bIns="34290">
            <a:spAutoFit/>
          </a:bodyPr>
          <a:lstStyle/>
          <a:p>
            <a:pPr>
              <a:spcBef>
                <a:spcPct val="0"/>
              </a:spcBef>
            </a:pPr>
            <a:r>
              <a:rPr lang="en-US" altLang="zh-CN" sz="1500" b="1" dirty="0">
                <a:solidFill>
                  <a:schemeClr val="bg1"/>
                </a:solidFill>
                <a:latin typeface="Arial" panose="020B0604020202020204" pitchFamily="34" charset="0"/>
              </a:rPr>
              <a:t>06	Ajax</a:t>
            </a:r>
            <a:r>
              <a:rPr lang="zh-CN" altLang="en-US" sz="1500" b="1" dirty="0">
                <a:solidFill>
                  <a:schemeClr val="bg1"/>
                </a:solidFill>
                <a:latin typeface="Arial" panose="020B0604020202020204" pitchFamily="34" charset="0"/>
              </a:rPr>
              <a:t>技术</a:t>
            </a:r>
            <a:endParaRPr lang="zh-CN" altLang="en-US" sz="1500" b="1" dirty="0">
              <a:solidFill>
                <a:schemeClr val="bg1"/>
              </a:solidFill>
              <a:latin typeface="Arial" panose="020B0604020202020204" pitchFamily="34" charset="0"/>
              <a:ea typeface="黑体" panose="02010609060101010101" pitchFamily="49" charset="-122"/>
            </a:endParaRPr>
          </a:p>
        </p:txBody>
      </p:sp>
      <p:pic>
        <p:nvPicPr>
          <p:cNvPr id="18" name="Picture 13" descr="F:\工作\功夫系列课程\PPT模版\目录\橙色\目录-30.png"/>
          <p:cNvPicPr>
            <a:picLocks noChangeAspect="1" noChangeArrowheads="1"/>
          </p:cNvPicPr>
          <p:nvPr/>
        </p:nvPicPr>
        <p:blipFill>
          <a:blip r:embed="rId3" cstate="print"/>
          <a:srcRect/>
          <a:stretch>
            <a:fillRect/>
          </a:stretch>
        </p:blipFill>
        <p:spPr bwMode="auto">
          <a:xfrm>
            <a:off x="-214346" y="4071948"/>
            <a:ext cx="4752528" cy="649447"/>
          </a:xfrm>
          <a:prstGeom prst="rect">
            <a:avLst/>
          </a:prstGeom>
          <a:noFill/>
          <a:ln w="9525">
            <a:noFill/>
            <a:miter lim="800000"/>
            <a:headEnd/>
            <a:tailEnd/>
          </a:ln>
        </p:spPr>
      </p:pic>
      <p:sp>
        <p:nvSpPr>
          <p:cNvPr id="19" name="Text Box 14"/>
          <p:cNvSpPr txBox="1">
            <a:spLocks noChangeArrowheads="1"/>
          </p:cNvSpPr>
          <p:nvPr/>
        </p:nvSpPr>
        <p:spPr bwMode="auto">
          <a:xfrm>
            <a:off x="629112" y="4237887"/>
            <a:ext cx="2607071" cy="300082"/>
          </a:xfrm>
          <a:prstGeom prst="rect">
            <a:avLst/>
          </a:prstGeom>
          <a:noFill/>
          <a:ln w="9525">
            <a:noFill/>
            <a:miter lim="800000"/>
          </a:ln>
          <a:effectLst/>
        </p:spPr>
        <p:txBody>
          <a:bodyPr wrap="square" lIns="68580" tIns="34290" rIns="68580" bIns="34290">
            <a:spAutoFit/>
          </a:bodyPr>
          <a:lstStyle/>
          <a:p>
            <a:pPr>
              <a:spcBef>
                <a:spcPct val="0"/>
              </a:spcBef>
            </a:pPr>
            <a:r>
              <a:rPr lang="en-US" altLang="zh-CN" sz="1500" b="1" dirty="0">
                <a:solidFill>
                  <a:schemeClr val="bg1"/>
                </a:solidFill>
                <a:latin typeface="Arial" panose="020B0604020202020204" pitchFamily="34" charset="0"/>
              </a:rPr>
              <a:t>07	</a:t>
            </a:r>
            <a:r>
              <a:rPr lang="en-US" altLang="zh-CN" sz="1500" b="1" dirty="0" err="1">
                <a:solidFill>
                  <a:schemeClr val="bg1"/>
                </a:solidFill>
                <a:latin typeface="Arial" panose="020B0604020202020204" pitchFamily="34" charset="0"/>
              </a:rPr>
              <a:t>jQuery</a:t>
            </a:r>
            <a:r>
              <a:rPr lang="zh-CN" altLang="en-US" sz="1500" b="1" dirty="0">
                <a:solidFill>
                  <a:schemeClr val="bg1"/>
                </a:solidFill>
                <a:latin typeface="Arial" panose="020B0604020202020204" pitchFamily="34" charset="0"/>
              </a:rPr>
              <a:t>技术</a:t>
            </a: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buFontTx/>
              <a:buNone/>
            </a:pPr>
            <a:r>
              <a:rPr lang="en-US" altLang="zh-CN" b="1" dirty="0">
                <a:solidFill>
                  <a:srgbClr val="FF6600"/>
                </a:solidFill>
                <a:latin typeface="Arial" panose="020B0604020202020204" pitchFamily="34" charset="0"/>
                <a:ea typeface="黑体" panose="02010609060101010101" pitchFamily="49" charset="-122"/>
              </a:rPr>
              <a:t>4      	 </a:t>
            </a:r>
            <a:r>
              <a:rPr lang="zh-CN" altLang="en-US" sz="1500" b="1" dirty="0">
                <a:solidFill>
                  <a:schemeClr val="bg1"/>
                </a:solidFill>
                <a:latin typeface="Arial" panose="020B0604020202020204" pitchFamily="34" charset="0"/>
              </a:rPr>
              <a:t>事件</a:t>
            </a:r>
            <a:endParaRPr lang="zh-CN" altLang="en-US" b="1"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什么是事件和事件处理程序</a:t>
            </a:r>
          </a:p>
        </p:txBody>
      </p:sp>
      <p:sp>
        <p:nvSpPr>
          <p:cNvPr id="11" name="横卷形 10"/>
          <p:cNvSpPr/>
          <p:nvPr/>
        </p:nvSpPr>
        <p:spPr>
          <a:xfrm>
            <a:off x="1142976" y="1571618"/>
            <a:ext cx="6357966" cy="2699266"/>
          </a:xfrm>
          <a:prstGeom prst="horizontalScroll">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altLang="zh-CN" dirty="0"/>
              <a:t>	JavaScript</a:t>
            </a:r>
            <a:r>
              <a:rPr lang="zh-CN" altLang="en-US" dirty="0"/>
              <a:t>与</a:t>
            </a:r>
            <a:r>
              <a:rPr lang="en-US" altLang="zh-CN" dirty="0"/>
              <a:t>Web</a:t>
            </a:r>
            <a:r>
              <a:rPr lang="zh-CN" altLang="en-US" dirty="0"/>
              <a:t>页面之间的交互是通过用户操作浏览器页面时触发相关事件来实现的。例如，在页面载入完毕时将触发</a:t>
            </a:r>
            <a:r>
              <a:rPr lang="en-US" altLang="zh-CN" dirty="0" err="1"/>
              <a:t>onload</a:t>
            </a:r>
            <a:r>
              <a:rPr lang="zh-CN" altLang="en-US" dirty="0"/>
              <a:t>（载入）事件、当用户单击按钮时将触发按钮的</a:t>
            </a:r>
            <a:r>
              <a:rPr lang="en-US" altLang="zh-CN" dirty="0" err="1"/>
              <a:t>onclick</a:t>
            </a:r>
            <a:r>
              <a:rPr lang="zh-CN" altLang="en-US" dirty="0"/>
              <a:t>事件等。事件处理程序则是用于响应某个事件而执行的处理程序。事件处理程序可以是任意</a:t>
            </a:r>
            <a:r>
              <a:rPr lang="en-US" altLang="zh-CN" dirty="0"/>
              <a:t>JavaScript</a:t>
            </a:r>
            <a:r>
              <a:rPr lang="zh-CN" altLang="en-US" dirty="0"/>
              <a:t>语句，但通常使用特定的自定义函数（</a:t>
            </a:r>
            <a:r>
              <a:rPr lang="en-US" altLang="zh-CN" dirty="0"/>
              <a:t>Function</a:t>
            </a:r>
            <a:r>
              <a:rPr lang="zh-CN" altLang="en-US" dirty="0"/>
              <a:t>）来对事件进行处理。</a:t>
            </a: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3"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JavaScript</a:t>
            </a:r>
            <a:r>
              <a:rPr lang="zh-CN" altLang="en-US" sz="2700" dirty="0">
                <a:solidFill>
                  <a:srgbClr val="FF6600"/>
                </a:solidFill>
                <a:latin typeface="Arial" panose="020B0604020202020204" pitchFamily="34" charset="0"/>
                <a:ea typeface="隶书" panose="02010509060101010101" pitchFamily="49" charset="-122"/>
              </a:rPr>
              <a:t>的常用事件</a:t>
            </a:r>
          </a:p>
        </p:txBody>
      </p:sp>
      <p:graphicFrame>
        <p:nvGraphicFramePr>
          <p:cNvPr id="12" name="表格 11"/>
          <p:cNvGraphicFramePr>
            <a:graphicFrameLocks noGrp="1"/>
          </p:cNvGraphicFramePr>
          <p:nvPr>
            <p:custDataLst>
              <p:tags r:id="rId1"/>
            </p:custDataLst>
          </p:nvPr>
        </p:nvGraphicFramePr>
        <p:xfrm>
          <a:off x="642620" y="117475"/>
          <a:ext cx="8329295" cy="4978400"/>
        </p:xfrm>
        <a:graphic>
          <a:graphicData uri="http://schemas.openxmlformats.org/drawingml/2006/table">
            <a:tbl>
              <a:tblPr firstRow="1" bandRow="1">
                <a:tableStyleId>{5C22544A-7EE6-4342-B048-85BDC9FD1C3A}</a:tableStyleId>
              </a:tblPr>
              <a:tblGrid>
                <a:gridCol w="1138555">
                  <a:extLst>
                    <a:ext uri="{9D8B030D-6E8A-4147-A177-3AD203B41FA5}">
                      <a16:colId xmlns:a16="http://schemas.microsoft.com/office/drawing/2014/main" val="20000"/>
                    </a:ext>
                  </a:extLst>
                </a:gridCol>
                <a:gridCol w="3026410">
                  <a:extLst>
                    <a:ext uri="{9D8B030D-6E8A-4147-A177-3AD203B41FA5}">
                      <a16:colId xmlns:a16="http://schemas.microsoft.com/office/drawing/2014/main" val="20001"/>
                    </a:ext>
                  </a:extLst>
                </a:gridCol>
                <a:gridCol w="1073150">
                  <a:extLst>
                    <a:ext uri="{9D8B030D-6E8A-4147-A177-3AD203B41FA5}">
                      <a16:colId xmlns:a16="http://schemas.microsoft.com/office/drawing/2014/main" val="20002"/>
                    </a:ext>
                  </a:extLst>
                </a:gridCol>
                <a:gridCol w="3091180">
                  <a:extLst>
                    <a:ext uri="{9D8B030D-6E8A-4147-A177-3AD203B41FA5}">
                      <a16:colId xmlns:a16="http://schemas.microsoft.com/office/drawing/2014/main" val="20003"/>
                    </a:ext>
                  </a:extLst>
                </a:gridCol>
              </a:tblGrid>
              <a:tr h="390525">
                <a:tc>
                  <a:txBody>
                    <a:bodyPr/>
                    <a:lstStyle/>
                    <a:p>
                      <a:pPr algn="just">
                        <a:spcBef>
                          <a:spcPts val="120"/>
                        </a:spcBef>
                        <a:spcAft>
                          <a:spcPts val="120"/>
                        </a:spcAft>
                      </a:pPr>
                      <a:r>
                        <a:rPr lang="zh-CN" sz="850" kern="1000" dirty="0">
                          <a:latin typeface="Times New Roman" panose="02020603050405020304"/>
                          <a:ea typeface="方正书宋简体"/>
                        </a:rPr>
                        <a:t>事</a:t>
                      </a:r>
                      <a:r>
                        <a:rPr lang="en-US" sz="850" kern="1000" dirty="0">
                          <a:latin typeface="Times New Roman" panose="02020603050405020304"/>
                          <a:ea typeface="方正书宋简体"/>
                        </a:rPr>
                        <a:t>    </a:t>
                      </a:r>
                      <a:r>
                        <a:rPr lang="zh-CN" sz="850" kern="1000" dirty="0">
                          <a:latin typeface="Times New Roman" panose="02020603050405020304"/>
                          <a:ea typeface="方正书宋简体"/>
                        </a:rPr>
                        <a:t>件</a:t>
                      </a: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何 时 触 发</a:t>
                      </a: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事</a:t>
                      </a:r>
                      <a:r>
                        <a:rPr lang="en-US" sz="850" kern="1000" dirty="0">
                          <a:latin typeface="Times New Roman" panose="02020603050405020304"/>
                          <a:ea typeface="方正书宋简体"/>
                        </a:rPr>
                        <a:t>    </a:t>
                      </a:r>
                      <a:r>
                        <a:rPr lang="zh-CN" sz="850" kern="1000" dirty="0">
                          <a:latin typeface="Times New Roman" panose="02020603050405020304"/>
                          <a:ea typeface="方正书宋简体"/>
                        </a:rPr>
                        <a:t>件</a:t>
                      </a: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何 时 触 发</a:t>
                      </a:r>
                    </a:p>
                  </a:txBody>
                  <a:tcPr marL="68580" marR="68580" marT="0" marB="0" anchor="ctr"/>
                </a:tc>
                <a:extLst>
                  <a:ext uri="{0D108BD9-81ED-4DB2-BD59-A6C34878D82A}">
                    <a16:rowId xmlns:a16="http://schemas.microsoft.com/office/drawing/2014/main" val="10000"/>
                  </a:ext>
                </a:extLst>
              </a:tr>
              <a:tr h="318135">
                <a:tc>
                  <a:txBody>
                    <a:bodyPr/>
                    <a:lstStyle/>
                    <a:p>
                      <a:pPr algn="just">
                        <a:spcBef>
                          <a:spcPts val="120"/>
                        </a:spcBef>
                        <a:spcAft>
                          <a:spcPts val="120"/>
                        </a:spcAft>
                      </a:pPr>
                      <a:r>
                        <a:rPr lang="en-US" sz="850" kern="1000">
                          <a:latin typeface="Times New Roman" panose="02020603050405020304"/>
                          <a:ea typeface="方正书宋简体"/>
                        </a:rPr>
                        <a:t>onabort</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对象载入被中断时触发</a:t>
                      </a:r>
                    </a:p>
                  </a:txBody>
                  <a:tcPr marL="68580" marR="68580" marT="0" marB="0" anchor="ctr"/>
                </a:tc>
                <a:tc>
                  <a:txBody>
                    <a:bodyPr/>
                    <a:lstStyle/>
                    <a:p>
                      <a:pPr algn="just">
                        <a:spcBef>
                          <a:spcPts val="120"/>
                        </a:spcBef>
                        <a:spcAft>
                          <a:spcPts val="120"/>
                        </a:spcAft>
                      </a:pPr>
                      <a:r>
                        <a:rPr lang="en-US" sz="850" kern="1000" dirty="0" err="1">
                          <a:latin typeface="Times New Roman" panose="02020603050405020304"/>
                          <a:ea typeface="方正书宋简体"/>
                        </a:rPr>
                        <a:t>onmousedown</a:t>
                      </a:r>
                      <a:endParaRPr lang="zh-CN" sz="850" kern="1000" dirty="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单击任何一个鼠标按键时触发</a:t>
                      </a:r>
                    </a:p>
                  </a:txBody>
                  <a:tcPr marL="68580" marR="68580" marT="0" marB="0" anchor="ctr"/>
                </a:tc>
                <a:extLst>
                  <a:ext uri="{0D108BD9-81ED-4DB2-BD59-A6C34878D82A}">
                    <a16:rowId xmlns:a16="http://schemas.microsoft.com/office/drawing/2014/main" val="10001"/>
                  </a:ext>
                </a:extLst>
              </a:tr>
              <a:tr h="318135">
                <a:tc>
                  <a:txBody>
                    <a:bodyPr/>
                    <a:lstStyle/>
                    <a:p>
                      <a:pPr algn="just">
                        <a:spcBef>
                          <a:spcPts val="120"/>
                        </a:spcBef>
                        <a:spcAft>
                          <a:spcPts val="120"/>
                        </a:spcAft>
                      </a:pPr>
                      <a:r>
                        <a:rPr lang="en-US" sz="850" kern="1000" dirty="0" err="1">
                          <a:latin typeface="Times New Roman" panose="02020603050405020304"/>
                          <a:ea typeface="方正书宋简体"/>
                        </a:rPr>
                        <a:t>onblur</a:t>
                      </a:r>
                      <a:endParaRPr lang="zh-CN" sz="850" kern="1000" dirty="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元素或窗口本身失去焦点时触发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onmousemove</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鼠标在某个元素上移动时持续触发</a:t>
                      </a:r>
                    </a:p>
                  </a:txBody>
                  <a:tcPr marL="68580" marR="68580" marT="0" marB="0" anchor="ctr"/>
                </a:tc>
                <a:extLst>
                  <a:ext uri="{0D108BD9-81ED-4DB2-BD59-A6C34878D82A}">
                    <a16:rowId xmlns:a16="http://schemas.microsoft.com/office/drawing/2014/main" val="10002"/>
                  </a:ext>
                </a:extLst>
              </a:tr>
              <a:tr h="382905">
                <a:tc>
                  <a:txBody>
                    <a:bodyPr/>
                    <a:lstStyle/>
                    <a:p>
                      <a:pPr algn="just">
                        <a:spcBef>
                          <a:spcPts val="120"/>
                        </a:spcBef>
                        <a:spcAft>
                          <a:spcPts val="120"/>
                        </a:spcAft>
                      </a:pPr>
                      <a:r>
                        <a:rPr lang="en-US" sz="850" kern="1000">
                          <a:latin typeface="Times New Roman" panose="02020603050405020304"/>
                          <a:ea typeface="方正书宋简体"/>
                        </a:rPr>
                        <a:t>onchange</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改变</a:t>
                      </a:r>
                      <a:r>
                        <a:rPr lang="en-US" sz="850" kern="1000">
                          <a:latin typeface="Times New Roman" panose="02020603050405020304"/>
                          <a:ea typeface="方正书宋简体"/>
                        </a:rPr>
                        <a:t>&lt;select&gt;</a:t>
                      </a:r>
                      <a:r>
                        <a:rPr lang="zh-CN" sz="850" kern="1000">
                          <a:latin typeface="Times New Roman" panose="02020603050405020304"/>
                          <a:ea typeface="方正书宋简体"/>
                        </a:rPr>
                        <a:t>元素中的选项或其他表单元素失去焦点，并且在其获取焦点后内容发生过改变时触发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onmouseout</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将鼠标从指定的元素上移开时触发</a:t>
                      </a:r>
                    </a:p>
                  </a:txBody>
                  <a:tcPr marL="68580" marR="68580" marT="0" marB="0" anchor="ctr"/>
                </a:tc>
                <a:extLst>
                  <a:ext uri="{0D108BD9-81ED-4DB2-BD59-A6C34878D82A}">
                    <a16:rowId xmlns:a16="http://schemas.microsoft.com/office/drawing/2014/main" val="10003"/>
                  </a:ext>
                </a:extLst>
              </a:tr>
              <a:tr h="382270">
                <a:tc>
                  <a:txBody>
                    <a:bodyPr/>
                    <a:lstStyle/>
                    <a:p>
                      <a:pPr algn="just">
                        <a:spcBef>
                          <a:spcPts val="120"/>
                        </a:spcBef>
                        <a:spcAft>
                          <a:spcPts val="120"/>
                        </a:spcAft>
                      </a:pPr>
                      <a:r>
                        <a:rPr lang="en-US" sz="850" kern="1000">
                          <a:latin typeface="Times New Roman" panose="02020603050405020304"/>
                          <a:ea typeface="方正书宋简体"/>
                        </a:rPr>
                        <a:t>onclick</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单击鼠标左键时触发。当光标的焦点在按钮上，并按下回车键时，也会触发该事件</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onmouseover</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鼠标移到某个元素上时触发</a:t>
                      </a:r>
                    </a:p>
                  </a:txBody>
                  <a:tcPr marL="68580" marR="68580" marT="0" marB="0" anchor="ctr"/>
                </a:tc>
                <a:extLst>
                  <a:ext uri="{0D108BD9-81ED-4DB2-BD59-A6C34878D82A}">
                    <a16:rowId xmlns:a16="http://schemas.microsoft.com/office/drawing/2014/main" val="10004"/>
                  </a:ext>
                </a:extLst>
              </a:tr>
              <a:tr h="319405">
                <a:tc>
                  <a:txBody>
                    <a:bodyPr/>
                    <a:lstStyle/>
                    <a:p>
                      <a:pPr algn="just">
                        <a:spcBef>
                          <a:spcPts val="120"/>
                        </a:spcBef>
                        <a:spcAft>
                          <a:spcPts val="120"/>
                        </a:spcAft>
                      </a:pPr>
                      <a:r>
                        <a:rPr lang="en-US" sz="850" kern="1000">
                          <a:latin typeface="Times New Roman" panose="02020603050405020304"/>
                          <a:ea typeface="方正书宋简体"/>
                        </a:rPr>
                        <a:t>ondblclick</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双击鼠标左键时触发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onmouseup</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释放任意一个鼠标按键时触发</a:t>
                      </a:r>
                    </a:p>
                  </a:txBody>
                  <a:tcPr marL="68580" marR="68580" marT="0" marB="0" anchor="ctr"/>
                </a:tc>
                <a:extLst>
                  <a:ext uri="{0D108BD9-81ED-4DB2-BD59-A6C34878D82A}">
                    <a16:rowId xmlns:a16="http://schemas.microsoft.com/office/drawing/2014/main" val="10005"/>
                  </a:ext>
                </a:extLst>
              </a:tr>
              <a:tr h="316865">
                <a:tc>
                  <a:txBody>
                    <a:bodyPr/>
                    <a:lstStyle/>
                    <a:p>
                      <a:pPr algn="just">
                        <a:spcBef>
                          <a:spcPts val="120"/>
                        </a:spcBef>
                        <a:spcAft>
                          <a:spcPts val="120"/>
                        </a:spcAft>
                      </a:pPr>
                      <a:r>
                        <a:rPr lang="en-US" sz="850" kern="1000">
                          <a:latin typeface="Times New Roman" panose="02020603050405020304"/>
                          <a:ea typeface="方正书宋简体"/>
                        </a:rPr>
                        <a:t>onerror</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出现错误时触发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onreset</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单击重置按钮时，在</a:t>
                      </a:r>
                      <a:r>
                        <a:rPr lang="en-US" sz="850" kern="1000">
                          <a:latin typeface="Times New Roman" panose="02020603050405020304"/>
                          <a:ea typeface="方正书宋简体"/>
                        </a:rPr>
                        <a:t>&lt;form&gt;</a:t>
                      </a:r>
                      <a:r>
                        <a:rPr lang="zh-CN" sz="850" kern="1000">
                          <a:latin typeface="Times New Roman" panose="02020603050405020304"/>
                          <a:ea typeface="方正书宋简体"/>
                        </a:rPr>
                        <a:t>上触发</a:t>
                      </a:r>
                    </a:p>
                  </a:txBody>
                  <a:tcPr marL="68580" marR="68580" marT="0" marB="0" anchor="ctr"/>
                </a:tc>
                <a:extLst>
                  <a:ext uri="{0D108BD9-81ED-4DB2-BD59-A6C34878D82A}">
                    <a16:rowId xmlns:a16="http://schemas.microsoft.com/office/drawing/2014/main" val="10006"/>
                  </a:ext>
                </a:extLst>
              </a:tr>
              <a:tr h="319405">
                <a:tc>
                  <a:txBody>
                    <a:bodyPr/>
                    <a:lstStyle/>
                    <a:p>
                      <a:pPr algn="just">
                        <a:spcBef>
                          <a:spcPts val="120"/>
                        </a:spcBef>
                        <a:spcAft>
                          <a:spcPts val="120"/>
                        </a:spcAft>
                      </a:pPr>
                      <a:r>
                        <a:rPr lang="en-US" sz="850" kern="1000">
                          <a:latin typeface="Times New Roman" panose="02020603050405020304"/>
                          <a:ea typeface="方正书宋简体"/>
                        </a:rPr>
                        <a:t>onfocus</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任何元素或窗口本身获得焦点时触发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onresize</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窗口或框架的大小发生改变时触发</a:t>
                      </a:r>
                    </a:p>
                  </a:txBody>
                  <a:tcPr marL="68580" marR="68580" marT="0" marB="0" anchor="ctr"/>
                </a:tc>
                <a:extLst>
                  <a:ext uri="{0D108BD9-81ED-4DB2-BD59-A6C34878D82A}">
                    <a16:rowId xmlns:a16="http://schemas.microsoft.com/office/drawing/2014/main" val="10007"/>
                  </a:ext>
                </a:extLst>
              </a:tr>
              <a:tr h="574040">
                <a:tc>
                  <a:txBody>
                    <a:bodyPr/>
                    <a:lstStyle/>
                    <a:p>
                      <a:pPr algn="just">
                        <a:spcBef>
                          <a:spcPts val="120"/>
                        </a:spcBef>
                        <a:spcAft>
                          <a:spcPts val="120"/>
                        </a:spcAft>
                      </a:pPr>
                      <a:r>
                        <a:rPr lang="en-US" sz="850" kern="1000">
                          <a:latin typeface="Times New Roman" panose="02020603050405020304"/>
                          <a:ea typeface="方正书宋简体"/>
                        </a:rPr>
                        <a:t>onkeydown</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键盘上的按键（包括</a:t>
                      </a:r>
                      <a:r>
                        <a:rPr lang="en-US" sz="850" kern="1000">
                          <a:latin typeface="Times New Roman" panose="02020603050405020304"/>
                          <a:ea typeface="方正书宋简体"/>
                        </a:rPr>
                        <a:t>Shift</a:t>
                      </a:r>
                      <a:r>
                        <a:rPr lang="zh-CN" sz="850" kern="1000">
                          <a:latin typeface="Times New Roman" panose="02020603050405020304"/>
                          <a:ea typeface="方正书宋简体"/>
                        </a:rPr>
                        <a:t>或</a:t>
                      </a:r>
                      <a:r>
                        <a:rPr lang="en-US" sz="850" kern="1000">
                          <a:latin typeface="Times New Roman" panose="02020603050405020304"/>
                          <a:ea typeface="方正书宋简体"/>
                        </a:rPr>
                        <a:t>Alt</a:t>
                      </a:r>
                      <a:r>
                        <a:rPr lang="zh-CN" sz="850" kern="1000">
                          <a:latin typeface="Times New Roman" panose="02020603050405020304"/>
                          <a:ea typeface="方正书宋简体"/>
                        </a:rPr>
                        <a:t>等键）被按下时触发，如果一直按着某键，则会不断触发。当返回</a:t>
                      </a:r>
                      <a:r>
                        <a:rPr lang="en-US" sz="850" kern="1000">
                          <a:latin typeface="Times New Roman" panose="02020603050405020304"/>
                          <a:ea typeface="方正书宋简体"/>
                        </a:rPr>
                        <a:t>false</a:t>
                      </a:r>
                      <a:r>
                        <a:rPr lang="zh-CN" sz="850" kern="1000">
                          <a:latin typeface="Times New Roman" panose="02020603050405020304"/>
                          <a:ea typeface="方正书宋简体"/>
                        </a:rPr>
                        <a:t>时，取消默认动作</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onscroll</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在任何带滚动条的元素或窗口上滚动时触发</a:t>
                      </a:r>
                    </a:p>
                  </a:txBody>
                  <a:tcPr marL="68580" marR="68580" marT="0" marB="0" anchor="ctr"/>
                </a:tc>
                <a:extLst>
                  <a:ext uri="{0D108BD9-81ED-4DB2-BD59-A6C34878D82A}">
                    <a16:rowId xmlns:a16="http://schemas.microsoft.com/office/drawing/2014/main" val="10008"/>
                  </a:ext>
                </a:extLst>
              </a:tr>
              <a:tr h="574040">
                <a:tc>
                  <a:txBody>
                    <a:bodyPr/>
                    <a:lstStyle/>
                    <a:p>
                      <a:pPr algn="just">
                        <a:spcBef>
                          <a:spcPts val="120"/>
                        </a:spcBef>
                        <a:spcAft>
                          <a:spcPts val="120"/>
                        </a:spcAft>
                      </a:pPr>
                      <a:r>
                        <a:rPr lang="en-US" sz="850" kern="1000">
                          <a:latin typeface="Times New Roman" panose="02020603050405020304"/>
                          <a:ea typeface="方正书宋简体"/>
                        </a:rPr>
                        <a:t>onkeypress</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键盘上的按键被按下，并产生一个字符时发生。也就是说，当按下</a:t>
                      </a:r>
                      <a:r>
                        <a:rPr lang="en-US" sz="850" kern="1000">
                          <a:latin typeface="Times New Roman" panose="02020603050405020304"/>
                          <a:ea typeface="方正书宋简体"/>
                        </a:rPr>
                        <a:t>Shift</a:t>
                      </a:r>
                      <a:r>
                        <a:rPr lang="zh-CN" sz="850" kern="1000">
                          <a:latin typeface="Times New Roman" panose="02020603050405020304"/>
                          <a:ea typeface="方正书宋简体"/>
                        </a:rPr>
                        <a:t>或</a:t>
                      </a:r>
                      <a:r>
                        <a:rPr lang="en-US" sz="850" kern="1000">
                          <a:latin typeface="Times New Roman" panose="02020603050405020304"/>
                          <a:ea typeface="方正书宋简体"/>
                        </a:rPr>
                        <a:t>Alt</a:t>
                      </a:r>
                      <a:r>
                        <a:rPr lang="zh-CN" sz="850" kern="1000">
                          <a:latin typeface="Times New Roman" panose="02020603050405020304"/>
                          <a:ea typeface="方正书宋简体"/>
                        </a:rPr>
                        <a:t>等键时不触发。如果一直按下某键时，会不断触发。当返回</a:t>
                      </a:r>
                      <a:r>
                        <a:rPr lang="en-US" sz="850" kern="1000">
                          <a:latin typeface="Times New Roman" panose="02020603050405020304"/>
                          <a:ea typeface="方正书宋简体"/>
                        </a:rPr>
                        <a:t>false</a:t>
                      </a:r>
                      <a:r>
                        <a:rPr lang="zh-CN" sz="850" kern="1000">
                          <a:latin typeface="Times New Roman" panose="02020603050405020304"/>
                          <a:ea typeface="方正书宋简体"/>
                        </a:rPr>
                        <a:t>时，取消默认动作</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onselect</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选中文本时触发</a:t>
                      </a:r>
                    </a:p>
                  </a:txBody>
                  <a:tcPr marL="68580" marR="68580" marT="0" marB="0" anchor="ctr"/>
                </a:tc>
                <a:extLst>
                  <a:ext uri="{0D108BD9-81ED-4DB2-BD59-A6C34878D82A}">
                    <a16:rowId xmlns:a16="http://schemas.microsoft.com/office/drawing/2014/main" val="10009"/>
                  </a:ext>
                </a:extLst>
              </a:tr>
              <a:tr h="317500">
                <a:tc>
                  <a:txBody>
                    <a:bodyPr/>
                    <a:lstStyle/>
                    <a:p>
                      <a:pPr algn="just">
                        <a:spcBef>
                          <a:spcPts val="120"/>
                        </a:spcBef>
                        <a:spcAft>
                          <a:spcPts val="120"/>
                        </a:spcAft>
                      </a:pPr>
                      <a:r>
                        <a:rPr lang="en-US" sz="850" kern="1000">
                          <a:latin typeface="Times New Roman" panose="02020603050405020304"/>
                          <a:ea typeface="方正书宋简体"/>
                        </a:rPr>
                        <a:t>onkeyup</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释放键盘上的按键时触发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onsubmit</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a:latin typeface="Times New Roman" panose="02020603050405020304"/>
                          <a:ea typeface="方正书宋简体"/>
                        </a:rPr>
                        <a:t>单击提交按钮时，在</a:t>
                      </a:r>
                      <a:r>
                        <a:rPr lang="en-US" sz="850" kern="1000">
                          <a:latin typeface="Times New Roman" panose="02020603050405020304"/>
                          <a:ea typeface="方正书宋简体"/>
                        </a:rPr>
                        <a:t>&lt;form&gt;</a:t>
                      </a:r>
                      <a:r>
                        <a:rPr lang="zh-CN" sz="850" kern="1000">
                          <a:latin typeface="Times New Roman" panose="02020603050405020304"/>
                          <a:ea typeface="方正书宋简体"/>
                        </a:rPr>
                        <a:t>上触发</a:t>
                      </a:r>
                    </a:p>
                  </a:txBody>
                  <a:tcPr marL="68580" marR="68580" marT="0" marB="0" anchor="ctr"/>
                </a:tc>
                <a:extLst>
                  <a:ext uri="{0D108BD9-81ED-4DB2-BD59-A6C34878D82A}">
                    <a16:rowId xmlns:a16="http://schemas.microsoft.com/office/drawing/2014/main" val="10010"/>
                  </a:ext>
                </a:extLst>
              </a:tr>
              <a:tr h="765175">
                <a:tc>
                  <a:txBody>
                    <a:bodyPr/>
                    <a:lstStyle/>
                    <a:p>
                      <a:pPr algn="just">
                        <a:spcBef>
                          <a:spcPts val="120"/>
                        </a:spcBef>
                        <a:spcAft>
                          <a:spcPts val="120"/>
                        </a:spcAft>
                      </a:pPr>
                      <a:r>
                        <a:rPr lang="en-US" sz="850" kern="1000" dirty="0" err="1">
                          <a:latin typeface="Times New Roman" panose="02020603050405020304"/>
                          <a:ea typeface="方正书宋简体"/>
                        </a:rPr>
                        <a:t>onload</a:t>
                      </a:r>
                      <a:endParaRPr lang="zh-CN" sz="850" kern="1000" dirty="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页面完全载入后，在</a:t>
                      </a:r>
                      <a:r>
                        <a:rPr lang="en-US" sz="850" kern="1000" dirty="0">
                          <a:latin typeface="Times New Roman" panose="02020603050405020304"/>
                          <a:ea typeface="方正书宋简体"/>
                        </a:rPr>
                        <a:t>Window</a:t>
                      </a:r>
                      <a:r>
                        <a:rPr lang="zh-CN" sz="850" kern="1000" dirty="0">
                          <a:latin typeface="Times New Roman" panose="02020603050405020304"/>
                          <a:ea typeface="方正书宋简体"/>
                        </a:rPr>
                        <a:t>对象上触发；所有框架都载入后，在框架集上触发；</a:t>
                      </a:r>
                      <a:r>
                        <a:rPr lang="en-US" sz="850" kern="1000" dirty="0">
                          <a:latin typeface="Times New Roman" panose="02020603050405020304"/>
                          <a:ea typeface="方正书宋简体"/>
                        </a:rPr>
                        <a:t>&lt;</a:t>
                      </a:r>
                      <a:r>
                        <a:rPr lang="en-US" sz="850" kern="1000" dirty="0" err="1">
                          <a:latin typeface="Times New Roman" panose="02020603050405020304"/>
                          <a:ea typeface="方正书宋简体"/>
                        </a:rPr>
                        <a:t>img</a:t>
                      </a:r>
                      <a:r>
                        <a:rPr lang="en-US" sz="850" kern="1000" dirty="0">
                          <a:latin typeface="Times New Roman" panose="02020603050405020304"/>
                          <a:ea typeface="方正书宋简体"/>
                        </a:rPr>
                        <a:t>&gt;</a:t>
                      </a:r>
                      <a:r>
                        <a:rPr lang="zh-CN" sz="850" kern="1000" dirty="0">
                          <a:latin typeface="Times New Roman" panose="02020603050405020304"/>
                          <a:ea typeface="方正书宋简体"/>
                        </a:rPr>
                        <a:t>标记指定的图像完全载入后，在其上触发；或</a:t>
                      </a:r>
                      <a:r>
                        <a:rPr lang="en-US" sz="850" kern="1000" dirty="0">
                          <a:latin typeface="Times New Roman" panose="02020603050405020304"/>
                          <a:ea typeface="方正书宋简体"/>
                        </a:rPr>
                        <a:t>&lt;object&gt;</a:t>
                      </a:r>
                      <a:r>
                        <a:rPr lang="zh-CN" sz="850" kern="1000" dirty="0">
                          <a:latin typeface="Times New Roman" panose="02020603050405020304"/>
                          <a:ea typeface="方正书宋简体"/>
                        </a:rPr>
                        <a:t>标记指定的对象完全载入后，在其上触发</a:t>
                      </a:r>
                    </a:p>
                  </a:txBody>
                  <a:tcPr marL="68580" marR="68580" marT="0" marB="0" anchor="ctr"/>
                </a:tc>
                <a:tc>
                  <a:txBody>
                    <a:bodyPr/>
                    <a:lstStyle/>
                    <a:p>
                      <a:pPr algn="just">
                        <a:spcBef>
                          <a:spcPts val="120"/>
                        </a:spcBef>
                        <a:spcAft>
                          <a:spcPts val="120"/>
                        </a:spcAft>
                      </a:pPr>
                      <a:r>
                        <a:rPr lang="en-US" sz="850" kern="1000">
                          <a:latin typeface="Times New Roman" panose="02020603050405020304"/>
                          <a:ea typeface="方正书宋简体"/>
                        </a:rPr>
                        <a:t>onunload</a:t>
                      </a:r>
                      <a:endParaRPr lang="zh-CN" sz="850" kern="1000">
                        <a:latin typeface="Times New Roman" panose="02020603050405020304"/>
                        <a:ea typeface="方正书宋简体"/>
                      </a:endParaRPr>
                    </a:p>
                  </a:txBody>
                  <a:tcPr marL="68580" marR="68580" marT="0" marB="0" anchor="ctr"/>
                </a:tc>
                <a:tc>
                  <a:txBody>
                    <a:bodyPr/>
                    <a:lstStyle/>
                    <a:p>
                      <a:pPr algn="just">
                        <a:spcBef>
                          <a:spcPts val="120"/>
                        </a:spcBef>
                        <a:spcAft>
                          <a:spcPts val="120"/>
                        </a:spcAft>
                      </a:pPr>
                      <a:r>
                        <a:rPr lang="zh-CN" sz="850" kern="1000" dirty="0">
                          <a:latin typeface="Times New Roman" panose="02020603050405020304"/>
                          <a:ea typeface="方正书宋简体"/>
                        </a:rPr>
                        <a:t>页面完全卸载后，在</a:t>
                      </a:r>
                      <a:r>
                        <a:rPr lang="en-US" sz="850" kern="1000" dirty="0">
                          <a:latin typeface="Times New Roman" panose="02020603050405020304"/>
                          <a:ea typeface="方正书宋简体"/>
                        </a:rPr>
                        <a:t>Window</a:t>
                      </a:r>
                      <a:r>
                        <a:rPr lang="zh-CN" sz="850" kern="1000" dirty="0">
                          <a:latin typeface="Times New Roman" panose="02020603050405020304"/>
                          <a:ea typeface="方正书宋简体"/>
                        </a:rPr>
                        <a:t>对象上触发；或者所有框架都卸载后，在框架集上触发</a:t>
                      </a:r>
                    </a:p>
                  </a:txBody>
                  <a:tcPr marL="68580" marR="68580" marT="0" marB="0" anchor="ctr"/>
                </a:tc>
                <a:extLst>
                  <a:ext uri="{0D108BD9-81ED-4DB2-BD59-A6C34878D82A}">
                    <a16:rowId xmlns:a16="http://schemas.microsoft.com/office/drawing/2014/main" val="10011"/>
                  </a:ext>
                </a:extLst>
              </a:tr>
            </a:tbl>
          </a:graphicData>
        </a:graphic>
      </p:graphicFrame>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事件处理程序的调用</a:t>
            </a:r>
          </a:p>
        </p:txBody>
      </p:sp>
      <p:sp>
        <p:nvSpPr>
          <p:cNvPr id="6" name="矩形 5"/>
          <p:cNvSpPr/>
          <p:nvPr/>
        </p:nvSpPr>
        <p:spPr>
          <a:xfrm>
            <a:off x="785786" y="1714494"/>
            <a:ext cx="3571900" cy="1384995"/>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200" dirty="0"/>
              <a:t>&lt;input name="</a:t>
            </a:r>
            <a:r>
              <a:rPr lang="en-US" sz="1200" dirty="0" err="1"/>
              <a:t>bt_save</a:t>
            </a:r>
            <a:r>
              <a:rPr lang="en-US" sz="1200" dirty="0"/>
              <a:t>" type="button" value="</a:t>
            </a:r>
            <a:r>
              <a:rPr lang="zh-CN" altLang="en-US" sz="1200" dirty="0"/>
              <a:t>保存</a:t>
            </a:r>
            <a:r>
              <a:rPr lang="en-US" sz="1200" dirty="0"/>
              <a:t>"&gt;</a:t>
            </a:r>
            <a:endParaRPr lang="zh-CN" altLang="en-US" sz="1200" dirty="0"/>
          </a:p>
          <a:p>
            <a:r>
              <a:rPr lang="en-US" sz="1200" dirty="0"/>
              <a:t>&lt;script language="</a:t>
            </a:r>
            <a:r>
              <a:rPr lang="en-US" sz="1200" dirty="0" err="1"/>
              <a:t>javascript</a:t>
            </a:r>
            <a:r>
              <a:rPr lang="en-US" sz="1200" dirty="0"/>
              <a:t>"&gt;</a:t>
            </a:r>
            <a:endParaRPr lang="zh-CN" altLang="en-US" sz="1200" dirty="0"/>
          </a:p>
          <a:p>
            <a:r>
              <a:rPr lang="en-US" sz="1200" dirty="0"/>
              <a:t>    </a:t>
            </a:r>
            <a:r>
              <a:rPr lang="en-US" sz="1200" dirty="0" err="1"/>
              <a:t>var</a:t>
            </a:r>
            <a:r>
              <a:rPr lang="en-US" sz="1200" dirty="0"/>
              <a:t> </a:t>
            </a:r>
            <a:r>
              <a:rPr lang="en-US" sz="1200" dirty="0" err="1"/>
              <a:t>b_save</a:t>
            </a:r>
            <a:r>
              <a:rPr lang="en-US" sz="1200" dirty="0"/>
              <a:t>=</a:t>
            </a:r>
            <a:r>
              <a:rPr lang="en-US" sz="1200" dirty="0" err="1"/>
              <a:t>document.getElementById</a:t>
            </a:r>
            <a:r>
              <a:rPr lang="en-US" sz="1200" dirty="0"/>
              <a:t>("</a:t>
            </a:r>
            <a:r>
              <a:rPr lang="en-US" sz="1200" dirty="0" err="1"/>
              <a:t>bt_save</a:t>
            </a:r>
            <a:r>
              <a:rPr lang="en-US" sz="1200" dirty="0"/>
              <a:t>");</a:t>
            </a:r>
            <a:endParaRPr lang="zh-CN" altLang="en-US" sz="1200" dirty="0"/>
          </a:p>
          <a:p>
            <a:r>
              <a:rPr lang="en-US" sz="1200" dirty="0"/>
              <a:t>    </a:t>
            </a:r>
            <a:r>
              <a:rPr lang="en-US" sz="1200" dirty="0" err="1"/>
              <a:t>b_save.onclick</a:t>
            </a:r>
            <a:r>
              <a:rPr lang="en-US" sz="1200" dirty="0"/>
              <a:t>=function(){</a:t>
            </a:r>
            <a:endParaRPr lang="zh-CN" altLang="en-US" sz="1200" dirty="0"/>
          </a:p>
          <a:p>
            <a:r>
              <a:rPr lang="en-US" sz="1200" dirty="0"/>
              <a:t>        alert("</a:t>
            </a:r>
            <a:r>
              <a:rPr lang="zh-CN" altLang="en-US" sz="1200" dirty="0"/>
              <a:t>单击了保存按钮</a:t>
            </a:r>
            <a:r>
              <a:rPr lang="en-US" sz="1200" dirty="0"/>
              <a:t>");</a:t>
            </a:r>
            <a:endParaRPr lang="zh-CN" altLang="en-US" sz="1200" dirty="0"/>
          </a:p>
          <a:p>
            <a:r>
              <a:rPr lang="en-US" sz="1200" dirty="0"/>
              <a:t>    }</a:t>
            </a:r>
            <a:endParaRPr lang="zh-CN" altLang="en-US" sz="1200" dirty="0"/>
          </a:p>
          <a:p>
            <a:r>
              <a:rPr lang="en-US" sz="1200" dirty="0"/>
              <a:t>  &lt;/script&gt;</a:t>
            </a:r>
            <a:endParaRPr lang="zh-CN" altLang="en-US" sz="1200" dirty="0"/>
          </a:p>
        </p:txBody>
      </p:sp>
      <p:sp>
        <p:nvSpPr>
          <p:cNvPr id="7" name="矩形 6"/>
          <p:cNvSpPr/>
          <p:nvPr/>
        </p:nvSpPr>
        <p:spPr>
          <a:xfrm>
            <a:off x="714348" y="3866387"/>
            <a:ext cx="6000792" cy="276999"/>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US" sz="1200" dirty="0"/>
              <a:t>&lt;input name="</a:t>
            </a:r>
            <a:r>
              <a:rPr lang="en-US" sz="1200" dirty="0" err="1"/>
              <a:t>bt_save</a:t>
            </a:r>
            <a:r>
              <a:rPr lang="en-US" sz="1200" dirty="0"/>
              <a:t>" type="button" value="</a:t>
            </a:r>
            <a:r>
              <a:rPr lang="zh-CN" altLang="en-US" sz="1200" dirty="0"/>
              <a:t>保存</a:t>
            </a:r>
            <a:r>
              <a:rPr lang="en-US" sz="1200" dirty="0"/>
              <a:t>" </a:t>
            </a:r>
            <a:r>
              <a:rPr lang="en-US" sz="1200" dirty="0" err="1"/>
              <a:t>onclick</a:t>
            </a:r>
            <a:r>
              <a:rPr lang="en-US" sz="1200" dirty="0"/>
              <a:t>="alert('</a:t>
            </a:r>
            <a:r>
              <a:rPr lang="zh-CN" altLang="en-US" sz="1200" dirty="0"/>
              <a:t>单击了保存按钮</a:t>
            </a:r>
            <a:r>
              <a:rPr lang="en-US" sz="1200" dirty="0"/>
              <a:t>');"&gt;</a:t>
            </a:r>
            <a:endParaRPr lang="zh-CN" altLang="en-US" sz="1200" dirty="0"/>
          </a:p>
        </p:txBody>
      </p:sp>
      <p:sp>
        <p:nvSpPr>
          <p:cNvPr id="9" name="上下箭头 8"/>
          <p:cNvSpPr/>
          <p:nvPr/>
        </p:nvSpPr>
        <p:spPr>
          <a:xfrm>
            <a:off x="2071670" y="3214692"/>
            <a:ext cx="285752" cy="571504"/>
          </a:xfrm>
          <a:prstGeom prst="upDownArrow">
            <a:avLst/>
          </a:prstGeom>
          <a:solidFill>
            <a:srgbClr val="F79646"/>
          </a:solidFill>
          <a:ln>
            <a:solidFill>
              <a:srgbClr val="F7964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pic>
        <p:nvPicPr>
          <p:cNvPr id="2" name="Picture 3">
            <a:extLst>
              <a:ext uri="{FF2B5EF4-FFF2-40B4-BE49-F238E27FC236}">
                <a16:creationId xmlns:a16="http://schemas.microsoft.com/office/drawing/2014/main" id="{ABBC2947-F56C-99C3-F22C-126BE71756D7}"/>
              </a:ext>
            </a:extLst>
          </p:cNvPr>
          <p:cNvPicPr>
            <a:picLocks noChangeAspect="1" noChangeArrowheads="1"/>
          </p:cNvPicPr>
          <p:nvPr/>
        </p:nvPicPr>
        <p:blipFill>
          <a:blip r:embed="rId3" cstate="print"/>
          <a:srcRect/>
          <a:stretch>
            <a:fillRect/>
          </a:stretch>
        </p:blipFill>
        <p:spPr bwMode="auto">
          <a:xfrm>
            <a:off x="5857884" y="1047758"/>
            <a:ext cx="2476500" cy="2667000"/>
          </a:xfrm>
          <a:prstGeom prst="rect">
            <a:avLst/>
          </a:prstGeom>
          <a:noFill/>
          <a:ln w="9525">
            <a:noFill/>
            <a:miter lim="800000"/>
            <a:headEnd/>
            <a:tailEnd/>
          </a:ln>
          <a:effectLst/>
        </p:spPr>
      </p:pic>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buFontTx/>
              <a:buNone/>
            </a:pPr>
            <a:r>
              <a:rPr lang="en-US" altLang="zh-CN" b="1" dirty="0">
                <a:solidFill>
                  <a:srgbClr val="FF6600"/>
                </a:solidFill>
                <a:latin typeface="Arial" panose="020B0604020202020204" pitchFamily="34" charset="0"/>
                <a:ea typeface="黑体" panose="02010609060101010101" pitchFamily="49" charset="-122"/>
              </a:rPr>
              <a:t>5   	</a:t>
            </a:r>
            <a:r>
              <a:rPr lang="zh-CN" altLang="en-US" sz="1500" b="1" dirty="0">
                <a:solidFill>
                  <a:schemeClr val="bg1"/>
                </a:solidFill>
                <a:latin typeface="Arial" panose="020B0604020202020204" pitchFamily="34" charset="0"/>
                <a:ea typeface="黑体" panose="02010609060101010101" pitchFamily="49" charset="-122"/>
              </a:rPr>
              <a:t>常用对象</a:t>
            </a:r>
            <a:endParaRPr lang="zh-CN" altLang="en-US" b="1"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String</a:t>
            </a:r>
            <a:r>
              <a:rPr lang="zh-CN" altLang="en-US" sz="2700" dirty="0">
                <a:solidFill>
                  <a:srgbClr val="FF6600"/>
                </a:solidFill>
                <a:latin typeface="Arial" panose="020B0604020202020204" pitchFamily="34" charset="0"/>
                <a:ea typeface="隶书" panose="02010509060101010101" pitchFamily="49" charset="-122"/>
              </a:rPr>
              <a:t>对象</a:t>
            </a:r>
          </a:p>
        </p:txBody>
      </p:sp>
      <p:graphicFrame>
        <p:nvGraphicFramePr>
          <p:cNvPr id="6" name="表格 5"/>
          <p:cNvGraphicFramePr>
            <a:graphicFrameLocks noGrp="1"/>
          </p:cNvGraphicFramePr>
          <p:nvPr/>
        </p:nvGraphicFramePr>
        <p:xfrm>
          <a:off x="3929058" y="1857371"/>
          <a:ext cx="4214842" cy="2786081"/>
        </p:xfrm>
        <a:graphic>
          <a:graphicData uri="http://schemas.openxmlformats.org/drawingml/2006/table">
            <a:tbl>
              <a:tblPr firstRow="1" bandRow="1">
                <a:tableStyleId>{5C22544A-7EE6-4342-B048-85BDC9FD1C3A}</a:tableStyleId>
              </a:tblPr>
              <a:tblGrid>
                <a:gridCol w="2107421">
                  <a:extLst>
                    <a:ext uri="{9D8B030D-6E8A-4147-A177-3AD203B41FA5}">
                      <a16:colId xmlns:a16="http://schemas.microsoft.com/office/drawing/2014/main" val="20000"/>
                    </a:ext>
                  </a:extLst>
                </a:gridCol>
                <a:gridCol w="2107421">
                  <a:extLst>
                    <a:ext uri="{9D8B030D-6E8A-4147-A177-3AD203B41FA5}">
                      <a16:colId xmlns:a16="http://schemas.microsoft.com/office/drawing/2014/main" val="20001"/>
                    </a:ext>
                  </a:extLst>
                </a:gridCol>
              </a:tblGrid>
              <a:tr h="435514">
                <a:tc>
                  <a:txBody>
                    <a:bodyPr/>
                    <a:lstStyle/>
                    <a:p>
                      <a:r>
                        <a:rPr lang="zh-CN" altLang="en-US" sz="1400" dirty="0"/>
                        <a:t>方法名</a:t>
                      </a:r>
                    </a:p>
                  </a:txBody>
                  <a:tcPr/>
                </a:tc>
                <a:tc>
                  <a:txBody>
                    <a:bodyPr/>
                    <a:lstStyle/>
                    <a:p>
                      <a:r>
                        <a:rPr lang="zh-CN" altLang="en-US" sz="1400" dirty="0"/>
                        <a:t>说明</a:t>
                      </a:r>
                    </a:p>
                  </a:txBody>
                  <a:tcPr/>
                </a:tc>
                <a:extLst>
                  <a:ext uri="{0D108BD9-81ED-4DB2-BD59-A6C34878D82A}">
                    <a16:rowId xmlns:a16="http://schemas.microsoft.com/office/drawing/2014/main" val="10000"/>
                  </a:ext>
                </a:extLst>
              </a:tr>
              <a:tr h="752182">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kern="1200" dirty="0" err="1">
                          <a:solidFill>
                            <a:schemeClr val="dk1"/>
                          </a:solidFill>
                          <a:latin typeface="+mn-lt"/>
                          <a:ea typeface="+mn-ea"/>
                          <a:cs typeface="+mn-cs"/>
                        </a:rPr>
                        <a:t>string.indexOf</a:t>
                      </a:r>
                      <a:r>
                        <a:rPr lang="en-US" sz="1400" kern="1200" dirty="0">
                          <a:solidFill>
                            <a:schemeClr val="dk1"/>
                          </a:solidFill>
                          <a:latin typeface="+mn-lt"/>
                          <a:ea typeface="+mn-ea"/>
                          <a:cs typeface="+mn-cs"/>
                        </a:rPr>
                        <a:t>(</a:t>
                      </a:r>
                      <a:r>
                        <a:rPr lang="en-US" sz="1400" kern="1200" dirty="0" err="1">
                          <a:solidFill>
                            <a:schemeClr val="dk1"/>
                          </a:solidFill>
                          <a:latin typeface="+mn-lt"/>
                          <a:ea typeface="+mn-ea"/>
                          <a:cs typeface="+mn-cs"/>
                        </a:rPr>
                        <a:t>subString</a:t>
                      </a:r>
                      <a:r>
                        <a:rPr lang="en-US" sz="1400" kern="1200" dirty="0">
                          <a:solidFill>
                            <a:schemeClr val="dk1"/>
                          </a:solidFill>
                          <a:latin typeface="+mn-lt"/>
                          <a:ea typeface="+mn-ea"/>
                          <a:cs typeface="+mn-cs"/>
                        </a:rPr>
                        <a:t>[, </a:t>
                      </a:r>
                      <a:r>
                        <a:rPr lang="en-US" sz="1400" kern="1200" dirty="0" err="1">
                          <a:solidFill>
                            <a:schemeClr val="dk1"/>
                          </a:solidFill>
                          <a:latin typeface="+mn-lt"/>
                          <a:ea typeface="+mn-ea"/>
                          <a:cs typeface="+mn-cs"/>
                        </a:rPr>
                        <a:t>startIndex</a:t>
                      </a:r>
                      <a:r>
                        <a:rPr lang="en-US" sz="1400" kern="1200" dirty="0">
                          <a:solidFill>
                            <a:schemeClr val="dk1"/>
                          </a:solidFill>
                          <a:latin typeface="+mn-lt"/>
                          <a:ea typeface="+mn-ea"/>
                          <a:cs typeface="+mn-cs"/>
                        </a:rPr>
                        <a:t>])</a:t>
                      </a:r>
                      <a:endParaRPr lang="zh-CN" altLang="en-US" sz="1400" kern="1200" dirty="0">
                        <a:solidFill>
                          <a:schemeClr val="dk1"/>
                        </a:solidFill>
                        <a:latin typeface="+mn-lt"/>
                        <a:ea typeface="+mn-ea"/>
                        <a:cs typeface="+mn-cs"/>
                      </a:endParaRPr>
                    </a:p>
                  </a:txBody>
                  <a:tcPr/>
                </a:tc>
                <a:tc>
                  <a:txBody>
                    <a:bodyPr/>
                    <a:lstStyle/>
                    <a:p>
                      <a:r>
                        <a:rPr lang="zh-CN" altLang="en-US" sz="1400" kern="1200" dirty="0">
                          <a:solidFill>
                            <a:schemeClr val="dk1"/>
                          </a:solidFill>
                          <a:latin typeface="+mn-lt"/>
                          <a:ea typeface="+mn-ea"/>
                          <a:cs typeface="+mn-cs"/>
                        </a:rPr>
                        <a:t>返回</a:t>
                      </a:r>
                      <a:r>
                        <a:rPr lang="en-US" sz="1400" kern="1200" dirty="0">
                          <a:solidFill>
                            <a:schemeClr val="dk1"/>
                          </a:solidFill>
                          <a:latin typeface="+mn-lt"/>
                          <a:ea typeface="+mn-ea"/>
                          <a:cs typeface="+mn-cs"/>
                        </a:rPr>
                        <a:t>String</a:t>
                      </a:r>
                      <a:r>
                        <a:rPr lang="zh-CN" altLang="en-US" sz="1400" kern="1200" dirty="0">
                          <a:solidFill>
                            <a:schemeClr val="dk1"/>
                          </a:solidFill>
                          <a:latin typeface="+mn-lt"/>
                          <a:ea typeface="+mn-ea"/>
                          <a:cs typeface="+mn-cs"/>
                        </a:rPr>
                        <a:t>对象内第一次出现子字符串的字符位置。</a:t>
                      </a:r>
                      <a:endParaRPr lang="zh-CN" altLang="en-US" sz="1400" dirty="0"/>
                    </a:p>
                  </a:txBody>
                  <a:tcPr/>
                </a:tc>
                <a:extLst>
                  <a:ext uri="{0D108BD9-81ED-4DB2-BD59-A6C34878D82A}">
                    <a16:rowId xmlns:a16="http://schemas.microsoft.com/office/drawing/2014/main" val="10001"/>
                  </a:ext>
                </a:extLst>
              </a:tr>
              <a:tr h="5327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kern="1200" dirty="0" err="1">
                          <a:solidFill>
                            <a:schemeClr val="dk1"/>
                          </a:solidFill>
                          <a:latin typeface="+mn-lt"/>
                          <a:ea typeface="+mn-ea"/>
                          <a:cs typeface="+mn-cs"/>
                        </a:rPr>
                        <a:t>string.substr</a:t>
                      </a:r>
                      <a:r>
                        <a:rPr lang="en-US" sz="1400" kern="1200" dirty="0">
                          <a:solidFill>
                            <a:schemeClr val="dk1"/>
                          </a:solidFill>
                          <a:latin typeface="+mn-lt"/>
                          <a:ea typeface="+mn-ea"/>
                          <a:cs typeface="+mn-cs"/>
                        </a:rPr>
                        <a:t>(start[,length])</a:t>
                      </a:r>
                    </a:p>
                  </a:txBody>
                  <a:tcPr/>
                </a:tc>
                <a:tc>
                  <a:txBody>
                    <a:bodyPr/>
                    <a:lstStyle/>
                    <a:p>
                      <a:r>
                        <a:rPr lang="zh-CN" altLang="en-US" sz="1400" kern="1200" dirty="0">
                          <a:solidFill>
                            <a:schemeClr val="dk1"/>
                          </a:solidFill>
                          <a:latin typeface="+mn-lt"/>
                          <a:ea typeface="+mn-ea"/>
                          <a:cs typeface="+mn-cs"/>
                        </a:rPr>
                        <a:t>返回指定字符串的一个子串</a:t>
                      </a:r>
                      <a:endParaRPr lang="zh-CN" altLang="en-US" sz="1400" dirty="0"/>
                    </a:p>
                  </a:txBody>
                  <a:tcPr/>
                </a:tc>
                <a:extLst>
                  <a:ext uri="{0D108BD9-81ED-4DB2-BD59-A6C34878D82A}">
                    <a16:rowId xmlns:a16="http://schemas.microsoft.com/office/drawing/2014/main" val="10002"/>
                  </a:ext>
                </a:extLst>
              </a:tr>
              <a:tr h="532795">
                <a:tc>
                  <a:txBody>
                    <a:bodyPr/>
                    <a:lstStyle/>
                    <a:p>
                      <a:r>
                        <a:rPr lang="en-US" sz="1400" kern="1200" dirty="0" err="1">
                          <a:solidFill>
                            <a:schemeClr val="dk1"/>
                          </a:solidFill>
                          <a:latin typeface="+mn-lt"/>
                          <a:ea typeface="+mn-ea"/>
                          <a:cs typeface="+mn-cs"/>
                        </a:rPr>
                        <a:t>string.replace</a:t>
                      </a:r>
                      <a:r>
                        <a:rPr lang="en-US" sz="1400" kern="1200" dirty="0">
                          <a:solidFill>
                            <a:schemeClr val="dk1"/>
                          </a:solidFill>
                          <a:latin typeface="+mn-lt"/>
                          <a:ea typeface="+mn-ea"/>
                          <a:cs typeface="+mn-cs"/>
                        </a:rPr>
                        <a:t>(</a:t>
                      </a:r>
                      <a:r>
                        <a:rPr lang="en-US" sz="1400" kern="1200" dirty="0" err="1">
                          <a:solidFill>
                            <a:schemeClr val="dk1"/>
                          </a:solidFill>
                          <a:latin typeface="+mn-lt"/>
                          <a:ea typeface="+mn-ea"/>
                          <a:cs typeface="+mn-cs"/>
                        </a:rPr>
                        <a:t>regExp,substring</a:t>
                      </a:r>
                      <a:r>
                        <a:rPr lang="en-US" sz="1400" kern="1200" dirty="0">
                          <a:solidFill>
                            <a:schemeClr val="dk1"/>
                          </a:solidFill>
                          <a:latin typeface="+mn-lt"/>
                          <a:ea typeface="+mn-ea"/>
                          <a:cs typeface="+mn-cs"/>
                        </a:rPr>
                        <a:t>);</a:t>
                      </a:r>
                      <a:endParaRPr lang="zh-CN" altLang="en-US" sz="1400" kern="1200" dirty="0">
                        <a:solidFill>
                          <a:schemeClr val="dk1"/>
                        </a:solidFill>
                        <a:latin typeface="+mn-lt"/>
                        <a:ea typeface="+mn-ea"/>
                        <a:cs typeface="+mn-cs"/>
                      </a:endParaRPr>
                    </a:p>
                  </a:txBody>
                  <a:tcPr/>
                </a:tc>
                <a:tc>
                  <a:txBody>
                    <a:bodyPr/>
                    <a:lstStyle/>
                    <a:p>
                      <a:r>
                        <a:rPr lang="zh-CN" altLang="en-US" sz="1400" kern="1200" dirty="0">
                          <a:solidFill>
                            <a:schemeClr val="dk1"/>
                          </a:solidFill>
                          <a:latin typeface="+mn-lt"/>
                          <a:ea typeface="+mn-ea"/>
                          <a:cs typeface="+mn-cs"/>
                        </a:rPr>
                        <a:t>替换一个与正则表达式匹配的子串</a:t>
                      </a:r>
                      <a:endParaRPr lang="zh-CN" altLang="en-US" sz="1400" dirty="0"/>
                    </a:p>
                  </a:txBody>
                  <a:tcPr/>
                </a:tc>
                <a:extLst>
                  <a:ext uri="{0D108BD9-81ED-4DB2-BD59-A6C34878D82A}">
                    <a16:rowId xmlns:a16="http://schemas.microsoft.com/office/drawing/2014/main" val="10003"/>
                  </a:ext>
                </a:extLst>
              </a:tr>
              <a:tr h="532795">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kern="1200" dirty="0" err="1">
                          <a:solidFill>
                            <a:schemeClr val="dk1"/>
                          </a:solidFill>
                          <a:latin typeface="+mn-lt"/>
                          <a:ea typeface="+mn-ea"/>
                          <a:cs typeface="+mn-cs"/>
                        </a:rPr>
                        <a:t>string.split</a:t>
                      </a:r>
                      <a:r>
                        <a:rPr lang="en-US" sz="1400" kern="1200" dirty="0">
                          <a:solidFill>
                            <a:schemeClr val="dk1"/>
                          </a:solidFill>
                          <a:latin typeface="+mn-lt"/>
                          <a:ea typeface="+mn-ea"/>
                          <a:cs typeface="+mn-cs"/>
                        </a:rPr>
                        <a:t>(</a:t>
                      </a:r>
                      <a:r>
                        <a:rPr lang="en-US" sz="1400" kern="1200" dirty="0" err="1">
                          <a:solidFill>
                            <a:schemeClr val="dk1"/>
                          </a:solidFill>
                          <a:latin typeface="+mn-lt"/>
                          <a:ea typeface="+mn-ea"/>
                          <a:cs typeface="+mn-cs"/>
                        </a:rPr>
                        <a:t>delimiter,limit</a:t>
                      </a:r>
                      <a:r>
                        <a:rPr lang="en-US" sz="1400" kern="1200" dirty="0">
                          <a:solidFill>
                            <a:schemeClr val="dk1"/>
                          </a:solidFill>
                          <a:latin typeface="+mn-lt"/>
                          <a:ea typeface="+mn-ea"/>
                          <a:cs typeface="+mn-cs"/>
                        </a:rPr>
                        <a:t>);</a:t>
                      </a:r>
                      <a:endParaRPr lang="zh-CN" altLang="en-US" sz="1400" kern="1200" dirty="0">
                        <a:solidFill>
                          <a:schemeClr val="dk1"/>
                        </a:solidFill>
                        <a:latin typeface="+mn-lt"/>
                        <a:ea typeface="+mn-ea"/>
                        <a:cs typeface="+mn-cs"/>
                      </a:endParaRPr>
                    </a:p>
                  </a:txBody>
                  <a:tcPr/>
                </a:tc>
                <a:tc>
                  <a:txBody>
                    <a:bodyPr/>
                    <a:lstStyle/>
                    <a:p>
                      <a:r>
                        <a:rPr lang="zh-CN" altLang="en-US" sz="1400" kern="1200" dirty="0">
                          <a:solidFill>
                            <a:schemeClr val="dk1"/>
                          </a:solidFill>
                          <a:latin typeface="+mn-lt"/>
                          <a:ea typeface="+mn-ea"/>
                          <a:cs typeface="+mn-cs"/>
                        </a:rPr>
                        <a:t>将字符串分割为字符串数组</a:t>
                      </a:r>
                      <a:endParaRPr lang="zh-CN" altLang="en-US" sz="1400" dirty="0"/>
                    </a:p>
                  </a:txBody>
                  <a:tcPr/>
                </a:tc>
                <a:extLst>
                  <a:ext uri="{0D108BD9-81ED-4DB2-BD59-A6C34878D82A}">
                    <a16:rowId xmlns:a16="http://schemas.microsoft.com/office/drawing/2014/main" val="10004"/>
                  </a:ext>
                </a:extLst>
              </a:tr>
            </a:tbl>
          </a:graphicData>
        </a:graphic>
      </p:graphicFrame>
      <p:graphicFrame>
        <p:nvGraphicFramePr>
          <p:cNvPr id="8" name="表格 7"/>
          <p:cNvGraphicFramePr>
            <a:graphicFrameLocks noGrp="1"/>
          </p:cNvGraphicFramePr>
          <p:nvPr/>
        </p:nvGraphicFramePr>
        <p:xfrm>
          <a:off x="928662" y="1857371"/>
          <a:ext cx="2357454" cy="1214446"/>
        </p:xfrm>
        <a:graphic>
          <a:graphicData uri="http://schemas.openxmlformats.org/drawingml/2006/table">
            <a:tbl>
              <a:tblPr firstRow="1" bandRow="1">
                <a:tableStyleId>{5C22544A-7EE6-4342-B048-85BDC9FD1C3A}</a:tableStyleId>
              </a:tblPr>
              <a:tblGrid>
                <a:gridCol w="1178727">
                  <a:extLst>
                    <a:ext uri="{9D8B030D-6E8A-4147-A177-3AD203B41FA5}">
                      <a16:colId xmlns:a16="http://schemas.microsoft.com/office/drawing/2014/main" val="20000"/>
                    </a:ext>
                  </a:extLst>
                </a:gridCol>
                <a:gridCol w="1178727">
                  <a:extLst>
                    <a:ext uri="{9D8B030D-6E8A-4147-A177-3AD203B41FA5}">
                      <a16:colId xmlns:a16="http://schemas.microsoft.com/office/drawing/2014/main" val="20001"/>
                    </a:ext>
                  </a:extLst>
                </a:gridCol>
              </a:tblGrid>
              <a:tr h="502282">
                <a:tc>
                  <a:txBody>
                    <a:bodyPr/>
                    <a:lstStyle/>
                    <a:p>
                      <a:r>
                        <a:rPr lang="zh-CN" altLang="en-US" sz="1400" dirty="0"/>
                        <a:t>属性名</a:t>
                      </a:r>
                    </a:p>
                  </a:txBody>
                  <a:tcPr/>
                </a:tc>
                <a:tc>
                  <a:txBody>
                    <a:bodyPr/>
                    <a:lstStyle/>
                    <a:p>
                      <a:r>
                        <a:rPr lang="zh-CN" altLang="en-US" sz="1400" dirty="0"/>
                        <a:t>说明</a:t>
                      </a:r>
                    </a:p>
                  </a:txBody>
                  <a:tcPr/>
                </a:tc>
                <a:extLst>
                  <a:ext uri="{0D108BD9-81ED-4DB2-BD59-A6C34878D82A}">
                    <a16:rowId xmlns:a16="http://schemas.microsoft.com/office/drawing/2014/main" val="10000"/>
                  </a:ext>
                </a:extLst>
              </a:tr>
              <a:tr h="712164">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err="1"/>
                        <a:t>string.length</a:t>
                      </a:r>
                      <a:endParaRPr lang="zh-CN" altLang="en-US" sz="1400" dirty="0"/>
                    </a:p>
                  </a:txBody>
                  <a:tcPr/>
                </a:tc>
                <a:tc>
                  <a:txBody>
                    <a:bodyPr/>
                    <a:lstStyle/>
                    <a:p>
                      <a:r>
                        <a:rPr lang="zh-CN" altLang="en-US" sz="1400" kern="1200" dirty="0">
                          <a:solidFill>
                            <a:schemeClr val="dk1"/>
                          </a:solidFill>
                          <a:latin typeface="+mn-lt"/>
                          <a:ea typeface="+mn-ea"/>
                          <a:cs typeface="+mn-cs"/>
                        </a:rPr>
                        <a:t>返回</a:t>
                      </a:r>
                      <a:r>
                        <a:rPr lang="en-US" sz="1400" kern="1200" dirty="0">
                          <a:solidFill>
                            <a:schemeClr val="dk1"/>
                          </a:solidFill>
                          <a:latin typeface="+mn-lt"/>
                          <a:ea typeface="+mn-ea"/>
                          <a:cs typeface="+mn-cs"/>
                        </a:rPr>
                        <a:t>String</a:t>
                      </a:r>
                      <a:r>
                        <a:rPr lang="zh-CN" altLang="en-US" sz="1400" kern="1200" dirty="0">
                          <a:solidFill>
                            <a:schemeClr val="dk1"/>
                          </a:solidFill>
                          <a:latin typeface="+mn-lt"/>
                          <a:ea typeface="+mn-ea"/>
                          <a:cs typeface="+mn-cs"/>
                        </a:rPr>
                        <a:t>对象的长度</a:t>
                      </a:r>
                      <a:endParaRPr lang="zh-CN" altLang="en-US" sz="1400" dirty="0"/>
                    </a:p>
                  </a:txBody>
                  <a:tcPr/>
                </a:tc>
                <a:extLst>
                  <a:ext uri="{0D108BD9-81ED-4DB2-BD59-A6C34878D82A}">
                    <a16:rowId xmlns:a16="http://schemas.microsoft.com/office/drawing/2014/main" val="10001"/>
                  </a:ext>
                </a:extLst>
              </a:tr>
            </a:tbl>
          </a:graphicData>
        </a:graphic>
      </p:graphicFrame>
      <p:sp>
        <p:nvSpPr>
          <p:cNvPr id="12" name="TextBox 11"/>
          <p:cNvSpPr txBox="1"/>
          <p:nvPr/>
        </p:nvSpPr>
        <p:spPr>
          <a:xfrm>
            <a:off x="1571604" y="1357304"/>
            <a:ext cx="646331" cy="369332"/>
          </a:xfrm>
          <a:prstGeom prst="rect">
            <a:avLst/>
          </a:prstGeom>
          <a:noFill/>
        </p:spPr>
        <p:txBody>
          <a:bodyPr wrap="none" rtlCol="0">
            <a:spAutoFit/>
          </a:bodyPr>
          <a:lstStyle/>
          <a:p>
            <a:r>
              <a:rPr lang="zh-CN" altLang="en-US" dirty="0">
                <a:solidFill>
                  <a:srgbClr val="0070C0"/>
                </a:solidFill>
              </a:rPr>
              <a:t>属性</a:t>
            </a:r>
          </a:p>
        </p:txBody>
      </p:sp>
      <p:sp>
        <p:nvSpPr>
          <p:cNvPr id="13" name="TextBox 12"/>
          <p:cNvSpPr txBox="1"/>
          <p:nvPr/>
        </p:nvSpPr>
        <p:spPr>
          <a:xfrm>
            <a:off x="5715008" y="1357304"/>
            <a:ext cx="646331" cy="369332"/>
          </a:xfrm>
          <a:prstGeom prst="rect">
            <a:avLst/>
          </a:prstGeom>
          <a:noFill/>
        </p:spPr>
        <p:txBody>
          <a:bodyPr wrap="none" rtlCol="0">
            <a:spAutoFit/>
          </a:bodyPr>
          <a:lstStyle/>
          <a:p>
            <a:r>
              <a:rPr lang="zh-CN" altLang="en-US" dirty="0">
                <a:solidFill>
                  <a:srgbClr val="0070C0"/>
                </a:solidFill>
              </a:rPr>
              <a:t>方法</a:t>
            </a:r>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Math</a:t>
            </a:r>
            <a:r>
              <a:rPr lang="zh-CN" altLang="en-US" sz="2700" dirty="0">
                <a:solidFill>
                  <a:srgbClr val="FF6600"/>
                </a:solidFill>
                <a:latin typeface="Arial" panose="020B0604020202020204" pitchFamily="34" charset="0"/>
                <a:ea typeface="隶书" panose="02010509060101010101" pitchFamily="49" charset="-122"/>
              </a:rPr>
              <a:t>对象</a:t>
            </a:r>
          </a:p>
        </p:txBody>
      </p:sp>
      <p:sp>
        <p:nvSpPr>
          <p:cNvPr id="12" name="TextBox 11"/>
          <p:cNvSpPr txBox="1"/>
          <p:nvPr/>
        </p:nvSpPr>
        <p:spPr>
          <a:xfrm>
            <a:off x="1571604" y="1357304"/>
            <a:ext cx="646331" cy="369332"/>
          </a:xfrm>
          <a:prstGeom prst="rect">
            <a:avLst/>
          </a:prstGeom>
          <a:noFill/>
        </p:spPr>
        <p:txBody>
          <a:bodyPr wrap="none" rtlCol="0">
            <a:spAutoFit/>
          </a:bodyPr>
          <a:lstStyle/>
          <a:p>
            <a:r>
              <a:rPr lang="zh-CN" altLang="en-US" dirty="0">
                <a:solidFill>
                  <a:srgbClr val="00B050"/>
                </a:solidFill>
              </a:rPr>
              <a:t>属性</a:t>
            </a:r>
          </a:p>
        </p:txBody>
      </p:sp>
      <p:graphicFrame>
        <p:nvGraphicFramePr>
          <p:cNvPr id="14" name="表格 13"/>
          <p:cNvGraphicFramePr>
            <a:graphicFrameLocks noGrp="1"/>
          </p:cNvGraphicFramePr>
          <p:nvPr/>
        </p:nvGraphicFramePr>
        <p:xfrm>
          <a:off x="642910" y="1785932"/>
          <a:ext cx="3214710" cy="2695322"/>
        </p:xfrm>
        <a:graphic>
          <a:graphicData uri="http://schemas.openxmlformats.org/drawingml/2006/table">
            <a:tbl>
              <a:tblPr firstRow="1" bandRow="1">
                <a:tableStyleId>{F5AB1C69-6EDB-4FF4-983F-18BD219EF322}</a:tableStyleId>
              </a:tblPr>
              <a:tblGrid>
                <a:gridCol w="948609">
                  <a:extLst>
                    <a:ext uri="{9D8B030D-6E8A-4147-A177-3AD203B41FA5}">
                      <a16:colId xmlns:a16="http://schemas.microsoft.com/office/drawing/2014/main" val="20000"/>
                    </a:ext>
                  </a:extLst>
                </a:gridCol>
                <a:gridCol w="2266101">
                  <a:extLst>
                    <a:ext uri="{9D8B030D-6E8A-4147-A177-3AD203B41FA5}">
                      <a16:colId xmlns:a16="http://schemas.microsoft.com/office/drawing/2014/main" val="20001"/>
                    </a:ext>
                  </a:extLst>
                </a:gridCol>
              </a:tblGrid>
              <a:tr h="162502">
                <a:tc>
                  <a:txBody>
                    <a:bodyPr/>
                    <a:lstStyle/>
                    <a:p>
                      <a:pPr algn="ctr">
                        <a:spcBef>
                          <a:spcPts val="120"/>
                        </a:spcBef>
                        <a:spcAft>
                          <a:spcPts val="120"/>
                        </a:spcAft>
                      </a:pPr>
                      <a:r>
                        <a:rPr lang="zh-CN" sz="1200" kern="1000" dirty="0"/>
                        <a:t>属</a:t>
                      </a:r>
                      <a:r>
                        <a:rPr lang="en-US" sz="1200" kern="1000" dirty="0"/>
                        <a:t>    </a:t>
                      </a:r>
                      <a:r>
                        <a:rPr lang="zh-CN" sz="1200" kern="1000" dirty="0"/>
                        <a:t>性</a:t>
                      </a:r>
                      <a:endParaRPr lang="zh-CN" sz="1200" kern="1000" dirty="0">
                        <a:latin typeface="Times New Roman" panose="02020603050405020304"/>
                        <a:ea typeface="方正书宋简体"/>
                        <a:cs typeface="Times New Roman" panose="02020603050405020304"/>
                      </a:endParaRPr>
                    </a:p>
                  </a:txBody>
                  <a:tcPr marL="68580" marR="68580" marT="0" marB="0" anchor="ctr"/>
                </a:tc>
                <a:tc>
                  <a:txBody>
                    <a:bodyPr/>
                    <a:lstStyle/>
                    <a:p>
                      <a:pPr algn="ctr">
                        <a:spcBef>
                          <a:spcPts val="120"/>
                        </a:spcBef>
                        <a:spcAft>
                          <a:spcPts val="120"/>
                        </a:spcAft>
                      </a:pPr>
                      <a:r>
                        <a:rPr lang="zh-CN" sz="1200" kern="1000" dirty="0"/>
                        <a:t>描</a:t>
                      </a:r>
                      <a:r>
                        <a:rPr lang="en-US" sz="1200" kern="1000" dirty="0"/>
                        <a:t>    </a:t>
                      </a:r>
                      <a:r>
                        <a:rPr lang="zh-CN" sz="1200" kern="1000" dirty="0"/>
                        <a:t>述</a:t>
                      </a:r>
                      <a:endParaRPr lang="zh-CN" sz="12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0"/>
                  </a:ext>
                </a:extLst>
              </a:tr>
              <a:tr h="289897">
                <a:tc>
                  <a:txBody>
                    <a:bodyPr/>
                    <a:lstStyle/>
                    <a:p>
                      <a:pPr algn="just">
                        <a:spcBef>
                          <a:spcPts val="120"/>
                        </a:spcBef>
                        <a:spcAft>
                          <a:spcPts val="120"/>
                        </a:spcAft>
                      </a:pPr>
                      <a:r>
                        <a:rPr lang="en-US" sz="1000" kern="1000"/>
                        <a:t>E</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欧拉常量（</a:t>
                      </a:r>
                      <a:r>
                        <a:rPr lang="en-US" sz="1000" kern="1000"/>
                        <a:t>2.718281828459045</a:t>
                      </a:r>
                      <a:r>
                        <a:rPr lang="zh-CN" sz="1000" kern="1000"/>
                        <a:t>）</a:t>
                      </a:r>
                      <a:endParaRPr lang="zh-CN" sz="1000" kern="100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1"/>
                  </a:ext>
                </a:extLst>
              </a:tr>
              <a:tr h="289897">
                <a:tc>
                  <a:txBody>
                    <a:bodyPr/>
                    <a:lstStyle/>
                    <a:p>
                      <a:pPr algn="just">
                        <a:spcBef>
                          <a:spcPts val="120"/>
                        </a:spcBef>
                        <a:spcAft>
                          <a:spcPts val="120"/>
                        </a:spcAft>
                      </a:pPr>
                      <a:r>
                        <a:rPr lang="en-US" sz="1000" kern="1000"/>
                        <a:t>LN2 </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2</a:t>
                      </a:r>
                      <a:r>
                        <a:rPr lang="zh-CN" sz="1000" kern="1000" dirty="0"/>
                        <a:t>的自然对数（</a:t>
                      </a:r>
                      <a:r>
                        <a:rPr lang="en-US" sz="1000" kern="1000" dirty="0"/>
                        <a:t>0.6931471805599453</a:t>
                      </a:r>
                      <a:r>
                        <a:rPr lang="zh-CN" sz="1000" kern="1000" dirty="0"/>
                        <a:t>）</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2"/>
                  </a:ext>
                </a:extLst>
              </a:tr>
              <a:tr h="289897">
                <a:tc>
                  <a:txBody>
                    <a:bodyPr/>
                    <a:lstStyle/>
                    <a:p>
                      <a:pPr algn="just">
                        <a:spcBef>
                          <a:spcPts val="120"/>
                        </a:spcBef>
                        <a:spcAft>
                          <a:spcPts val="120"/>
                        </a:spcAft>
                      </a:pPr>
                      <a:r>
                        <a:rPr lang="en-US" sz="1000" kern="1000"/>
                        <a:t>LN10</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10</a:t>
                      </a:r>
                      <a:r>
                        <a:rPr lang="zh-CN" sz="1000" kern="1000" dirty="0"/>
                        <a:t>的自然对数（</a:t>
                      </a:r>
                      <a:r>
                        <a:rPr lang="en-US" sz="1000" kern="1000" dirty="0"/>
                        <a:t>2.3025850994046</a:t>
                      </a:r>
                      <a:r>
                        <a:rPr lang="zh-CN" sz="1000" kern="1000" dirty="0"/>
                        <a:t>）</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3"/>
                  </a:ext>
                </a:extLst>
              </a:tr>
              <a:tr h="289897">
                <a:tc>
                  <a:txBody>
                    <a:bodyPr/>
                    <a:lstStyle/>
                    <a:p>
                      <a:pPr algn="just">
                        <a:spcBef>
                          <a:spcPts val="120"/>
                        </a:spcBef>
                        <a:spcAft>
                          <a:spcPts val="120"/>
                        </a:spcAft>
                      </a:pPr>
                      <a:r>
                        <a:rPr lang="en-US" sz="1000" kern="1000"/>
                        <a:t>SQRT2</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2</a:t>
                      </a:r>
                      <a:r>
                        <a:rPr lang="zh-CN" sz="1000" kern="1000" dirty="0"/>
                        <a:t>的平方根（</a:t>
                      </a:r>
                      <a:r>
                        <a:rPr lang="en-US" sz="1000" kern="1000" dirty="0"/>
                        <a:t>1.4142135623730951</a:t>
                      </a:r>
                      <a:r>
                        <a:rPr lang="zh-CN" sz="1000" kern="1000" dirty="0"/>
                        <a:t>）</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4"/>
                  </a:ext>
                </a:extLst>
              </a:tr>
              <a:tr h="386530">
                <a:tc>
                  <a:txBody>
                    <a:bodyPr/>
                    <a:lstStyle/>
                    <a:p>
                      <a:pPr algn="just">
                        <a:spcBef>
                          <a:spcPts val="120"/>
                        </a:spcBef>
                        <a:spcAft>
                          <a:spcPts val="120"/>
                        </a:spcAft>
                      </a:pPr>
                      <a:r>
                        <a:rPr lang="en-US" sz="1000" kern="1000" dirty="0"/>
                        <a:t>LOG2E</a:t>
                      </a:r>
                      <a:endParaRPr lang="zh-CN" sz="1000" kern="1000" dirty="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以</a:t>
                      </a:r>
                      <a:r>
                        <a:rPr lang="en-US" sz="1000" kern="1000"/>
                        <a:t>2</a:t>
                      </a:r>
                      <a:r>
                        <a:rPr lang="zh-CN" sz="1000" kern="1000"/>
                        <a:t>为底数的</a:t>
                      </a:r>
                      <a:r>
                        <a:rPr lang="en-US" sz="1000" kern="1000"/>
                        <a:t>e</a:t>
                      </a:r>
                      <a:r>
                        <a:rPr lang="zh-CN" sz="1000" kern="1000"/>
                        <a:t>的对数（</a:t>
                      </a:r>
                      <a:r>
                        <a:rPr lang="en-US" sz="1000" kern="1000"/>
                        <a:t>1.4426950408889633</a:t>
                      </a:r>
                      <a:r>
                        <a:rPr lang="zh-CN" sz="1000" kern="1000"/>
                        <a:t>）</a:t>
                      </a:r>
                      <a:endParaRPr lang="zh-CN" sz="1000" kern="100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5"/>
                  </a:ext>
                </a:extLst>
              </a:tr>
              <a:tr h="386530">
                <a:tc>
                  <a:txBody>
                    <a:bodyPr/>
                    <a:lstStyle/>
                    <a:p>
                      <a:pPr algn="just">
                        <a:spcBef>
                          <a:spcPts val="120"/>
                        </a:spcBef>
                        <a:spcAft>
                          <a:spcPts val="120"/>
                        </a:spcAft>
                      </a:pPr>
                      <a:r>
                        <a:rPr lang="en-US" sz="1000" kern="1000"/>
                        <a:t>LOG10E</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以</a:t>
                      </a:r>
                      <a:r>
                        <a:rPr lang="en-US" sz="1000" kern="1000"/>
                        <a:t>10</a:t>
                      </a:r>
                      <a:r>
                        <a:rPr lang="zh-CN" sz="1000" kern="1000"/>
                        <a:t>为底数的</a:t>
                      </a:r>
                      <a:r>
                        <a:rPr lang="en-US" sz="1000" kern="1000"/>
                        <a:t>e</a:t>
                      </a:r>
                      <a:r>
                        <a:rPr lang="zh-CN" sz="1000" kern="1000"/>
                        <a:t>的对数（</a:t>
                      </a:r>
                      <a:r>
                        <a:rPr lang="en-US" sz="1000" kern="1000"/>
                        <a:t>0.4342944819032518</a:t>
                      </a:r>
                      <a:r>
                        <a:rPr lang="zh-CN" sz="1000" kern="1000"/>
                        <a:t>）</a:t>
                      </a:r>
                      <a:endParaRPr lang="zh-CN" sz="1000" kern="100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6"/>
                  </a:ext>
                </a:extLst>
              </a:tr>
              <a:tr h="289897">
                <a:tc>
                  <a:txBody>
                    <a:bodyPr/>
                    <a:lstStyle/>
                    <a:p>
                      <a:pPr algn="just">
                        <a:spcBef>
                          <a:spcPts val="120"/>
                        </a:spcBef>
                        <a:spcAft>
                          <a:spcPts val="120"/>
                        </a:spcAft>
                      </a:pPr>
                      <a:r>
                        <a:rPr lang="en-US" sz="1000" kern="1000"/>
                        <a:t>PI</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圆周率常数</a:t>
                      </a:r>
                      <a:r>
                        <a:rPr lang="en-US" sz="1000" kern="1000"/>
                        <a:t>π</a:t>
                      </a:r>
                      <a:r>
                        <a:rPr lang="zh-CN" sz="1000" kern="1000"/>
                        <a:t>（</a:t>
                      </a:r>
                      <a:r>
                        <a:rPr lang="en-US" sz="1000" kern="1000"/>
                        <a:t>3.141592653589793</a:t>
                      </a:r>
                      <a:r>
                        <a:rPr lang="zh-CN" sz="1000" kern="1000"/>
                        <a:t>）</a:t>
                      </a:r>
                      <a:endParaRPr lang="zh-CN" sz="1000" kern="100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7"/>
                  </a:ext>
                </a:extLst>
              </a:tr>
              <a:tr h="289897">
                <a:tc>
                  <a:txBody>
                    <a:bodyPr/>
                    <a:lstStyle/>
                    <a:p>
                      <a:pPr algn="just">
                        <a:spcBef>
                          <a:spcPts val="120"/>
                        </a:spcBef>
                        <a:spcAft>
                          <a:spcPts val="120"/>
                        </a:spcAft>
                      </a:pPr>
                      <a:r>
                        <a:rPr lang="en-US" sz="1000" kern="1000"/>
                        <a:t>SQRT1-2</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0.5</a:t>
                      </a:r>
                      <a:r>
                        <a:rPr lang="zh-CN" sz="1000" kern="1000" dirty="0"/>
                        <a:t>的平方根（</a:t>
                      </a:r>
                      <a:r>
                        <a:rPr lang="en-US" sz="1000" kern="1000" dirty="0"/>
                        <a:t>0.7071067811865476</a:t>
                      </a:r>
                      <a:r>
                        <a:rPr lang="zh-CN" sz="1000" kern="1000" dirty="0"/>
                        <a:t>）</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5" name="表格 14"/>
          <p:cNvGraphicFramePr>
            <a:graphicFrameLocks noGrp="1"/>
          </p:cNvGraphicFramePr>
          <p:nvPr/>
        </p:nvGraphicFramePr>
        <p:xfrm>
          <a:off x="4357686" y="1500180"/>
          <a:ext cx="4048132" cy="3432394"/>
        </p:xfrm>
        <a:graphic>
          <a:graphicData uri="http://schemas.openxmlformats.org/drawingml/2006/table">
            <a:tbl>
              <a:tblPr firstRow="1" bandRow="1">
                <a:tableStyleId>{F5AB1C69-6EDB-4FF4-983F-18BD219EF322}</a:tableStyleId>
              </a:tblPr>
              <a:tblGrid>
                <a:gridCol w="642942">
                  <a:extLst>
                    <a:ext uri="{9D8B030D-6E8A-4147-A177-3AD203B41FA5}">
                      <a16:colId xmlns:a16="http://schemas.microsoft.com/office/drawing/2014/main" val="20000"/>
                    </a:ext>
                  </a:extLst>
                </a:gridCol>
                <a:gridCol w="1191366">
                  <a:extLst>
                    <a:ext uri="{9D8B030D-6E8A-4147-A177-3AD203B41FA5}">
                      <a16:colId xmlns:a16="http://schemas.microsoft.com/office/drawing/2014/main" val="20001"/>
                    </a:ext>
                  </a:extLst>
                </a:gridCol>
                <a:gridCol w="2213824">
                  <a:extLst>
                    <a:ext uri="{9D8B030D-6E8A-4147-A177-3AD203B41FA5}">
                      <a16:colId xmlns:a16="http://schemas.microsoft.com/office/drawing/2014/main" val="20002"/>
                    </a:ext>
                  </a:extLst>
                </a:gridCol>
              </a:tblGrid>
              <a:tr h="132795">
                <a:tc>
                  <a:txBody>
                    <a:bodyPr/>
                    <a:lstStyle/>
                    <a:p>
                      <a:pPr algn="just">
                        <a:spcBef>
                          <a:spcPts val="120"/>
                        </a:spcBef>
                        <a:spcAft>
                          <a:spcPts val="120"/>
                        </a:spcAft>
                      </a:pPr>
                      <a:r>
                        <a:rPr lang="zh-CN" sz="1200" kern="1000" dirty="0"/>
                        <a:t>属</a:t>
                      </a:r>
                      <a:r>
                        <a:rPr lang="en-US" sz="1200" kern="1000" dirty="0"/>
                        <a:t>    </a:t>
                      </a:r>
                      <a:r>
                        <a:rPr lang="zh-CN" sz="1200" kern="1000" dirty="0"/>
                        <a:t>性</a:t>
                      </a:r>
                      <a:endParaRPr lang="zh-CN" sz="1200" kern="1000" dirty="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200" kern="1000"/>
                        <a:t>描</a:t>
                      </a:r>
                      <a:r>
                        <a:rPr lang="en-US" sz="1200" kern="1000"/>
                        <a:t>    </a:t>
                      </a:r>
                      <a:r>
                        <a:rPr lang="zh-CN" sz="1200" kern="1000"/>
                        <a:t>述</a:t>
                      </a:r>
                      <a:endParaRPr lang="zh-CN" sz="12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200" kern="1000" dirty="0"/>
                        <a:t>示</a:t>
                      </a:r>
                      <a:r>
                        <a:rPr lang="en-US" sz="1200" kern="1000" dirty="0"/>
                        <a:t>    </a:t>
                      </a:r>
                      <a:r>
                        <a:rPr lang="zh-CN" sz="1200" kern="1000" dirty="0"/>
                        <a:t>例</a:t>
                      </a:r>
                      <a:endParaRPr lang="zh-CN" sz="12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0"/>
                  </a:ext>
                </a:extLst>
              </a:tr>
              <a:tr h="132795">
                <a:tc>
                  <a:txBody>
                    <a:bodyPr/>
                    <a:lstStyle/>
                    <a:p>
                      <a:pPr algn="just">
                        <a:spcBef>
                          <a:spcPts val="120"/>
                        </a:spcBef>
                        <a:spcAft>
                          <a:spcPts val="120"/>
                        </a:spcAft>
                      </a:pPr>
                      <a:r>
                        <a:rPr lang="en-US" sz="1000" kern="1000"/>
                        <a:t>abs(x)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的绝对值</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Math.abs(-10);</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1"/>
                  </a:ext>
                </a:extLst>
              </a:tr>
              <a:tr h="291627">
                <a:tc>
                  <a:txBody>
                    <a:bodyPr/>
                    <a:lstStyle/>
                    <a:p>
                      <a:pPr algn="just">
                        <a:spcBef>
                          <a:spcPts val="120"/>
                        </a:spcBef>
                        <a:spcAft>
                          <a:spcPts val="120"/>
                        </a:spcAft>
                      </a:pPr>
                      <a:r>
                        <a:rPr lang="en-US" sz="1000" kern="1000"/>
                        <a:t>ceil(x)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返回大于或等于</a:t>
                      </a:r>
                      <a:r>
                        <a:rPr lang="en-US" sz="1000" kern="1000"/>
                        <a:t>x</a:t>
                      </a:r>
                      <a:r>
                        <a:rPr lang="zh-CN" sz="1000" kern="1000"/>
                        <a:t>的最小整数</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err="1"/>
                        <a:t>Math.ceil</a:t>
                      </a:r>
                      <a:r>
                        <a:rPr lang="en-US" sz="1000" kern="1000" dirty="0"/>
                        <a:t>(1.05); </a:t>
                      </a:r>
                      <a:endParaRPr lang="zh-CN" sz="1000" kern="1000" dirty="0"/>
                    </a:p>
                    <a:p>
                      <a:pPr algn="just">
                        <a:spcBef>
                          <a:spcPts val="120"/>
                        </a:spcBef>
                        <a:spcAft>
                          <a:spcPts val="120"/>
                        </a:spcAft>
                      </a:pPr>
                      <a:r>
                        <a:rPr lang="en-US" sz="1000" kern="1000" dirty="0" err="1"/>
                        <a:t>Math.ceil</a:t>
                      </a:r>
                      <a:r>
                        <a:rPr lang="en-US" sz="1000" kern="1000" dirty="0"/>
                        <a:t>(-1.05); </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2"/>
                  </a:ext>
                </a:extLst>
              </a:tr>
              <a:tr h="132795">
                <a:tc>
                  <a:txBody>
                    <a:bodyPr/>
                    <a:lstStyle/>
                    <a:p>
                      <a:pPr algn="just">
                        <a:spcBef>
                          <a:spcPts val="120"/>
                        </a:spcBef>
                        <a:spcAft>
                          <a:spcPts val="120"/>
                        </a:spcAft>
                      </a:pPr>
                      <a:r>
                        <a:rPr lang="en-US" sz="1000" kern="1000"/>
                        <a:t>cos(x)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的余弦值</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Math.cos(0);</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3"/>
                  </a:ext>
                </a:extLst>
              </a:tr>
              <a:tr h="132795">
                <a:tc>
                  <a:txBody>
                    <a:bodyPr/>
                    <a:lstStyle/>
                    <a:p>
                      <a:pPr algn="just">
                        <a:spcBef>
                          <a:spcPts val="120"/>
                        </a:spcBef>
                        <a:spcAft>
                          <a:spcPts val="120"/>
                        </a:spcAft>
                      </a:pPr>
                      <a:r>
                        <a:rPr lang="en-US" sz="1000" kern="1000"/>
                        <a:t>exp(x)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e</a:t>
                      </a:r>
                      <a:r>
                        <a:rPr lang="zh-CN" sz="1000" kern="1000"/>
                        <a:t>的</a:t>
                      </a:r>
                      <a:r>
                        <a:rPr lang="en-US" sz="1000" kern="1000"/>
                        <a:t>x</a:t>
                      </a:r>
                      <a:r>
                        <a:rPr lang="zh-CN" sz="1000" kern="1000"/>
                        <a:t>乘方</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Math.exp(4);</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4"/>
                  </a:ext>
                </a:extLst>
              </a:tr>
              <a:tr h="291627">
                <a:tc>
                  <a:txBody>
                    <a:bodyPr/>
                    <a:lstStyle/>
                    <a:p>
                      <a:pPr algn="just">
                        <a:spcBef>
                          <a:spcPts val="120"/>
                        </a:spcBef>
                        <a:spcAft>
                          <a:spcPts val="120"/>
                        </a:spcAft>
                      </a:pPr>
                      <a:r>
                        <a:rPr lang="en-US" sz="1000" kern="1000"/>
                        <a:t>floor(x)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返回小于或等于</a:t>
                      </a:r>
                      <a:r>
                        <a:rPr lang="en-US" sz="1000" kern="1000"/>
                        <a:t>x</a:t>
                      </a:r>
                      <a:r>
                        <a:rPr lang="zh-CN" sz="1000" kern="1000"/>
                        <a:t>的最大整数</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err="1"/>
                        <a:t>Math.floor</a:t>
                      </a:r>
                      <a:r>
                        <a:rPr lang="en-US" sz="1000" kern="1000" dirty="0"/>
                        <a:t>(1.05);</a:t>
                      </a:r>
                      <a:endParaRPr lang="zh-CN" sz="1000" kern="1000" dirty="0"/>
                    </a:p>
                    <a:p>
                      <a:pPr algn="just">
                        <a:spcBef>
                          <a:spcPts val="120"/>
                        </a:spcBef>
                        <a:spcAft>
                          <a:spcPts val="120"/>
                        </a:spcAft>
                      </a:pPr>
                      <a:r>
                        <a:rPr lang="en-US" sz="1000" kern="1000" dirty="0" err="1"/>
                        <a:t>Math.floor</a:t>
                      </a:r>
                      <a:r>
                        <a:rPr lang="en-US" sz="1000" kern="1000" dirty="0"/>
                        <a:t>(-1.05);</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5"/>
                  </a:ext>
                </a:extLst>
              </a:tr>
              <a:tr h="132795">
                <a:tc>
                  <a:txBody>
                    <a:bodyPr/>
                    <a:lstStyle/>
                    <a:p>
                      <a:pPr algn="just">
                        <a:spcBef>
                          <a:spcPts val="120"/>
                        </a:spcBef>
                        <a:spcAft>
                          <a:spcPts val="120"/>
                        </a:spcAft>
                      </a:pPr>
                      <a:r>
                        <a:rPr lang="en-US" sz="1000" kern="1000"/>
                        <a:t>log(x)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的自然对数</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Math.log(1);</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6"/>
                  </a:ext>
                </a:extLst>
              </a:tr>
              <a:tr h="132795">
                <a:tc>
                  <a:txBody>
                    <a:bodyPr/>
                    <a:lstStyle/>
                    <a:p>
                      <a:pPr algn="just">
                        <a:spcBef>
                          <a:spcPts val="120"/>
                        </a:spcBef>
                        <a:spcAft>
                          <a:spcPts val="120"/>
                        </a:spcAft>
                      </a:pPr>
                      <a:r>
                        <a:rPr lang="en-US" sz="1000" kern="1000"/>
                        <a:t>max(x,y)</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和</a:t>
                      </a:r>
                      <a:r>
                        <a:rPr lang="en-US" sz="1000" kern="1000"/>
                        <a:t>y</a:t>
                      </a:r>
                      <a:r>
                        <a:rPr lang="zh-CN" sz="1000" kern="1000"/>
                        <a:t>中的最大数</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Math.max(2,4);</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7"/>
                  </a:ext>
                </a:extLst>
              </a:tr>
              <a:tr h="132795">
                <a:tc>
                  <a:txBody>
                    <a:bodyPr/>
                    <a:lstStyle/>
                    <a:p>
                      <a:pPr algn="just">
                        <a:spcBef>
                          <a:spcPts val="120"/>
                        </a:spcBef>
                        <a:spcAft>
                          <a:spcPts val="120"/>
                        </a:spcAft>
                      </a:pPr>
                      <a:r>
                        <a:rPr lang="en-US" sz="1000" kern="1000"/>
                        <a:t>min(x,y)</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和</a:t>
                      </a:r>
                      <a:r>
                        <a:rPr lang="en-US" sz="1000" kern="1000"/>
                        <a:t>y</a:t>
                      </a:r>
                      <a:r>
                        <a:rPr lang="zh-CN" sz="1000" kern="1000"/>
                        <a:t>中的最小数</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Math.min(2,4);</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8"/>
                  </a:ext>
                </a:extLst>
              </a:tr>
              <a:tr h="132795">
                <a:tc>
                  <a:txBody>
                    <a:bodyPr/>
                    <a:lstStyle/>
                    <a:p>
                      <a:pPr algn="just">
                        <a:spcBef>
                          <a:spcPts val="120"/>
                        </a:spcBef>
                        <a:spcAft>
                          <a:spcPts val="120"/>
                        </a:spcAft>
                      </a:pPr>
                      <a:r>
                        <a:rPr lang="en-US" sz="1000" kern="1000"/>
                        <a:t>pow(x,y)</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a:t>
                      </a:r>
                      <a:r>
                        <a:rPr lang="en-US" sz="1000" kern="1000"/>
                        <a:t>x</a:t>
                      </a:r>
                      <a:r>
                        <a:rPr lang="zh-CN" sz="1000" kern="1000"/>
                        <a:t>对</a:t>
                      </a:r>
                      <a:r>
                        <a:rPr lang="en-US" sz="1000" kern="1000"/>
                        <a:t>y</a:t>
                      </a:r>
                      <a:r>
                        <a:rPr lang="zh-CN" sz="1000" kern="1000"/>
                        <a:t>的次方</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a:t>Math.pow(2,4);		</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09"/>
                  </a:ext>
                </a:extLst>
              </a:tr>
              <a:tr h="380157">
                <a:tc>
                  <a:txBody>
                    <a:bodyPr/>
                    <a:lstStyle/>
                    <a:p>
                      <a:pPr algn="just">
                        <a:spcBef>
                          <a:spcPts val="120"/>
                        </a:spcBef>
                        <a:spcAft>
                          <a:spcPts val="120"/>
                        </a:spcAft>
                      </a:pPr>
                      <a:r>
                        <a:rPr lang="en-US" sz="1000" kern="1000"/>
                        <a:t>random()</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dirty="0"/>
                        <a:t>返回</a:t>
                      </a:r>
                      <a:r>
                        <a:rPr lang="en-US" sz="1000" kern="1000" dirty="0"/>
                        <a:t>0</a:t>
                      </a:r>
                      <a:r>
                        <a:rPr lang="zh-CN" sz="1000" kern="1000" dirty="0"/>
                        <a:t>和</a:t>
                      </a:r>
                      <a:r>
                        <a:rPr lang="en-US" sz="1000" kern="1000" dirty="0"/>
                        <a:t>1</a:t>
                      </a:r>
                      <a:r>
                        <a:rPr lang="zh-CN" sz="1000" kern="1000" dirty="0"/>
                        <a:t>之间的随机数</a:t>
                      </a:r>
                      <a:endParaRPr lang="zh-CN" sz="1000" kern="1000" dirty="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err="1"/>
                        <a:t>Math.random</a:t>
                      </a:r>
                      <a:r>
                        <a:rPr lang="en-US" sz="1000" kern="1000" dirty="0"/>
                        <a:t>();		</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10"/>
                  </a:ext>
                </a:extLst>
              </a:tr>
              <a:tr h="380157">
                <a:tc>
                  <a:txBody>
                    <a:bodyPr/>
                    <a:lstStyle/>
                    <a:p>
                      <a:pPr algn="just">
                        <a:spcBef>
                          <a:spcPts val="120"/>
                        </a:spcBef>
                        <a:spcAft>
                          <a:spcPts val="120"/>
                        </a:spcAft>
                      </a:pPr>
                      <a:r>
                        <a:rPr lang="en-US" sz="1000" kern="1000"/>
                        <a:t>round(x)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a:t>返回最接近</a:t>
                      </a:r>
                      <a:r>
                        <a:rPr lang="en-US" sz="1000" kern="1000"/>
                        <a:t>x</a:t>
                      </a:r>
                      <a:r>
                        <a:rPr lang="zh-CN" sz="1000" kern="1000"/>
                        <a:t>的整数，即四舍五入函数</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err="1"/>
                        <a:t>Math.round</a:t>
                      </a:r>
                      <a:r>
                        <a:rPr lang="en-US" sz="1000" kern="1000" dirty="0"/>
                        <a:t>(1.05);	</a:t>
                      </a:r>
                      <a:endParaRPr lang="zh-CN" sz="1000" kern="1000" dirty="0"/>
                    </a:p>
                    <a:p>
                      <a:pPr algn="just">
                        <a:spcBef>
                          <a:spcPts val="120"/>
                        </a:spcBef>
                        <a:spcAft>
                          <a:spcPts val="120"/>
                        </a:spcAft>
                      </a:pPr>
                      <a:r>
                        <a:rPr lang="en-US" sz="1000" kern="1000" dirty="0" err="1"/>
                        <a:t>Math.round</a:t>
                      </a:r>
                      <a:r>
                        <a:rPr lang="en-US" sz="1000" kern="1000" dirty="0"/>
                        <a:t>(-1.05);	</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11"/>
                  </a:ext>
                </a:extLst>
              </a:tr>
              <a:tr h="380157">
                <a:tc>
                  <a:txBody>
                    <a:bodyPr/>
                    <a:lstStyle/>
                    <a:p>
                      <a:pPr algn="just">
                        <a:spcBef>
                          <a:spcPts val="120"/>
                        </a:spcBef>
                        <a:spcAft>
                          <a:spcPts val="120"/>
                        </a:spcAft>
                      </a:pPr>
                      <a:r>
                        <a:rPr lang="en-US" sz="1000" kern="1000"/>
                        <a:t>sqrt(x)</a:t>
                      </a:r>
                      <a:endParaRPr lang="zh-CN" sz="1000" kern="100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zh-CN" sz="1000" kern="1000" dirty="0"/>
                        <a:t>返回</a:t>
                      </a:r>
                      <a:r>
                        <a:rPr lang="en-US" sz="1000" kern="1000" dirty="0"/>
                        <a:t>x</a:t>
                      </a:r>
                      <a:r>
                        <a:rPr lang="zh-CN" sz="1000" kern="1000" dirty="0"/>
                        <a:t>的平方根</a:t>
                      </a:r>
                      <a:endParaRPr lang="zh-CN" sz="1000" kern="1000" dirty="0">
                        <a:latin typeface="Times New Roman" panose="02020603050405020304"/>
                        <a:ea typeface="方正书宋简体"/>
                        <a:cs typeface="Times New Roman" panose="02020603050405020304"/>
                      </a:endParaRPr>
                    </a:p>
                  </a:txBody>
                  <a:tcPr marL="68580" marR="68580" marT="0" marB="0" anchor="ctr"/>
                </a:tc>
                <a:tc>
                  <a:txBody>
                    <a:bodyPr/>
                    <a:lstStyle/>
                    <a:p>
                      <a:pPr algn="just">
                        <a:spcBef>
                          <a:spcPts val="120"/>
                        </a:spcBef>
                        <a:spcAft>
                          <a:spcPts val="120"/>
                        </a:spcAft>
                      </a:pPr>
                      <a:r>
                        <a:rPr lang="en-US" sz="1000" kern="1000" dirty="0" err="1"/>
                        <a:t>Math.sqrt</a:t>
                      </a:r>
                      <a:r>
                        <a:rPr lang="en-US" sz="1000" kern="1000" dirty="0"/>
                        <a:t>(2);	</a:t>
                      </a:r>
                      <a:endParaRPr lang="zh-CN" sz="1000" kern="1000" dirty="0">
                        <a:latin typeface="Times New Roman" panose="02020603050405020304"/>
                        <a:ea typeface="方正书宋简体"/>
                        <a:cs typeface="Times New Roman" panose="02020603050405020304"/>
                      </a:endParaRPr>
                    </a:p>
                  </a:txBody>
                  <a:tcPr marL="68580" marR="68580" marT="0" marB="0" anchor="ctr"/>
                </a:tc>
                <a:extLst>
                  <a:ext uri="{0D108BD9-81ED-4DB2-BD59-A6C34878D82A}">
                    <a16:rowId xmlns:a16="http://schemas.microsoft.com/office/drawing/2014/main" val="10012"/>
                  </a:ext>
                </a:extLst>
              </a:tr>
            </a:tbl>
          </a:graphicData>
        </a:graphic>
      </p:graphicFrame>
      <p:sp>
        <p:nvSpPr>
          <p:cNvPr id="17" name="TextBox 16"/>
          <p:cNvSpPr txBox="1"/>
          <p:nvPr/>
        </p:nvSpPr>
        <p:spPr>
          <a:xfrm>
            <a:off x="5786446" y="1071552"/>
            <a:ext cx="646331" cy="369332"/>
          </a:xfrm>
          <a:prstGeom prst="rect">
            <a:avLst/>
          </a:prstGeom>
          <a:noFill/>
        </p:spPr>
        <p:txBody>
          <a:bodyPr wrap="none" rtlCol="0">
            <a:spAutoFit/>
          </a:bodyPr>
          <a:lstStyle/>
          <a:p>
            <a:r>
              <a:rPr lang="zh-CN" altLang="en-US" dirty="0">
                <a:solidFill>
                  <a:srgbClr val="00B050"/>
                </a:solidFill>
              </a:rPr>
              <a:t>方法</a:t>
            </a:r>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Date</a:t>
            </a:r>
            <a:r>
              <a:rPr lang="zh-CN" altLang="en-US" sz="2700" dirty="0">
                <a:solidFill>
                  <a:srgbClr val="FF6600"/>
                </a:solidFill>
                <a:latin typeface="Arial" panose="020B0604020202020204" pitchFamily="34" charset="0"/>
                <a:ea typeface="隶书" panose="02010509060101010101" pitchFamily="49" charset="-122"/>
              </a:rPr>
              <a:t>对象</a:t>
            </a:r>
          </a:p>
        </p:txBody>
      </p:sp>
      <p:graphicFrame>
        <p:nvGraphicFramePr>
          <p:cNvPr id="8" name="表格 7"/>
          <p:cNvGraphicFramePr>
            <a:graphicFrameLocks noGrp="1"/>
          </p:cNvGraphicFramePr>
          <p:nvPr/>
        </p:nvGraphicFramePr>
        <p:xfrm>
          <a:off x="1000100" y="1643056"/>
          <a:ext cx="7286676" cy="3046210"/>
        </p:xfrm>
        <a:graphic>
          <a:graphicData uri="http://schemas.openxmlformats.org/drawingml/2006/table">
            <a:tbl>
              <a:tblPr firstRow="1" bandRow="1">
                <a:tableStyleId>{7DF18680-E054-41AD-8BC1-D1AEF772440D}</a:tableStyleId>
              </a:tblPr>
              <a:tblGrid>
                <a:gridCol w="1071570">
                  <a:extLst>
                    <a:ext uri="{9D8B030D-6E8A-4147-A177-3AD203B41FA5}">
                      <a16:colId xmlns:a16="http://schemas.microsoft.com/office/drawing/2014/main" val="20000"/>
                    </a:ext>
                  </a:extLst>
                </a:gridCol>
                <a:gridCol w="1357322">
                  <a:extLst>
                    <a:ext uri="{9D8B030D-6E8A-4147-A177-3AD203B41FA5}">
                      <a16:colId xmlns:a16="http://schemas.microsoft.com/office/drawing/2014/main" val="20001"/>
                    </a:ext>
                  </a:extLst>
                </a:gridCol>
                <a:gridCol w="1214446">
                  <a:extLst>
                    <a:ext uri="{9D8B030D-6E8A-4147-A177-3AD203B41FA5}">
                      <a16:colId xmlns:a16="http://schemas.microsoft.com/office/drawing/2014/main" val="20002"/>
                    </a:ext>
                  </a:extLst>
                </a:gridCol>
                <a:gridCol w="1214446">
                  <a:extLst>
                    <a:ext uri="{9D8B030D-6E8A-4147-A177-3AD203B41FA5}">
                      <a16:colId xmlns:a16="http://schemas.microsoft.com/office/drawing/2014/main" val="20003"/>
                    </a:ext>
                  </a:extLst>
                </a:gridCol>
                <a:gridCol w="1214446">
                  <a:extLst>
                    <a:ext uri="{9D8B030D-6E8A-4147-A177-3AD203B41FA5}">
                      <a16:colId xmlns:a16="http://schemas.microsoft.com/office/drawing/2014/main" val="20004"/>
                    </a:ext>
                  </a:extLst>
                </a:gridCol>
                <a:gridCol w="1214446">
                  <a:extLst>
                    <a:ext uri="{9D8B030D-6E8A-4147-A177-3AD203B41FA5}">
                      <a16:colId xmlns:a16="http://schemas.microsoft.com/office/drawing/2014/main" val="20005"/>
                    </a:ext>
                  </a:extLst>
                </a:gridCol>
              </a:tblGrid>
              <a:tr h="264910">
                <a:tc>
                  <a:txBody>
                    <a:bodyPr/>
                    <a:lstStyle/>
                    <a:p>
                      <a:pPr algn="ctr" fontAlgn="ctr"/>
                      <a:r>
                        <a:rPr lang="zh-CN" sz="1200" u="none" strike="noStrike" dirty="0"/>
                        <a:t>方    法</a:t>
                      </a:r>
                      <a:endParaRPr lang="zh-CN" sz="1200" b="0" i="0" u="none" strike="noStrike" dirty="0">
                        <a:solidFill>
                          <a:srgbClr val="000000"/>
                        </a:solidFill>
                        <a:latin typeface="方正书宋简体"/>
                      </a:endParaRPr>
                    </a:p>
                  </a:txBody>
                  <a:tcPr marL="9525" marR="9525" marT="9525" marB="0" anchor="ctr"/>
                </a:tc>
                <a:tc>
                  <a:txBody>
                    <a:bodyPr/>
                    <a:lstStyle/>
                    <a:p>
                      <a:pPr algn="ctr" fontAlgn="ctr"/>
                      <a:r>
                        <a:rPr lang="zh-CN" sz="1200" u="none" strike="noStrike"/>
                        <a:t>描    述</a:t>
                      </a:r>
                      <a:endParaRPr lang="zh-CN" sz="1200" b="0" i="0" u="none" strike="noStrike">
                        <a:solidFill>
                          <a:srgbClr val="000000"/>
                        </a:solidFill>
                        <a:latin typeface="方正书宋简体"/>
                      </a:endParaRPr>
                    </a:p>
                  </a:txBody>
                  <a:tcPr marL="9525" marR="9525" marT="9525" marB="0" anchor="ctr"/>
                </a:tc>
                <a:tc>
                  <a:txBody>
                    <a:bodyPr/>
                    <a:lstStyle/>
                    <a:p>
                      <a:pPr algn="ctr" fontAlgn="ctr"/>
                      <a:r>
                        <a:rPr lang="zh-CN" sz="1200" u="none" strike="noStrike"/>
                        <a:t>示    例</a:t>
                      </a:r>
                      <a:endParaRPr lang="zh-CN" sz="1200" b="0" i="0" u="none" strike="noStrike">
                        <a:solidFill>
                          <a:srgbClr val="000000"/>
                        </a:solidFill>
                        <a:latin typeface="方正书宋简体"/>
                      </a:endParaRPr>
                    </a:p>
                  </a:txBody>
                  <a:tcPr marL="9525" marR="9525" marT="9525" marB="0" anchor="ctr"/>
                </a:tc>
                <a:tc>
                  <a:txBody>
                    <a:bodyPr/>
                    <a:lstStyle/>
                    <a:p>
                      <a:pPr algn="ctr" fontAlgn="ctr"/>
                      <a:r>
                        <a:rPr lang="zh-CN" sz="1200" u="none" strike="noStrike" dirty="0"/>
                        <a:t>方    法</a:t>
                      </a:r>
                      <a:endParaRPr lang="zh-CN" sz="1200" b="0" i="0" u="none" strike="noStrike" dirty="0">
                        <a:solidFill>
                          <a:srgbClr val="000000"/>
                        </a:solidFill>
                        <a:latin typeface="方正书宋简体"/>
                      </a:endParaRPr>
                    </a:p>
                  </a:txBody>
                  <a:tcPr marL="9525" marR="9525" marT="9525" marB="0" anchor="ctr"/>
                </a:tc>
                <a:tc>
                  <a:txBody>
                    <a:bodyPr/>
                    <a:lstStyle/>
                    <a:p>
                      <a:pPr algn="ctr" fontAlgn="ctr"/>
                      <a:r>
                        <a:rPr lang="zh-CN" sz="1200" u="none" strike="noStrike"/>
                        <a:t>描    述</a:t>
                      </a:r>
                      <a:endParaRPr lang="zh-CN" sz="1200" b="0" i="0" u="none" strike="noStrike">
                        <a:solidFill>
                          <a:srgbClr val="000000"/>
                        </a:solidFill>
                        <a:latin typeface="方正书宋简体"/>
                      </a:endParaRPr>
                    </a:p>
                  </a:txBody>
                  <a:tcPr marL="9525" marR="9525" marT="9525" marB="0" anchor="ctr"/>
                </a:tc>
                <a:tc>
                  <a:txBody>
                    <a:bodyPr/>
                    <a:lstStyle/>
                    <a:p>
                      <a:pPr algn="ctr" fontAlgn="ctr"/>
                      <a:r>
                        <a:rPr lang="zh-CN" sz="1200" u="none" strike="noStrike"/>
                        <a:t>示    例</a:t>
                      </a:r>
                      <a:endParaRPr lang="zh-CN" sz="120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0"/>
                  </a:ext>
                </a:extLst>
              </a:tr>
              <a:tr h="701912">
                <a:tc>
                  <a:txBody>
                    <a:bodyPr/>
                    <a:lstStyle/>
                    <a:p>
                      <a:pPr algn="l" fontAlgn="ctr"/>
                      <a:r>
                        <a:rPr lang="en-US" sz="1200" u="none" strike="noStrike"/>
                        <a:t>getTimezoneOffset()</a:t>
                      </a:r>
                      <a:endParaRPr lang="zh-CN" sz="1200" b="0" i="0" u="none" strike="noStrike">
                        <a:solidFill>
                          <a:srgbClr val="000000"/>
                        </a:solidFill>
                        <a:latin typeface="Times New Roman" panose="02020603050405020304"/>
                      </a:endParaRPr>
                    </a:p>
                  </a:txBody>
                  <a:tcPr marL="9525" marR="9525" marT="9525" marB="0" anchor="ctr"/>
                </a:tc>
                <a:tc>
                  <a:txBody>
                    <a:bodyPr/>
                    <a:lstStyle/>
                    <a:p>
                      <a:pPr algn="l" fontAlgn="ctr"/>
                      <a:r>
                        <a:rPr lang="zh-CN" sz="1200" u="none" strike="noStrike"/>
                        <a:t>返回日期的本地时间和UTC表示之间的时差，以分钟为单位</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dirty="0"/>
                        <a:t>new Date().</a:t>
                      </a:r>
                      <a:r>
                        <a:rPr lang="en-US" sz="1200" u="none" strike="noStrike" dirty="0" err="1"/>
                        <a:t>getTimezoneOffset</a:t>
                      </a:r>
                      <a:r>
                        <a:rPr lang="en-US" sz="1200" u="none" strike="noStrike" dirty="0"/>
                        <a:t>(); </a:t>
                      </a:r>
                      <a:endParaRPr lang="zh-CN" sz="1200" b="0" i="0" u="none" strike="noStrike" dirty="0">
                        <a:solidFill>
                          <a:srgbClr val="000000"/>
                        </a:solidFill>
                        <a:latin typeface="Times New Roman" panose="02020603050405020304"/>
                      </a:endParaRPr>
                    </a:p>
                  </a:txBody>
                  <a:tcPr marL="9525" marR="9525" marT="9525" marB="0" anchor="ctr"/>
                </a:tc>
                <a:tc>
                  <a:txBody>
                    <a:bodyPr/>
                    <a:lstStyle/>
                    <a:p>
                      <a:pPr algn="just" fontAlgn="ctr"/>
                      <a:r>
                        <a:rPr lang="en-US" sz="1200" u="none" strike="noStrike" dirty="0" err="1"/>
                        <a:t>toLocaleDateString</a:t>
                      </a:r>
                      <a:r>
                        <a:rPr lang="en-US" sz="1200" u="none" strike="noStrike" dirty="0"/>
                        <a:t>()</a:t>
                      </a:r>
                      <a:endParaRPr lang="zh-CN" sz="1200" b="0" i="0" u="none" strike="noStrike" dirty="0">
                        <a:solidFill>
                          <a:srgbClr val="000000"/>
                        </a:solidFill>
                        <a:latin typeface="Times New Roman" panose="02020603050405020304"/>
                      </a:endParaRPr>
                    </a:p>
                  </a:txBody>
                  <a:tcPr marL="9525" marR="9525" marT="9525" marB="0" anchor="ctr"/>
                </a:tc>
                <a:tc>
                  <a:txBody>
                    <a:bodyPr/>
                    <a:lstStyle/>
                    <a:p>
                      <a:pPr algn="just" fontAlgn="ctr"/>
                      <a:r>
                        <a:rPr lang="zh-CN" sz="1200" u="none" strike="noStrike"/>
                        <a:t>返回日期部分的字符串，采用本地日期</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Date().toLocaleDateString(); </a:t>
                      </a:r>
                      <a:endParaRPr lang="zh-CN" sz="1200" b="0" i="0" u="none" strike="noStrike">
                        <a:solidFill>
                          <a:srgbClr val="000000"/>
                        </a:solidFill>
                        <a:latin typeface="Times New Roman" panose="02020603050405020304"/>
                      </a:endParaRPr>
                    </a:p>
                  </a:txBody>
                  <a:tcPr marL="9525" marR="9525" marT="9525" marB="0" anchor="ctr"/>
                </a:tc>
                <a:extLst>
                  <a:ext uri="{0D108BD9-81ED-4DB2-BD59-A6C34878D82A}">
                    <a16:rowId xmlns:a16="http://schemas.microsoft.com/office/drawing/2014/main" val="10001"/>
                  </a:ext>
                </a:extLst>
              </a:tr>
              <a:tr h="760055">
                <a:tc>
                  <a:txBody>
                    <a:bodyPr/>
                    <a:lstStyle/>
                    <a:p>
                      <a:pPr algn="l" fontAlgn="ctr"/>
                      <a:r>
                        <a:rPr lang="en-US" sz="1200" u="none" strike="noStrike"/>
                        <a:t>getTime()</a:t>
                      </a:r>
                      <a:endParaRPr lang="zh-CN" sz="1200" b="0" i="0" u="none" strike="noStrike">
                        <a:solidFill>
                          <a:srgbClr val="000000"/>
                        </a:solidFill>
                        <a:latin typeface="Times New Roman" panose="02020603050405020304"/>
                      </a:endParaRPr>
                    </a:p>
                  </a:txBody>
                  <a:tcPr marL="9525" marR="9525" marT="9525" marB="0" anchor="ctr"/>
                </a:tc>
                <a:tc>
                  <a:txBody>
                    <a:bodyPr/>
                    <a:lstStyle/>
                    <a:p>
                      <a:pPr algn="l" fontAlgn="ctr"/>
                      <a:r>
                        <a:rPr lang="zh-CN" sz="1200" u="none" strike="noStrike"/>
                        <a:t>返回Date对象的内部毫秒表示。注意，该值独立于时区，所以没有单独的getUTCtime()方法</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Date().getTime(); </a:t>
                      </a:r>
                      <a:endParaRPr lang="zh-CN" sz="1200" b="0" i="0" u="none" strike="noStrike">
                        <a:solidFill>
                          <a:srgbClr val="000000"/>
                        </a:solidFill>
                        <a:latin typeface="Times New Roman" panose="02020603050405020304"/>
                      </a:endParaRPr>
                    </a:p>
                  </a:txBody>
                  <a:tcPr marL="9525" marR="9525" marT="9525" marB="0" anchor="ctr"/>
                </a:tc>
                <a:tc>
                  <a:txBody>
                    <a:bodyPr/>
                    <a:lstStyle/>
                    <a:p>
                      <a:pPr algn="just" fontAlgn="ctr"/>
                      <a:r>
                        <a:rPr lang="en-US" sz="1200" u="none" strike="noStrike"/>
                        <a:t>toLocaleTimeString()</a:t>
                      </a:r>
                      <a:endParaRPr lang="zh-CN" sz="120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1200" u="none" strike="noStrike"/>
                        <a:t>返回时间部分的字符串，采用本地时间</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Date().toLocaleTimeString(); </a:t>
                      </a:r>
                      <a:endParaRPr lang="zh-CN" sz="1200" b="0" i="0" u="none" strike="noStrike">
                        <a:solidFill>
                          <a:srgbClr val="000000"/>
                        </a:solidFill>
                        <a:latin typeface="Times New Roman" panose="02020603050405020304"/>
                      </a:endParaRPr>
                    </a:p>
                  </a:txBody>
                  <a:tcPr marL="9525" marR="9525" marT="9525" marB="0" anchor="ctr"/>
                </a:tc>
                <a:extLst>
                  <a:ext uri="{0D108BD9-81ED-4DB2-BD59-A6C34878D82A}">
                    <a16:rowId xmlns:a16="http://schemas.microsoft.com/office/drawing/2014/main" val="10002"/>
                  </a:ext>
                </a:extLst>
              </a:tr>
              <a:tr h="529602">
                <a:tc>
                  <a:txBody>
                    <a:bodyPr/>
                    <a:lstStyle/>
                    <a:p>
                      <a:pPr algn="just" fontAlgn="ctr"/>
                      <a:r>
                        <a:rPr lang="en-US" sz="1200" u="none" strike="noStrike"/>
                        <a:t>toDateString()</a:t>
                      </a:r>
                      <a:endParaRPr lang="zh-CN" sz="120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1200" u="none" strike="noStrike"/>
                        <a:t>返回日期部分的字符串表示，采用本地时间</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Date().toDateString(); </a:t>
                      </a:r>
                      <a:endParaRPr lang="zh-CN" sz="1200" b="0" i="0" u="none" strike="noStrike">
                        <a:solidFill>
                          <a:srgbClr val="000000"/>
                        </a:solidFill>
                        <a:latin typeface="Times New Roman" panose="02020603050405020304"/>
                      </a:endParaRPr>
                    </a:p>
                  </a:txBody>
                  <a:tcPr marL="9525" marR="9525" marT="9525" marB="0" anchor="ctr"/>
                </a:tc>
                <a:tc>
                  <a:txBody>
                    <a:bodyPr/>
                    <a:lstStyle/>
                    <a:p>
                      <a:pPr algn="just" fontAlgn="ctr"/>
                      <a:r>
                        <a:rPr lang="en-US" sz="1200" u="none" strike="noStrike"/>
                        <a:t>toTimeString()</a:t>
                      </a:r>
                      <a:endParaRPr lang="zh-CN" sz="120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1200" u="none" strike="noStrike" dirty="0"/>
                        <a:t>返回时间部分的字符串表示，采用本地时间</a:t>
                      </a:r>
                      <a:endParaRPr lang="zh-CN" sz="1200" b="0" i="0" u="none" strike="noStrike" dirty="0">
                        <a:solidFill>
                          <a:srgbClr val="000000"/>
                        </a:solidFill>
                        <a:latin typeface="方正书宋简体"/>
                      </a:endParaRPr>
                    </a:p>
                  </a:txBody>
                  <a:tcPr marL="9525" marR="9525" marT="9525" marB="0" anchor="ctr"/>
                </a:tc>
                <a:tc>
                  <a:txBody>
                    <a:bodyPr/>
                    <a:lstStyle/>
                    <a:p>
                      <a:pPr algn="l" fontAlgn="ctr"/>
                      <a:r>
                        <a:rPr lang="en-US" sz="1200" u="none" strike="noStrike"/>
                        <a:t>new Date().toTimeString(); </a:t>
                      </a:r>
                      <a:endParaRPr lang="zh-CN" sz="1200" b="0" i="0" u="none" strike="noStrike">
                        <a:solidFill>
                          <a:srgbClr val="000000"/>
                        </a:solidFill>
                        <a:latin typeface="Times New Roman" panose="02020603050405020304"/>
                      </a:endParaRPr>
                    </a:p>
                  </a:txBody>
                  <a:tcPr marL="9525" marR="9525" marT="9525" marB="0" anchor="ctr"/>
                </a:tc>
                <a:extLst>
                  <a:ext uri="{0D108BD9-81ED-4DB2-BD59-A6C34878D82A}">
                    <a16:rowId xmlns:a16="http://schemas.microsoft.com/office/drawing/2014/main" val="10003"/>
                  </a:ext>
                </a:extLst>
              </a:tr>
              <a:tr h="529602">
                <a:tc>
                  <a:txBody>
                    <a:bodyPr/>
                    <a:lstStyle/>
                    <a:p>
                      <a:pPr algn="l" fontAlgn="ctr"/>
                      <a:r>
                        <a:rPr lang="en-US" sz="1200" u="none" strike="noStrike"/>
                        <a:t>toUTCString()</a:t>
                      </a:r>
                      <a:endParaRPr lang="zh-CN" sz="1200" b="0" i="0" u="none" strike="noStrike">
                        <a:solidFill>
                          <a:srgbClr val="000000"/>
                        </a:solidFill>
                        <a:latin typeface="Times New Roman" panose="02020603050405020304"/>
                      </a:endParaRPr>
                    </a:p>
                  </a:txBody>
                  <a:tcPr marL="9525" marR="9525" marT="9525" marB="0" anchor="ctr"/>
                </a:tc>
                <a:tc>
                  <a:txBody>
                    <a:bodyPr/>
                    <a:lstStyle/>
                    <a:p>
                      <a:pPr algn="l" fontAlgn="ctr"/>
                      <a:r>
                        <a:rPr lang="zh-CN" sz="1200" u="none" strike="noStrike"/>
                        <a:t>将Date对象转换成一个字符串，采用世界时</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a:t>new Date().toUTCString(); </a:t>
                      </a:r>
                      <a:endParaRPr lang="zh-CN" sz="1200" b="0" i="0" u="none" strike="noStrike">
                        <a:solidFill>
                          <a:srgbClr val="000000"/>
                        </a:solidFill>
                        <a:latin typeface="Times New Roman" panose="02020603050405020304"/>
                      </a:endParaRPr>
                    </a:p>
                  </a:txBody>
                  <a:tcPr marL="9525" marR="9525" marT="9525" marB="0" anchor="ctr"/>
                </a:tc>
                <a:tc>
                  <a:txBody>
                    <a:bodyPr/>
                    <a:lstStyle/>
                    <a:p>
                      <a:pPr algn="l" fontAlgn="ctr"/>
                      <a:r>
                        <a:rPr lang="en-US" sz="1200" u="none" strike="noStrike"/>
                        <a:t>valueOf()</a:t>
                      </a:r>
                      <a:endParaRPr lang="zh-CN" sz="1200" b="0" i="0" u="none" strike="noStrike">
                        <a:solidFill>
                          <a:srgbClr val="000000"/>
                        </a:solidFill>
                        <a:latin typeface="Times New Roman" panose="02020603050405020304"/>
                      </a:endParaRPr>
                    </a:p>
                  </a:txBody>
                  <a:tcPr marL="9525" marR="9525" marT="9525" marB="0" anchor="ctr"/>
                </a:tc>
                <a:tc>
                  <a:txBody>
                    <a:bodyPr/>
                    <a:lstStyle/>
                    <a:p>
                      <a:pPr algn="l" fontAlgn="ctr"/>
                      <a:r>
                        <a:rPr lang="zh-CN" sz="1200" u="none" strike="noStrike"/>
                        <a:t>将Date对象转换成其内部毫秒格式</a:t>
                      </a:r>
                      <a:endParaRPr lang="zh-CN" sz="1200" b="0" i="0" u="none" strike="noStrike">
                        <a:solidFill>
                          <a:srgbClr val="000000"/>
                        </a:solidFill>
                        <a:latin typeface="方正书宋简体"/>
                      </a:endParaRPr>
                    </a:p>
                  </a:txBody>
                  <a:tcPr marL="9525" marR="9525" marT="9525" marB="0" anchor="ctr"/>
                </a:tc>
                <a:tc>
                  <a:txBody>
                    <a:bodyPr/>
                    <a:lstStyle/>
                    <a:p>
                      <a:pPr algn="l" fontAlgn="ctr"/>
                      <a:r>
                        <a:rPr lang="en-US" sz="1200" u="none" strike="noStrike" dirty="0"/>
                        <a:t>new Date().</a:t>
                      </a:r>
                      <a:r>
                        <a:rPr lang="en-US" sz="1200" u="none" strike="noStrike" dirty="0" err="1"/>
                        <a:t>valueOf</a:t>
                      </a:r>
                      <a:r>
                        <a:rPr lang="en-US" sz="1200" u="none" strike="noStrike" dirty="0"/>
                        <a:t>(); </a:t>
                      </a:r>
                      <a:endParaRPr lang="zh-CN" sz="1200" b="0" i="0" u="none" strike="noStrike" dirty="0">
                        <a:solidFill>
                          <a:srgbClr val="000000"/>
                        </a:solidFill>
                        <a:latin typeface="Times New Roman" panose="02020603050405020304"/>
                      </a:endParaRPr>
                    </a:p>
                  </a:txBody>
                  <a:tcPr marL="9525" marR="9525" marT="9525"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000496" y="1214428"/>
            <a:ext cx="646331" cy="369332"/>
          </a:xfrm>
          <a:prstGeom prst="rect">
            <a:avLst/>
          </a:prstGeom>
          <a:noFill/>
        </p:spPr>
        <p:txBody>
          <a:bodyPr wrap="none" rtlCol="0">
            <a:spAutoFit/>
          </a:bodyPr>
          <a:lstStyle/>
          <a:p>
            <a:r>
              <a:rPr lang="zh-CN" altLang="en-US" dirty="0">
                <a:solidFill>
                  <a:srgbClr val="0070C0"/>
                </a:solidFill>
              </a:rPr>
              <a:t>方法</a:t>
            </a:r>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3"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Window</a:t>
            </a:r>
            <a:r>
              <a:rPr lang="zh-CN" altLang="en-US" sz="2700" dirty="0">
                <a:solidFill>
                  <a:srgbClr val="FF6600"/>
                </a:solidFill>
                <a:latin typeface="Arial" panose="020B0604020202020204" pitchFamily="34" charset="0"/>
                <a:ea typeface="隶书" panose="02010509060101010101" pitchFamily="49" charset="-122"/>
              </a:rPr>
              <a:t>对象</a:t>
            </a:r>
          </a:p>
        </p:txBody>
      </p:sp>
      <p:graphicFrame>
        <p:nvGraphicFramePr>
          <p:cNvPr id="6" name="表格 5"/>
          <p:cNvGraphicFramePr>
            <a:graphicFrameLocks noGrp="1"/>
          </p:cNvGraphicFramePr>
          <p:nvPr>
            <p:custDataLst>
              <p:tags r:id="rId1"/>
            </p:custDataLst>
          </p:nvPr>
        </p:nvGraphicFramePr>
        <p:xfrm>
          <a:off x="963295" y="182245"/>
          <a:ext cx="7414260" cy="4856480"/>
        </p:xfrm>
        <a:graphic>
          <a:graphicData uri="http://schemas.openxmlformats.org/drawingml/2006/table">
            <a:tbl>
              <a:tblPr firstRow="1" bandRow="1">
                <a:tableStyleId>{00A15C55-8517-42AA-B614-E9B94910E393}</a:tableStyleId>
              </a:tblPr>
              <a:tblGrid>
                <a:gridCol w="2110105">
                  <a:extLst>
                    <a:ext uri="{9D8B030D-6E8A-4147-A177-3AD203B41FA5}">
                      <a16:colId xmlns:a16="http://schemas.microsoft.com/office/drawing/2014/main" val="20000"/>
                    </a:ext>
                  </a:extLst>
                </a:gridCol>
                <a:gridCol w="5304155">
                  <a:extLst>
                    <a:ext uri="{9D8B030D-6E8A-4147-A177-3AD203B41FA5}">
                      <a16:colId xmlns:a16="http://schemas.microsoft.com/office/drawing/2014/main" val="20001"/>
                    </a:ext>
                  </a:extLst>
                </a:gridCol>
              </a:tblGrid>
              <a:tr h="348615">
                <a:tc>
                  <a:txBody>
                    <a:bodyPr/>
                    <a:lstStyle/>
                    <a:p>
                      <a:pPr algn="ctr" fontAlgn="ctr"/>
                      <a:r>
                        <a:rPr lang="zh-CN" sz="1400" u="none" strike="noStrike" dirty="0"/>
                        <a:t>属    性</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描    述</a:t>
                      </a:r>
                      <a:endParaRPr lang="zh-CN" sz="140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00"/>
                  </a:ext>
                </a:extLst>
              </a:tr>
              <a:tr h="271145">
                <a:tc>
                  <a:txBody>
                    <a:bodyPr/>
                    <a:lstStyle/>
                    <a:p>
                      <a:pPr algn="just" fontAlgn="ctr"/>
                      <a:r>
                        <a:rPr lang="en-US" sz="850" u="none" strike="noStrike"/>
                        <a:t>document</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对窗口或框架中含有文档的Document对象的只读引用</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1"/>
                  </a:ext>
                </a:extLst>
              </a:tr>
              <a:tr h="270510">
                <a:tc>
                  <a:txBody>
                    <a:bodyPr/>
                    <a:lstStyle/>
                    <a:p>
                      <a:pPr algn="just" fontAlgn="ctr"/>
                      <a:r>
                        <a:rPr lang="en-US" sz="850" u="none" strike="noStrike"/>
                        <a:t>defaultStatus</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一个可读写的字符，用于指定状态栏中的默认消息</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2"/>
                  </a:ext>
                </a:extLst>
              </a:tr>
              <a:tr h="269240">
                <a:tc>
                  <a:txBody>
                    <a:bodyPr/>
                    <a:lstStyle/>
                    <a:p>
                      <a:pPr algn="just" fontAlgn="ctr"/>
                      <a:r>
                        <a:rPr lang="en-US" sz="850" u="none" strike="noStrike"/>
                        <a:t>frames</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表示当前窗口中所有Frame对象的集合</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3"/>
                  </a:ext>
                </a:extLst>
              </a:tr>
              <a:tr h="421640">
                <a:tc>
                  <a:txBody>
                    <a:bodyPr/>
                    <a:lstStyle/>
                    <a:p>
                      <a:pPr algn="just" fontAlgn="ctr"/>
                      <a:r>
                        <a:rPr lang="en-US" sz="850" u="none" strike="noStrike"/>
                        <a:t>location</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用于代表窗口或框架的Location对象。如果将一个URL赋予该属性，则浏览器将加载并显示该URL指定的文档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4"/>
                  </a:ext>
                </a:extLst>
              </a:tr>
              <a:tr h="270510">
                <a:tc>
                  <a:txBody>
                    <a:bodyPr/>
                    <a:lstStyle/>
                    <a:p>
                      <a:pPr algn="just" fontAlgn="ctr"/>
                      <a:r>
                        <a:rPr lang="en-US" sz="850" u="none" strike="noStrike"/>
                        <a:t>length</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窗口或框架包含的框架个数</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5"/>
                  </a:ext>
                </a:extLst>
              </a:tr>
              <a:tr h="268605">
                <a:tc>
                  <a:txBody>
                    <a:bodyPr/>
                    <a:lstStyle/>
                    <a:p>
                      <a:pPr algn="just" fontAlgn="ctr"/>
                      <a:r>
                        <a:rPr lang="en-US" sz="850" u="none" strike="noStrike"/>
                        <a:t>history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对窗口或框架的history对象的只读引用</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6"/>
                  </a:ext>
                </a:extLst>
              </a:tr>
              <a:tr h="271145">
                <a:tc>
                  <a:txBody>
                    <a:bodyPr/>
                    <a:lstStyle/>
                    <a:p>
                      <a:pPr algn="just" fontAlgn="ctr"/>
                      <a:r>
                        <a:rPr lang="en-US" sz="850" u="none" strike="noStrike"/>
                        <a:t>name</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用于存放窗口对象的名称</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7"/>
                  </a:ext>
                </a:extLst>
              </a:tr>
              <a:tr h="270510">
                <a:tc>
                  <a:txBody>
                    <a:bodyPr/>
                    <a:lstStyle/>
                    <a:p>
                      <a:pPr algn="just" fontAlgn="ctr"/>
                      <a:r>
                        <a:rPr lang="en-US" sz="850" u="none" strike="noStrike"/>
                        <a:t>status</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一个可读写的字符，用于指定状态栏中的当前信息</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8"/>
                  </a:ext>
                </a:extLst>
              </a:tr>
              <a:tr h="270510">
                <a:tc>
                  <a:txBody>
                    <a:bodyPr/>
                    <a:lstStyle/>
                    <a:p>
                      <a:pPr algn="just" fontAlgn="ctr"/>
                      <a:r>
                        <a:rPr lang="en-US" sz="850" u="none" strike="noStrike"/>
                        <a:t>top</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表示最顶层的浏览器窗口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9"/>
                  </a:ext>
                </a:extLst>
              </a:tr>
              <a:tr h="270510">
                <a:tc>
                  <a:txBody>
                    <a:bodyPr/>
                    <a:lstStyle/>
                    <a:p>
                      <a:pPr algn="just" fontAlgn="ctr"/>
                      <a:r>
                        <a:rPr lang="en-US" sz="850" u="none" strike="noStrike"/>
                        <a:t>parent</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表示包含当前窗口的父窗口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0"/>
                  </a:ext>
                </a:extLst>
              </a:tr>
              <a:tr h="270510">
                <a:tc>
                  <a:txBody>
                    <a:bodyPr/>
                    <a:lstStyle/>
                    <a:p>
                      <a:pPr algn="just" fontAlgn="ctr"/>
                      <a:r>
                        <a:rPr lang="en-US" sz="850" u="none" strike="noStrike"/>
                        <a:t>opener</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表示打开当前窗口的父窗口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1"/>
                  </a:ext>
                </a:extLst>
              </a:tr>
              <a:tr h="421005">
                <a:tc>
                  <a:txBody>
                    <a:bodyPr/>
                    <a:lstStyle/>
                    <a:p>
                      <a:pPr algn="just" fontAlgn="ctr"/>
                      <a:r>
                        <a:rPr lang="en-US" sz="850" u="none" strike="noStrike"/>
                        <a:t>closed</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一个只读的布尔值，表示当前窗口是否关闭。当浏览器窗口关闭时，表示该窗口的Window对象并不会消失，不过其closed属性被设置为true</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2"/>
                  </a:ext>
                </a:extLst>
              </a:tr>
              <a:tr h="271145">
                <a:tc>
                  <a:txBody>
                    <a:bodyPr/>
                    <a:lstStyle/>
                    <a:p>
                      <a:pPr algn="just" fontAlgn="ctr"/>
                      <a:r>
                        <a:rPr lang="en-US" sz="850" u="none" strike="noStrike"/>
                        <a:t>self</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表示当前窗口</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3"/>
                  </a:ext>
                </a:extLst>
              </a:tr>
              <a:tr h="270510">
                <a:tc>
                  <a:txBody>
                    <a:bodyPr/>
                    <a:lstStyle/>
                    <a:p>
                      <a:pPr algn="just" fontAlgn="ctr"/>
                      <a:r>
                        <a:rPr lang="en-US" sz="850" u="none" strike="noStrike"/>
                        <a:t>screen</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对窗口或框架的screen对象的只读引用，提供屏幕尺寸、颜色深度等信息</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14"/>
                  </a:ext>
                </a:extLst>
              </a:tr>
              <a:tr h="420370">
                <a:tc>
                  <a:txBody>
                    <a:bodyPr/>
                    <a:lstStyle/>
                    <a:p>
                      <a:pPr algn="just" fontAlgn="ctr"/>
                      <a:r>
                        <a:rPr lang="en-US" sz="850" u="none" strike="noStrike"/>
                        <a:t>navigator</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dirty="0"/>
                        <a:t>对窗口或框架的navigator对象的只读引用，通过navigator对象可以获得与浏览器相关的信息</a:t>
                      </a:r>
                      <a:endParaRPr lang="zh-CN" sz="85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15"/>
                  </a:ext>
                </a:extLst>
              </a:tr>
            </a:tbl>
          </a:graphicData>
        </a:graphic>
      </p:graphicFrame>
      <p:sp>
        <p:nvSpPr>
          <p:cNvPr id="7" name="TextBox 6"/>
          <p:cNvSpPr txBox="1"/>
          <p:nvPr/>
        </p:nvSpPr>
        <p:spPr>
          <a:xfrm>
            <a:off x="4000496" y="1214428"/>
            <a:ext cx="646331" cy="369332"/>
          </a:xfrm>
          <a:prstGeom prst="rect">
            <a:avLst/>
          </a:prstGeom>
          <a:noFill/>
        </p:spPr>
        <p:txBody>
          <a:bodyPr wrap="none" rtlCol="0">
            <a:spAutoFit/>
          </a:bodyPr>
          <a:lstStyle/>
          <a:p>
            <a:r>
              <a:rPr lang="zh-CN" altLang="en-US" dirty="0">
                <a:solidFill>
                  <a:srgbClr val="7030A0"/>
                </a:solidFill>
              </a:rPr>
              <a:t>属性</a:t>
            </a:r>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3"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Window</a:t>
            </a:r>
            <a:r>
              <a:rPr lang="zh-CN" altLang="en-US" sz="2700" dirty="0">
                <a:solidFill>
                  <a:srgbClr val="FF6600"/>
                </a:solidFill>
                <a:latin typeface="Arial" panose="020B0604020202020204" pitchFamily="34" charset="0"/>
                <a:ea typeface="隶书" panose="02010509060101010101" pitchFamily="49" charset="-122"/>
              </a:rPr>
              <a:t>对象</a:t>
            </a:r>
          </a:p>
        </p:txBody>
      </p:sp>
      <p:graphicFrame>
        <p:nvGraphicFramePr>
          <p:cNvPr id="7" name="表格 6"/>
          <p:cNvGraphicFramePr>
            <a:graphicFrameLocks noGrp="1"/>
          </p:cNvGraphicFramePr>
          <p:nvPr>
            <p:custDataLst>
              <p:tags r:id="rId1"/>
            </p:custDataLst>
          </p:nvPr>
        </p:nvGraphicFramePr>
        <p:xfrm>
          <a:off x="741680" y="711835"/>
          <a:ext cx="7505700" cy="4594225"/>
        </p:xfrm>
        <a:graphic>
          <a:graphicData uri="http://schemas.openxmlformats.org/drawingml/2006/table">
            <a:tbl>
              <a:tblPr firstRow="1" bandRow="1">
                <a:tableStyleId>{00A15C55-8517-42AA-B614-E9B94910E393}</a:tableStyleId>
              </a:tblPr>
              <a:tblGrid>
                <a:gridCol w="1876425">
                  <a:extLst>
                    <a:ext uri="{9D8B030D-6E8A-4147-A177-3AD203B41FA5}">
                      <a16:colId xmlns:a16="http://schemas.microsoft.com/office/drawing/2014/main" val="20000"/>
                    </a:ext>
                  </a:extLst>
                </a:gridCol>
                <a:gridCol w="1876425">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76425">
                  <a:extLst>
                    <a:ext uri="{9D8B030D-6E8A-4147-A177-3AD203B41FA5}">
                      <a16:colId xmlns:a16="http://schemas.microsoft.com/office/drawing/2014/main" val="20003"/>
                    </a:ext>
                  </a:extLst>
                </a:gridCol>
              </a:tblGrid>
              <a:tr h="388620">
                <a:tc>
                  <a:txBody>
                    <a:bodyPr/>
                    <a:lstStyle/>
                    <a:p>
                      <a:pPr algn="ctr" fontAlgn="ctr"/>
                      <a:r>
                        <a:rPr lang="zh-CN" sz="1400" u="none" strike="noStrike" dirty="0"/>
                        <a:t>方    法</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描    述</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方    法</a:t>
                      </a:r>
                      <a:endParaRPr lang="zh-CN" sz="1400" b="0" i="0" u="none" strike="noStrike" dirty="0">
                        <a:solidFill>
                          <a:srgbClr val="000000"/>
                        </a:solidFill>
                        <a:latin typeface="方正书宋简体"/>
                      </a:endParaRPr>
                    </a:p>
                  </a:txBody>
                  <a:tcPr marL="9525" marR="9525" marT="9525" marB="0" anchor="ctr"/>
                </a:tc>
                <a:tc>
                  <a:txBody>
                    <a:bodyPr/>
                    <a:lstStyle/>
                    <a:p>
                      <a:pPr algn="ctr" fontAlgn="ctr"/>
                      <a:r>
                        <a:rPr lang="zh-CN" sz="1400" u="none" strike="noStrike" dirty="0"/>
                        <a:t>描    述</a:t>
                      </a:r>
                      <a:endParaRPr lang="zh-CN" sz="140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00"/>
                  </a:ext>
                </a:extLst>
              </a:tr>
              <a:tr h="388620">
                <a:tc>
                  <a:txBody>
                    <a:bodyPr/>
                    <a:lstStyle/>
                    <a:p>
                      <a:pPr algn="just" fontAlgn="ctr"/>
                      <a:r>
                        <a:rPr lang="en-US" sz="850" u="none" strike="noStrike"/>
                        <a:t>alert()</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弹出一个警告对话框</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setTimeout(timer)</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在经过指定的时间后执行代码</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1"/>
                  </a:ext>
                </a:extLst>
              </a:tr>
              <a:tr h="605155">
                <a:tc>
                  <a:txBody>
                    <a:bodyPr/>
                    <a:lstStyle/>
                    <a:p>
                      <a:pPr algn="just" fontAlgn="ctr"/>
                      <a:r>
                        <a:rPr lang="en-US" sz="850" u="none" strike="noStrike"/>
                        <a:t>confirm()</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显示一个确认对话框，单击“确认”按钮时返回true，否则返回false</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clearTimeout()</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取消对指定代码的延迟执行</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2"/>
                  </a:ext>
                </a:extLst>
              </a:tr>
              <a:tr h="407670">
                <a:tc>
                  <a:txBody>
                    <a:bodyPr/>
                    <a:lstStyle/>
                    <a:p>
                      <a:pPr algn="just" fontAlgn="ctr"/>
                      <a:r>
                        <a:rPr lang="en-US" sz="850" u="none" strike="noStrike"/>
                        <a:t>prompt()</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弹出一个提示对话框，并要求输入一个简单的字符串</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moveTo(x,y)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将窗口移动到一个绝对位置</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3"/>
                  </a:ext>
                </a:extLst>
              </a:tr>
              <a:tr h="605155">
                <a:tc>
                  <a:txBody>
                    <a:bodyPr/>
                    <a:lstStyle/>
                    <a:p>
                      <a:pPr algn="just" fontAlgn="ctr"/>
                      <a:r>
                        <a:rPr lang="en-US" sz="850" u="none" strike="noStrike"/>
                        <a:t>blur()</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将键盘焦点从顶层浏览器窗口中移走。在多数平台上，这将使窗口移到最后面</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moveBy(offsetx,offsety)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将窗口移动到指定的位移量处</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4"/>
                  </a:ext>
                </a:extLst>
              </a:tr>
              <a:tr h="389890">
                <a:tc>
                  <a:txBody>
                    <a:bodyPr/>
                    <a:lstStyle/>
                    <a:p>
                      <a:pPr algn="just" fontAlgn="ctr"/>
                      <a:r>
                        <a:rPr lang="en-US" sz="850" u="none" strike="noStrike"/>
                        <a:t>close()</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关闭窗口</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resizeTo(x,y)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设置窗口的大小</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5"/>
                  </a:ext>
                </a:extLst>
              </a:tr>
              <a:tr h="603250">
                <a:tc>
                  <a:txBody>
                    <a:bodyPr/>
                    <a:lstStyle/>
                    <a:p>
                      <a:pPr algn="just" fontAlgn="ctr"/>
                      <a:r>
                        <a:rPr lang="en-US" sz="850" u="none" strike="noStrike"/>
                        <a:t>focus()</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将键盘焦点赋予顶层浏览器窗口。在多数平台上，这将使窗口移到最前边</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resizeBy(offsetx,offsety)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按照指定的位移量设置窗口的大小</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6"/>
                  </a:ext>
                </a:extLst>
              </a:tr>
              <a:tr h="408940">
                <a:tc>
                  <a:txBody>
                    <a:bodyPr/>
                    <a:lstStyle/>
                    <a:p>
                      <a:pPr algn="just" fontAlgn="ctr"/>
                      <a:r>
                        <a:rPr lang="en-US" sz="850" u="none" strike="noStrike"/>
                        <a:t>open()</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打开一个新窗口</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print()</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相当于浏览器工具栏中的“打印”按钮</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7"/>
                  </a:ext>
                </a:extLst>
              </a:tr>
              <a:tr h="408305">
                <a:tc>
                  <a:txBody>
                    <a:bodyPr/>
                    <a:lstStyle/>
                    <a:p>
                      <a:pPr algn="just" fontAlgn="ctr"/>
                      <a:r>
                        <a:rPr lang="en-US" sz="850" u="none" strike="noStrike"/>
                        <a:t>scrollTo(x,y)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把窗口滚动到x,y坐标指定的位置</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setInterval()</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周期执行指定的代码</a:t>
                      </a:r>
                      <a:endParaRPr lang="zh-CN" sz="850" b="0" i="0" u="none" strike="noStrike">
                        <a:solidFill>
                          <a:srgbClr val="000000"/>
                        </a:solidFill>
                        <a:latin typeface="方正书宋简体"/>
                      </a:endParaRPr>
                    </a:p>
                  </a:txBody>
                  <a:tcPr marL="9525" marR="9525" marT="9525" marB="0" anchor="ctr"/>
                </a:tc>
                <a:extLst>
                  <a:ext uri="{0D108BD9-81ED-4DB2-BD59-A6C34878D82A}">
                    <a16:rowId xmlns:a16="http://schemas.microsoft.com/office/drawing/2014/main" val="10008"/>
                  </a:ext>
                </a:extLst>
              </a:tr>
              <a:tr h="388620">
                <a:tc>
                  <a:txBody>
                    <a:bodyPr/>
                    <a:lstStyle/>
                    <a:p>
                      <a:pPr algn="just" fontAlgn="ctr"/>
                      <a:r>
                        <a:rPr lang="en-US" sz="850" u="none" strike="noStrike"/>
                        <a:t>scrollBy(offsetx,offsety)</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a:t>按照指定的位移量滚动窗口</a:t>
                      </a:r>
                      <a:endParaRPr lang="zh-CN" sz="850" b="0" i="0" u="none" strike="noStrike">
                        <a:solidFill>
                          <a:srgbClr val="000000"/>
                        </a:solidFill>
                        <a:latin typeface="方正书宋简体"/>
                      </a:endParaRPr>
                    </a:p>
                  </a:txBody>
                  <a:tcPr marL="9525" marR="9525" marT="9525" marB="0" anchor="ctr"/>
                </a:tc>
                <a:tc>
                  <a:txBody>
                    <a:bodyPr/>
                    <a:lstStyle/>
                    <a:p>
                      <a:pPr algn="just" fontAlgn="ctr"/>
                      <a:r>
                        <a:rPr lang="en-US" sz="850" u="none" strike="noStrike"/>
                        <a:t>clearInterval()</a:t>
                      </a:r>
                      <a:endParaRPr lang="zh-CN" sz="850" b="0" i="0" u="none" strike="noStrike">
                        <a:solidFill>
                          <a:srgbClr val="000000"/>
                        </a:solidFill>
                        <a:latin typeface="Times New Roman" panose="02020603050405020304"/>
                      </a:endParaRPr>
                    </a:p>
                  </a:txBody>
                  <a:tcPr marL="9525" marR="9525" marT="9525" marB="0" anchor="ctr"/>
                </a:tc>
                <a:tc>
                  <a:txBody>
                    <a:bodyPr/>
                    <a:lstStyle/>
                    <a:p>
                      <a:pPr algn="just" fontAlgn="ctr"/>
                      <a:r>
                        <a:rPr lang="zh-CN" sz="850" u="none" strike="noStrike" dirty="0"/>
                        <a:t>停止周期性地执行代码</a:t>
                      </a:r>
                      <a:endParaRPr lang="zh-CN" sz="850" b="0" i="0" u="none" strike="noStrike" dirty="0">
                        <a:solidFill>
                          <a:srgbClr val="000000"/>
                        </a:solidFill>
                        <a:latin typeface="方正书宋简体"/>
                      </a:endParaRPr>
                    </a:p>
                  </a:txBody>
                  <a:tcPr marL="9525" marR="9525" marT="9525" marB="0" anchor="ctr"/>
                </a:tc>
                <a:extLst>
                  <a:ext uri="{0D108BD9-81ED-4DB2-BD59-A6C34878D82A}">
                    <a16:rowId xmlns:a16="http://schemas.microsoft.com/office/drawing/2014/main" val="10009"/>
                  </a:ext>
                </a:extLst>
              </a:tr>
            </a:tbl>
          </a:graphicData>
        </a:graphic>
      </p:graphicFrame>
      <p:sp>
        <p:nvSpPr>
          <p:cNvPr id="8" name="TextBox 7"/>
          <p:cNvSpPr txBox="1"/>
          <p:nvPr/>
        </p:nvSpPr>
        <p:spPr>
          <a:xfrm>
            <a:off x="4000496" y="1214428"/>
            <a:ext cx="646331" cy="369332"/>
          </a:xfrm>
          <a:prstGeom prst="rect">
            <a:avLst/>
          </a:prstGeom>
          <a:noFill/>
        </p:spPr>
        <p:txBody>
          <a:bodyPr wrap="none" rtlCol="0">
            <a:spAutoFit/>
          </a:bodyPr>
          <a:lstStyle/>
          <a:p>
            <a:r>
              <a:rPr lang="zh-CN" altLang="en-US" dirty="0">
                <a:solidFill>
                  <a:srgbClr val="7030A0"/>
                </a:solidFill>
              </a:rPr>
              <a:t>方法</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pPr>
            <a:r>
              <a:rPr lang="en-US" altLang="zh-CN" b="1" dirty="0">
                <a:solidFill>
                  <a:srgbClr val="FF6600"/>
                </a:solidFill>
                <a:latin typeface="Arial" panose="020B0604020202020204" pitchFamily="34" charset="0"/>
                <a:ea typeface="黑体" panose="02010609060101010101" pitchFamily="49" charset="-122"/>
              </a:rPr>
              <a:t>1</a:t>
            </a:r>
            <a:r>
              <a:rPr lang="en-US" altLang="zh-CN" sz="1500" b="1" dirty="0">
                <a:solidFill>
                  <a:schemeClr val="bg1"/>
                </a:solidFill>
                <a:latin typeface="Arial" panose="020B0604020202020204" pitchFamily="34" charset="0"/>
                <a:ea typeface="黑体" panose="02010609060101010101" pitchFamily="49" charset="-122"/>
              </a:rPr>
              <a:t>           </a:t>
            </a:r>
            <a:r>
              <a:rPr lang="en-US" altLang="zh-CN" b="1" dirty="0">
                <a:solidFill>
                  <a:schemeClr val="bg1"/>
                </a:solidFill>
                <a:latin typeface="Arial" panose="020B0604020202020204" pitchFamily="34" charset="0"/>
                <a:ea typeface="黑体" panose="02010609060101010101" pitchFamily="49" charset="-122"/>
              </a:rPr>
              <a:t>JavaScript</a:t>
            </a:r>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内容占位符 2"/>
          <p:cNvSpPr>
            <a:spLocks noGrp="1"/>
          </p:cNvSpPr>
          <p:nvPr>
            <p:ph idx="1"/>
          </p:nvPr>
        </p:nvSpPr>
        <p:spPr>
          <a:xfrm>
            <a:off x="971471" y="771764"/>
            <a:ext cx="7715329" cy="1655970"/>
          </a:xfrm>
        </p:spPr>
        <p:txBody>
          <a:bodyPr vert="horz" wrap="square" lIns="68580" tIns="34290" rIns="68580" bIns="34290" anchor="t" anchorCtr="0">
            <a:normAutofit fontScale="82500" lnSpcReduction="10000"/>
          </a:bodyPr>
          <a:lstStyle/>
          <a:p>
            <a:pPr>
              <a:buNone/>
            </a:pPr>
            <a:r>
              <a:rPr lang="en-US" altLang="zh-CN" b="1" dirty="0"/>
              <a:t> Window</a:t>
            </a:r>
            <a:r>
              <a:rPr lang="zh-CN" altLang="en-US" b="1" dirty="0"/>
              <a:t>（窗口）</a:t>
            </a:r>
            <a:r>
              <a:rPr lang="zh-CN" altLang="zh-CN" b="1" dirty="0"/>
              <a:t>对象</a:t>
            </a:r>
            <a:endParaRPr lang="en-US" altLang="zh-CN" b="1" dirty="0"/>
          </a:p>
          <a:p>
            <a:pPr>
              <a:buNone/>
            </a:pPr>
            <a:r>
              <a:rPr lang="en-US" altLang="zh-CN" b="1" dirty="0"/>
              <a:t>1</a:t>
            </a:r>
            <a:r>
              <a:rPr lang="zh-CN" altLang="zh-CN" b="1" dirty="0"/>
              <a:t>、</a:t>
            </a:r>
            <a:r>
              <a:rPr lang="en-US" altLang="zh-CN" b="1" dirty="0"/>
              <a:t>Window</a:t>
            </a:r>
            <a:r>
              <a:rPr lang="zh-CN" altLang="zh-CN" b="1" dirty="0"/>
              <a:t>对象的构成</a:t>
            </a:r>
            <a:endParaRPr lang="zh-CN" altLang="zh-CN" dirty="0"/>
          </a:p>
          <a:p>
            <a:pPr>
              <a:buNone/>
            </a:pPr>
            <a:r>
              <a:rPr lang="en-US" altLang="zh-CN" dirty="0"/>
              <a:t>         Window</a:t>
            </a:r>
            <a:r>
              <a:rPr lang="zh-CN" altLang="zh-CN" dirty="0"/>
              <a:t>对象是浏览器提供的内置对象。</a:t>
            </a:r>
            <a:r>
              <a:rPr lang="zh-CN" altLang="en-US" dirty="0"/>
              <a:t>三个不同的标签页，代表着三个</a:t>
            </a:r>
            <a:r>
              <a:rPr lang="en-US" altLang="zh-CN" dirty="0"/>
              <a:t>window</a:t>
            </a:r>
            <a:r>
              <a:rPr lang="zh-CN" altLang="en-US" dirty="0"/>
              <a:t>对象。</a:t>
            </a:r>
            <a:endParaRPr lang="zh-CN" altLang="zh-CN" dirty="0"/>
          </a:p>
          <a:p>
            <a:endParaRPr lang="zh-CN" altLang="en-US" dirty="0"/>
          </a:p>
        </p:txBody>
      </p:sp>
      <p:pic>
        <p:nvPicPr>
          <p:cNvPr id="1028" name="Picture 4">
            <a:extLst>
              <a:ext uri="{FF2B5EF4-FFF2-40B4-BE49-F238E27FC236}">
                <a16:creationId xmlns:a16="http://schemas.microsoft.com/office/drawing/2014/main" id="{CE9563BA-3573-F173-C12D-05017494A8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3219822"/>
            <a:ext cx="4787900" cy="66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vert="horz" wrap="square" lIns="68580" tIns="34290" rIns="68580" bIns="34290" anchor="ctr" anchorCtr="0"/>
          <a:lstStyle/>
          <a:p>
            <a:r>
              <a:rPr lang="en-US" altLang="zh-CN" b="1" dirty="0"/>
              <a:t>5.4. JaveScript</a:t>
            </a:r>
            <a:r>
              <a:rPr lang="zh-CN" altLang="zh-CN" b="1" dirty="0"/>
              <a:t>对象</a:t>
            </a:r>
            <a:endParaRPr lang="zh-CN" altLang="en-US" dirty="0"/>
          </a:p>
        </p:txBody>
      </p:sp>
      <p:sp>
        <p:nvSpPr>
          <p:cNvPr id="44035" name="内容占位符 2"/>
          <p:cNvSpPr>
            <a:spLocks noGrp="1"/>
          </p:cNvSpPr>
          <p:nvPr>
            <p:ph idx="1"/>
          </p:nvPr>
        </p:nvSpPr>
        <p:spPr/>
        <p:txBody>
          <a:bodyPr vert="horz" wrap="square" lIns="68580" tIns="34290" rIns="68580" bIns="34290" anchor="t" anchorCtr="0">
            <a:normAutofit fontScale="32500" lnSpcReduction="20000"/>
          </a:bodyPr>
          <a:lstStyle/>
          <a:p>
            <a:pPr marL="457200" indent="-457200">
              <a:buNone/>
            </a:pPr>
            <a:r>
              <a:rPr lang="en-US" altLang="zh-CN" sz="6665" b="1" dirty="0"/>
              <a:t>5.4.3 document</a:t>
            </a:r>
            <a:r>
              <a:rPr lang="zh-CN" altLang="zh-CN" sz="6665" b="1" dirty="0"/>
              <a:t>对象</a:t>
            </a:r>
            <a:endParaRPr lang="zh-CN" altLang="zh-CN" sz="6665" dirty="0"/>
          </a:p>
          <a:p>
            <a:pPr marL="457200" indent="-457200">
              <a:buNone/>
            </a:pPr>
            <a:r>
              <a:rPr lang="en-US" altLang="zh-CN" sz="6665" dirty="0"/>
              <a:t>   Window</a:t>
            </a:r>
            <a:r>
              <a:rPr lang="zh-CN" altLang="zh-CN" sz="6665" dirty="0"/>
              <a:t>对象的下一层中使用最多的是</a:t>
            </a:r>
            <a:r>
              <a:rPr lang="en-US" altLang="zh-CN" sz="6665" dirty="0"/>
              <a:t>document</a:t>
            </a:r>
            <a:r>
              <a:rPr lang="zh-CN" altLang="zh-CN" sz="6665" dirty="0"/>
              <a:t>对象。</a:t>
            </a:r>
            <a:r>
              <a:rPr lang="zh-CN" altLang="en-US" sz="6665" dirty="0"/>
              <a:t>即</a:t>
            </a:r>
            <a:r>
              <a:rPr lang="en-US" altLang="zh-CN" sz="6665" dirty="0"/>
              <a:t>HTML</a:t>
            </a:r>
            <a:r>
              <a:rPr lang="zh-CN" altLang="en-US" sz="6665" dirty="0"/>
              <a:t>文档对象模型（</a:t>
            </a:r>
            <a:r>
              <a:rPr lang="en-US" altLang="zh-CN" sz="6665" dirty="0"/>
              <a:t>Document Object Model</a:t>
            </a:r>
            <a:r>
              <a:rPr lang="zh-CN" altLang="en-US" sz="6665" dirty="0"/>
              <a:t>，</a:t>
            </a:r>
            <a:r>
              <a:rPr lang="en-US" altLang="zh-CN" sz="6665" dirty="0"/>
              <a:t>DOM</a:t>
            </a:r>
            <a:r>
              <a:rPr lang="zh-CN" altLang="en-US" sz="6665" dirty="0"/>
              <a:t>）。</a:t>
            </a:r>
            <a:r>
              <a:rPr lang="en-US" altLang="zh-CN" sz="6665" dirty="0"/>
              <a:t>HTML</a:t>
            </a:r>
            <a:r>
              <a:rPr lang="zh-CN" altLang="en-US" sz="6665" dirty="0"/>
              <a:t>文档对象模型是一种树状结构。</a:t>
            </a:r>
          </a:p>
          <a:p>
            <a:pPr marL="457200" indent="-457200">
              <a:buNone/>
            </a:pPr>
            <a:r>
              <a:rPr lang="en-US" altLang="zh-CN" sz="6665" dirty="0"/>
              <a:t>     form</a:t>
            </a:r>
            <a:r>
              <a:rPr lang="zh-CN" altLang="en-US" sz="6665" dirty="0"/>
              <a:t>（窗体）对象：是</a:t>
            </a:r>
            <a:r>
              <a:rPr lang="en-US" altLang="zh-CN" sz="6665" dirty="0"/>
              <a:t>document</a:t>
            </a:r>
            <a:r>
              <a:rPr lang="zh-CN" altLang="en-US" sz="6665" dirty="0"/>
              <a:t>对象下层的常用对象，为处理表单界面提供属性和方法。 </a:t>
            </a:r>
            <a:endParaRPr lang="zh-CN" altLang="zh-CN" sz="6665" dirty="0"/>
          </a:p>
          <a:p>
            <a:pPr marL="457200" indent="-457200">
              <a:buNone/>
            </a:pPr>
            <a:r>
              <a:rPr lang="en-US" altLang="zh-CN" sz="6665" b="1" dirty="0"/>
              <a:t>1</a:t>
            </a:r>
            <a:r>
              <a:rPr lang="zh-CN" altLang="en-US" sz="6665" b="1" dirty="0"/>
              <a:t>、</a:t>
            </a:r>
            <a:r>
              <a:rPr lang="en-US" altLang="zh-CN" sz="6665" b="1" dirty="0"/>
              <a:t>document</a:t>
            </a:r>
            <a:r>
              <a:rPr lang="zh-CN" altLang="zh-CN" sz="6665" b="1" dirty="0"/>
              <a:t>对象的属性和方法</a:t>
            </a:r>
            <a:endParaRPr lang="zh-CN" altLang="zh-CN" sz="6665" dirty="0"/>
          </a:p>
          <a:p>
            <a:pPr marL="457200" indent="-457200">
              <a:buNone/>
            </a:pPr>
            <a:r>
              <a:rPr lang="en-US" altLang="zh-CN" sz="6665" dirty="0"/>
              <a:t>    </a:t>
            </a:r>
            <a:r>
              <a:rPr lang="zh-CN" altLang="zh-CN" sz="6665" dirty="0"/>
              <a:t>使用</a:t>
            </a:r>
            <a:r>
              <a:rPr lang="en-US" altLang="zh-CN" sz="6665" dirty="0"/>
              <a:t>document</a:t>
            </a:r>
            <a:r>
              <a:rPr lang="zh-CN" altLang="zh-CN" sz="6665" dirty="0"/>
              <a:t>对象的属性设置</a:t>
            </a:r>
            <a:r>
              <a:rPr lang="en-US" altLang="zh-CN" sz="6665" dirty="0"/>
              <a:t>Web</a:t>
            </a:r>
            <a:r>
              <a:rPr lang="zh-CN" altLang="zh-CN" sz="6665" dirty="0"/>
              <a:t>页面的特性，例如：标题、前景色、背景色和超链接颜色等。它主要用来设置当前下载的</a:t>
            </a:r>
            <a:r>
              <a:rPr lang="en-US" altLang="zh-CN" sz="6665" dirty="0"/>
              <a:t>HTML</a:t>
            </a:r>
            <a:r>
              <a:rPr lang="zh-CN" altLang="zh-CN" sz="6665" dirty="0"/>
              <a:t>文件中的基本数据和字符串的显示效果。</a:t>
            </a:r>
            <a:endParaRPr lang="en-US" altLang="zh-CN" sz="6665" dirty="0"/>
          </a:p>
          <a:p>
            <a:pPr marL="457200" indent="-457200">
              <a:buNone/>
            </a:pPr>
            <a:r>
              <a:rPr lang="en-US" altLang="zh-CN" sz="6665" dirty="0"/>
              <a:t>       document</a:t>
            </a:r>
            <a:r>
              <a:rPr lang="zh-CN" altLang="zh-CN" sz="6665" dirty="0"/>
              <a:t>对象的主要属性和</a:t>
            </a:r>
            <a:r>
              <a:rPr lang="zh-CN" altLang="en-US" sz="6665" dirty="0"/>
              <a:t>方法说明</a:t>
            </a:r>
            <a:r>
              <a:rPr lang="zh-CN" altLang="zh-CN" sz="6665" dirty="0"/>
              <a:t>。</a:t>
            </a:r>
            <a:endParaRPr lang="en-US" altLang="zh-CN" sz="6665" dirty="0"/>
          </a:p>
          <a:p>
            <a:pPr marL="457200" indent="-457200">
              <a:buNone/>
            </a:pPr>
            <a:r>
              <a:rPr lang="en-US" altLang="zh-CN" sz="6665" b="1" dirty="0"/>
              <a:t>2</a:t>
            </a:r>
            <a:r>
              <a:rPr lang="zh-CN" altLang="en-US" sz="6665" b="1" dirty="0"/>
              <a:t>、</a:t>
            </a:r>
            <a:r>
              <a:rPr lang="en-US" altLang="zh-CN" sz="6665" b="1" dirty="0"/>
              <a:t>document</a:t>
            </a:r>
            <a:r>
              <a:rPr lang="zh-CN" altLang="zh-CN" sz="6665" b="1" dirty="0"/>
              <a:t>对象的事件</a:t>
            </a:r>
            <a:endParaRPr lang="zh-CN" altLang="zh-CN" sz="6665" dirty="0"/>
          </a:p>
          <a:p>
            <a:pPr marL="457200" indent="-457200">
              <a:buNone/>
            </a:pPr>
            <a:r>
              <a:rPr lang="en-US" altLang="zh-CN" sz="1500" dirty="0"/>
              <a:t>  </a:t>
            </a:r>
            <a:r>
              <a:rPr lang="en-US" altLang="zh-CN" sz="6400" dirty="0"/>
              <a:t>document</a:t>
            </a:r>
            <a:r>
              <a:rPr lang="zh-CN" altLang="zh-CN" sz="6400" dirty="0"/>
              <a:t>对象的鼠标事件和它们的使用说明。</a:t>
            </a:r>
            <a:endParaRPr lang="en-US" altLang="zh-CN" sz="1500" dirty="0"/>
          </a:p>
          <a:p>
            <a:pPr marL="457200" indent="-457200">
              <a:buNone/>
            </a:pPr>
            <a:endParaRPr lang="zh-CN" altLang="en-US" sz="1500" dirty="0"/>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a:xfrm>
            <a:off x="539553" y="410766"/>
            <a:ext cx="8352928" cy="4644628"/>
          </a:xfrm>
        </p:spPr>
        <p:txBody>
          <a:bodyPr vert="horz" wrap="square" lIns="68580" tIns="34290" rIns="68580" bIns="34290" anchor="t" anchorCtr="0">
            <a:normAutofit/>
          </a:bodyPr>
          <a:lstStyle/>
          <a:p>
            <a:pPr>
              <a:buNone/>
            </a:pPr>
            <a:r>
              <a:rPr lang="en-US" altLang="zh-CN" b="1" dirty="0"/>
              <a:t>3 document</a:t>
            </a:r>
            <a:r>
              <a:rPr lang="zh-CN" altLang="zh-CN" b="1" dirty="0"/>
              <a:t>对象</a:t>
            </a:r>
            <a:r>
              <a:rPr lang="zh-CN" altLang="en-US" b="1" dirty="0"/>
              <a:t>的应用</a:t>
            </a:r>
            <a:endParaRPr lang="zh-CN" altLang="zh-CN" dirty="0"/>
          </a:p>
          <a:p>
            <a:pPr>
              <a:buNone/>
            </a:pPr>
            <a:r>
              <a:rPr lang="en-US" altLang="zh-CN" sz="1500" b="1" dirty="0"/>
              <a:t>[</a:t>
            </a:r>
            <a:r>
              <a:rPr lang="zh-CN" altLang="zh-CN" sz="1500" b="1" dirty="0"/>
              <a:t>例</a:t>
            </a:r>
            <a:r>
              <a:rPr lang="en-US" altLang="zh-CN" sz="1500" b="1" dirty="0"/>
              <a:t>5.4]</a:t>
            </a:r>
            <a:r>
              <a:rPr lang="en-US" altLang="zh-CN" sz="1500" dirty="0"/>
              <a:t> </a:t>
            </a:r>
            <a:r>
              <a:rPr lang="zh-CN" altLang="zh-CN" sz="1500" dirty="0"/>
              <a:t>页面上有</a:t>
            </a:r>
            <a:r>
              <a:rPr lang="en-US" altLang="zh-CN" sz="1500" dirty="0"/>
              <a:t>2</a:t>
            </a:r>
            <a:r>
              <a:rPr lang="zh-CN" altLang="zh-CN" sz="1500" dirty="0"/>
              <a:t>个文本框，在第</a:t>
            </a:r>
            <a:r>
              <a:rPr lang="en-US" altLang="zh-CN" sz="1500" dirty="0"/>
              <a:t>1</a:t>
            </a:r>
            <a:r>
              <a:rPr lang="zh-CN" altLang="zh-CN" sz="1500" dirty="0"/>
              <a:t>个文本框输入内容后，单击第</a:t>
            </a:r>
            <a:r>
              <a:rPr lang="en-US" altLang="zh-CN" sz="1500" dirty="0"/>
              <a:t>2</a:t>
            </a:r>
            <a:r>
              <a:rPr lang="zh-CN" altLang="zh-CN" sz="1500" dirty="0"/>
              <a:t>个文本框时，在第</a:t>
            </a:r>
            <a:r>
              <a:rPr lang="en-US" altLang="zh-CN" sz="1500" dirty="0"/>
              <a:t>2</a:t>
            </a:r>
            <a:r>
              <a:rPr lang="zh-CN" altLang="zh-CN" sz="1500" dirty="0"/>
              <a:t>个文本框内显示第</a:t>
            </a:r>
            <a:r>
              <a:rPr lang="en-US" altLang="zh-CN" sz="1500" dirty="0"/>
              <a:t>1</a:t>
            </a:r>
            <a:r>
              <a:rPr lang="zh-CN" altLang="zh-CN" sz="1500" dirty="0"/>
              <a:t>个文本框的内容。实现上述任务的代码</a:t>
            </a:r>
            <a:r>
              <a:rPr lang="en-US" altLang="zh-CN" sz="1500" dirty="0"/>
              <a:t>ex5-4.html</a:t>
            </a:r>
            <a:r>
              <a:rPr lang="zh-CN" altLang="zh-CN" sz="1500" dirty="0"/>
              <a:t>代码清单如下： </a:t>
            </a:r>
          </a:p>
          <a:p>
            <a:pPr>
              <a:buNone/>
            </a:pPr>
            <a:r>
              <a:rPr lang="en-US" altLang="zh-CN" sz="1200" dirty="0"/>
              <a:t>&lt;html&gt;</a:t>
            </a:r>
            <a:endParaRPr lang="zh-CN" altLang="zh-CN" sz="1200" dirty="0"/>
          </a:p>
          <a:p>
            <a:pPr>
              <a:buNone/>
            </a:pPr>
            <a:r>
              <a:rPr lang="en-US" altLang="zh-CN" sz="1200" dirty="0"/>
              <a:t>&lt;head&gt;&lt;title&gt;document</a:t>
            </a:r>
            <a:r>
              <a:rPr lang="zh-CN" altLang="zh-CN" sz="1200" dirty="0"/>
              <a:t>对象应用</a:t>
            </a:r>
            <a:r>
              <a:rPr lang="en-US" altLang="zh-CN" sz="1200" dirty="0"/>
              <a:t>&lt;/title&gt;&lt;/head&gt;</a:t>
            </a:r>
            <a:endParaRPr lang="zh-CN" altLang="zh-CN" sz="1200" dirty="0"/>
          </a:p>
          <a:p>
            <a:pPr>
              <a:buNone/>
            </a:pPr>
            <a:r>
              <a:rPr lang="en-US" altLang="zh-CN" sz="1200" dirty="0"/>
              <a:t>&lt;body&gt;</a:t>
            </a:r>
            <a:endParaRPr lang="zh-CN" altLang="zh-CN" sz="1200" dirty="0"/>
          </a:p>
          <a:p>
            <a:pPr>
              <a:buNone/>
            </a:pPr>
            <a:r>
              <a:rPr lang="zh-CN" altLang="en-US" sz="1200" dirty="0"/>
              <a:t>          </a:t>
            </a:r>
            <a:r>
              <a:rPr lang="zh-CN" altLang="zh-CN" sz="1200" dirty="0"/>
              <a:t>将文字输入文本框</a:t>
            </a:r>
            <a:r>
              <a:rPr lang="en-US" altLang="zh-CN" sz="1200" dirty="0"/>
              <a:t>1</a:t>
            </a:r>
            <a:endParaRPr lang="zh-CN" altLang="zh-CN" sz="1200" dirty="0"/>
          </a:p>
          <a:p>
            <a:pPr>
              <a:buNone/>
            </a:pPr>
            <a:r>
              <a:rPr lang="en-US" altLang="zh-CN" sz="1200" dirty="0"/>
              <a:t>    &lt;form&gt;</a:t>
            </a:r>
          </a:p>
          <a:p>
            <a:pPr>
              <a:buNone/>
            </a:pPr>
            <a:r>
              <a:rPr lang="en-US" altLang="zh-CN" sz="1200" dirty="0"/>
              <a:t>           &lt;input type=text onChange=“document.my.elements[0].value=this.value;”&gt;</a:t>
            </a:r>
            <a:endParaRPr lang="zh-CN" altLang="zh-CN" sz="1200" dirty="0"/>
          </a:p>
          <a:p>
            <a:pPr>
              <a:buNone/>
            </a:pPr>
            <a:r>
              <a:rPr lang="en-US" altLang="zh-CN" sz="1200" dirty="0"/>
              <a:t>            &lt;!--</a:t>
            </a:r>
            <a:r>
              <a:rPr lang="zh-CN" altLang="zh-CN" sz="1200" dirty="0"/>
              <a:t>输入文本框元素</a:t>
            </a:r>
            <a:r>
              <a:rPr lang="en-US" altLang="zh-CN" sz="1200" dirty="0"/>
              <a:t>[0]=</a:t>
            </a:r>
            <a:r>
              <a:rPr lang="zh-CN" altLang="zh-CN" sz="1200" dirty="0"/>
              <a:t>输入的内容</a:t>
            </a:r>
            <a:r>
              <a:rPr lang="en-US" altLang="zh-CN" sz="1200" dirty="0"/>
              <a:t>//--&gt;&lt;br&gt;</a:t>
            </a:r>
            <a:endParaRPr lang="zh-CN" altLang="zh-CN" sz="1200" dirty="0"/>
          </a:p>
          <a:p>
            <a:pPr>
              <a:buNone/>
            </a:pPr>
            <a:r>
              <a:rPr lang="en-US" altLang="zh-CN" sz="1200" dirty="0"/>
              <a:t>   &lt;/form&gt;</a:t>
            </a:r>
            <a:endParaRPr lang="zh-CN" altLang="zh-CN" sz="1200" dirty="0"/>
          </a:p>
          <a:p>
            <a:pPr>
              <a:buNone/>
            </a:pPr>
            <a:r>
              <a:rPr lang="zh-CN" altLang="en-US" sz="1200" dirty="0"/>
              <a:t>              </a:t>
            </a:r>
            <a:r>
              <a:rPr lang="zh-CN" altLang="zh-CN" sz="1200" dirty="0"/>
              <a:t>单击文本框</a:t>
            </a:r>
            <a:r>
              <a:rPr lang="en-US" altLang="zh-CN" sz="1200" dirty="0"/>
              <a:t>2</a:t>
            </a:r>
            <a:r>
              <a:rPr lang="zh-CN" altLang="zh-CN" sz="1200" dirty="0"/>
              <a:t>显示文本框</a:t>
            </a:r>
            <a:r>
              <a:rPr lang="en-US" altLang="zh-CN" sz="1200" dirty="0"/>
              <a:t>1</a:t>
            </a:r>
            <a:r>
              <a:rPr lang="zh-CN" altLang="zh-CN" sz="1200" dirty="0"/>
              <a:t>的内容</a:t>
            </a:r>
          </a:p>
          <a:p>
            <a:pPr>
              <a:buNone/>
            </a:pPr>
            <a:r>
              <a:rPr lang="en-US" altLang="zh-CN" sz="1200" dirty="0"/>
              <a:t>    &lt;form name=“my”&gt;</a:t>
            </a:r>
            <a:endParaRPr lang="zh-CN" altLang="zh-CN" sz="1200" dirty="0"/>
          </a:p>
          <a:p>
            <a:pPr>
              <a:buNone/>
            </a:pPr>
            <a:r>
              <a:rPr lang="en-US" altLang="zh-CN" sz="1200" dirty="0"/>
              <a:t>          &lt;input type=text</a:t>
            </a:r>
            <a:endParaRPr lang="zh-CN" altLang="zh-CN" sz="1200" dirty="0"/>
          </a:p>
          <a:p>
            <a:pPr>
              <a:buNone/>
            </a:pPr>
            <a:r>
              <a:rPr lang="en-US" altLang="zh-CN" sz="1200" dirty="0"/>
              <a:t>         onChange=“document.form[0].elements[0].value=this.value;”&gt;</a:t>
            </a:r>
            <a:endParaRPr lang="zh-CN" altLang="zh-CN" sz="1200" dirty="0"/>
          </a:p>
          <a:p>
            <a:pPr>
              <a:buNone/>
            </a:pPr>
            <a:r>
              <a:rPr lang="en-US" altLang="zh-CN" sz="1200" dirty="0"/>
              <a:t>	   &lt;!--</a:t>
            </a:r>
            <a:r>
              <a:rPr lang="zh-CN" altLang="zh-CN" sz="1200" dirty="0"/>
              <a:t>输入文本框元素</a:t>
            </a:r>
            <a:r>
              <a:rPr lang="en-US" altLang="zh-CN" sz="1200" dirty="0"/>
              <a:t>[0]=</a:t>
            </a:r>
            <a:r>
              <a:rPr lang="zh-CN" altLang="zh-CN" sz="1200" dirty="0"/>
              <a:t>输入的内容</a:t>
            </a:r>
            <a:r>
              <a:rPr lang="en-US" altLang="zh-CN" sz="1200" dirty="0"/>
              <a:t>//--&gt;</a:t>
            </a:r>
            <a:endParaRPr lang="zh-CN" altLang="zh-CN" sz="1200" dirty="0"/>
          </a:p>
          <a:p>
            <a:pPr>
              <a:buNone/>
            </a:pPr>
            <a:r>
              <a:rPr lang="en-US" altLang="zh-CN" sz="1200" dirty="0"/>
              <a:t>   &lt;/form</a:t>
            </a:r>
            <a:endParaRPr lang="zh-CN" altLang="zh-CN" dirty="0"/>
          </a:p>
          <a:p>
            <a:pPr>
              <a:buNone/>
            </a:pPr>
            <a:r>
              <a:rPr lang="en-US" altLang="zh-CN" sz="1200" dirty="0"/>
              <a:t>&lt;/body&gt;</a:t>
            </a:r>
            <a:endParaRPr lang="zh-CN" altLang="zh-CN" sz="1200" dirty="0"/>
          </a:p>
          <a:p>
            <a:pPr>
              <a:buNone/>
            </a:pPr>
            <a:r>
              <a:rPr lang="en-US" altLang="zh-CN" sz="1200" dirty="0"/>
              <a:t>&lt;/html&gt;</a:t>
            </a:r>
            <a:endParaRPr lang="zh-CN" altLang="zh-CN" sz="1200" dirty="0"/>
          </a:p>
          <a:p>
            <a:pPr>
              <a:buNone/>
            </a:pPr>
            <a:endParaRPr lang="zh-CN" altLang="zh-CN" dirty="0"/>
          </a:p>
          <a:p>
            <a:pPr>
              <a:buNone/>
            </a:pPr>
            <a:endParaRPr lang="zh-CN" altLang="en-US" dirty="0"/>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1277541" y="248841"/>
            <a:ext cx="6588919" cy="4644629"/>
          </a:xfrm>
        </p:spPr>
        <p:txBody>
          <a:bodyPr vert="horz" wrap="square" lIns="68580" tIns="34290" rIns="68580" bIns="3429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1">
                <a:ln>
                  <a:noFill/>
                </a:ln>
                <a:solidFill>
                  <a:schemeClr val="tx1"/>
                </a:solidFill>
                <a:effectLst/>
                <a:uLnTx/>
                <a:uFillTx/>
                <a:latin typeface="+mn-lt"/>
                <a:ea typeface="+mn-ea"/>
                <a:cs typeface="+mn-cs"/>
              </a:rPr>
              <a:t>3 </a:t>
            </a:r>
            <a:r>
              <a:rPr kumimoji="0" lang="en-US" sz="1800" b="1" i="0" u="none" strike="noStrike" kern="0" cap="none" spc="0" normalizeH="0" baseline="0" noProof="1">
                <a:ln>
                  <a:noFill/>
                </a:ln>
                <a:solidFill>
                  <a:schemeClr val="tx1"/>
                </a:solidFill>
                <a:effectLst/>
                <a:uLnTx/>
                <a:uFillTx/>
                <a:latin typeface="+mn-lt"/>
                <a:ea typeface="+mn-ea"/>
                <a:cs typeface="+mn-cs"/>
              </a:rPr>
              <a:t>html DOM</a:t>
            </a:r>
            <a:endParaRPr kumimoji="0" lang="zh-CN" altLang="zh-CN" sz="1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endParaRPr kumimoji="0" lang="en-US" altLang="zh-CN" sz="1200" b="0" i="0" u="none" strike="noStrike" kern="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350" b="0" i="0" u="none" strike="noStrike" kern="0" cap="none" spc="0" normalizeH="0" baseline="0" noProof="1">
                <a:ln>
                  <a:noFill/>
                </a:ln>
                <a:solidFill>
                  <a:srgbClr val="000000"/>
                </a:solidFill>
                <a:effectLst/>
                <a:uLnTx/>
                <a:uFillTx/>
                <a:latin typeface="Consolas" panose="020B0609020204030204" pitchFamily="49" charset="0"/>
                <a:ea typeface="+mn-ea"/>
                <a:cs typeface="+mn-cs"/>
                <a:sym typeface="+mn-ea"/>
              </a:rPr>
              <a:t>HTML DOM （文档对象模型）</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350" b="0" i="0" u="none" strike="noStrike" kern="0" cap="none" spc="0" normalizeH="0" baseline="0" noProof="1">
                <a:ln>
                  <a:noFill/>
                </a:ln>
                <a:solidFill>
                  <a:srgbClr val="000000"/>
                </a:solidFill>
                <a:effectLst/>
                <a:uLnTx/>
                <a:uFillTx/>
                <a:latin typeface="Consolas" panose="020B0609020204030204" pitchFamily="49" charset="0"/>
                <a:ea typeface="+mn-ea"/>
                <a:cs typeface="+mn-cs"/>
                <a:sym typeface="+mn-ea"/>
              </a:rPr>
              <a:t>当网页被加载时，浏览器会创建页面的文档对象模型（Document Object Model）。</a:t>
            </a: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350" b="0" i="0" u="none" strike="noStrike" kern="0" cap="none" spc="0" normalizeH="0" baseline="0" noProof="1">
                <a:ln>
                  <a:noFill/>
                </a:ln>
                <a:solidFill>
                  <a:srgbClr val="000000"/>
                </a:solidFill>
                <a:effectLst/>
                <a:uLnTx/>
                <a:uFillTx/>
                <a:latin typeface="Consolas" panose="020B0609020204030204" pitchFamily="49" charset="0"/>
                <a:ea typeface="+mn-ea"/>
                <a:cs typeface="+mn-cs"/>
                <a:sym typeface="+mn-ea"/>
              </a:rPr>
              <a:t>HTML DOM 模型被构造为对象的树。</a:t>
            </a:r>
            <a:r>
              <a:rPr kumimoji="0" lang="zh-CN" altLang="zh-CN" sz="1350" b="0" i="0" u="none" strike="noStrike" kern="0" cap="none" spc="0" normalizeH="0" baseline="0" noProof="1">
                <a:ln>
                  <a:noFill/>
                </a:ln>
                <a:solidFill>
                  <a:srgbClr val="0000DD"/>
                </a:solidFill>
                <a:effectLst/>
                <a:uLnTx/>
                <a:uFillTx/>
                <a:latin typeface="Consolas" panose="020B0609020204030204" pitchFamily="49" charset="0"/>
                <a:ea typeface="+mn-ea"/>
                <a:cs typeface="+mn-cs"/>
                <a:sym typeface="+mn-ea"/>
              </a:rPr>
              <a:t> </a:t>
            </a:r>
            <a:endParaRPr kumimoji="0" lang="zh-CN" altLang="zh-CN" sz="1200" b="0" i="0" u="none" strike="noStrike" kern="0" cap="none" spc="0" normalizeH="0" baseline="0" noProof="1">
              <a:ln>
                <a:noFill/>
              </a:ln>
              <a:solidFill>
                <a:srgbClr val="0000DD"/>
              </a:solidFill>
              <a:effectLst/>
              <a:uLnTx/>
              <a:uFillTx/>
              <a:latin typeface="Consolas" panose="020B0609020204030204" pitchFamily="49" charset="0"/>
              <a:ea typeface="+mn-ea"/>
              <a:cs typeface="+mn-cs"/>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1">
              <a:ln>
                <a:noFill/>
              </a:ln>
              <a:solidFill>
                <a:schemeClr val="tx1"/>
              </a:solidFill>
              <a:effectLst/>
              <a:uLnTx/>
              <a:uFillTx/>
              <a:latin typeface="+mn-lt"/>
              <a:ea typeface="+mn-ea"/>
              <a:cs typeface="+mn-cs"/>
            </a:endParaRPr>
          </a:p>
        </p:txBody>
      </p:sp>
      <p:pic>
        <p:nvPicPr>
          <p:cNvPr id="2050" name="Picture 2">
            <a:extLst>
              <a:ext uri="{FF2B5EF4-FFF2-40B4-BE49-F238E27FC236}">
                <a16:creationId xmlns:a16="http://schemas.microsoft.com/office/drawing/2014/main" id="{08A7C23A-8334-8DA8-C9B6-8E3750BBFD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8354" y="1419622"/>
            <a:ext cx="6134100" cy="3213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内容占位符 2"/>
          <p:cNvSpPr>
            <a:spLocks noGrp="1"/>
          </p:cNvSpPr>
          <p:nvPr>
            <p:ph idx="1"/>
          </p:nvPr>
        </p:nvSpPr>
        <p:spPr>
          <a:xfrm>
            <a:off x="1277541" y="248841"/>
            <a:ext cx="6588919" cy="4644628"/>
          </a:xfrm>
        </p:spPr>
        <p:txBody>
          <a:bodyPr vert="horz" wrap="square" lIns="68580" tIns="34290" rIns="68580" bIns="34290" anchor="t" anchorCtr="0">
            <a:normAutofit fontScale="90000" lnSpcReduction="20000"/>
          </a:bodyPr>
          <a:lstStyle/>
          <a:p>
            <a:pPr>
              <a:buNone/>
            </a:pPr>
            <a:r>
              <a:rPr lang="en-US" altLang="zh-CN" b="1" dirty="0"/>
              <a:t>3 js  </a:t>
            </a:r>
            <a:r>
              <a:rPr lang="zh-CN" altLang="en-US" b="1" dirty="0"/>
              <a:t>操作</a:t>
            </a:r>
            <a:r>
              <a:rPr lang="en-US" altLang="zh-CN" b="1" dirty="0"/>
              <a:t>DOM</a:t>
            </a:r>
            <a:endParaRPr lang="zh-CN" altLang="zh-CN" dirty="0"/>
          </a:p>
          <a:p>
            <a:endParaRPr lang="en-US" altLang="zh-CN" sz="1200" dirty="0"/>
          </a:p>
          <a:p>
            <a:pPr>
              <a:spcBef>
                <a:spcPct val="0"/>
              </a:spcBef>
              <a:buFontTx/>
              <a:buNone/>
            </a:pPr>
            <a:r>
              <a:rPr lang="en-US" altLang="zh-CN" sz="1800" dirty="0"/>
              <a:t>&lt;!DOCTYPE html&gt;</a:t>
            </a:r>
          </a:p>
          <a:p>
            <a:pPr>
              <a:spcBef>
                <a:spcPct val="0"/>
              </a:spcBef>
              <a:buFontTx/>
              <a:buNone/>
            </a:pPr>
            <a:r>
              <a:rPr lang="en-US" altLang="zh-CN" sz="1800" dirty="0"/>
              <a:t>&lt;html&gt;</a:t>
            </a:r>
          </a:p>
          <a:p>
            <a:pPr>
              <a:spcBef>
                <a:spcPct val="0"/>
              </a:spcBef>
              <a:buFontTx/>
              <a:buNone/>
            </a:pPr>
            <a:r>
              <a:rPr lang="en-US" altLang="zh-CN" sz="1800" dirty="0"/>
              <a:t>&lt;body&gt;</a:t>
            </a:r>
          </a:p>
          <a:p>
            <a:pPr>
              <a:spcBef>
                <a:spcPct val="0"/>
              </a:spcBef>
              <a:buFontTx/>
              <a:buNone/>
            </a:pPr>
            <a:endParaRPr lang="en-US" altLang="zh-CN" sz="1800" dirty="0"/>
          </a:p>
          <a:p>
            <a:pPr>
              <a:spcBef>
                <a:spcPct val="0"/>
              </a:spcBef>
              <a:buFontTx/>
              <a:buNone/>
            </a:pPr>
            <a:r>
              <a:rPr lang="en-US" altLang="zh-CN" sz="1800" dirty="0"/>
              <a:t>&lt;div id="div1"&gt;</a:t>
            </a:r>
          </a:p>
          <a:p>
            <a:pPr>
              <a:spcBef>
                <a:spcPct val="0"/>
              </a:spcBef>
              <a:buFontTx/>
              <a:buNone/>
            </a:pPr>
            <a:r>
              <a:rPr lang="en-US" altLang="zh-CN" sz="1800" dirty="0"/>
              <a:t>&lt;p id="p1"&gt;</a:t>
            </a:r>
            <a:r>
              <a:rPr lang="zh-CN" altLang="en-US" sz="1800" dirty="0"/>
              <a:t>这是一个段落。</a:t>
            </a:r>
            <a:r>
              <a:rPr lang="en-US" altLang="zh-CN" sz="1800" dirty="0"/>
              <a:t>&lt;/p&gt;</a:t>
            </a:r>
          </a:p>
          <a:p>
            <a:pPr>
              <a:spcBef>
                <a:spcPct val="0"/>
              </a:spcBef>
              <a:buFontTx/>
              <a:buNone/>
            </a:pPr>
            <a:r>
              <a:rPr lang="en-US" altLang="zh-CN" sz="1800" dirty="0"/>
              <a:t>&lt;p id="p2"&gt;</a:t>
            </a:r>
            <a:r>
              <a:rPr lang="zh-CN" altLang="en-US" sz="1800" dirty="0"/>
              <a:t>这是另一个段落。</a:t>
            </a:r>
            <a:r>
              <a:rPr lang="en-US" altLang="zh-CN" sz="1800" dirty="0"/>
              <a:t>&lt;/p&gt;</a:t>
            </a:r>
          </a:p>
          <a:p>
            <a:pPr>
              <a:spcBef>
                <a:spcPct val="0"/>
              </a:spcBef>
              <a:buFontTx/>
              <a:buNone/>
            </a:pPr>
            <a:r>
              <a:rPr lang="en-US" altLang="zh-CN" sz="1800" dirty="0"/>
              <a:t>&lt;/div&gt;</a:t>
            </a:r>
          </a:p>
          <a:p>
            <a:pPr>
              <a:spcBef>
                <a:spcPct val="0"/>
              </a:spcBef>
              <a:buFontTx/>
              <a:buNone/>
            </a:pPr>
            <a:endParaRPr lang="en-US" altLang="zh-CN" sz="1800" dirty="0"/>
          </a:p>
          <a:p>
            <a:pPr>
              <a:spcBef>
                <a:spcPct val="0"/>
              </a:spcBef>
              <a:buFontTx/>
              <a:buNone/>
            </a:pPr>
            <a:r>
              <a:rPr lang="en-US" altLang="zh-CN" sz="1800" dirty="0"/>
              <a:t>&lt;script&gt;</a:t>
            </a:r>
          </a:p>
          <a:p>
            <a:pPr>
              <a:spcBef>
                <a:spcPct val="0"/>
              </a:spcBef>
              <a:buFontTx/>
              <a:buNone/>
            </a:pPr>
            <a:r>
              <a:rPr lang="en-US" altLang="zh-CN" sz="1800" dirty="0"/>
              <a:t>	var para=document.createElement("p");</a:t>
            </a:r>
          </a:p>
          <a:p>
            <a:pPr>
              <a:spcBef>
                <a:spcPct val="0"/>
              </a:spcBef>
              <a:buFontTx/>
              <a:buNone/>
            </a:pPr>
            <a:r>
              <a:rPr lang="en-US" altLang="zh-CN" sz="1800" dirty="0"/>
              <a:t>	var node=document.createTextNode("</a:t>
            </a:r>
            <a:r>
              <a:rPr lang="zh-CN" altLang="en-US" sz="1800" dirty="0"/>
              <a:t>这是新段落。</a:t>
            </a:r>
            <a:r>
              <a:rPr lang="en-US" altLang="zh-CN" sz="1800" dirty="0"/>
              <a:t>");</a:t>
            </a:r>
          </a:p>
          <a:p>
            <a:pPr>
              <a:spcBef>
                <a:spcPct val="0"/>
              </a:spcBef>
              <a:buFontTx/>
              <a:buNone/>
            </a:pPr>
            <a:r>
              <a:rPr lang="en-US" altLang="zh-CN" sz="1800" dirty="0"/>
              <a:t>	para.appendChild(node);</a:t>
            </a:r>
          </a:p>
          <a:p>
            <a:pPr>
              <a:spcBef>
                <a:spcPct val="0"/>
              </a:spcBef>
              <a:buFontTx/>
              <a:buNone/>
            </a:pPr>
            <a:endParaRPr lang="en-US" altLang="zh-CN" sz="1800" dirty="0"/>
          </a:p>
          <a:p>
            <a:pPr>
              <a:spcBef>
                <a:spcPct val="0"/>
              </a:spcBef>
              <a:buFontTx/>
              <a:buNone/>
            </a:pPr>
            <a:r>
              <a:rPr lang="en-US" altLang="zh-CN" sz="1800" dirty="0"/>
              <a:t>	var element=document.getElementById("div1");</a:t>
            </a:r>
          </a:p>
          <a:p>
            <a:pPr>
              <a:spcBef>
                <a:spcPct val="0"/>
              </a:spcBef>
              <a:buFontTx/>
              <a:buNone/>
            </a:pPr>
            <a:r>
              <a:rPr lang="en-US" altLang="zh-CN" sz="1800" dirty="0"/>
              <a:t>	element.appendChild(para);</a:t>
            </a:r>
          </a:p>
          <a:p>
            <a:pPr>
              <a:spcBef>
                <a:spcPct val="0"/>
              </a:spcBef>
              <a:buFontTx/>
              <a:buNone/>
            </a:pPr>
            <a:r>
              <a:rPr lang="en-US" altLang="zh-CN" sz="1800" dirty="0"/>
              <a:t>&lt;/script&gt;</a:t>
            </a:r>
          </a:p>
          <a:p>
            <a:pPr>
              <a:spcBef>
                <a:spcPct val="0"/>
              </a:spcBef>
              <a:buFontTx/>
              <a:buNone/>
            </a:pPr>
            <a:endParaRPr lang="en-US" altLang="zh-CN" sz="1800" dirty="0"/>
          </a:p>
          <a:p>
            <a:pPr>
              <a:spcBef>
                <a:spcPct val="0"/>
              </a:spcBef>
              <a:buFontTx/>
              <a:buNone/>
            </a:pPr>
            <a:r>
              <a:rPr lang="en-US" altLang="zh-CN" sz="1800" dirty="0"/>
              <a:t>&lt;/body&gt;</a:t>
            </a:r>
          </a:p>
          <a:p>
            <a:pPr>
              <a:spcBef>
                <a:spcPct val="0"/>
              </a:spcBef>
              <a:buFontTx/>
              <a:buNone/>
            </a:pPr>
            <a:r>
              <a:rPr lang="en-US" altLang="zh-CN" sz="1800" dirty="0"/>
              <a:t>&lt;/html&gt;</a:t>
            </a:r>
            <a:endParaRPr lang="zh-CN" altLang="en-US" sz="1800" dirty="0"/>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1277541" y="248841"/>
            <a:ext cx="6588919" cy="4644628"/>
          </a:xfrm>
        </p:spPr>
        <p:txBody>
          <a:bodyPr vert="horz" wrap="square" lIns="68580" tIns="34290" rIns="68580" bIns="34290" anchor="t" anchorCtr="0">
            <a:normAutofit fontScale="92500" lnSpcReduction="20000"/>
          </a:bodyPr>
          <a:lstStyle/>
          <a:p>
            <a:pPr>
              <a:buNone/>
            </a:pPr>
            <a:r>
              <a:rPr lang="en-US" altLang="zh-CN" b="1" dirty="0"/>
              <a:t>3 js  </a:t>
            </a:r>
            <a:r>
              <a:rPr lang="zh-CN" altLang="en-US" b="1" dirty="0"/>
              <a:t>操作</a:t>
            </a:r>
            <a:r>
              <a:rPr lang="en-US" altLang="zh-CN" b="1" dirty="0"/>
              <a:t>DOM</a:t>
            </a:r>
            <a:endParaRPr lang="zh-CN" altLang="zh-CN" dirty="0"/>
          </a:p>
          <a:p>
            <a:endParaRPr lang="en-US" altLang="zh-CN" sz="1800" dirty="0"/>
          </a:p>
          <a:p>
            <a:pPr>
              <a:spcBef>
                <a:spcPct val="0"/>
              </a:spcBef>
              <a:buFontTx/>
              <a:buNone/>
            </a:pPr>
            <a:r>
              <a:rPr lang="en-US" altLang="zh-CN" sz="1800" dirty="0"/>
              <a:t>&lt;!DOCTYPE html&gt;</a:t>
            </a:r>
          </a:p>
          <a:p>
            <a:pPr>
              <a:spcBef>
                <a:spcPct val="0"/>
              </a:spcBef>
              <a:buFontTx/>
              <a:buNone/>
            </a:pPr>
            <a:r>
              <a:rPr lang="en-US" altLang="zh-CN" sz="1800" dirty="0"/>
              <a:t>&lt;html&gt;</a:t>
            </a:r>
          </a:p>
          <a:p>
            <a:pPr>
              <a:spcBef>
                <a:spcPct val="0"/>
              </a:spcBef>
              <a:buFontTx/>
              <a:buNone/>
            </a:pPr>
            <a:r>
              <a:rPr lang="en-US" altLang="zh-CN" sz="1800" dirty="0"/>
              <a:t>&lt;body&gt;</a:t>
            </a:r>
          </a:p>
          <a:p>
            <a:pPr>
              <a:spcBef>
                <a:spcPct val="0"/>
              </a:spcBef>
              <a:buFontTx/>
              <a:buNone/>
            </a:pPr>
            <a:endParaRPr lang="en-US" altLang="zh-CN" sz="1800" dirty="0"/>
          </a:p>
          <a:p>
            <a:pPr>
              <a:spcBef>
                <a:spcPct val="0"/>
              </a:spcBef>
              <a:buFontTx/>
              <a:buNone/>
            </a:pPr>
            <a:r>
              <a:rPr lang="en-US" altLang="zh-CN" sz="1800" dirty="0"/>
              <a:t>&lt;div id="div1"&gt;</a:t>
            </a:r>
          </a:p>
          <a:p>
            <a:pPr>
              <a:spcBef>
                <a:spcPct val="0"/>
              </a:spcBef>
              <a:buFontTx/>
              <a:buNone/>
            </a:pPr>
            <a:r>
              <a:rPr lang="en-US" altLang="zh-CN" sz="1800" dirty="0"/>
              <a:t>&lt;p id="p1"&gt;</a:t>
            </a:r>
            <a:r>
              <a:rPr lang="zh-CN" altLang="en-US" sz="1800" dirty="0"/>
              <a:t>这是一个段落。</a:t>
            </a:r>
            <a:r>
              <a:rPr lang="en-US" altLang="zh-CN" sz="1800" dirty="0"/>
              <a:t>&lt;/p&gt;</a:t>
            </a:r>
          </a:p>
          <a:p>
            <a:pPr>
              <a:spcBef>
                <a:spcPct val="0"/>
              </a:spcBef>
              <a:buFontTx/>
              <a:buNone/>
            </a:pPr>
            <a:r>
              <a:rPr lang="en-US" altLang="zh-CN" sz="1800" dirty="0"/>
              <a:t>&lt;p id="p2"&gt;</a:t>
            </a:r>
            <a:r>
              <a:rPr lang="zh-CN" altLang="en-US" sz="1800" dirty="0"/>
              <a:t>这是另一个段落。</a:t>
            </a:r>
            <a:r>
              <a:rPr lang="en-US" altLang="zh-CN" sz="1800" dirty="0"/>
              <a:t>&lt;/p&gt;</a:t>
            </a:r>
          </a:p>
          <a:p>
            <a:pPr>
              <a:spcBef>
                <a:spcPct val="0"/>
              </a:spcBef>
              <a:buFontTx/>
              <a:buNone/>
            </a:pPr>
            <a:r>
              <a:rPr lang="en-US" altLang="zh-CN" sz="1800" dirty="0"/>
              <a:t>&lt;/div&gt;</a:t>
            </a:r>
          </a:p>
          <a:p>
            <a:pPr>
              <a:spcBef>
                <a:spcPct val="0"/>
              </a:spcBef>
              <a:buFontTx/>
              <a:buNone/>
            </a:pPr>
            <a:endParaRPr lang="en-US" altLang="zh-CN" sz="1800" dirty="0"/>
          </a:p>
          <a:p>
            <a:pPr>
              <a:spcBef>
                <a:spcPct val="0"/>
              </a:spcBef>
              <a:buFontTx/>
              <a:buNone/>
            </a:pPr>
            <a:r>
              <a:rPr lang="en-US" altLang="zh-CN" sz="1800" dirty="0"/>
              <a:t>&lt;script&gt;</a:t>
            </a:r>
          </a:p>
          <a:p>
            <a:pPr>
              <a:spcBef>
                <a:spcPct val="0"/>
              </a:spcBef>
              <a:buFontTx/>
              <a:buNone/>
            </a:pPr>
            <a:r>
              <a:rPr lang="en-US" altLang="zh-CN" sz="1800" dirty="0"/>
              <a:t>	var parent=document.getElementById("div1");</a:t>
            </a:r>
          </a:p>
          <a:p>
            <a:pPr>
              <a:spcBef>
                <a:spcPct val="0"/>
              </a:spcBef>
              <a:buFontTx/>
              <a:buNone/>
            </a:pPr>
            <a:r>
              <a:rPr lang="en-US" altLang="zh-CN" sz="1800" dirty="0"/>
              <a:t>	var child=document.getElementById("p1");</a:t>
            </a:r>
          </a:p>
          <a:p>
            <a:pPr>
              <a:spcBef>
                <a:spcPct val="0"/>
              </a:spcBef>
              <a:buFontTx/>
              <a:buNone/>
            </a:pPr>
            <a:r>
              <a:rPr lang="en-US" altLang="zh-CN" sz="1800" dirty="0"/>
              <a:t>	parent.removeChild(child);</a:t>
            </a:r>
          </a:p>
          <a:p>
            <a:pPr>
              <a:spcBef>
                <a:spcPct val="0"/>
              </a:spcBef>
              <a:buFontTx/>
              <a:buNone/>
            </a:pPr>
            <a:r>
              <a:rPr lang="en-US" altLang="zh-CN" sz="1800" dirty="0"/>
              <a:t>&lt;/script&gt;</a:t>
            </a:r>
          </a:p>
          <a:p>
            <a:pPr>
              <a:spcBef>
                <a:spcPct val="0"/>
              </a:spcBef>
              <a:buFontTx/>
              <a:buNone/>
            </a:pPr>
            <a:endParaRPr lang="en-US" altLang="zh-CN" sz="1800" dirty="0"/>
          </a:p>
          <a:p>
            <a:pPr>
              <a:spcBef>
                <a:spcPct val="0"/>
              </a:spcBef>
              <a:buFontTx/>
              <a:buNone/>
            </a:pPr>
            <a:r>
              <a:rPr lang="en-US" altLang="zh-CN" sz="1800" dirty="0"/>
              <a:t>&lt;/body&gt;</a:t>
            </a:r>
          </a:p>
          <a:p>
            <a:pPr>
              <a:spcBef>
                <a:spcPct val="0"/>
              </a:spcBef>
              <a:buFontTx/>
              <a:buNone/>
            </a:pPr>
            <a:r>
              <a:rPr lang="en-US" altLang="zh-CN" sz="1800" dirty="0"/>
              <a:t>&lt;/html&gt;</a:t>
            </a:r>
            <a:endParaRPr lang="zh-CN" altLang="en-US" sz="1800" dirty="0"/>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内容占位符 2"/>
          <p:cNvSpPr>
            <a:spLocks noGrp="1"/>
          </p:cNvSpPr>
          <p:nvPr>
            <p:ph idx="1"/>
          </p:nvPr>
        </p:nvSpPr>
        <p:spPr>
          <a:xfrm>
            <a:off x="1277541" y="248841"/>
            <a:ext cx="6588919" cy="4644629"/>
          </a:xfrm>
        </p:spPr>
        <p:txBody>
          <a:bodyPr vert="horz" wrap="square" lIns="68580" tIns="34290" rIns="68580" bIns="34290" numCol="1" anchor="t" anchorCtr="0" compatLnSpc="1"/>
          <a:lstStyle/>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r>
              <a:rPr kumimoji="0" lang="en-US" altLang="zh-CN" sz="1800" b="1" i="0" u="none" strike="noStrike" kern="0" cap="none" spc="0" normalizeH="0" baseline="0" noProof="1">
                <a:ln>
                  <a:noFill/>
                </a:ln>
                <a:solidFill>
                  <a:schemeClr val="tx1"/>
                </a:solidFill>
                <a:effectLst/>
                <a:uLnTx/>
                <a:uFillTx/>
                <a:latin typeface="+mn-lt"/>
                <a:ea typeface="+mn-ea"/>
                <a:cs typeface="+mn-cs"/>
              </a:rPr>
              <a:t>3 js  </a:t>
            </a:r>
            <a:r>
              <a:rPr kumimoji="0" lang="zh-CN" altLang="en-US" sz="1800" b="1" i="0" u="none" strike="noStrike" kern="0" cap="none" spc="0" normalizeH="0" baseline="0" noProof="1">
                <a:ln>
                  <a:noFill/>
                </a:ln>
                <a:solidFill>
                  <a:schemeClr val="tx1"/>
                </a:solidFill>
                <a:effectLst/>
                <a:uLnTx/>
                <a:uFillTx/>
                <a:latin typeface="+mn-lt"/>
                <a:ea typeface="+mn-ea"/>
                <a:cs typeface="+mn-cs"/>
              </a:rPr>
              <a:t>操作</a:t>
            </a:r>
            <a:r>
              <a:rPr kumimoji="0" lang="en-US" altLang="zh-CN" sz="1800" b="1" i="0" u="none" strike="noStrike" kern="0" cap="none" spc="0" normalizeH="0" baseline="0" noProof="1">
                <a:ln>
                  <a:noFill/>
                </a:ln>
                <a:solidFill>
                  <a:schemeClr val="tx1"/>
                </a:solidFill>
                <a:effectLst/>
                <a:uLnTx/>
                <a:uFillTx/>
                <a:latin typeface="+mn-lt"/>
                <a:ea typeface="+mn-ea"/>
                <a:cs typeface="+mn-cs"/>
              </a:rPr>
              <a:t>DOM</a:t>
            </a:r>
            <a:endParaRPr kumimoji="0" lang="zh-CN" altLang="zh-CN" sz="1800" b="0" i="0" u="none" strike="noStrike" kern="0" cap="none" spc="0" normalizeH="0" baseline="0" noProof="1">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Wingdings" panose="05000000000000000000" pitchFamily="2" charset="2"/>
              <a:buChar char="n"/>
              <a:defRPr/>
            </a:pPr>
            <a:endParaRPr kumimoji="0" lang="en-US" altLang="zh-CN" sz="1200" b="0" i="0" u="none" strike="noStrike" kern="0" cap="none" spc="0" normalizeH="0" baseline="0" noProof="1">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0" cap="none" spc="0" normalizeH="0" baseline="0" noProof="1">
              <a:ln>
                <a:noFill/>
              </a:ln>
              <a:solidFill>
                <a:srgbClr val="000000"/>
              </a:solidFill>
              <a:effectLst/>
              <a:uLnTx/>
              <a:uFillTx/>
              <a:latin typeface="Consolas" panose="020B0609020204030204" pitchFamily="49" charset="0"/>
              <a:ea typeface="+mn-ea"/>
              <a:cs typeface="+mn-cs"/>
              <a:sym typeface="+mn-ea"/>
            </a:endParaRPr>
          </a:p>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200" b="0" i="0" u="none" strike="noStrike" kern="0" cap="none" spc="0" normalizeH="0" baseline="0" noProof="1">
              <a:ln>
                <a:noFill/>
              </a:ln>
              <a:solidFill>
                <a:srgbClr val="000000"/>
              </a:solidFill>
              <a:effectLst/>
              <a:uLnTx/>
              <a:uFillTx/>
              <a:latin typeface="Consolas" panose="020B0609020204030204" pitchFamily="49" charset="0"/>
              <a:ea typeface="+mn-ea"/>
              <a:cs typeface="+mn-cs"/>
              <a:sym typeface="+mn-ea"/>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n"/>
              <a:defRPr/>
            </a:pPr>
            <a:r>
              <a:rPr kumimoji="0" lang="zh-CN" altLang="zh-CN" sz="1800" b="0" i="0" u="none" strike="noStrike" kern="0" cap="none" spc="0" normalizeH="0" baseline="0" noProof="1">
                <a:ln>
                  <a:noFill/>
                </a:ln>
                <a:solidFill>
                  <a:srgbClr val="000000"/>
                </a:solidFill>
                <a:effectLst/>
                <a:uLnTx/>
                <a:uFillTx/>
                <a:latin typeface="Consolas" panose="020B0609020204030204" pitchFamily="49" charset="0"/>
                <a:ea typeface="+mn-ea"/>
                <a:cs typeface="+mn-cs"/>
                <a:sym typeface="+mn-ea"/>
              </a:rPr>
              <a:t>var child=document.getElementById("p1"); child.parentNode.removeChild(child);</a:t>
            </a:r>
            <a:r>
              <a:rPr kumimoji="0" lang="zh-CN" altLang="zh-CN" sz="1200" b="0" i="0" u="none" strike="noStrike" kern="0" cap="none" spc="0" normalizeH="0" baseline="0" noProof="1">
                <a:ln>
                  <a:noFill/>
                </a:ln>
                <a:solidFill>
                  <a:schemeClr val="tx1"/>
                </a:solidFill>
                <a:effectLst/>
                <a:uLnTx/>
                <a:uFillTx/>
                <a:latin typeface="+mn-lt"/>
                <a:ea typeface="+mn-ea"/>
                <a:cs typeface="+mn-cs"/>
                <a:sym typeface="+mn-ea"/>
              </a:rPr>
              <a:t> </a:t>
            </a:r>
            <a:endParaRPr kumimoji="0" lang="zh-CN" altLang="en-US" sz="1800" b="0" i="0" u="none" strike="noStrike" kern="0" cap="none" spc="0" normalizeH="0" baseline="0" noProof="1">
              <a:ln>
                <a:noFill/>
              </a:ln>
              <a:solidFill>
                <a:schemeClr val="tx1"/>
              </a:solidFill>
              <a:effectLst/>
              <a:uLnTx/>
              <a:uFillTx/>
              <a:latin typeface="+mn-lt"/>
              <a:ea typeface="+mn-ea"/>
              <a:cs typeface="+mn-cs"/>
            </a:endParaRPr>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220" y="857885"/>
            <a:ext cx="7760335" cy="708660"/>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sym typeface="+mn-ea"/>
              </a:rPr>
              <a:t>输入一个网址URL到呈现一个页面会发生的变化</a:t>
            </a:r>
            <a:endParaRPr lang="en-US" altLang="zh-CN" sz="2700" dirty="0">
              <a:solidFill>
                <a:srgbClr val="FF6600"/>
              </a:solidFill>
              <a:latin typeface="Arial" panose="020B0604020202020204" pitchFamily="34" charset="0"/>
              <a:ea typeface="隶书" panose="02010509060101010101" pitchFamily="49" charset="-122"/>
            </a:endParaRPr>
          </a:p>
        </p:txBody>
      </p:sp>
      <p:sp>
        <p:nvSpPr>
          <p:cNvPr id="6" name="TextBox 5"/>
          <p:cNvSpPr txBox="1"/>
          <p:nvPr/>
        </p:nvSpPr>
        <p:spPr>
          <a:xfrm>
            <a:off x="996289" y="1351274"/>
            <a:ext cx="6429420" cy="2861310"/>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DNS域名解析：浏览器查找域名的IP地址</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建立TCP连接（三次握手）</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发送HTTP请求：浏览器根据IP地址和对应的端口号发送HTTP请求信息到服务器来拷贝一份网页到</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客户端（请求和数据都是通过TCP/IP协议传输）</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服务器处理请求并返回响应结果（将网页的文件以数据包的形式传输到浏览器）</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关闭TCP连接（四次握手）</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浏览器解析收到组成文件（数据包）</a:t>
            </a:r>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220" y="857885"/>
            <a:ext cx="7760335" cy="708660"/>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sym typeface="+mn-ea"/>
              </a:rPr>
              <a:t>组成文件解析</a:t>
            </a:r>
            <a:endParaRPr lang="en-US" altLang="zh-CN" sz="2700" dirty="0">
              <a:solidFill>
                <a:srgbClr val="FF6600"/>
              </a:solidFill>
              <a:latin typeface="Arial" panose="020B0604020202020204" pitchFamily="34" charset="0"/>
              <a:ea typeface="隶书" panose="02010509060101010101" pitchFamily="49" charset="-122"/>
            </a:endParaRPr>
          </a:p>
        </p:txBody>
      </p:sp>
      <p:sp>
        <p:nvSpPr>
          <p:cNvPr id="6" name="TextBox 5"/>
          <p:cNvSpPr txBox="1"/>
          <p:nvPr/>
        </p:nvSpPr>
        <p:spPr>
          <a:xfrm>
            <a:off x="996289" y="1351274"/>
            <a:ext cx="6429420" cy="3415030"/>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浏览器首先解析HTML文件，并从中识别出所有的link , script 元素，获取他们指向的外部文件链接</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继续解析HTML文件的同时，浏览器根据外部文件的链接向服务器发送请求，获取并解析CSS文件和JavaScript脚本文件</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接着浏览器会给解析后的HTML文件生成一个DOM树（内存中），会给解析后的CSS文件生成一个CSSOM树（在内存中），并且会编译和执行解析后的JavaScript脚本文件</a:t>
            </a:r>
          </a:p>
          <a:p>
            <a:pPr marL="342900" indent="-342900">
              <a:buFont typeface="+mj-lt"/>
              <a:buAutoNum type="arabicPeriod"/>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伴随着构建DOM树，应用CSSOM树的样式，以及执行JavaScript脚本文件，浏览器会在屏幕上绘制出网页界面，用户看到网页界面也就可以跟网页进行交互了</a:t>
            </a:r>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91EDC-75BC-E754-41FB-60BFF88F584B}"/>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3B11949-6D50-DB06-3E00-A702601B7F0A}"/>
              </a:ext>
            </a:extLst>
          </p:cNvPr>
          <p:cNvSpPr>
            <a:spLocks noGrp="1"/>
          </p:cNvSpPr>
          <p:nvPr>
            <p:ph idx="1"/>
          </p:nvPr>
        </p:nvSpPr>
        <p:spPr/>
        <p:txBody>
          <a:bodyPr>
            <a:normAutofit/>
          </a:bodyPr>
          <a:lstStyle/>
          <a:p>
            <a:r>
              <a:rPr kumimoji="1" lang="en-US" altLang="zh-CN" sz="2400" dirty="0"/>
              <a:t>DNS</a:t>
            </a:r>
            <a:r>
              <a:rPr kumimoji="1" lang="zh-CN" altLang="en-US" sz="2400" dirty="0"/>
              <a:t>解析过程</a:t>
            </a:r>
          </a:p>
        </p:txBody>
      </p:sp>
      <p:pic>
        <p:nvPicPr>
          <p:cNvPr id="1026" name="Picture 2" descr="图像">
            <a:extLst>
              <a:ext uri="{FF2B5EF4-FFF2-40B4-BE49-F238E27FC236}">
                <a16:creationId xmlns:a16="http://schemas.microsoft.com/office/drawing/2014/main" id="{4F96A058-17C6-7972-A3F2-A590CDFF86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77458" y="0"/>
            <a:ext cx="5583237"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571120"/>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对象、类、实例化</a:t>
            </a:r>
          </a:p>
        </p:txBody>
      </p:sp>
      <p:sp>
        <p:nvSpPr>
          <p:cNvPr id="6" name="矩形 5"/>
          <p:cNvSpPr/>
          <p:nvPr/>
        </p:nvSpPr>
        <p:spPr>
          <a:xfrm>
            <a:off x="1000100" y="1559476"/>
            <a:ext cx="2084930" cy="369332"/>
          </a:xfrm>
          <a:prstGeom prst="rect">
            <a:avLst/>
          </a:prstGeom>
        </p:spPr>
        <p:txBody>
          <a:bodyPr wrap="none">
            <a:spAutoFit/>
          </a:bodyPr>
          <a:lstStyle/>
          <a:p>
            <a:r>
              <a:rPr lang="zh-CN" altLang="en-US" b="1" i="1" dirty="0">
                <a:solidFill>
                  <a:srgbClr val="7030A0"/>
                </a:solidFill>
              </a:rPr>
              <a:t>什么是</a:t>
            </a:r>
            <a:r>
              <a:rPr lang="en-US" b="1" i="1" dirty="0">
                <a:solidFill>
                  <a:srgbClr val="7030A0"/>
                </a:solidFill>
              </a:rPr>
              <a:t>JavaScript</a:t>
            </a:r>
            <a:r>
              <a:rPr lang="zh-CN" altLang="en-US" b="1" i="1" dirty="0">
                <a:solidFill>
                  <a:srgbClr val="7030A0"/>
                </a:solidFill>
              </a:rPr>
              <a:t>？</a:t>
            </a:r>
          </a:p>
        </p:txBody>
      </p:sp>
      <p:sp>
        <p:nvSpPr>
          <p:cNvPr id="7" name="横卷形 6"/>
          <p:cNvSpPr/>
          <p:nvPr/>
        </p:nvSpPr>
        <p:spPr>
          <a:xfrm>
            <a:off x="1071538" y="2143122"/>
            <a:ext cx="6143668" cy="1595021"/>
          </a:xfrm>
          <a:prstGeom prst="horizontalScroll">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dirty="0">
                <a:solidFill>
                  <a:schemeClr val="tx2">
                    <a:lumMod val="75000"/>
                  </a:schemeClr>
                </a:solidFill>
                <a:latin typeface="楷体" panose="02010609060101010101" pitchFamily="49" charset="-122"/>
                <a:ea typeface="楷体" panose="02010609060101010101" pitchFamily="49" charset="-122"/>
              </a:rPr>
              <a:t>JavaScript</a:t>
            </a:r>
            <a:r>
              <a:rPr lang="zh-CN" altLang="en-US" dirty="0">
                <a:solidFill>
                  <a:schemeClr val="tx2">
                    <a:lumMod val="75000"/>
                  </a:schemeClr>
                </a:solidFill>
                <a:latin typeface="楷体" panose="02010609060101010101" pitchFamily="49" charset="-122"/>
                <a:ea typeface="楷体" panose="02010609060101010101" pitchFamily="49" charset="-122"/>
              </a:rPr>
              <a:t>是一种基于对象和事件驱动并具有安全性能的解释型脚本语言。它不需要进行编译，而是直接嵌入在</a:t>
            </a:r>
            <a:r>
              <a:rPr lang="en-US" dirty="0">
                <a:solidFill>
                  <a:schemeClr val="tx2">
                    <a:lumMod val="75000"/>
                  </a:schemeClr>
                </a:solidFill>
                <a:latin typeface="楷体" panose="02010609060101010101" pitchFamily="49" charset="-122"/>
                <a:ea typeface="楷体" panose="02010609060101010101" pitchFamily="49" charset="-122"/>
              </a:rPr>
              <a:t>HTTP</a:t>
            </a:r>
            <a:r>
              <a:rPr lang="zh-CN" altLang="en-US" dirty="0">
                <a:solidFill>
                  <a:schemeClr val="tx2">
                    <a:lumMod val="75000"/>
                  </a:schemeClr>
                </a:solidFill>
                <a:latin typeface="楷体" panose="02010609060101010101" pitchFamily="49" charset="-122"/>
                <a:ea typeface="楷体" panose="02010609060101010101" pitchFamily="49" charset="-122"/>
              </a:rPr>
              <a:t>页面中，把静态页面转变成支持用户交互并响应应用事件的动态页面。</a:t>
            </a:r>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815975" y="857885"/>
            <a:ext cx="7760335" cy="708660"/>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HTTP的请求方式</a:t>
            </a:r>
          </a:p>
        </p:txBody>
      </p:sp>
      <p:sp>
        <p:nvSpPr>
          <p:cNvPr id="3" name="文本框 2"/>
          <p:cNvSpPr txBox="1"/>
          <p:nvPr/>
        </p:nvSpPr>
        <p:spPr>
          <a:xfrm>
            <a:off x="1374140" y="1826895"/>
            <a:ext cx="6592570" cy="1476375"/>
          </a:xfrm>
          <a:prstGeom prst="rect">
            <a:avLst/>
          </a:prstGeom>
          <a:noFill/>
        </p:spPr>
        <p:txBody>
          <a:bodyPr wrap="square" rtlCol="0" anchor="t">
            <a:spAutoFit/>
          </a:bodyPr>
          <a:lstStyle/>
          <a:p>
            <a:r>
              <a:rPr lang="zh-CN" altLang="en-US"/>
              <a:t>HTTP1.0定义了三种请求方法：GET、POST、HEAD</a:t>
            </a:r>
          </a:p>
          <a:p>
            <a:endParaRPr lang="zh-CN" altLang="en-US"/>
          </a:p>
          <a:p>
            <a:endParaRPr lang="zh-CN" altLang="en-US"/>
          </a:p>
          <a:p>
            <a:r>
              <a:rPr lang="zh-CN" altLang="en-US"/>
              <a:t>HTTP1.1新增了五种请求方法：OPTIONS、PUT、DELETE、TRACE、CONNRCT</a:t>
            </a:r>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2BDE4A-8A20-4A69-9C5A-581C82036A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9"/>
          <p:cNvSpPr txBox="1">
            <a:spLocks noChangeArrowheads="1"/>
          </p:cNvSpPr>
          <p:nvPr/>
        </p:nvSpPr>
        <p:spPr bwMode="auto">
          <a:xfrm>
            <a:off x="751263" y="127809"/>
            <a:ext cx="7634200" cy="996547"/>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altLang="zh-CN" sz="3900" kern="1200">
                <a:solidFill>
                  <a:schemeClr val="tx1"/>
                </a:solidFill>
                <a:latin typeface="+mj-lt"/>
                <a:ea typeface="+mj-ea"/>
                <a:cs typeface="+mj-cs"/>
              </a:rPr>
              <a:t>HTTP</a:t>
            </a:r>
            <a:r>
              <a:rPr lang="zh-CN" altLang="en-US" sz="3900" kern="1200">
                <a:solidFill>
                  <a:schemeClr val="tx1"/>
                </a:solidFill>
                <a:latin typeface="+mj-lt"/>
                <a:ea typeface="+mj-ea"/>
                <a:cs typeface="+mj-cs"/>
              </a:rPr>
              <a:t>的请求方式</a:t>
            </a:r>
          </a:p>
        </p:txBody>
      </p:sp>
      <p:pic>
        <p:nvPicPr>
          <p:cNvPr id="4" name="Picture 7" descr="F:\工作\功夫系列课程\PPT模版\按扭\橙色\按扭-44.png"/>
          <p:cNvPicPr>
            <a:picLocks noChangeAspect="1" noChangeArrowheads="1"/>
          </p:cNvPicPr>
          <p:nvPr/>
        </p:nvPicPr>
        <p:blipFill rotWithShape="1">
          <a:blip r:embed="rId2" cstate="print"/>
          <a:srcRect l="9907" r="5081"/>
          <a:stretch/>
        </p:blipFill>
        <p:spPr bwMode="auto">
          <a:xfrm>
            <a:off x="149055" y="1807836"/>
            <a:ext cx="4352493" cy="2917767"/>
          </a:xfrm>
          <a:prstGeom prst="rect">
            <a:avLst/>
          </a:prstGeom>
          <a:noFill/>
        </p:spPr>
      </p:pic>
      <p:pic>
        <p:nvPicPr>
          <p:cNvPr id="3" name="图片 2">
            <a:extLst>
              <a:ext uri="{FF2B5EF4-FFF2-40B4-BE49-F238E27FC236}">
                <a16:creationId xmlns:a16="http://schemas.microsoft.com/office/drawing/2014/main" id="{233AEE95-7027-0C3E-043B-74336F4750FA}"/>
              </a:ext>
            </a:extLst>
          </p:cNvPr>
          <p:cNvPicPr>
            <a:picLocks noChangeAspect="1"/>
          </p:cNvPicPr>
          <p:nvPr/>
        </p:nvPicPr>
        <p:blipFill rotWithShape="1">
          <a:blip r:embed="rId3"/>
          <a:srcRect r="10868" b="-2"/>
          <a:stretch/>
        </p:blipFill>
        <p:spPr>
          <a:xfrm>
            <a:off x="2699791" y="988718"/>
            <a:ext cx="6295153" cy="4026973"/>
          </a:xfrm>
          <a:prstGeom prst="rect">
            <a:avLst/>
          </a:prstGeom>
        </p:spPr>
      </p:pic>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88035" y="741045"/>
            <a:ext cx="7760335" cy="609600"/>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HTTP</a:t>
            </a:r>
            <a:r>
              <a:rPr lang="zh-CN" altLang="zh-CN" sz="2700" dirty="0">
                <a:solidFill>
                  <a:srgbClr val="FF6600"/>
                </a:solidFill>
                <a:latin typeface="Arial" panose="020B0604020202020204" pitchFamily="34" charset="0"/>
                <a:ea typeface="隶书" panose="02010509060101010101" pitchFamily="49" charset="-122"/>
              </a:rPr>
              <a:t>状态码</a:t>
            </a:r>
          </a:p>
        </p:txBody>
      </p:sp>
      <p:sp>
        <p:nvSpPr>
          <p:cNvPr id="6" name="TextBox 5"/>
          <p:cNvSpPr txBox="1"/>
          <p:nvPr/>
        </p:nvSpPr>
        <p:spPr>
          <a:xfrm>
            <a:off x="1033119" y="1200144"/>
            <a:ext cx="6429420" cy="4246245"/>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1XX：信息状态码</a:t>
            </a:r>
          </a:p>
          <a:p>
            <a:pPr indent="0">
              <a:buFont typeface="+mj-lt"/>
              <a:buNone/>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100 Continue</a:t>
            </a:r>
          </a:p>
          <a:p>
            <a:pPr indent="0">
              <a:buFont typeface="+mj-lt"/>
              <a:buNone/>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2XX：成功状态码</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200 ok 正常返回信息</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201 Created 请求成功并且服务器创建了新的资源</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202 Accepted 服务器已接收请求，但未处理</a:t>
            </a:r>
          </a:p>
          <a:p>
            <a:pPr indent="0">
              <a:buFont typeface="+mj-lt"/>
              <a:buNone/>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3XX：重定向</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301 Moved Permanently 请求的网页已永久移动到           </a:t>
            </a:r>
          </a:p>
          <a:p>
            <a:pPr indent="0">
              <a:buFont typeface="+mj-lt"/>
              <a:buNone/>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新的位置</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302 Found 临时性重定向</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303 See Other 临时性重定向，且总时使用GET请求新 </a:t>
            </a:r>
          </a:p>
          <a:p>
            <a:pPr indent="0">
              <a:buFont typeface="+mj-lt"/>
              <a:buNone/>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的URL</a:t>
            </a:r>
          </a:p>
          <a:p>
            <a:pPr indent="0">
              <a:buFont typeface="+mj-lt"/>
              <a:buNone/>
            </a:pP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304 Not Modified 自从上次请求后，请求的网页未</a:t>
            </a:r>
          </a:p>
          <a:p>
            <a:pPr indent="0">
              <a:buFont typeface="+mj-lt"/>
              <a:buNone/>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修改过</a:t>
            </a:r>
          </a:p>
          <a:p>
            <a:pPr indent="0">
              <a:buFont typeface="+mj-lt"/>
              <a:buNone/>
            </a:pPr>
            <a:endPar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88035" y="741045"/>
            <a:ext cx="7760335" cy="609600"/>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HTTP</a:t>
            </a:r>
            <a:r>
              <a:rPr lang="zh-CN" altLang="zh-CN" sz="2700" dirty="0">
                <a:solidFill>
                  <a:srgbClr val="FF6600"/>
                </a:solidFill>
                <a:latin typeface="Arial" panose="020B0604020202020204" pitchFamily="34" charset="0"/>
                <a:ea typeface="隶书" panose="02010509060101010101" pitchFamily="49" charset="-122"/>
              </a:rPr>
              <a:t>状态码</a:t>
            </a:r>
          </a:p>
        </p:txBody>
      </p:sp>
      <p:sp>
        <p:nvSpPr>
          <p:cNvPr id="6" name="TextBox 5"/>
          <p:cNvSpPr txBox="1"/>
          <p:nvPr/>
        </p:nvSpPr>
        <p:spPr>
          <a:xfrm>
            <a:off x="1033145" y="1200150"/>
            <a:ext cx="6852920" cy="2861310"/>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4XX：客户端错误</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400 Bad Request 服务器无法理解请求格式，客户端不应</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当再次尝试使用相同的内容发起请求</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401 Unauthorized 请求未授权</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403 Forbidden 禁止访问</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404 Not Found 找不到如何与URL相匹配的资源</a:t>
            </a:r>
          </a:p>
          <a:p>
            <a:endPar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5XX：服务器错误</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500 Internal Server Error 最常见的服务器端错误</a:t>
            </a:r>
          </a:p>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503 Service Unavailable 服务器端暂时无法处理请求</a:t>
            </a:r>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3054350" cy="708660"/>
          </a:xfrm>
          <a:prstGeom prst="rect">
            <a:avLst/>
          </a:prstGeom>
          <a:noFill/>
          <a:ln w="9525">
            <a:noFill/>
            <a:miter lim="800000"/>
          </a:ln>
          <a:effectLst/>
        </p:spPr>
        <p:txBody>
          <a:bodyPr lIns="68580" tIns="34290" rIns="68580" bIns="34290" anchor="ctr"/>
          <a:lstStyle/>
          <a:p>
            <a:pPr algn="ctr">
              <a:spcBef>
                <a:spcPct val="0"/>
              </a:spcBef>
              <a:buFontTx/>
              <a:buNone/>
            </a:pPr>
            <a:r>
              <a:rPr lang="en-US" altLang="zh-CN" sz="2700" b="1" dirty="0">
                <a:solidFill>
                  <a:srgbClr val="FF6600"/>
                </a:solidFill>
                <a:latin typeface="Arial" panose="020B0604020202020204" pitchFamily="34" charset="0"/>
                <a:ea typeface="隶书" panose="02010509060101010101" pitchFamily="49" charset="-122"/>
              </a:rPr>
              <a:t>JS </a:t>
            </a:r>
            <a:r>
              <a:rPr lang="zh-CN" altLang="en-US" sz="2700" b="1" dirty="0">
                <a:solidFill>
                  <a:srgbClr val="FF6600"/>
                </a:solidFill>
                <a:latin typeface="Arial" panose="020B0604020202020204" pitchFamily="34" charset="0"/>
                <a:ea typeface="隶书" panose="02010509060101010101" pitchFamily="49" charset="-122"/>
              </a:rPr>
              <a:t>变量声明</a:t>
            </a:r>
          </a:p>
        </p:txBody>
      </p:sp>
      <p:sp>
        <p:nvSpPr>
          <p:cNvPr id="20" name="Text Box 3"/>
          <p:cNvSpPr txBox="1">
            <a:spLocks noChangeArrowheads="1"/>
          </p:cNvSpPr>
          <p:nvPr/>
        </p:nvSpPr>
        <p:spPr bwMode="auto">
          <a:xfrm>
            <a:off x="467544" y="1635646"/>
            <a:ext cx="8291786" cy="2145665"/>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var声明作用域</a:t>
            </a:r>
          </a:p>
          <a:p>
            <a:pPr eaLnBrk="0" hangingPunct="0">
              <a:lnSpc>
                <a:spcPct val="150000"/>
              </a:lnSpc>
              <a:spcBef>
                <a:spcPct val="0"/>
              </a:spcBef>
              <a:buNone/>
            </a:pPr>
            <a:r>
              <a:rPr lang="en-US" altLang="zh-CN" b="1" dirty="0">
                <a:solidFill>
                  <a:schemeClr val="bg2">
                    <a:lumMod val="25000"/>
                  </a:schemeClr>
                </a:solidFill>
                <a:latin typeface="+mn-ea"/>
              </a:rPr>
              <a:t>	</a:t>
            </a:r>
            <a:r>
              <a:rPr lang="zh-CN" altLang="en-US" b="1" dirty="0">
                <a:solidFill>
                  <a:schemeClr val="bg2">
                    <a:lumMod val="25000"/>
                  </a:schemeClr>
                </a:solidFill>
                <a:latin typeface="+mn-ea"/>
              </a:rPr>
              <a:t>使用var操作符定义的变量会成为包含它的函数的局部变量，不过在函数内定义变量时省略var操作符，可以创建一个全局变量</a:t>
            </a:r>
          </a:p>
          <a:p>
            <a:pPr eaLnBrk="0" hangingPunct="0">
              <a:lnSpc>
                <a:spcPct val="150000"/>
              </a:lnSpc>
              <a:spcBef>
                <a:spcPct val="0"/>
              </a:spcBef>
              <a:buNone/>
            </a:pPr>
            <a:endParaRPr lang="zh-CN" altLang="en-US" b="1" dirty="0">
              <a:solidFill>
                <a:schemeClr val="bg2">
                  <a:lumMod val="25000"/>
                </a:schemeClr>
              </a:solidFill>
              <a:latin typeface="+mn-ea"/>
            </a:endParaRPr>
          </a:p>
          <a:p>
            <a:pPr eaLnBrk="0" hangingPunct="0">
              <a:lnSpc>
                <a:spcPct val="150000"/>
              </a:lnSpc>
              <a:spcBef>
                <a:spcPct val="0"/>
              </a:spcBef>
              <a:buNone/>
            </a:pPr>
            <a:r>
              <a:rPr lang="zh-CN" altLang="en-US" b="1" dirty="0">
                <a:solidFill>
                  <a:schemeClr val="bg2">
                    <a:lumMod val="25000"/>
                  </a:schemeClr>
                </a:solidFill>
                <a:latin typeface="+mn-ea"/>
              </a:rPr>
              <a:t>PS:不推荐省略var操作符，在局部作用域中定义的全局变量很难维护</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b="1" dirty="0">
                <a:solidFill>
                  <a:srgbClr val="FF6600"/>
                </a:solidFill>
                <a:latin typeface="Arial" panose="020B0604020202020204" pitchFamily="34" charset="0"/>
                <a:ea typeface="隶书" panose="02010509060101010101" pitchFamily="49" charset="-122"/>
              </a:rPr>
              <a:t>小结</a:t>
            </a:r>
          </a:p>
        </p:txBody>
      </p:sp>
      <p:sp>
        <p:nvSpPr>
          <p:cNvPr id="20" name="Text Box 3"/>
          <p:cNvSpPr txBox="1">
            <a:spLocks noChangeArrowheads="1"/>
          </p:cNvSpPr>
          <p:nvPr/>
        </p:nvSpPr>
        <p:spPr bwMode="auto">
          <a:xfrm>
            <a:off x="467360" y="1635760"/>
            <a:ext cx="2764155" cy="2145665"/>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function foo(){</a:t>
            </a:r>
          </a:p>
          <a:p>
            <a:pPr eaLnBrk="0" hangingPunct="0">
              <a:lnSpc>
                <a:spcPct val="150000"/>
              </a:lnSpc>
              <a:spcBef>
                <a:spcPct val="0"/>
              </a:spcBef>
              <a:buNone/>
            </a:pPr>
            <a:r>
              <a:rPr lang="zh-CN" altLang="en-US" b="1" dirty="0">
                <a:solidFill>
                  <a:schemeClr val="bg2">
                    <a:lumMod val="25000"/>
                  </a:schemeClr>
                </a:solidFill>
                <a:latin typeface="+mn-ea"/>
              </a:rPr>
              <a:t>console.log(age);</a:t>
            </a:r>
          </a:p>
          <a:p>
            <a:pPr eaLnBrk="0" hangingPunct="0">
              <a:lnSpc>
                <a:spcPct val="150000"/>
              </a:lnSpc>
              <a:spcBef>
                <a:spcPct val="0"/>
              </a:spcBef>
              <a:buNone/>
            </a:pPr>
            <a:r>
              <a:rPr lang="zh-CN" altLang="en-US" b="1" dirty="0">
                <a:solidFill>
                  <a:schemeClr val="bg2">
                    <a:lumMod val="25000"/>
                  </a:schemeClr>
                </a:solidFill>
                <a:latin typeface="+mn-ea"/>
              </a:rPr>
              <a:t>var age = 18;</a:t>
            </a:r>
          </a:p>
          <a:p>
            <a:pPr eaLnBrk="0" hangingPunct="0">
              <a:lnSpc>
                <a:spcPct val="150000"/>
              </a:lnSpc>
              <a:spcBef>
                <a:spcPct val="0"/>
              </a:spcBef>
              <a:buNone/>
            </a:pPr>
            <a:r>
              <a:rPr lang="zh-CN" altLang="en-US" b="1" dirty="0">
                <a:solidFill>
                  <a:schemeClr val="bg2">
                    <a:lumMod val="25000"/>
                  </a:schemeClr>
                </a:solidFill>
                <a:latin typeface="+mn-ea"/>
              </a:rPr>
              <a:t>}</a:t>
            </a:r>
          </a:p>
          <a:p>
            <a:pPr eaLnBrk="0" hangingPunct="0">
              <a:lnSpc>
                <a:spcPct val="150000"/>
              </a:lnSpc>
              <a:spcBef>
                <a:spcPct val="0"/>
              </a:spcBef>
              <a:buNone/>
            </a:pPr>
            <a:r>
              <a:rPr lang="zh-CN" altLang="en-US" b="1" dirty="0">
                <a:solidFill>
                  <a:schemeClr val="bg2">
                    <a:lumMod val="25000"/>
                  </a:schemeClr>
                </a:solidFill>
                <a:latin typeface="+mn-ea"/>
              </a:rPr>
              <a:t>foo(); //undefined</a:t>
            </a:r>
          </a:p>
        </p:txBody>
      </p:sp>
      <p:sp>
        <p:nvSpPr>
          <p:cNvPr id="2" name="文本框 1"/>
          <p:cNvSpPr txBox="1"/>
          <p:nvPr/>
        </p:nvSpPr>
        <p:spPr>
          <a:xfrm>
            <a:off x="4039870" y="1882140"/>
            <a:ext cx="4271010" cy="1753235"/>
          </a:xfrm>
          <a:prstGeom prst="rect">
            <a:avLst/>
          </a:prstGeom>
          <a:noFill/>
        </p:spPr>
        <p:txBody>
          <a:bodyPr wrap="square" rtlCol="0" anchor="t">
            <a:spAutoFit/>
          </a:bodyPr>
          <a:lstStyle/>
          <a:p>
            <a:r>
              <a:rPr lang="zh-CN" altLang="en-US"/>
              <a:t>function foo(){</a:t>
            </a:r>
          </a:p>
          <a:p>
            <a:r>
              <a:rPr lang="zh-CN" altLang="en-US"/>
              <a:t>var age;</a:t>
            </a:r>
          </a:p>
          <a:p>
            <a:r>
              <a:rPr lang="zh-CN" altLang="en-US"/>
              <a:t>console.log(age);</a:t>
            </a:r>
          </a:p>
          <a:p>
            <a:r>
              <a:rPr lang="zh-CN" altLang="en-US"/>
              <a:t>age = 18;</a:t>
            </a:r>
          </a:p>
          <a:p>
            <a:r>
              <a:rPr lang="zh-CN" altLang="en-US"/>
              <a:t>}</a:t>
            </a:r>
          </a:p>
          <a:p>
            <a:r>
              <a:rPr lang="zh-CN" altLang="en-US"/>
              <a:t>foo(); //undefined</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3054350" cy="708660"/>
          </a:xfrm>
          <a:prstGeom prst="rect">
            <a:avLst/>
          </a:prstGeom>
          <a:noFill/>
          <a:ln w="9525">
            <a:noFill/>
            <a:miter lim="800000"/>
          </a:ln>
          <a:effectLst/>
        </p:spPr>
        <p:txBody>
          <a:bodyPr lIns="68580" tIns="34290" rIns="68580" bIns="34290" anchor="ctr"/>
          <a:lstStyle/>
          <a:p>
            <a:pPr algn="ctr">
              <a:spcBef>
                <a:spcPct val="0"/>
              </a:spcBef>
              <a:buFontTx/>
              <a:buNone/>
            </a:pPr>
            <a:r>
              <a:rPr lang="en-US" altLang="zh-CN" sz="2700" b="1" dirty="0">
                <a:solidFill>
                  <a:srgbClr val="FF6600"/>
                </a:solidFill>
                <a:latin typeface="Arial" panose="020B0604020202020204" pitchFamily="34" charset="0"/>
                <a:ea typeface="隶书" panose="02010509060101010101" pitchFamily="49" charset="-122"/>
              </a:rPr>
              <a:t>JS </a:t>
            </a:r>
            <a:r>
              <a:rPr lang="zh-CN" altLang="en-US" sz="2700" b="1" dirty="0">
                <a:solidFill>
                  <a:srgbClr val="FF6600"/>
                </a:solidFill>
                <a:latin typeface="Arial" panose="020B0604020202020204" pitchFamily="34" charset="0"/>
                <a:ea typeface="隶书" panose="02010509060101010101" pitchFamily="49" charset="-122"/>
              </a:rPr>
              <a:t>变量声明</a:t>
            </a:r>
          </a:p>
        </p:txBody>
      </p:sp>
      <p:sp>
        <p:nvSpPr>
          <p:cNvPr id="20" name="Text Box 3"/>
          <p:cNvSpPr txBox="1">
            <a:spLocks noChangeArrowheads="1"/>
          </p:cNvSpPr>
          <p:nvPr/>
        </p:nvSpPr>
        <p:spPr bwMode="auto">
          <a:xfrm>
            <a:off x="467360" y="1635760"/>
            <a:ext cx="8430260" cy="1315085"/>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let声明</a:t>
            </a:r>
          </a:p>
          <a:p>
            <a:pPr eaLnBrk="0" hangingPunct="0">
              <a:lnSpc>
                <a:spcPct val="150000"/>
              </a:lnSpc>
              <a:spcBef>
                <a:spcPct val="0"/>
              </a:spcBef>
              <a:buNone/>
            </a:pPr>
            <a:r>
              <a:rPr lang="en-US" altLang="zh-CN" b="1" dirty="0">
                <a:solidFill>
                  <a:schemeClr val="bg2">
                    <a:lumMod val="25000"/>
                  </a:schemeClr>
                </a:solidFill>
                <a:latin typeface="+mn-ea"/>
              </a:rPr>
              <a:t>	</a:t>
            </a:r>
            <a:r>
              <a:rPr lang="zh-CN" altLang="en-US" b="1" dirty="0">
                <a:solidFill>
                  <a:schemeClr val="bg2">
                    <a:lumMod val="25000"/>
                  </a:schemeClr>
                </a:solidFill>
                <a:latin typeface="+mn-ea"/>
              </a:rPr>
              <a:t>let 和var 的作用差不多，最明显的区别是let 声明的范围是块作用域， var 声明的是函数作用域。块作用域是函数作用域的子集</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b="1" dirty="0">
                <a:solidFill>
                  <a:srgbClr val="FF6600"/>
                </a:solidFill>
                <a:latin typeface="Arial" panose="020B0604020202020204" pitchFamily="34" charset="0"/>
                <a:ea typeface="隶书" panose="02010509060101010101" pitchFamily="49" charset="-122"/>
              </a:rPr>
              <a:t>小结</a:t>
            </a:r>
          </a:p>
        </p:txBody>
      </p:sp>
      <p:sp>
        <p:nvSpPr>
          <p:cNvPr id="20" name="Text Box 3"/>
          <p:cNvSpPr txBox="1">
            <a:spLocks noChangeArrowheads="1"/>
          </p:cNvSpPr>
          <p:nvPr/>
        </p:nvSpPr>
        <p:spPr bwMode="auto">
          <a:xfrm>
            <a:off x="569595" y="1200150"/>
            <a:ext cx="6181725" cy="339217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bg2">
                    <a:lumMod val="25000"/>
                  </a:schemeClr>
                </a:solidFill>
                <a:latin typeface="+mn-ea"/>
              </a:rPr>
              <a:t>if(true){</a:t>
            </a:r>
          </a:p>
          <a:p>
            <a:pPr eaLnBrk="0" hangingPunct="0">
              <a:lnSpc>
                <a:spcPct val="150000"/>
              </a:lnSpc>
              <a:spcBef>
                <a:spcPct val="0"/>
              </a:spcBef>
              <a:buNone/>
            </a:pPr>
            <a:r>
              <a:rPr lang="zh-CN" altLang="en-US" dirty="0">
                <a:solidFill>
                  <a:schemeClr val="bg2">
                    <a:lumMod val="25000"/>
                  </a:schemeClr>
                </a:solidFill>
                <a:latin typeface="+mn-ea"/>
              </a:rPr>
              <a:t>var name='Matt';</a:t>
            </a:r>
          </a:p>
          <a:p>
            <a:pPr eaLnBrk="0" hangingPunct="0">
              <a:lnSpc>
                <a:spcPct val="150000"/>
              </a:lnSpc>
              <a:spcBef>
                <a:spcPct val="0"/>
              </a:spcBef>
              <a:buNone/>
            </a:pPr>
            <a:r>
              <a:rPr lang="zh-CN" altLang="en-US" dirty="0">
                <a:solidFill>
                  <a:schemeClr val="bg2">
                    <a:lumMod val="25000"/>
                  </a:schemeClr>
                </a:solidFill>
                <a:latin typeface="+mn-ea"/>
              </a:rPr>
              <a:t>let age=26;</a:t>
            </a:r>
          </a:p>
          <a:p>
            <a:pPr eaLnBrk="0" hangingPunct="0">
              <a:lnSpc>
                <a:spcPct val="150000"/>
              </a:lnSpc>
              <a:spcBef>
                <a:spcPct val="0"/>
              </a:spcBef>
              <a:buNone/>
            </a:pPr>
            <a:r>
              <a:rPr lang="zh-CN" altLang="en-US" dirty="0">
                <a:solidFill>
                  <a:schemeClr val="bg2">
                    <a:lumMod val="25000"/>
                  </a:schemeClr>
                </a:solidFill>
                <a:latin typeface="+mn-ea"/>
              </a:rPr>
              <a:t>console.log(name); //Matt</a:t>
            </a:r>
          </a:p>
          <a:p>
            <a:pPr eaLnBrk="0" hangingPunct="0">
              <a:lnSpc>
                <a:spcPct val="150000"/>
              </a:lnSpc>
              <a:spcBef>
                <a:spcPct val="0"/>
              </a:spcBef>
              <a:buNone/>
            </a:pPr>
            <a:r>
              <a:rPr lang="zh-CN" altLang="en-US" dirty="0">
                <a:solidFill>
                  <a:schemeClr val="bg2">
                    <a:lumMod val="25000"/>
                  </a:schemeClr>
                </a:solidFill>
                <a:latin typeface="+mn-ea"/>
              </a:rPr>
              <a:t>console.log(age); //26</a:t>
            </a:r>
          </a:p>
          <a:p>
            <a:pPr eaLnBrk="0" hangingPunct="0">
              <a:lnSpc>
                <a:spcPct val="150000"/>
              </a:lnSpc>
              <a:spcBef>
                <a:spcPct val="0"/>
              </a:spcBef>
              <a:buNone/>
            </a:pPr>
            <a:r>
              <a:rPr lang="zh-CN" altLang="en-US" dirty="0">
                <a:solidFill>
                  <a:schemeClr val="bg2">
                    <a:lumMod val="25000"/>
                  </a:schemeClr>
                </a:solidFill>
                <a:latin typeface="+mn-ea"/>
              </a:rPr>
              <a:t>}</a:t>
            </a:r>
          </a:p>
          <a:p>
            <a:pPr eaLnBrk="0" hangingPunct="0">
              <a:lnSpc>
                <a:spcPct val="150000"/>
              </a:lnSpc>
              <a:spcBef>
                <a:spcPct val="0"/>
              </a:spcBef>
              <a:buNone/>
            </a:pPr>
            <a:r>
              <a:rPr lang="zh-CN" altLang="en-US" dirty="0">
                <a:solidFill>
                  <a:schemeClr val="bg2">
                    <a:lumMod val="25000"/>
                  </a:schemeClr>
                </a:solidFill>
                <a:latin typeface="+mn-ea"/>
              </a:rPr>
              <a:t>console.log(name); //Matt</a:t>
            </a:r>
          </a:p>
          <a:p>
            <a:pPr eaLnBrk="0" hangingPunct="0">
              <a:lnSpc>
                <a:spcPct val="150000"/>
              </a:lnSpc>
              <a:spcBef>
                <a:spcPct val="0"/>
              </a:spcBef>
              <a:buNone/>
            </a:pPr>
            <a:r>
              <a:rPr lang="zh-CN" altLang="en-US" dirty="0">
                <a:solidFill>
                  <a:schemeClr val="bg2">
                    <a:lumMod val="25000"/>
                  </a:schemeClr>
                </a:solidFill>
                <a:latin typeface="+mn-ea"/>
              </a:rPr>
              <a:t>console.log(age); //ReferenceError:age没有定义</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b="1" dirty="0">
                <a:solidFill>
                  <a:srgbClr val="FF6600"/>
                </a:solidFill>
                <a:latin typeface="Arial" panose="020B0604020202020204" pitchFamily="34" charset="0"/>
                <a:ea typeface="隶书" panose="02010509060101010101" pitchFamily="49" charset="-122"/>
              </a:rPr>
              <a:t>小结</a:t>
            </a:r>
          </a:p>
        </p:txBody>
      </p:sp>
      <p:sp>
        <p:nvSpPr>
          <p:cNvPr id="20" name="Text Box 3"/>
          <p:cNvSpPr txBox="1">
            <a:spLocks noChangeArrowheads="1"/>
          </p:cNvSpPr>
          <p:nvPr/>
        </p:nvSpPr>
        <p:spPr bwMode="auto">
          <a:xfrm>
            <a:off x="569595" y="1200150"/>
            <a:ext cx="6181725" cy="48387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bg2">
                    <a:lumMod val="25000"/>
                  </a:schemeClr>
                </a:solidFill>
                <a:latin typeface="+mn-ea"/>
              </a:rPr>
              <a:t>let 声明的变量不会在作用域中被提升</a:t>
            </a:r>
          </a:p>
        </p:txBody>
      </p:sp>
      <p:sp>
        <p:nvSpPr>
          <p:cNvPr id="2" name="文本框 1"/>
          <p:cNvSpPr txBox="1"/>
          <p:nvPr/>
        </p:nvSpPr>
        <p:spPr>
          <a:xfrm>
            <a:off x="796925" y="2016760"/>
            <a:ext cx="6586855" cy="1476375"/>
          </a:xfrm>
          <a:prstGeom prst="rect">
            <a:avLst/>
          </a:prstGeom>
          <a:noFill/>
        </p:spPr>
        <p:txBody>
          <a:bodyPr wrap="square" rtlCol="0" anchor="t">
            <a:spAutoFit/>
          </a:bodyPr>
          <a:lstStyle/>
          <a:p>
            <a:r>
              <a:rPr lang="zh-CN" altLang="en-US"/>
              <a:t>console.log(name); //undefined</a:t>
            </a:r>
          </a:p>
          <a:p>
            <a:r>
              <a:rPr lang="zh-CN" altLang="en-US"/>
              <a:t>var name = 'Matt'</a:t>
            </a:r>
          </a:p>
          <a:p>
            <a:endParaRPr lang="zh-CN" altLang="en-US"/>
          </a:p>
          <a:p>
            <a:r>
              <a:rPr lang="zh-CN" altLang="en-US"/>
              <a:t>console.log(age); //</a:t>
            </a:r>
          </a:p>
          <a:p>
            <a:r>
              <a:rPr lang="zh-CN" altLang="en-US"/>
              <a:t>let age = 26;</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const声明</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569595" y="1200150"/>
            <a:ext cx="8672195" cy="339217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bg2">
                    <a:lumMod val="25000"/>
                  </a:schemeClr>
                </a:solidFill>
                <a:latin typeface="+mn-ea"/>
              </a:rPr>
              <a:t>const行为基本与let相同，重要区别在于：用const声明的变量的同时必须初始化变量，且尝试修改const声明的变量会导致运行时错误</a:t>
            </a:r>
          </a:p>
          <a:p>
            <a:pPr eaLnBrk="0" hangingPunct="0">
              <a:lnSpc>
                <a:spcPct val="150000"/>
              </a:lnSpc>
              <a:spcBef>
                <a:spcPct val="0"/>
              </a:spcBef>
              <a:buNone/>
            </a:pPr>
            <a:endParaRPr lang="zh-CN" altLang="en-US" dirty="0">
              <a:solidFill>
                <a:schemeClr val="bg2">
                  <a:lumMod val="25000"/>
                </a:schemeClr>
              </a:solidFill>
              <a:latin typeface="+mn-ea"/>
            </a:endParaRPr>
          </a:p>
          <a:p>
            <a:pPr eaLnBrk="0" hangingPunct="0">
              <a:lnSpc>
                <a:spcPct val="150000"/>
              </a:lnSpc>
              <a:spcBef>
                <a:spcPct val="0"/>
              </a:spcBef>
              <a:buNone/>
            </a:pPr>
            <a:r>
              <a:rPr lang="zh-CN" altLang="en-US" dirty="0">
                <a:solidFill>
                  <a:schemeClr val="bg2">
                    <a:lumMod val="25000"/>
                  </a:schemeClr>
                </a:solidFill>
                <a:latin typeface="+mn-ea"/>
              </a:rPr>
              <a:t>PS：const声明的限制只适用于它指向的变量的引用。如果const变量引用的是一个对象，那么修改这个对象内部的属性并不违反const的限制</a:t>
            </a:r>
          </a:p>
          <a:p>
            <a:pPr eaLnBrk="0" hangingPunct="0">
              <a:lnSpc>
                <a:spcPct val="150000"/>
              </a:lnSpc>
              <a:spcBef>
                <a:spcPct val="0"/>
              </a:spcBef>
              <a:buNone/>
            </a:pPr>
            <a:endParaRPr lang="zh-CN" altLang="en-US" dirty="0">
              <a:solidFill>
                <a:schemeClr val="bg2">
                  <a:lumMod val="25000"/>
                </a:schemeClr>
              </a:solidFill>
              <a:latin typeface="+mn-ea"/>
            </a:endParaRPr>
          </a:p>
          <a:p>
            <a:pPr eaLnBrk="0" hangingPunct="0">
              <a:lnSpc>
                <a:spcPct val="150000"/>
              </a:lnSpc>
              <a:spcBef>
                <a:spcPct val="0"/>
              </a:spcBef>
              <a:buNone/>
            </a:pPr>
            <a:r>
              <a:rPr lang="zh-CN" altLang="en-US" dirty="0">
                <a:solidFill>
                  <a:schemeClr val="bg2">
                    <a:lumMod val="25000"/>
                  </a:schemeClr>
                </a:solidFill>
                <a:latin typeface="+mn-ea"/>
              </a:rPr>
              <a:t>PPS：不能用const来声明迭代变量（迭代变量会自增），const可以用来声明一个不会被修改的for循环变量（for-in/for-of）</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3179217" cy="708422"/>
          </a:xfrm>
          <a:prstGeom prst="rect">
            <a:avLst/>
          </a:prstGeom>
          <a:noFill/>
          <a:ln w="9525">
            <a:noFill/>
            <a:miter lim="800000"/>
          </a:ln>
          <a:effectLst/>
        </p:spPr>
        <p:txBody>
          <a:bodyPr lIns="68580" tIns="34290" rIns="68580" bIns="34290" anchor="ctr"/>
          <a:lstStyle/>
          <a:p>
            <a:pPr algn="ct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JavaScript</a:t>
            </a:r>
            <a:r>
              <a:rPr lang="zh-CN" altLang="en-US" sz="2700" dirty="0">
                <a:solidFill>
                  <a:srgbClr val="FF6600"/>
                </a:solidFill>
                <a:latin typeface="Arial" panose="020B0604020202020204" pitchFamily="34" charset="0"/>
                <a:ea typeface="隶书" panose="02010509060101010101" pitchFamily="49" charset="-122"/>
              </a:rPr>
              <a:t>的特点</a:t>
            </a:r>
          </a:p>
        </p:txBody>
      </p:sp>
      <p:graphicFrame>
        <p:nvGraphicFramePr>
          <p:cNvPr id="6" name="图示 5"/>
          <p:cNvGraphicFramePr/>
          <p:nvPr/>
        </p:nvGraphicFramePr>
        <p:xfrm>
          <a:off x="1500166" y="1285866"/>
          <a:ext cx="6215106" cy="34290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3000364" y="2786064"/>
            <a:ext cx="928694" cy="461665"/>
          </a:xfrm>
          <a:prstGeom prst="rect">
            <a:avLst/>
          </a:prstGeom>
          <a:noFill/>
        </p:spPr>
        <p:txBody>
          <a:bodyPr wrap="square" rtlCol="0">
            <a:spAutoFit/>
          </a:bodyPr>
          <a:lstStyle/>
          <a:p>
            <a:r>
              <a:rPr lang="en-US" altLang="zh-CN" sz="1200" dirty="0">
                <a:solidFill>
                  <a:srgbClr val="7030A0"/>
                </a:solidFill>
                <a:latin typeface="Arial" panose="020B0604020202020204" pitchFamily="34" charset="0"/>
                <a:ea typeface="隶书" panose="02010509060101010101" pitchFamily="49" charset="-122"/>
              </a:rPr>
              <a:t>JavaScript</a:t>
            </a:r>
          </a:p>
          <a:p>
            <a:pPr algn="ctr"/>
            <a:r>
              <a:rPr lang="zh-CN" altLang="en-US" sz="1200" dirty="0">
                <a:solidFill>
                  <a:srgbClr val="7030A0"/>
                </a:solidFill>
                <a:latin typeface="Arial" panose="020B0604020202020204" pitchFamily="34" charset="0"/>
                <a:ea typeface="隶书" panose="02010509060101010101" pitchFamily="49" charset="-122"/>
              </a:rPr>
              <a:t>的特点</a:t>
            </a:r>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const声明</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577215" y="1674495"/>
            <a:ext cx="8672195" cy="256159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for(const key in {a:1,b:2}){</a:t>
            </a:r>
          </a:p>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console.log(key); //a,b</a:t>
            </a:r>
          </a:p>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a:t>
            </a:r>
          </a:p>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for(const value of [1,2,3,4,5]){</a:t>
            </a:r>
          </a:p>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console.log(value); //1,2,3,4,5</a:t>
            </a:r>
          </a:p>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3054350" cy="708660"/>
          </a:xfrm>
          <a:prstGeom prst="rect">
            <a:avLst/>
          </a:prstGeom>
          <a:noFill/>
          <a:ln w="9525">
            <a:noFill/>
            <a:miter lim="800000"/>
          </a:ln>
          <a:effectLst/>
        </p:spPr>
        <p:txBody>
          <a:bodyPr lIns="68580" tIns="34290" rIns="68580" bIns="34290" anchor="ctr"/>
          <a:lstStyle/>
          <a:p>
            <a:pPr algn="ctr">
              <a:spcBef>
                <a:spcPct val="0"/>
              </a:spcBef>
              <a:buFontTx/>
              <a:buNone/>
            </a:pPr>
            <a:r>
              <a:rPr lang="en-US" altLang="zh-CN" sz="2700" b="1" dirty="0">
                <a:solidFill>
                  <a:srgbClr val="FF6600"/>
                </a:solidFill>
                <a:latin typeface="Arial" panose="020B0604020202020204" pitchFamily="34" charset="0"/>
                <a:ea typeface="隶书" panose="02010509060101010101" pitchFamily="49" charset="-122"/>
              </a:rPr>
              <a:t>JS </a:t>
            </a:r>
            <a:r>
              <a:rPr lang="zh-CN" altLang="zh-CN" sz="2700" b="1" dirty="0">
                <a:solidFill>
                  <a:srgbClr val="FF6600"/>
                </a:solidFill>
                <a:latin typeface="Arial" panose="020B0604020202020204" pitchFamily="34" charset="0"/>
                <a:ea typeface="隶书" panose="02010509060101010101" pitchFamily="49" charset="-122"/>
              </a:rPr>
              <a:t>对象</a:t>
            </a:r>
          </a:p>
        </p:txBody>
      </p:sp>
      <p:sp>
        <p:nvSpPr>
          <p:cNvPr id="20" name="Text Box 3"/>
          <p:cNvSpPr txBox="1">
            <a:spLocks noChangeArrowheads="1"/>
          </p:cNvSpPr>
          <p:nvPr/>
        </p:nvSpPr>
        <p:spPr bwMode="auto">
          <a:xfrm>
            <a:off x="467360" y="1635760"/>
            <a:ext cx="8430260" cy="89916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ECMA-262将对象定义为一组属性的无序集合，这意味着对象就是一组没有特定顺序的值。对象属于一种复合的数据类型，在对象中可以保存多个不同数据类型的属性</a:t>
            </a:r>
          </a:p>
        </p:txBody>
      </p:sp>
      <p:sp>
        <p:nvSpPr>
          <p:cNvPr id="2" name="文本框 1"/>
          <p:cNvSpPr txBox="1"/>
          <p:nvPr/>
        </p:nvSpPr>
        <p:spPr>
          <a:xfrm>
            <a:off x="929640" y="2950845"/>
            <a:ext cx="6951345" cy="922020"/>
          </a:xfrm>
          <a:prstGeom prst="rect">
            <a:avLst/>
          </a:prstGeom>
          <a:noFill/>
        </p:spPr>
        <p:txBody>
          <a:bodyPr wrap="square" rtlCol="0" anchor="t">
            <a:spAutoFit/>
          </a:bodyPr>
          <a:lstStyle/>
          <a:p>
            <a:pPr marL="285750" indent="-285750">
              <a:buFont typeface="Wingdings" panose="05000000000000000000" charset="0"/>
              <a:buChar char="Ø"/>
            </a:pPr>
            <a:r>
              <a:rPr lang="zh-CN" altLang="en-US"/>
              <a:t>内建对象：Math、String、Number、Boolean、Function、Object...</a:t>
            </a:r>
          </a:p>
          <a:p>
            <a:pPr marL="285750" indent="-285750">
              <a:buFont typeface="Wingdings" panose="05000000000000000000" charset="0"/>
              <a:buChar char="Ø"/>
            </a:pPr>
            <a:r>
              <a:rPr lang="zh-CN" altLang="en-US"/>
              <a:t>宿主对象：BOM、DOM：console.log()、document.write()...</a:t>
            </a:r>
          </a:p>
          <a:p>
            <a:pPr marL="285750" indent="-285750">
              <a:buFont typeface="Wingdings" panose="05000000000000000000" charset="0"/>
              <a:buChar char="Ø"/>
            </a:pPr>
            <a:r>
              <a:rPr lang="zh-CN" altLang="en-US"/>
              <a:t>自定义对象</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创建对象</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577215" y="1674495"/>
            <a:ext cx="8672195" cy="89916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var obj = new Object();</a:t>
            </a:r>
          </a:p>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var obj={name="咩咩",age:18};</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解构赋值</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577215" y="1674495"/>
            <a:ext cx="8672195" cy="89916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ECMAScript 6 新增了对象解构语法，可以在一条语句中使用嵌套数据实现一个或多个赋值操作。简单地说，对象解构就是使用与对象匹配的结构来实现对象属性赋值</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解构赋值</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577215" y="1674495"/>
            <a:ext cx="8672195" cy="89916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ECMAScript 6 新增了对象解构语法，可以在一条语句中使用嵌套数据实现一个或多个赋值操作。简单地说，对象解构就是使用与对象匹配的结构来实现对象属性赋值</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解构赋值</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577215" y="1674495"/>
            <a:ext cx="8672195" cy="899160"/>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解构赋值语法是一种JavaScript表达式。通过解构赋值，可以将属性/值从对象/数组中取出，赋值给其他变量</a:t>
            </a:r>
          </a:p>
        </p:txBody>
      </p:sp>
      <p:sp>
        <p:nvSpPr>
          <p:cNvPr id="2" name="文本框 1"/>
          <p:cNvSpPr txBox="1"/>
          <p:nvPr/>
        </p:nvSpPr>
        <p:spPr>
          <a:xfrm>
            <a:off x="672465" y="2892425"/>
            <a:ext cx="2540000" cy="1198880"/>
          </a:xfrm>
          <a:prstGeom prst="rect">
            <a:avLst/>
          </a:prstGeom>
          <a:noFill/>
        </p:spPr>
        <p:txBody>
          <a:bodyPr wrap="square" rtlCol="0" anchor="t">
            <a:spAutoFit/>
          </a:bodyPr>
          <a:lstStyle/>
          <a:p>
            <a:r>
              <a:rPr lang="zh-CN" altLang="en-US"/>
              <a:t>var x = [1, 2, 3, 4, 5];</a:t>
            </a:r>
          </a:p>
          <a:p>
            <a:r>
              <a:rPr lang="zh-CN" altLang="en-US"/>
              <a:t>var [y, z] = x;</a:t>
            </a:r>
          </a:p>
          <a:p>
            <a:r>
              <a:rPr lang="zh-CN" altLang="en-US"/>
              <a:t>console.log(y); console.log(z); </a:t>
            </a:r>
          </a:p>
        </p:txBody>
      </p:sp>
      <p:sp>
        <p:nvSpPr>
          <p:cNvPr id="3" name="文本框 2"/>
          <p:cNvSpPr txBox="1"/>
          <p:nvPr/>
        </p:nvSpPr>
        <p:spPr>
          <a:xfrm>
            <a:off x="3586480" y="2892425"/>
            <a:ext cx="2540000" cy="1476375"/>
          </a:xfrm>
          <a:prstGeom prst="rect">
            <a:avLst/>
          </a:prstGeom>
          <a:noFill/>
        </p:spPr>
        <p:txBody>
          <a:bodyPr wrap="square" rtlCol="0" anchor="t">
            <a:spAutoFit/>
          </a:bodyPr>
          <a:lstStyle/>
          <a:p>
            <a:r>
              <a:rPr lang="zh-CN" altLang="en-US"/>
              <a:t>let a=1;</a:t>
            </a:r>
          </a:p>
          <a:p>
            <a:r>
              <a:rPr lang="zh-CN" altLang="en-US"/>
              <a:t>let b=2;</a:t>
            </a:r>
          </a:p>
          <a:p>
            <a:r>
              <a:rPr lang="zh-CN" altLang="en-US"/>
              <a:t>[a,b]=[b,a];</a:t>
            </a:r>
          </a:p>
          <a:p>
            <a:r>
              <a:rPr lang="zh-CN" altLang="en-US"/>
              <a:t>console.log(a);</a:t>
            </a:r>
          </a:p>
          <a:p>
            <a:r>
              <a:rPr lang="zh-CN" altLang="en-US"/>
              <a:t>console.log(b);</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sym typeface="+mn-ea"/>
              </a:rPr>
              <a:t>箭头函数</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611505" y="1203325"/>
            <a:ext cx="8672195" cy="1315085"/>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ECMAScript 6 新增了使用胖箭头（=&gt;）语法定义函数表达式的能力。很大程度上，箭头函数实例化的函数对象与正式的函数表达式创建的函数对象行为是相同的。任何可以使用函数表达式的地方，都可以使用箭头函数</a:t>
            </a:r>
          </a:p>
        </p:txBody>
      </p:sp>
      <p:sp>
        <p:nvSpPr>
          <p:cNvPr id="3" name="文本框 2"/>
          <p:cNvSpPr txBox="1"/>
          <p:nvPr/>
        </p:nvSpPr>
        <p:spPr>
          <a:xfrm>
            <a:off x="899795" y="2644775"/>
            <a:ext cx="4805680" cy="2306955"/>
          </a:xfrm>
          <a:prstGeom prst="rect">
            <a:avLst/>
          </a:prstGeom>
          <a:noFill/>
        </p:spPr>
        <p:txBody>
          <a:bodyPr wrap="square" rtlCol="0" anchor="t">
            <a:spAutoFit/>
          </a:bodyPr>
          <a:lstStyle/>
          <a:p>
            <a:r>
              <a:rPr lang="zh-CN" altLang="en-US"/>
              <a:t>let arrowSum = (a, b) =&gt; { </a:t>
            </a:r>
          </a:p>
          <a:p>
            <a:r>
              <a:rPr lang="en-US" altLang="zh-CN"/>
              <a:t>       </a:t>
            </a:r>
            <a:r>
              <a:rPr lang="zh-CN" altLang="en-US"/>
              <a:t>return a + b; </a:t>
            </a:r>
          </a:p>
          <a:p>
            <a:r>
              <a:rPr lang="zh-CN" altLang="en-US"/>
              <a:t>};</a:t>
            </a:r>
          </a:p>
          <a:p>
            <a:r>
              <a:rPr lang="zh-CN" altLang="en-US"/>
              <a:t>let functionExpressionSum = function(a, b){ </a:t>
            </a:r>
          </a:p>
          <a:p>
            <a:r>
              <a:rPr lang="zh-CN" altLang="en-US"/>
              <a:t> </a:t>
            </a:r>
            <a:r>
              <a:rPr lang="en-US" altLang="zh-CN"/>
              <a:t>      </a:t>
            </a:r>
            <a:r>
              <a:rPr lang="zh-CN" altLang="en-US"/>
              <a:t>return a + b; </a:t>
            </a:r>
          </a:p>
          <a:p>
            <a:r>
              <a:rPr lang="zh-CN" altLang="en-US"/>
              <a:t>};</a:t>
            </a:r>
          </a:p>
          <a:p>
            <a:r>
              <a:rPr lang="zh-CN" altLang="en-US"/>
              <a:t>console.log(arrowSum(5, 8)); // 13 console.log(functionExpressionSum(5, 8)); // 13</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en-US" altLang="zh-CN" sz="2700" b="1" dirty="0">
                <a:solidFill>
                  <a:srgbClr val="FF6600"/>
                </a:solidFill>
                <a:latin typeface="Arial" panose="020B0604020202020204" pitchFamily="34" charset="0"/>
                <a:ea typeface="隶书" panose="02010509060101010101" pitchFamily="49" charset="-122"/>
                <a:sym typeface="+mn-ea"/>
              </a:rPr>
              <a:t>This</a:t>
            </a:r>
            <a:r>
              <a:rPr lang="zh-CN" altLang="en-US" sz="2700" b="1" dirty="0">
                <a:solidFill>
                  <a:srgbClr val="FF6600"/>
                </a:solidFill>
                <a:latin typeface="Arial" panose="020B0604020202020204" pitchFamily="34" charset="0"/>
                <a:ea typeface="隶书" panose="02010509060101010101" pitchFamily="49" charset="-122"/>
                <a:sym typeface="+mn-ea"/>
              </a:rPr>
              <a:t>机制</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0" name="Text Box 3"/>
          <p:cNvSpPr txBox="1">
            <a:spLocks noChangeArrowheads="1"/>
          </p:cNvSpPr>
          <p:nvPr/>
        </p:nvSpPr>
        <p:spPr bwMode="auto">
          <a:xfrm>
            <a:off x="611505" y="1203325"/>
            <a:ext cx="8672195" cy="1315085"/>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dirty="0">
                <a:solidFill>
                  <a:schemeClr val="tx1"/>
                </a:solidFill>
                <a:effectLst>
                  <a:outerShdw blurRad="38100" dist="19050" dir="2700000" algn="tl" rotWithShape="0">
                    <a:schemeClr val="dk1">
                      <a:alpha val="40000"/>
                    </a:schemeClr>
                  </a:outerShdw>
                </a:effectLst>
                <a:latin typeface="+mn-ea"/>
              </a:rPr>
              <a:t>this的基本作用执行上下文中有一个与其关联的this值，这个this值取决于执行调用的对象和正在执行的代码类型，并在执行上下文入栈时确定，与执行上下文关联的this值是不可变的</a:t>
            </a:r>
          </a:p>
        </p:txBody>
      </p:sp>
      <p:sp>
        <p:nvSpPr>
          <p:cNvPr id="2" name="文本框 1"/>
          <p:cNvSpPr txBox="1"/>
          <p:nvPr/>
        </p:nvSpPr>
        <p:spPr>
          <a:xfrm>
            <a:off x="1219200" y="2859405"/>
            <a:ext cx="6807835" cy="1476375"/>
          </a:xfrm>
          <a:prstGeom prst="rect">
            <a:avLst/>
          </a:prstGeom>
          <a:noFill/>
        </p:spPr>
        <p:txBody>
          <a:bodyPr wrap="square" rtlCol="0" anchor="t">
            <a:spAutoFit/>
          </a:bodyPr>
          <a:lstStyle/>
          <a:p>
            <a:r>
              <a:rPr lang="zh-CN" altLang="en-US"/>
              <a:t>var person = {</a:t>
            </a:r>
          </a:p>
          <a:p>
            <a:r>
              <a:rPr lang="zh-CN" altLang="en-US"/>
              <a:t> </a:t>
            </a:r>
            <a:r>
              <a:rPr lang="en-US" altLang="zh-CN"/>
              <a:t>       </a:t>
            </a:r>
            <a:r>
              <a:rPr lang="zh-CN" altLang="en-US"/>
              <a:t> name:"张三", </a:t>
            </a:r>
          </a:p>
          <a:p>
            <a:r>
              <a:rPr lang="zh-CN" altLang="en-US"/>
              <a:t> </a:t>
            </a:r>
            <a:r>
              <a:rPr lang="en-US" altLang="zh-CN"/>
              <a:t>        </a:t>
            </a:r>
            <a:r>
              <a:rPr lang="zh-CN" altLang="en-US"/>
              <a:t>run: function(time){ </a:t>
            </a:r>
            <a:r>
              <a:rPr lang="en-US" altLang="zh-CN"/>
              <a:t> </a:t>
            </a:r>
          </a:p>
          <a:p>
            <a:r>
              <a:rPr lang="en-US" altLang="zh-CN"/>
              <a:t>              </a:t>
            </a:r>
            <a:r>
              <a:rPr lang="zh-CN" altLang="en-US"/>
              <a:t>console.log(`${this.name}在跑步，最多${time}min就不行了`); </a:t>
            </a:r>
          </a:p>
          <a:p>
            <a:r>
              <a:rPr lang="zh-CN" altLang="en-US"/>
              <a:t> } }</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en-US" altLang="zh-CN" sz="2700" b="1" dirty="0">
                <a:solidFill>
                  <a:srgbClr val="FF6600"/>
                </a:solidFill>
                <a:latin typeface="Arial" panose="020B0604020202020204" pitchFamily="34" charset="0"/>
                <a:ea typeface="隶书" panose="02010509060101010101" pitchFamily="49" charset="-122"/>
                <a:sym typeface="+mn-ea"/>
              </a:rPr>
              <a:t>This</a:t>
            </a:r>
            <a:r>
              <a:rPr lang="zh-CN" altLang="en-US" sz="2700" b="1" dirty="0">
                <a:solidFill>
                  <a:srgbClr val="FF6600"/>
                </a:solidFill>
                <a:latin typeface="Arial" panose="020B0604020202020204" pitchFamily="34" charset="0"/>
                <a:ea typeface="隶书" panose="02010509060101010101" pitchFamily="49" charset="-122"/>
                <a:sym typeface="+mn-ea"/>
              </a:rPr>
              <a:t>机制</a:t>
            </a:r>
            <a:endParaRPr lang="zh-CN" altLang="en-US" sz="2700" b="1" dirty="0">
              <a:solidFill>
                <a:srgbClr val="FF6600"/>
              </a:solidFill>
              <a:latin typeface="Arial" panose="020B0604020202020204" pitchFamily="34" charset="0"/>
              <a:ea typeface="隶书" panose="02010509060101010101" pitchFamily="49" charset="-122"/>
            </a:endParaRPr>
          </a:p>
        </p:txBody>
      </p:sp>
      <p:sp>
        <p:nvSpPr>
          <p:cNvPr id="2" name="文本框 1"/>
          <p:cNvSpPr txBox="1"/>
          <p:nvPr/>
        </p:nvSpPr>
        <p:spPr>
          <a:xfrm>
            <a:off x="3302000" y="1417955"/>
            <a:ext cx="4782820" cy="2861310"/>
          </a:xfrm>
          <a:prstGeom prst="rect">
            <a:avLst/>
          </a:prstGeom>
          <a:noFill/>
        </p:spPr>
        <p:txBody>
          <a:bodyPr wrap="square" rtlCol="0" anchor="t">
            <a:spAutoFit/>
          </a:bodyPr>
          <a:lstStyle/>
          <a:p>
            <a:r>
              <a:rPr lang="zh-CN" altLang="en-US" dirty="0"/>
              <a:t>&lt;script&gt;</a:t>
            </a:r>
          </a:p>
          <a:p>
            <a:r>
              <a:rPr lang="zh-CN" altLang="en-US" dirty="0"/>
              <a:t> </a:t>
            </a:r>
            <a:r>
              <a:rPr lang="en-US" altLang="zh-CN" dirty="0"/>
              <a:t>   </a:t>
            </a:r>
            <a:r>
              <a:rPr lang="zh-CN" altLang="en-US" dirty="0"/>
              <a:t> var name = 222;</a:t>
            </a:r>
          </a:p>
          <a:p>
            <a:r>
              <a:rPr lang="zh-CN" altLang="en-US" dirty="0"/>
              <a:t> </a:t>
            </a:r>
            <a:r>
              <a:rPr lang="en-US" altLang="zh-CN" dirty="0"/>
              <a:t>   </a:t>
            </a:r>
            <a:r>
              <a:rPr lang="zh-CN" altLang="en-US" dirty="0"/>
              <a:t> var </a:t>
            </a:r>
            <a:r>
              <a:rPr lang="en-US" altLang="zh-CN" dirty="0"/>
              <a:t>  </a:t>
            </a:r>
            <a:r>
              <a:rPr lang="zh-CN" altLang="en-US" dirty="0"/>
              <a:t>a={ </a:t>
            </a:r>
          </a:p>
          <a:p>
            <a:r>
              <a:rPr lang="zh-CN" altLang="en-US" dirty="0"/>
              <a:t> </a:t>
            </a:r>
            <a:r>
              <a:rPr lang="en-US" altLang="zh-CN" dirty="0"/>
              <a:t>            </a:t>
            </a:r>
            <a:r>
              <a:rPr lang="zh-CN" altLang="en-US" dirty="0"/>
              <a:t>name:111, </a:t>
            </a:r>
            <a:r>
              <a:rPr lang="en-US" altLang="zh-CN" dirty="0"/>
              <a:t>     </a:t>
            </a:r>
          </a:p>
          <a:p>
            <a:r>
              <a:rPr lang="en-US" altLang="zh-CN" dirty="0"/>
              <a:t>             </a:t>
            </a:r>
            <a:r>
              <a:rPr lang="zh-CN" altLang="en-US" dirty="0"/>
              <a:t>say:function(){ </a:t>
            </a:r>
          </a:p>
          <a:p>
            <a:r>
              <a:rPr lang="en-US" altLang="zh-CN" dirty="0"/>
              <a:t>	    </a:t>
            </a:r>
            <a:r>
              <a:rPr lang="zh-CN" altLang="en-US" dirty="0"/>
              <a:t>console.log(this.name); </a:t>
            </a:r>
          </a:p>
          <a:p>
            <a:r>
              <a:rPr lang="zh-CN" altLang="en-US" dirty="0"/>
              <a:t> </a:t>
            </a:r>
            <a:r>
              <a:rPr lang="en-US" altLang="zh-CN" dirty="0"/>
              <a:t>     </a:t>
            </a:r>
            <a:r>
              <a:rPr lang="zh-CN" altLang="en-US" dirty="0"/>
              <a:t>} }</a:t>
            </a:r>
          </a:p>
          <a:p>
            <a:r>
              <a:rPr lang="zh-CN" altLang="en-US" dirty="0"/>
              <a:t>var fun = a.say;</a:t>
            </a:r>
          </a:p>
          <a:p>
            <a:r>
              <a:rPr lang="zh-CN" altLang="en-US" dirty="0"/>
              <a:t>fun(); </a:t>
            </a:r>
            <a:r>
              <a:rPr lang="en-US" altLang="zh-CN" dirty="0"/>
              <a:t>   </a:t>
            </a:r>
            <a:r>
              <a:rPr lang="zh-CN" altLang="en-US" dirty="0"/>
              <a:t>//</a:t>
            </a:r>
            <a:r>
              <a:rPr lang="en-US" altLang="zh-CN" dirty="0">
                <a:solidFill>
                  <a:srgbClr val="FF0000"/>
                </a:solidFill>
              </a:rPr>
              <a:t>222</a:t>
            </a:r>
            <a:endParaRPr lang="zh-CN" altLang="en-US" dirty="0">
              <a:solidFill>
                <a:srgbClr val="FF0000"/>
              </a:solidFill>
            </a:endParaRPr>
          </a:p>
          <a:p>
            <a:r>
              <a:rPr lang="zh-CN" altLang="en-US" dirty="0"/>
              <a:t>a.say(); //</a:t>
            </a:r>
            <a:r>
              <a:rPr lang="en-US" altLang="zh-CN" dirty="0">
                <a:solidFill>
                  <a:srgbClr val="00B050"/>
                </a:solidFill>
              </a:rPr>
              <a:t>111</a:t>
            </a:r>
            <a:endParaRPr lang="zh-CN" altLang="en-US" dirty="0">
              <a:solidFill>
                <a:srgbClr val="00B050"/>
              </a:solidFill>
            </a:endParaRPr>
          </a:p>
        </p:txBody>
      </p:sp>
    </p:spTree>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rPr>
              <a:t>循环</a:t>
            </a:r>
          </a:p>
        </p:txBody>
      </p:sp>
      <p:sp>
        <p:nvSpPr>
          <p:cNvPr id="2" name="文本框 1"/>
          <p:cNvSpPr txBox="1"/>
          <p:nvPr/>
        </p:nvSpPr>
        <p:spPr>
          <a:xfrm>
            <a:off x="755650" y="1491615"/>
            <a:ext cx="3035935" cy="1753235"/>
          </a:xfrm>
          <a:prstGeom prst="rect">
            <a:avLst/>
          </a:prstGeom>
          <a:noFill/>
        </p:spPr>
        <p:txBody>
          <a:bodyPr wrap="square" rtlCol="0" anchor="t">
            <a:spAutoFit/>
          </a:bodyPr>
          <a:lstStyle/>
          <a:p>
            <a:r>
              <a:rPr lang="zh-CN" altLang="en-US"/>
              <a:t>var i = 2;</a:t>
            </a:r>
          </a:p>
          <a:p>
            <a:r>
              <a:rPr lang="zh-CN" altLang="en-US"/>
              <a:t>var len = cars.length;</a:t>
            </a:r>
          </a:p>
          <a:p>
            <a:r>
              <a:rPr lang="zh-CN" altLang="en-US"/>
              <a:t>var text = "";</a:t>
            </a:r>
          </a:p>
          <a:p>
            <a:r>
              <a:rPr lang="zh-CN" altLang="en-US"/>
              <a:t>for (; i &lt; len; i++) { </a:t>
            </a:r>
          </a:p>
          <a:p>
            <a:r>
              <a:rPr lang="zh-CN" altLang="en-US"/>
              <a:t>    text += cars[i] + "&lt;br&gt;";</a:t>
            </a:r>
          </a:p>
          <a:p>
            <a:r>
              <a:rPr lang="zh-CN" altLang="en-US"/>
              <a:t>}</a:t>
            </a:r>
          </a:p>
        </p:txBody>
      </p:sp>
      <p:sp>
        <p:nvSpPr>
          <p:cNvPr id="3" name="文本框 2"/>
          <p:cNvSpPr txBox="1"/>
          <p:nvPr/>
        </p:nvSpPr>
        <p:spPr>
          <a:xfrm>
            <a:off x="4283710" y="1491615"/>
            <a:ext cx="4572000" cy="2306955"/>
          </a:xfrm>
          <a:prstGeom prst="rect">
            <a:avLst/>
          </a:prstGeom>
          <a:noFill/>
        </p:spPr>
        <p:txBody>
          <a:bodyPr wrap="square" rtlCol="0" anchor="t">
            <a:spAutoFit/>
          </a:bodyPr>
          <a:lstStyle/>
          <a:p>
            <a:r>
              <a:rPr lang="zh-CN" altLang="en-US"/>
              <a:t>var person = {fname:"Bill", lname:"Gates", age:62}; </a:t>
            </a:r>
          </a:p>
          <a:p>
            <a:endParaRPr lang="zh-CN" altLang="en-US"/>
          </a:p>
          <a:p>
            <a:r>
              <a:rPr lang="zh-CN" altLang="en-US"/>
              <a:t>var text = "";</a:t>
            </a:r>
          </a:p>
          <a:p>
            <a:r>
              <a:rPr lang="zh-CN" altLang="en-US"/>
              <a:t>var x;</a:t>
            </a:r>
          </a:p>
          <a:p>
            <a:r>
              <a:rPr lang="zh-CN" altLang="en-US"/>
              <a:t>for (x in person) {</a:t>
            </a:r>
          </a:p>
          <a:p>
            <a:r>
              <a:rPr lang="zh-CN" altLang="en-US"/>
              <a:t>    text += person[x];</a:t>
            </a:r>
          </a:p>
          <a:p>
            <a:r>
              <a:rPr lang="zh-CN" altLang="en-US"/>
              <a:t>}</a:t>
            </a: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4113611" cy="708422"/>
          </a:xfrm>
          <a:prstGeom prst="rect">
            <a:avLst/>
          </a:prstGeom>
          <a:noFill/>
          <a:ln w="9525">
            <a:noFill/>
            <a:miter lim="800000"/>
          </a:ln>
          <a:effectLst/>
        </p:spPr>
        <p:txBody>
          <a:bodyPr lIns="68580" tIns="34290" rIns="68580" bIns="34290" anchor="ctr"/>
          <a:lstStyle/>
          <a:p>
            <a:pPr algn="ct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JavaScript</a:t>
            </a:r>
            <a:r>
              <a:rPr lang="zh-CN" altLang="en-US" sz="2700" dirty="0">
                <a:solidFill>
                  <a:srgbClr val="FF6600"/>
                </a:solidFill>
                <a:latin typeface="Arial" panose="020B0604020202020204" pitchFamily="34" charset="0"/>
                <a:ea typeface="隶书" panose="02010509060101010101" pitchFamily="49" charset="-122"/>
              </a:rPr>
              <a:t>与</a:t>
            </a:r>
            <a:r>
              <a:rPr lang="en-US" altLang="zh-CN" sz="2700" dirty="0">
                <a:solidFill>
                  <a:srgbClr val="FF6600"/>
                </a:solidFill>
                <a:latin typeface="Arial" panose="020B0604020202020204" pitchFamily="34" charset="0"/>
                <a:ea typeface="隶书" panose="02010509060101010101" pitchFamily="49" charset="-122"/>
              </a:rPr>
              <a:t>Java</a:t>
            </a:r>
            <a:r>
              <a:rPr lang="zh-CN" altLang="en-US" sz="2700" dirty="0">
                <a:solidFill>
                  <a:srgbClr val="FF6600"/>
                </a:solidFill>
                <a:latin typeface="Arial" panose="020B0604020202020204" pitchFamily="34" charset="0"/>
                <a:ea typeface="隶书" panose="02010509060101010101" pitchFamily="49" charset="-122"/>
              </a:rPr>
              <a:t>的区别</a:t>
            </a:r>
          </a:p>
        </p:txBody>
      </p:sp>
      <p:graphicFrame>
        <p:nvGraphicFramePr>
          <p:cNvPr id="9" name="图示 8"/>
          <p:cNvGraphicFramePr/>
          <p:nvPr/>
        </p:nvGraphicFramePr>
        <p:xfrm>
          <a:off x="1023934" y="1643056"/>
          <a:ext cx="7405718" cy="28892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rPr>
              <a:t>循环</a:t>
            </a:r>
          </a:p>
        </p:txBody>
      </p:sp>
      <p:sp>
        <p:nvSpPr>
          <p:cNvPr id="4" name="文本框 3"/>
          <p:cNvSpPr txBox="1"/>
          <p:nvPr/>
        </p:nvSpPr>
        <p:spPr>
          <a:xfrm>
            <a:off x="1187450" y="1320800"/>
            <a:ext cx="4572000" cy="2030095"/>
          </a:xfrm>
          <a:prstGeom prst="rect">
            <a:avLst/>
          </a:prstGeom>
          <a:noFill/>
        </p:spPr>
        <p:txBody>
          <a:bodyPr wrap="square" rtlCol="0" anchor="t">
            <a:spAutoFit/>
          </a:bodyPr>
          <a:lstStyle/>
          <a:p>
            <a:r>
              <a:rPr lang="zh-CN" altLang="en-US"/>
              <a:t>For In 循环</a:t>
            </a:r>
          </a:p>
          <a:p>
            <a:r>
              <a:rPr lang="zh-CN" altLang="en-US"/>
              <a:t>JavaScript for in 语句循环遍历对象的属性：</a:t>
            </a:r>
          </a:p>
          <a:p>
            <a:endParaRPr lang="zh-CN" altLang="en-US"/>
          </a:p>
          <a:p>
            <a:r>
              <a:rPr lang="zh-CN" altLang="en-US"/>
              <a:t>语法</a:t>
            </a:r>
          </a:p>
          <a:p>
            <a:r>
              <a:rPr lang="zh-CN" altLang="en-US"/>
              <a:t>for (key in object) {</a:t>
            </a:r>
          </a:p>
          <a:p>
            <a:r>
              <a:rPr lang="zh-CN" altLang="en-US"/>
              <a:t>  // code block to be executed</a:t>
            </a:r>
          </a:p>
          <a:p>
            <a:r>
              <a:rPr lang="zh-CN" altLang="en-US"/>
              <a:t>}</a:t>
            </a:r>
          </a:p>
        </p:txBody>
      </p:sp>
      <p:sp>
        <p:nvSpPr>
          <p:cNvPr id="7" name="文本框 6"/>
          <p:cNvSpPr txBox="1"/>
          <p:nvPr/>
        </p:nvSpPr>
        <p:spPr>
          <a:xfrm>
            <a:off x="4427855" y="2355850"/>
            <a:ext cx="4572000" cy="2030095"/>
          </a:xfrm>
          <a:prstGeom prst="rect">
            <a:avLst/>
          </a:prstGeom>
          <a:noFill/>
        </p:spPr>
        <p:txBody>
          <a:bodyPr wrap="square" rtlCol="0" anchor="t">
            <a:spAutoFit/>
          </a:bodyPr>
          <a:lstStyle/>
          <a:p>
            <a:r>
              <a:rPr lang="zh-CN" altLang="en-US"/>
              <a:t>const person = {fname:"Bill", lname:"Gates", age:25};</a:t>
            </a:r>
          </a:p>
          <a:p>
            <a:endParaRPr lang="zh-CN" altLang="en-US"/>
          </a:p>
          <a:p>
            <a:r>
              <a:rPr lang="zh-CN" altLang="en-US"/>
              <a:t>let text = "";</a:t>
            </a:r>
          </a:p>
          <a:p>
            <a:r>
              <a:rPr lang="zh-CN" altLang="en-US"/>
              <a:t>for (let x in person) {</a:t>
            </a:r>
          </a:p>
          <a:p>
            <a:r>
              <a:rPr lang="zh-CN" altLang="en-US"/>
              <a:t>  text += person[x];</a:t>
            </a:r>
          </a:p>
          <a:p>
            <a:r>
              <a:rPr lang="zh-CN" altLang="en-US"/>
              <a:t>}</a:t>
            </a:r>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465" y="612140"/>
            <a:ext cx="2206625" cy="708660"/>
          </a:xfrm>
          <a:prstGeom prst="rect">
            <a:avLst/>
          </a:prstGeom>
          <a:noFill/>
          <a:ln w="9525">
            <a:noFill/>
            <a:miter lim="800000"/>
          </a:ln>
          <a:effectLst/>
        </p:spPr>
        <p:txBody>
          <a:bodyPr lIns="68580" tIns="34290" rIns="68580" bIns="34290" anchor="ctr"/>
          <a:lstStyle/>
          <a:p>
            <a:pPr algn="ctr">
              <a:buClrTx/>
              <a:buSzTx/>
              <a:buFontTx/>
              <a:buNone/>
            </a:pPr>
            <a:r>
              <a:rPr lang="zh-CN" altLang="en-US" sz="2700" b="1" dirty="0">
                <a:solidFill>
                  <a:srgbClr val="FF6600"/>
                </a:solidFill>
                <a:latin typeface="Arial" panose="020B0604020202020204" pitchFamily="34" charset="0"/>
                <a:ea typeface="隶书" panose="02010509060101010101" pitchFamily="49" charset="-122"/>
              </a:rPr>
              <a:t>循环</a:t>
            </a:r>
          </a:p>
        </p:txBody>
      </p:sp>
      <p:sp>
        <p:nvSpPr>
          <p:cNvPr id="2" name="文本框 1"/>
          <p:cNvSpPr txBox="1"/>
          <p:nvPr/>
        </p:nvSpPr>
        <p:spPr>
          <a:xfrm>
            <a:off x="611505" y="1275715"/>
            <a:ext cx="4688205" cy="2861310"/>
          </a:xfrm>
          <a:prstGeom prst="rect">
            <a:avLst/>
          </a:prstGeom>
          <a:noFill/>
        </p:spPr>
        <p:txBody>
          <a:bodyPr wrap="square" rtlCol="0" anchor="t">
            <a:spAutoFit/>
          </a:bodyPr>
          <a:lstStyle/>
          <a:p>
            <a:r>
              <a:rPr lang="zh-CN" altLang="en-US"/>
              <a:t>For Of 循环</a:t>
            </a:r>
          </a:p>
          <a:p>
            <a:r>
              <a:rPr lang="zh-CN" altLang="en-US"/>
              <a:t>JavaScript for of 语句循环遍历可迭代对象的值。</a:t>
            </a:r>
          </a:p>
          <a:p>
            <a:endParaRPr lang="zh-CN" altLang="en-US"/>
          </a:p>
          <a:p>
            <a:r>
              <a:rPr lang="zh-CN" altLang="en-US"/>
              <a:t>它允许您循环遍历可迭代的数据结构，例如数组、字符串、映射、节点列表等：</a:t>
            </a:r>
          </a:p>
          <a:p>
            <a:endParaRPr lang="zh-CN" altLang="en-US"/>
          </a:p>
          <a:p>
            <a:r>
              <a:rPr lang="zh-CN" altLang="en-US"/>
              <a:t>语法</a:t>
            </a:r>
          </a:p>
          <a:p>
            <a:r>
              <a:rPr lang="zh-CN" altLang="en-US"/>
              <a:t>for (variable of iterable) {</a:t>
            </a:r>
          </a:p>
          <a:p>
            <a:r>
              <a:rPr lang="zh-CN" altLang="en-US"/>
              <a:t>  // code block to be executed</a:t>
            </a:r>
          </a:p>
          <a:p>
            <a:r>
              <a:rPr lang="zh-CN" altLang="en-US"/>
              <a:t>}</a:t>
            </a:r>
          </a:p>
        </p:txBody>
      </p:sp>
      <p:sp>
        <p:nvSpPr>
          <p:cNvPr id="3" name="文本框 2"/>
          <p:cNvSpPr txBox="1"/>
          <p:nvPr/>
        </p:nvSpPr>
        <p:spPr>
          <a:xfrm>
            <a:off x="4730115" y="2571750"/>
            <a:ext cx="4572000" cy="1753235"/>
          </a:xfrm>
          <a:prstGeom prst="rect">
            <a:avLst/>
          </a:prstGeom>
          <a:noFill/>
        </p:spPr>
        <p:txBody>
          <a:bodyPr wrap="square" rtlCol="0" anchor="t">
            <a:spAutoFit/>
          </a:bodyPr>
          <a:lstStyle/>
          <a:p>
            <a:r>
              <a:rPr lang="zh-CN" altLang="en-US"/>
              <a:t>const cars = ["BMW", "Volvo", "Mini"];</a:t>
            </a:r>
          </a:p>
          <a:p>
            <a:endParaRPr lang="zh-CN" altLang="en-US"/>
          </a:p>
          <a:p>
            <a:r>
              <a:rPr lang="zh-CN" altLang="en-US"/>
              <a:t>let text = "";</a:t>
            </a:r>
          </a:p>
          <a:p>
            <a:r>
              <a:rPr lang="zh-CN" altLang="en-US"/>
              <a:t>for (let x of cars) {</a:t>
            </a:r>
          </a:p>
          <a:p>
            <a:r>
              <a:rPr lang="zh-CN" altLang="en-US"/>
              <a:t>  text += x;</a:t>
            </a:r>
          </a:p>
          <a:p>
            <a:r>
              <a:rPr lang="zh-CN" altLang="en-US"/>
              <a:t>}</a:t>
            </a:r>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pPr>
            <a:r>
              <a:rPr lang="en-US" altLang="zh-CN" sz="1500" b="1" dirty="0">
                <a:solidFill>
                  <a:srgbClr val="FF6600"/>
                </a:solidFill>
                <a:latin typeface="Arial" panose="020B0604020202020204" pitchFamily="34" charset="0"/>
                <a:ea typeface="黑体" panose="02010609060101010101" pitchFamily="49" charset="-122"/>
              </a:rPr>
              <a:t>6</a:t>
            </a:r>
            <a:r>
              <a:rPr lang="en-US" altLang="zh-CN" sz="1500" b="1" dirty="0">
                <a:solidFill>
                  <a:schemeClr val="bg1"/>
                </a:solidFill>
                <a:latin typeface="Arial" panose="020B0604020202020204" pitchFamily="34" charset="0"/>
                <a:ea typeface="黑体" panose="02010609060101010101" pitchFamily="49" charset="-122"/>
              </a:rPr>
              <a:t>       	</a:t>
            </a:r>
            <a:r>
              <a:rPr lang="en-US" altLang="zh-CN" b="1" dirty="0">
                <a:solidFill>
                  <a:schemeClr val="bg1"/>
                </a:solidFill>
                <a:latin typeface="Arial" panose="020B0604020202020204" pitchFamily="34" charset="0"/>
                <a:ea typeface="黑体" panose="02010609060101010101" pitchFamily="49" charset="-122"/>
              </a:rPr>
              <a:t>Ajax</a:t>
            </a:r>
            <a:r>
              <a:rPr lang="zh-CN" altLang="en-US" b="1" dirty="0">
                <a:solidFill>
                  <a:schemeClr val="bg1"/>
                </a:solidFill>
                <a:latin typeface="Arial" panose="020B0604020202020204" pitchFamily="34" charset="0"/>
                <a:ea typeface="黑体" panose="02010609060101010101" pitchFamily="49" charset="-122"/>
              </a:rPr>
              <a:t>技术</a:t>
            </a:r>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什么是</a:t>
            </a:r>
            <a:r>
              <a:rPr lang="en-US" altLang="zh-CN" sz="2700" dirty="0">
                <a:solidFill>
                  <a:srgbClr val="FF6600"/>
                </a:solidFill>
                <a:latin typeface="Arial" panose="020B0604020202020204" pitchFamily="34" charset="0"/>
                <a:ea typeface="隶书" panose="02010509060101010101" pitchFamily="49" charset="-122"/>
              </a:rPr>
              <a:t>Ajax</a:t>
            </a:r>
          </a:p>
        </p:txBody>
      </p:sp>
      <p:sp>
        <p:nvSpPr>
          <p:cNvPr id="6" name="TextBox 5"/>
          <p:cNvSpPr txBox="1"/>
          <p:nvPr/>
        </p:nvSpPr>
        <p:spPr>
          <a:xfrm>
            <a:off x="857224" y="1714494"/>
            <a:ext cx="6429420" cy="646331"/>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Ajax</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是</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Asynchronous JavaScript and XML</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的缩写，意思是异步的</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JavaScript</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与</a:t>
            </a:r>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XML</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
        <p:nvSpPr>
          <p:cNvPr id="10" name="矩形 9"/>
          <p:cNvSpPr/>
          <p:nvPr/>
        </p:nvSpPr>
        <p:spPr>
          <a:xfrm>
            <a:off x="2428860" y="2928940"/>
            <a:ext cx="3449983" cy="369332"/>
          </a:xfrm>
          <a:prstGeom prst="rect">
            <a:avLst/>
          </a:prstGeom>
        </p:spPr>
        <p:style>
          <a:lnRef idx="1">
            <a:schemeClr val="accent4"/>
          </a:lnRef>
          <a:fillRef idx="3">
            <a:schemeClr val="accent4"/>
          </a:fillRef>
          <a:effectRef idx="2">
            <a:schemeClr val="accent4"/>
          </a:effectRef>
          <a:fontRef idx="minor">
            <a:schemeClr val="lt1"/>
          </a:fontRef>
        </p:style>
        <p:txBody>
          <a:bodyPr wrap="none">
            <a:spAutoFit/>
          </a:bodyPr>
          <a:lstStyle/>
          <a:p>
            <a:r>
              <a:rPr lang="zh-CN" altLang="en-US" b="1" dirty="0">
                <a:latin typeface="黑体" panose="02010609060101010101" pitchFamily="49" charset="-122"/>
                <a:ea typeface="黑体" panose="02010609060101010101" pitchFamily="49" charset="-122"/>
              </a:rPr>
              <a:t>以</a:t>
            </a:r>
            <a:r>
              <a:rPr lang="en-US" b="1" dirty="0" err="1">
                <a:latin typeface="黑体" panose="02010609060101010101" pitchFamily="49" charset="-122"/>
                <a:ea typeface="黑体" panose="02010609060101010101" pitchFamily="49" charset="-122"/>
              </a:rPr>
              <a:t>XMLHttpRequest</a:t>
            </a:r>
            <a:r>
              <a:rPr lang="zh-CN" altLang="en-US" b="1" dirty="0">
                <a:latin typeface="黑体" panose="02010609060101010101" pitchFamily="49" charset="-122"/>
                <a:ea typeface="黑体" panose="02010609060101010101" pitchFamily="49" charset="-122"/>
              </a:rPr>
              <a:t>作为核心技术</a:t>
            </a:r>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什么是</a:t>
            </a:r>
            <a:r>
              <a:rPr lang="en-US" altLang="zh-CN" sz="2700" dirty="0">
                <a:solidFill>
                  <a:srgbClr val="FF6600"/>
                </a:solidFill>
                <a:latin typeface="Arial" panose="020B0604020202020204" pitchFamily="34" charset="0"/>
                <a:ea typeface="隶书" panose="02010509060101010101" pitchFamily="49" charset="-122"/>
              </a:rPr>
              <a:t>Ajax</a:t>
            </a:r>
          </a:p>
        </p:txBody>
      </p:sp>
      <p:sp>
        <p:nvSpPr>
          <p:cNvPr id="6" name="TextBox 5"/>
          <p:cNvSpPr txBox="1"/>
          <p:nvPr/>
        </p:nvSpPr>
        <p:spPr>
          <a:xfrm>
            <a:off x="857224" y="1714494"/>
            <a:ext cx="6429420" cy="1753235"/>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AJAX 是开发者的梦想，因为能够：</a:t>
            </a:r>
          </a:p>
          <a:p>
            <a:endPar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不刷新页面更新网页</a:t>
            </a: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在页面加载后从服务器请求数据</a:t>
            </a: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在页面加载后从服务器接收数据</a:t>
            </a: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在后台向服务器发送数据</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Ajax</a:t>
            </a:r>
            <a:r>
              <a:rPr lang="zh-CN" altLang="en-US" sz="2700" dirty="0">
                <a:solidFill>
                  <a:srgbClr val="FF6600"/>
                </a:solidFill>
                <a:latin typeface="Arial" panose="020B0604020202020204" pitchFamily="34" charset="0"/>
                <a:ea typeface="隶书" panose="02010509060101010101" pitchFamily="49" charset="-122"/>
              </a:rPr>
              <a:t>的开发模式</a:t>
            </a:r>
            <a:endParaRPr lang="en-US" altLang="zh-CN" sz="2700" dirty="0">
              <a:solidFill>
                <a:srgbClr val="FF6600"/>
              </a:solidFill>
              <a:latin typeface="Arial" panose="020B0604020202020204" pitchFamily="34" charset="0"/>
              <a:ea typeface="隶书" panose="02010509060101010101" pitchFamily="49" charset="-122"/>
            </a:endParaRPr>
          </a:p>
        </p:txBody>
      </p:sp>
      <p:pic>
        <p:nvPicPr>
          <p:cNvPr id="2" name="图片 1"/>
          <p:cNvPicPr>
            <a:picLocks noChangeAspect="1"/>
          </p:cNvPicPr>
          <p:nvPr/>
        </p:nvPicPr>
        <p:blipFill>
          <a:blip r:embed="rId3"/>
          <a:stretch>
            <a:fillRect/>
          </a:stretch>
        </p:blipFill>
        <p:spPr>
          <a:xfrm>
            <a:off x="1311275" y="1195705"/>
            <a:ext cx="6500495" cy="3475990"/>
          </a:xfrm>
          <a:prstGeom prst="rect">
            <a:avLst/>
          </a:prstGeom>
        </p:spPr>
      </p:pic>
    </p:spTree>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Ajax</a:t>
            </a:r>
            <a:r>
              <a:rPr lang="zh-CN" altLang="en-US" sz="2700" dirty="0">
                <a:solidFill>
                  <a:srgbClr val="FF6600"/>
                </a:solidFill>
                <a:latin typeface="Arial" panose="020B0604020202020204" pitchFamily="34" charset="0"/>
                <a:ea typeface="隶书" panose="02010509060101010101" pitchFamily="49" charset="-122"/>
              </a:rPr>
              <a:t>的开发模式</a:t>
            </a:r>
            <a:endParaRPr lang="en-US" altLang="zh-CN" sz="2700" dirty="0">
              <a:solidFill>
                <a:srgbClr val="FF6600"/>
              </a:solidFill>
              <a:latin typeface="Arial" panose="020B0604020202020204" pitchFamily="34" charset="0"/>
              <a:ea typeface="隶书" panose="02010509060101010101" pitchFamily="49" charset="-122"/>
            </a:endParaRPr>
          </a:p>
        </p:txBody>
      </p:sp>
      <p:sp>
        <p:nvSpPr>
          <p:cNvPr id="7" name="矩形 6"/>
          <p:cNvSpPr/>
          <p:nvPr/>
        </p:nvSpPr>
        <p:spPr>
          <a:xfrm>
            <a:off x="3214678" y="1428742"/>
            <a:ext cx="2287357" cy="369332"/>
          </a:xfrm>
          <a:prstGeom prst="rect">
            <a:avLst/>
          </a:prstGeom>
        </p:spPr>
        <p:txBody>
          <a:bodyPr wrap="none">
            <a:spAutoFit/>
          </a:bodyPr>
          <a:lstStyle/>
          <a:p>
            <a:r>
              <a:rPr lang="en-US" dirty="0"/>
              <a:t>Web</a:t>
            </a:r>
            <a:r>
              <a:rPr lang="zh-CN" altLang="en-US" dirty="0"/>
              <a:t>应用的传统模型 </a:t>
            </a:r>
          </a:p>
        </p:txBody>
      </p:sp>
      <p:pic>
        <p:nvPicPr>
          <p:cNvPr id="2" name="图片 1">
            <a:extLst>
              <a:ext uri="{FF2B5EF4-FFF2-40B4-BE49-F238E27FC236}">
                <a16:creationId xmlns:a16="http://schemas.microsoft.com/office/drawing/2014/main" id="{C5E2E94E-6A52-19BD-9030-FCE0CCBDAE84}"/>
              </a:ext>
            </a:extLst>
          </p:cNvPr>
          <p:cNvPicPr>
            <a:picLocks noChangeAspect="1"/>
          </p:cNvPicPr>
          <p:nvPr/>
        </p:nvPicPr>
        <p:blipFill>
          <a:blip r:embed="rId3"/>
          <a:stretch>
            <a:fillRect/>
          </a:stretch>
        </p:blipFill>
        <p:spPr>
          <a:xfrm>
            <a:off x="685800" y="1852867"/>
            <a:ext cx="7772400" cy="1959272"/>
          </a:xfrm>
          <a:prstGeom prst="rect">
            <a:avLst/>
          </a:prstGeom>
        </p:spPr>
      </p:pic>
    </p:spTree>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Ajax</a:t>
            </a:r>
            <a:r>
              <a:rPr lang="zh-CN" altLang="en-US" sz="2700" dirty="0">
                <a:solidFill>
                  <a:srgbClr val="FF6600"/>
                </a:solidFill>
                <a:latin typeface="Arial" panose="020B0604020202020204" pitchFamily="34" charset="0"/>
                <a:ea typeface="隶书" panose="02010509060101010101" pitchFamily="49" charset="-122"/>
              </a:rPr>
              <a:t>的开发模式</a:t>
            </a:r>
            <a:endParaRPr lang="en-US" altLang="zh-CN" sz="2700" dirty="0">
              <a:solidFill>
                <a:srgbClr val="FF6600"/>
              </a:solidFill>
              <a:latin typeface="Arial" panose="020B0604020202020204" pitchFamily="34" charset="0"/>
              <a:ea typeface="隶书" panose="02010509060101010101" pitchFamily="49" charset="-122"/>
            </a:endParaRPr>
          </a:p>
        </p:txBody>
      </p:sp>
      <p:sp>
        <p:nvSpPr>
          <p:cNvPr id="7" name="矩形 6"/>
          <p:cNvSpPr/>
          <p:nvPr/>
        </p:nvSpPr>
        <p:spPr>
          <a:xfrm>
            <a:off x="3214678" y="1428742"/>
            <a:ext cx="2168222" cy="369332"/>
          </a:xfrm>
          <a:prstGeom prst="rect">
            <a:avLst/>
          </a:prstGeom>
        </p:spPr>
        <p:txBody>
          <a:bodyPr wrap="none">
            <a:spAutoFit/>
          </a:bodyPr>
          <a:lstStyle/>
          <a:p>
            <a:r>
              <a:rPr lang="en-US" dirty="0"/>
              <a:t>Web</a:t>
            </a:r>
            <a:r>
              <a:rPr lang="zh-CN" altLang="en-US" dirty="0"/>
              <a:t>应用的</a:t>
            </a:r>
            <a:r>
              <a:rPr lang="en-US" dirty="0"/>
              <a:t>Ajax</a:t>
            </a:r>
            <a:r>
              <a:rPr lang="zh-CN" altLang="en-US" dirty="0"/>
              <a:t>模型</a:t>
            </a:r>
          </a:p>
        </p:txBody>
      </p:sp>
      <p:pic>
        <p:nvPicPr>
          <p:cNvPr id="2" name="图片 1">
            <a:extLst>
              <a:ext uri="{FF2B5EF4-FFF2-40B4-BE49-F238E27FC236}">
                <a16:creationId xmlns:a16="http://schemas.microsoft.com/office/drawing/2014/main" id="{FEC75DD5-C125-2C94-1AB8-5830524F8A16}"/>
              </a:ext>
            </a:extLst>
          </p:cNvPr>
          <p:cNvPicPr>
            <a:picLocks noChangeAspect="1"/>
          </p:cNvPicPr>
          <p:nvPr/>
        </p:nvPicPr>
        <p:blipFill>
          <a:blip r:embed="rId3"/>
          <a:stretch>
            <a:fillRect/>
          </a:stretch>
        </p:blipFill>
        <p:spPr>
          <a:xfrm>
            <a:off x="265212" y="1995686"/>
            <a:ext cx="8192988" cy="1796469"/>
          </a:xfrm>
          <a:prstGeom prst="rect">
            <a:avLst/>
          </a:prstGeom>
        </p:spPr>
      </p:pic>
    </p:spTree>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TextBox 5"/>
          <p:cNvSpPr txBox="1"/>
          <p:nvPr/>
        </p:nvSpPr>
        <p:spPr>
          <a:xfrm>
            <a:off x="806424" y="1122674"/>
            <a:ext cx="6429420" cy="1476375"/>
          </a:xfrm>
          <a:prstGeom prst="rect">
            <a:avLst/>
          </a:prstGeom>
          <a:noFill/>
        </p:spPr>
        <p:txBody>
          <a:bodyPr wrap="square" rtlCol="0">
            <a:spAutoFit/>
          </a:bodyPr>
          <a:lstStyle/>
          <a:p>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XMLHttpRequest 对象</a:t>
            </a:r>
          </a:p>
          <a:p>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所有现代浏览器都支持 XMLHttpRequest 对象。</a:t>
            </a:r>
          </a:p>
          <a:p>
            <a:endPar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XMLHttpRequest 对象用于同幕后服务器交换数据。这意味着可以更新网页的部分，而不需要重新加载整个页面。</a:t>
            </a:r>
          </a:p>
        </p:txBody>
      </p:sp>
    </p:spTree>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sz="27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mn-ea"/>
              </a:rPr>
              <a:t>XMLHttpRequest</a:t>
            </a:r>
            <a:endParaRPr lang="en-US" altLang="zh-CN" sz="2700" dirty="0">
              <a:solidFill>
                <a:srgbClr val="FF6600"/>
              </a:solidFill>
              <a:latin typeface="Arial" panose="020B0604020202020204" pitchFamily="34" charset="0"/>
              <a:ea typeface="隶书" panose="02010509060101010101" pitchFamily="49" charset="-122"/>
            </a:endParaRPr>
          </a:p>
        </p:txBody>
      </p:sp>
      <p:pic>
        <p:nvPicPr>
          <p:cNvPr id="2" name="图片 1"/>
          <p:cNvPicPr>
            <a:picLocks noChangeAspect="1"/>
          </p:cNvPicPr>
          <p:nvPr/>
        </p:nvPicPr>
        <p:blipFill>
          <a:blip r:embed="rId3"/>
          <a:stretch>
            <a:fillRect/>
          </a:stretch>
        </p:blipFill>
        <p:spPr>
          <a:xfrm>
            <a:off x="1397635" y="1271905"/>
            <a:ext cx="6193155" cy="3746500"/>
          </a:xfrm>
          <a:prstGeom prst="rect">
            <a:avLst/>
          </a:prstGeom>
        </p:spPr>
      </p:pic>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256619"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在</a:t>
            </a:r>
            <a:r>
              <a:rPr lang="en-US" altLang="zh-CN" sz="2700" dirty="0">
                <a:solidFill>
                  <a:srgbClr val="FF6600"/>
                </a:solidFill>
                <a:latin typeface="Arial" panose="020B0604020202020204" pitchFamily="34" charset="0"/>
                <a:ea typeface="隶书" panose="02010509060101010101" pitchFamily="49" charset="-122"/>
              </a:rPr>
              <a:t>Web</a:t>
            </a:r>
            <a:r>
              <a:rPr lang="zh-CN" altLang="en-US" sz="2700" dirty="0">
                <a:solidFill>
                  <a:srgbClr val="FF6600"/>
                </a:solidFill>
                <a:latin typeface="Arial" panose="020B0604020202020204" pitchFamily="34" charset="0"/>
                <a:ea typeface="隶书" panose="02010509060101010101" pitchFamily="49" charset="-122"/>
              </a:rPr>
              <a:t>页面中使用</a:t>
            </a:r>
            <a:r>
              <a:rPr lang="en-US" altLang="zh-CN" sz="2700" dirty="0">
                <a:solidFill>
                  <a:srgbClr val="FF6600"/>
                </a:solidFill>
                <a:latin typeface="Arial" panose="020B0604020202020204" pitchFamily="34" charset="0"/>
                <a:ea typeface="隶书" panose="02010509060101010101" pitchFamily="49" charset="-122"/>
              </a:rPr>
              <a:t>JavaScript</a:t>
            </a:r>
            <a:endParaRPr lang="zh-CN" altLang="en-US" sz="2700" dirty="0">
              <a:solidFill>
                <a:srgbClr val="FF6600"/>
              </a:solidFill>
              <a:latin typeface="Arial" panose="020B0604020202020204" pitchFamily="34" charset="0"/>
              <a:ea typeface="隶书" panose="02010509060101010101" pitchFamily="49" charset="-122"/>
            </a:endParaRPr>
          </a:p>
        </p:txBody>
      </p:sp>
      <p:sp>
        <p:nvSpPr>
          <p:cNvPr id="7" name="矩形 6"/>
          <p:cNvSpPr/>
          <p:nvPr/>
        </p:nvSpPr>
        <p:spPr>
          <a:xfrm>
            <a:off x="714348" y="2214560"/>
            <a:ext cx="7000908" cy="1569660"/>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latin typeface="Arial" panose="020B0604020202020204" pitchFamily="34" charset="0"/>
                <a:cs typeface="Arial" panose="020B0604020202020204" pitchFamily="34" charset="0"/>
              </a:rPr>
              <a:t>&lt;script language="</a:t>
            </a:r>
            <a:r>
              <a:rPr lang="en-US" sz="1600" dirty="0" err="1">
                <a:latin typeface="Arial" panose="020B0604020202020204" pitchFamily="34" charset="0"/>
                <a:cs typeface="Arial" panose="020B0604020202020204" pitchFamily="34" charset="0"/>
              </a:rPr>
              <a:t>javascript</a:t>
            </a:r>
            <a:r>
              <a:rPr lang="en-US" sz="1600" dirty="0">
                <a:latin typeface="Arial" panose="020B0604020202020204" pitchFamily="34" charset="0"/>
                <a:cs typeface="Arial" panose="020B0604020202020204" pitchFamily="34" charset="0"/>
              </a:rPr>
              <a:t>"&gt;</a:t>
            </a:r>
            <a:endParaRPr lang="zh-CN" alt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now=new Date();</a:t>
            </a:r>
            <a:endParaRPr lang="zh-CN" alt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hour=</a:t>
            </a:r>
            <a:r>
              <a:rPr lang="en-US" sz="1600" dirty="0" err="1">
                <a:latin typeface="Arial" panose="020B0604020202020204" pitchFamily="34" charset="0"/>
                <a:cs typeface="Arial" panose="020B0604020202020204" pitchFamily="34" charset="0"/>
              </a:rPr>
              <a:t>now.getHours</a:t>
            </a:r>
            <a:r>
              <a:rPr lang="en-US"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var</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minu</a:t>
            </a:r>
            <a:r>
              <a:rPr lang="en-US" sz="1600" dirty="0">
                <a:latin typeface="Arial" panose="020B0604020202020204" pitchFamily="34" charset="0"/>
                <a:cs typeface="Arial" panose="020B0604020202020204" pitchFamily="34" charset="0"/>
              </a:rPr>
              <a:t>=</a:t>
            </a:r>
            <a:r>
              <a:rPr lang="en-US" sz="1600" dirty="0" err="1">
                <a:latin typeface="Arial" panose="020B0604020202020204" pitchFamily="34" charset="0"/>
                <a:cs typeface="Arial" panose="020B0604020202020204" pitchFamily="34" charset="0"/>
              </a:rPr>
              <a:t>now.getMinutes</a:t>
            </a:r>
            <a:r>
              <a:rPr lang="en-US"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alert("</a:t>
            </a:r>
            <a:r>
              <a:rPr lang="zh-CN" altLang="en-US" sz="1600" dirty="0">
                <a:latin typeface="Arial" panose="020B0604020202020204" pitchFamily="34" charset="0"/>
                <a:cs typeface="Arial" panose="020B0604020202020204" pitchFamily="34" charset="0"/>
              </a:rPr>
              <a:t>您好！现在是</a:t>
            </a:r>
            <a:r>
              <a:rPr lang="en-US" sz="1600" dirty="0">
                <a:latin typeface="Arial" panose="020B0604020202020204" pitchFamily="34" charset="0"/>
                <a:cs typeface="Arial" panose="020B0604020202020204" pitchFamily="34" charset="0"/>
              </a:rPr>
              <a:t>"+hour+":"+</a:t>
            </a:r>
            <a:r>
              <a:rPr lang="en-US" sz="1600" dirty="0" err="1">
                <a:latin typeface="Arial" panose="020B0604020202020204" pitchFamily="34" charset="0"/>
                <a:cs typeface="Arial" panose="020B0604020202020204" pitchFamily="34" charset="0"/>
              </a:rPr>
              <a:t>minu</a:t>
            </a:r>
            <a:r>
              <a:rPr lang="en-US"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欢迎访问我公司网站！</a:t>
            </a:r>
            <a:r>
              <a:rPr lang="en-US" sz="1600" dirty="0">
                <a:latin typeface="Arial" panose="020B0604020202020204" pitchFamily="34" charset="0"/>
                <a:cs typeface="Arial" panose="020B0604020202020204" pitchFamily="34" charset="0"/>
              </a:rPr>
              <a:t>");</a:t>
            </a:r>
            <a:endParaRPr lang="zh-CN" alt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&lt;/script&gt;</a:t>
            </a:r>
            <a:endParaRPr lang="zh-CN" altLang="en-US" sz="1600" dirty="0">
              <a:latin typeface="Arial" panose="020B0604020202020204" pitchFamily="34" charset="0"/>
              <a:cs typeface="Arial" panose="020B0604020202020204" pitchFamily="34" charset="0"/>
            </a:endParaRPr>
          </a:p>
        </p:txBody>
      </p:sp>
      <p:sp>
        <p:nvSpPr>
          <p:cNvPr id="6" name="圆角矩形标注 5"/>
          <p:cNvSpPr/>
          <p:nvPr/>
        </p:nvSpPr>
        <p:spPr>
          <a:xfrm>
            <a:off x="4143372" y="1643056"/>
            <a:ext cx="2986208" cy="408623"/>
          </a:xfrm>
          <a:prstGeom prst="wedgeRoundRectCallout">
            <a:avLst>
              <a:gd name="adj1" fmla="val -42097"/>
              <a:gd name="adj2" fmla="val 122588"/>
              <a:gd name="adj3" fmla="val 16667"/>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dirty="0"/>
              <a:t>在页面中直接嵌入</a:t>
            </a:r>
            <a:r>
              <a:rPr lang="en-US" dirty="0"/>
              <a:t>JavaScript</a:t>
            </a:r>
            <a:endParaRPr lang="zh-CN" altLang="en-US" dirty="0"/>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sz="27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sym typeface="+mn-ea"/>
              </a:rPr>
              <a:t>XMLHttpRequest</a:t>
            </a:r>
            <a:endParaRPr lang="en-US" altLang="zh-CN" sz="2700" dirty="0">
              <a:solidFill>
                <a:srgbClr val="FF6600"/>
              </a:solidFill>
              <a:latin typeface="Arial" panose="020B0604020202020204" pitchFamily="34" charset="0"/>
              <a:ea typeface="隶书" panose="02010509060101010101" pitchFamily="49" charset="-122"/>
            </a:endParaRPr>
          </a:p>
        </p:txBody>
      </p:sp>
      <p:pic>
        <p:nvPicPr>
          <p:cNvPr id="3" name="图片 2"/>
          <p:cNvPicPr>
            <a:picLocks noChangeAspect="1"/>
          </p:cNvPicPr>
          <p:nvPr/>
        </p:nvPicPr>
        <p:blipFill>
          <a:blip r:embed="rId3"/>
          <a:stretch>
            <a:fillRect/>
          </a:stretch>
        </p:blipFill>
        <p:spPr>
          <a:xfrm>
            <a:off x="1556385" y="1200150"/>
            <a:ext cx="5723255" cy="3813175"/>
          </a:xfrm>
          <a:prstGeom prst="rect">
            <a:avLst/>
          </a:prstGeom>
        </p:spPr>
      </p:pic>
    </p:spTree>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什么是</a:t>
            </a:r>
            <a:r>
              <a:rPr lang="en-US" altLang="zh-CN" sz="2700" dirty="0">
                <a:solidFill>
                  <a:srgbClr val="FF6600"/>
                </a:solidFill>
                <a:latin typeface="Arial" panose="020B0604020202020204" pitchFamily="34" charset="0"/>
                <a:ea typeface="隶书" panose="02010509060101010101" pitchFamily="49" charset="-122"/>
              </a:rPr>
              <a:t>Ajax</a:t>
            </a:r>
          </a:p>
        </p:txBody>
      </p:sp>
      <p:sp>
        <p:nvSpPr>
          <p:cNvPr id="6" name="TextBox 5"/>
          <p:cNvSpPr txBox="1"/>
          <p:nvPr/>
        </p:nvSpPr>
        <p:spPr>
          <a:xfrm>
            <a:off x="857224" y="1714494"/>
            <a:ext cx="6429420" cy="1753235"/>
          </a:xfrm>
          <a:prstGeom prst="rect">
            <a:avLst/>
          </a:prstGeom>
          <a:noFill/>
        </p:spPr>
        <p:txBody>
          <a:bodyPr wrap="square" rtlCol="0">
            <a:spAutoFit/>
          </a:bodyPr>
          <a:lstStyle/>
          <a:p>
            <a:r>
              <a:rPr 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AJAX 是开发者的梦想，因为能够：</a:t>
            </a:r>
          </a:p>
          <a:p>
            <a:endPar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不刷新页面更新网页</a:t>
            </a: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在页面加载后从服务器请求数据</a:t>
            </a: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在页面加载后从服务器接收数据</a:t>
            </a:r>
          </a:p>
          <a:p>
            <a:pPr marL="285750" indent="-285750">
              <a:buFont typeface="Wingdings" panose="05000000000000000000" charset="0"/>
              <a:buChar char="Ø"/>
            </a:pPr>
            <a:r>
              <a:rPr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在后台向服务器发送数据</a:t>
            </a:r>
            <a:r>
              <a:rPr lang="zh-CN" altLang="en-US"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p:txBody>
      </p:sp>
    </p:spTree>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buFontTx/>
              <a:buNone/>
            </a:pPr>
            <a:r>
              <a:rPr lang="en-US" altLang="zh-CN" sz="2700" dirty="0">
                <a:solidFill>
                  <a:srgbClr val="FF6600"/>
                </a:solidFill>
                <a:latin typeface="Arial" panose="020B0604020202020204" pitchFamily="34" charset="0"/>
                <a:ea typeface="隶书" panose="02010509060101010101" pitchFamily="49" charset="-122"/>
              </a:rPr>
              <a:t>Ajax</a:t>
            </a:r>
            <a:r>
              <a:rPr lang="zh-CN" altLang="en-US" sz="2700" dirty="0">
                <a:solidFill>
                  <a:srgbClr val="FF6600"/>
                </a:solidFill>
                <a:latin typeface="Arial" panose="020B0604020202020204" pitchFamily="34" charset="0"/>
                <a:ea typeface="隶书" panose="02010509060101010101" pitchFamily="49" charset="-122"/>
              </a:rPr>
              <a:t>的优点</a:t>
            </a:r>
            <a:endParaRPr lang="en-US" altLang="zh-CN" sz="2700" dirty="0">
              <a:solidFill>
                <a:srgbClr val="FF6600"/>
              </a:solidFill>
              <a:latin typeface="Arial" panose="020B0604020202020204" pitchFamily="34" charset="0"/>
              <a:ea typeface="隶书" panose="02010509060101010101" pitchFamily="49" charset="-122"/>
            </a:endParaRPr>
          </a:p>
        </p:txBody>
      </p:sp>
      <p:graphicFrame>
        <p:nvGraphicFramePr>
          <p:cNvPr id="6" name="图示 5"/>
          <p:cNvGraphicFramePr/>
          <p:nvPr/>
        </p:nvGraphicFramePr>
        <p:xfrm>
          <a:off x="1500166" y="1571618"/>
          <a:ext cx="6429420" cy="29289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buFontTx/>
              <a:buNone/>
            </a:pPr>
            <a:r>
              <a:rPr lang="en-US" altLang="zh-CN" b="1" dirty="0">
                <a:solidFill>
                  <a:srgbClr val="FF6600"/>
                </a:solidFill>
                <a:latin typeface="Arial" panose="020B0604020202020204" pitchFamily="34" charset="0"/>
                <a:ea typeface="黑体" panose="02010609060101010101" pitchFamily="49" charset="-122"/>
              </a:rPr>
              <a:t>7</a:t>
            </a:r>
            <a:r>
              <a:rPr lang="en-US" altLang="zh-CN" sz="1500" b="1" dirty="0">
                <a:solidFill>
                  <a:schemeClr val="bg1"/>
                </a:solidFill>
                <a:latin typeface="Arial" panose="020B0604020202020204" pitchFamily="34" charset="0"/>
                <a:ea typeface="黑体" panose="02010609060101010101" pitchFamily="49" charset="-122"/>
              </a:rPr>
              <a:t>      	 </a:t>
            </a:r>
            <a:r>
              <a:rPr lang="en-US" altLang="zh-CN" b="1" dirty="0" err="1">
                <a:solidFill>
                  <a:schemeClr val="bg1"/>
                </a:solidFill>
                <a:latin typeface="Arial" panose="020B0604020202020204" pitchFamily="34" charset="0"/>
                <a:ea typeface="黑体" panose="02010609060101010101" pitchFamily="49" charset="-122"/>
              </a:rPr>
              <a:t>jQuery</a:t>
            </a:r>
            <a:r>
              <a:rPr lang="zh-CN" altLang="en-US" b="1" dirty="0">
                <a:solidFill>
                  <a:schemeClr val="bg1"/>
                </a:solidFill>
                <a:latin typeface="Arial" panose="020B0604020202020204" pitchFamily="34" charset="0"/>
                <a:ea typeface="黑体" panose="02010609060101010101" pitchFamily="49" charset="-122"/>
              </a:rPr>
              <a:t>技术</a:t>
            </a:r>
          </a:p>
        </p:txBody>
      </p:sp>
    </p:spTree>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pPr>
            <a:r>
              <a:rPr lang="zh-CN" altLang="en-US" sz="2700" dirty="0">
                <a:solidFill>
                  <a:srgbClr val="FF6600"/>
                </a:solidFill>
                <a:latin typeface="Arial" panose="020B0604020202020204" pitchFamily="34" charset="0"/>
                <a:ea typeface="隶书" panose="02010509060101010101" pitchFamily="49" charset="-122"/>
              </a:rPr>
              <a:t>什么是</a:t>
            </a:r>
            <a:r>
              <a:rPr lang="en-US" altLang="zh-CN" sz="2700" dirty="0" err="1">
                <a:solidFill>
                  <a:srgbClr val="FF6600"/>
                </a:solidFill>
                <a:latin typeface="Arial" panose="020B0604020202020204" pitchFamily="34" charset="0"/>
                <a:ea typeface="隶书" panose="02010509060101010101" pitchFamily="49" charset="-122"/>
              </a:rPr>
              <a:t>jQuery</a:t>
            </a:r>
            <a:endParaRPr lang="en-US" altLang="zh-CN" sz="2700" dirty="0">
              <a:solidFill>
                <a:srgbClr val="FF6600"/>
              </a:solidFill>
              <a:latin typeface="Arial" panose="020B0604020202020204" pitchFamily="34" charset="0"/>
              <a:ea typeface="隶书" panose="02010509060101010101" pitchFamily="49" charset="-122"/>
            </a:endParaRPr>
          </a:p>
        </p:txBody>
      </p:sp>
      <p:sp>
        <p:nvSpPr>
          <p:cNvPr id="7" name="横卷形 6"/>
          <p:cNvSpPr/>
          <p:nvPr/>
        </p:nvSpPr>
        <p:spPr>
          <a:xfrm>
            <a:off x="1357290" y="1714494"/>
            <a:ext cx="5715040" cy="1226939"/>
          </a:xfrm>
          <a:prstGeom prst="horizontalScroll">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jQuery</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是一套简洁、快速、灵活的</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JavaScript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脚本库，它是由</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John </a:t>
            </a:r>
            <a:r>
              <a:rPr lang="en-US" dirty="0" err="1">
                <a:ln w="18415" cmpd="sng">
                  <a:solidFill>
                    <a:srgbClr val="FFFFFF"/>
                  </a:solidFill>
                  <a:prstDash val="solid"/>
                </a:ln>
                <a:solidFill>
                  <a:srgbClr val="FFFFFF"/>
                </a:solidFill>
                <a:effectLst>
                  <a:outerShdw blurRad="63500" dir="3600000" algn="tl" rotWithShape="0">
                    <a:srgbClr val="000000">
                      <a:alpha val="70000"/>
                    </a:srgbClr>
                  </a:outerShdw>
                </a:effectLst>
              </a:rPr>
              <a:t>Resig</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于</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2006</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年创建的，它帮助我们简化了</a:t>
            </a:r>
            <a:r>
              <a:rPr 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JavaScript</a:t>
            </a:r>
            <a:r>
              <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rPr>
              <a:t>代码。</a:t>
            </a:r>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pPr>
            <a:r>
              <a:rPr lang="zh-CN" altLang="en-US" sz="2700" dirty="0">
                <a:solidFill>
                  <a:srgbClr val="FF6600"/>
                </a:solidFill>
                <a:latin typeface="Arial" panose="020B0604020202020204" pitchFamily="34" charset="0"/>
                <a:ea typeface="隶书" panose="02010509060101010101" pitchFamily="49" charset="-122"/>
              </a:rPr>
              <a:t>配置</a:t>
            </a:r>
            <a:r>
              <a:rPr lang="en-US" altLang="zh-CN" sz="2700" dirty="0" err="1">
                <a:solidFill>
                  <a:srgbClr val="FF6600"/>
                </a:solidFill>
                <a:latin typeface="Arial" panose="020B0604020202020204" pitchFamily="34" charset="0"/>
                <a:ea typeface="隶书" panose="02010509060101010101" pitchFamily="49" charset="-122"/>
              </a:rPr>
              <a:t>jQuery</a:t>
            </a:r>
            <a:endParaRPr lang="en-US" altLang="zh-CN" sz="2700" dirty="0">
              <a:solidFill>
                <a:srgbClr val="FF6600"/>
              </a:solidFill>
              <a:latin typeface="Arial" panose="020B0604020202020204" pitchFamily="34" charset="0"/>
              <a:ea typeface="隶书" panose="02010509060101010101" pitchFamily="49" charset="-122"/>
            </a:endParaRPr>
          </a:p>
        </p:txBody>
      </p:sp>
      <p:sp>
        <p:nvSpPr>
          <p:cNvPr id="6" name="TextBox 5"/>
          <p:cNvSpPr txBox="1"/>
          <p:nvPr/>
        </p:nvSpPr>
        <p:spPr>
          <a:xfrm>
            <a:off x="1214414" y="1643056"/>
            <a:ext cx="1279068" cy="369332"/>
          </a:xfrm>
          <a:prstGeom prst="rect">
            <a:avLst/>
          </a:prstGeom>
          <a:noFill/>
        </p:spPr>
        <p:txBody>
          <a:bodyPr wrap="none" rtlCol="0">
            <a:spAutoFit/>
          </a:bodyPr>
          <a:lstStyle/>
          <a:p>
            <a:r>
              <a:rPr lang="zh-CN" altLang="en-US" dirty="0"/>
              <a:t>引入</a:t>
            </a:r>
            <a:r>
              <a:rPr lang="en-US" altLang="zh-CN" dirty="0" err="1"/>
              <a:t>jQuery</a:t>
            </a:r>
            <a:endParaRPr lang="zh-CN" altLang="en-US" dirty="0"/>
          </a:p>
        </p:txBody>
      </p:sp>
      <p:sp>
        <p:nvSpPr>
          <p:cNvPr id="9" name="矩形 8"/>
          <p:cNvSpPr/>
          <p:nvPr/>
        </p:nvSpPr>
        <p:spPr>
          <a:xfrm>
            <a:off x="1000100" y="3214692"/>
            <a:ext cx="657228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&lt;script </a:t>
            </a:r>
            <a:r>
              <a:rPr lang="en-US" dirty="0" err="1"/>
              <a:t>src</a:t>
            </a:r>
            <a:r>
              <a:rPr lang="en-US" dirty="0"/>
              <a:t>="JS/jquery-1.7.2.min.js" type="text/</a:t>
            </a:r>
            <a:r>
              <a:rPr lang="en-US" dirty="0" err="1"/>
              <a:t>javascript</a:t>
            </a:r>
            <a:r>
              <a:rPr lang="en-US" dirty="0"/>
              <a:t>"&gt;&lt;/script&gt;</a:t>
            </a:r>
            <a:endParaRPr lang="zh-CN" altLang="en-US" dirty="0"/>
          </a:p>
        </p:txBody>
      </p:sp>
      <p:sp>
        <p:nvSpPr>
          <p:cNvPr id="10" name="矩形 9"/>
          <p:cNvSpPr/>
          <p:nvPr/>
        </p:nvSpPr>
        <p:spPr>
          <a:xfrm>
            <a:off x="1000100" y="2214560"/>
            <a:ext cx="6572280" cy="369332"/>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t>&lt;script language="</a:t>
            </a:r>
            <a:r>
              <a:rPr lang="en-US" dirty="0" err="1"/>
              <a:t>javascript</a:t>
            </a:r>
            <a:r>
              <a:rPr lang="en-US" dirty="0"/>
              <a:t>" </a:t>
            </a:r>
            <a:r>
              <a:rPr lang="en-US" dirty="0" err="1"/>
              <a:t>src</a:t>
            </a:r>
            <a:r>
              <a:rPr lang="en-US" dirty="0"/>
              <a:t>="JS/jquery-1.7.2.min.js"&gt;&lt;/script&gt;</a:t>
            </a:r>
            <a:endParaRPr lang="zh-CN" altLang="en-US" dirty="0"/>
          </a:p>
        </p:txBody>
      </p:sp>
      <p:sp>
        <p:nvSpPr>
          <p:cNvPr id="11" name="TextBox 10"/>
          <p:cNvSpPr txBox="1"/>
          <p:nvPr/>
        </p:nvSpPr>
        <p:spPr>
          <a:xfrm>
            <a:off x="1214414" y="2714626"/>
            <a:ext cx="415498" cy="369332"/>
          </a:xfrm>
          <a:prstGeom prst="rect">
            <a:avLst/>
          </a:prstGeom>
          <a:noFill/>
        </p:spPr>
        <p:txBody>
          <a:bodyPr wrap="none" rtlCol="0">
            <a:spAutoFit/>
          </a:bodyPr>
          <a:lstStyle/>
          <a:p>
            <a:r>
              <a:rPr lang="zh-CN" altLang="en-US" dirty="0"/>
              <a:t>或</a:t>
            </a:r>
          </a:p>
        </p:txBody>
      </p:sp>
    </p:spTree>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pPr>
            <a:r>
              <a:rPr lang="en-US" altLang="zh-CN" sz="2700" dirty="0" err="1">
                <a:solidFill>
                  <a:srgbClr val="FF6600"/>
                </a:solidFill>
                <a:latin typeface="Arial" panose="020B0604020202020204" pitchFamily="34" charset="0"/>
                <a:ea typeface="隶书" panose="02010509060101010101" pitchFamily="49" charset="-122"/>
              </a:rPr>
              <a:t>jQuery</a:t>
            </a:r>
            <a:r>
              <a:rPr lang="zh-CN" altLang="en-US" sz="2700" dirty="0">
                <a:solidFill>
                  <a:srgbClr val="FF6600"/>
                </a:solidFill>
                <a:latin typeface="Arial" panose="020B0604020202020204" pitchFamily="34" charset="0"/>
                <a:ea typeface="隶书" panose="02010509060101010101" pitchFamily="49" charset="-122"/>
              </a:rPr>
              <a:t>的工厂函数</a:t>
            </a:r>
          </a:p>
        </p:txBody>
      </p:sp>
      <p:sp>
        <p:nvSpPr>
          <p:cNvPr id="12" name="矩形 11"/>
          <p:cNvSpPr/>
          <p:nvPr/>
        </p:nvSpPr>
        <p:spPr>
          <a:xfrm>
            <a:off x="1500166" y="1500180"/>
            <a:ext cx="3174267" cy="369332"/>
          </a:xfrm>
          <a:prstGeom prst="rect">
            <a:avLst/>
          </a:prstGeom>
        </p:spPr>
        <p:txBody>
          <a:bodyPr wrap="none">
            <a:spAutoFit/>
          </a:bodyPr>
          <a:lstStyle/>
          <a:p>
            <a:r>
              <a:rPr lang="zh-CN" altLang="en-US" b="1" i="1" dirty="0">
                <a:solidFill>
                  <a:srgbClr val="F79646"/>
                </a:solidFill>
              </a:rPr>
              <a:t>从一个</a:t>
            </a:r>
            <a:r>
              <a:rPr lang="en-US" b="1" i="1" dirty="0">
                <a:solidFill>
                  <a:srgbClr val="F79646"/>
                </a:solidFill>
              </a:rPr>
              <a:t>"$"</a:t>
            </a:r>
            <a:r>
              <a:rPr lang="zh-CN" altLang="en-US" b="1" i="1" dirty="0">
                <a:solidFill>
                  <a:srgbClr val="F79646"/>
                </a:solidFill>
              </a:rPr>
              <a:t>符号和一对</a:t>
            </a:r>
            <a:r>
              <a:rPr lang="en-US" b="1" i="1" dirty="0">
                <a:solidFill>
                  <a:srgbClr val="F79646"/>
                </a:solidFill>
              </a:rPr>
              <a:t>"()"</a:t>
            </a:r>
            <a:r>
              <a:rPr lang="zh-CN" altLang="en-US" b="1" i="1" dirty="0">
                <a:solidFill>
                  <a:srgbClr val="F79646"/>
                </a:solidFill>
              </a:rPr>
              <a:t>开始</a:t>
            </a:r>
          </a:p>
        </p:txBody>
      </p:sp>
      <p:sp>
        <p:nvSpPr>
          <p:cNvPr id="13" name="矩形 12"/>
          <p:cNvSpPr/>
          <p:nvPr/>
        </p:nvSpPr>
        <p:spPr>
          <a:xfrm>
            <a:off x="1214414" y="2071684"/>
            <a:ext cx="6215106"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buFont typeface="Arial" panose="020B0604020202020204" pitchFamily="34" charset="0"/>
              <a:buChar char="•"/>
            </a:pPr>
            <a:r>
              <a:rPr lang="zh-CN" altLang="en-US" dirty="0"/>
              <a:t>在参数中使用标记名</a:t>
            </a:r>
          </a:p>
          <a:p>
            <a:r>
              <a:rPr lang="en-US" dirty="0">
                <a:latin typeface="华文新魏" panose="02010800040101010101" pitchFamily="2" charset="-122"/>
                <a:ea typeface="华文新魏" panose="02010800040101010101" pitchFamily="2" charset="-122"/>
              </a:rPr>
              <a:t>$("div")</a:t>
            </a:r>
            <a:r>
              <a:rPr lang="zh-CN" altLang="en-US" dirty="0">
                <a:latin typeface="华文新魏" panose="02010800040101010101" pitchFamily="2" charset="-122"/>
                <a:ea typeface="华文新魏" panose="02010800040101010101" pitchFamily="2" charset="-122"/>
              </a:rPr>
              <a:t>：用于获取文档中全部的</a:t>
            </a:r>
            <a:r>
              <a:rPr lang="en-US" dirty="0">
                <a:latin typeface="华文新魏" panose="02010800040101010101" pitchFamily="2" charset="-122"/>
                <a:ea typeface="华文新魏" panose="02010800040101010101" pitchFamily="2" charset="-122"/>
              </a:rPr>
              <a:t>&lt;div&gt;</a:t>
            </a:r>
            <a:r>
              <a:rPr lang="zh-CN" altLang="en-US" dirty="0">
                <a:latin typeface="华文新魏" panose="02010800040101010101" pitchFamily="2" charset="-122"/>
                <a:ea typeface="华文新魏" panose="02010800040101010101" pitchFamily="2" charset="-122"/>
              </a:rPr>
              <a:t>。</a:t>
            </a:r>
          </a:p>
          <a:p>
            <a:pPr>
              <a:buFont typeface="Arial" panose="020B0604020202020204" pitchFamily="34" charset="0"/>
              <a:buChar char="•"/>
            </a:pPr>
            <a:r>
              <a:rPr lang="zh-CN" altLang="en-US" dirty="0"/>
              <a:t>在参数中使用</a:t>
            </a:r>
            <a:r>
              <a:rPr lang="en-US" dirty="0"/>
              <a:t>ID</a:t>
            </a:r>
            <a:endParaRPr lang="zh-CN" altLang="en-US" dirty="0"/>
          </a:p>
          <a:p>
            <a:r>
              <a:rPr lang="en-US" dirty="0">
                <a:latin typeface="华文新魏" panose="02010800040101010101" pitchFamily="2" charset="-122"/>
                <a:ea typeface="华文新魏" panose="02010800040101010101" pitchFamily="2" charset="-122"/>
              </a:rPr>
              <a:t>$("#username")</a:t>
            </a:r>
            <a:r>
              <a:rPr lang="zh-CN" altLang="en-US" dirty="0">
                <a:latin typeface="华文新魏" panose="02010800040101010101" pitchFamily="2" charset="-122"/>
                <a:ea typeface="华文新魏" panose="02010800040101010101" pitchFamily="2" charset="-122"/>
              </a:rPr>
              <a:t>：用于获取文档中</a:t>
            </a:r>
            <a:r>
              <a:rPr lang="en-US" dirty="0">
                <a:latin typeface="华文新魏" panose="02010800040101010101" pitchFamily="2" charset="-122"/>
                <a:ea typeface="华文新魏" panose="02010800040101010101" pitchFamily="2" charset="-122"/>
              </a:rPr>
              <a:t>ID</a:t>
            </a:r>
            <a:r>
              <a:rPr lang="zh-CN" altLang="en-US" dirty="0">
                <a:latin typeface="华文新魏" panose="02010800040101010101" pitchFamily="2" charset="-122"/>
                <a:ea typeface="华文新魏" panose="02010800040101010101" pitchFamily="2" charset="-122"/>
              </a:rPr>
              <a:t>属性值为</a:t>
            </a:r>
            <a:r>
              <a:rPr lang="en-US" dirty="0">
                <a:latin typeface="华文新魏" panose="02010800040101010101" pitchFamily="2" charset="-122"/>
                <a:ea typeface="华文新魏" panose="02010800040101010101" pitchFamily="2" charset="-122"/>
              </a:rPr>
              <a:t>username</a:t>
            </a:r>
            <a:r>
              <a:rPr lang="zh-CN" altLang="en-US" dirty="0">
                <a:latin typeface="华文新魏" panose="02010800040101010101" pitchFamily="2" charset="-122"/>
                <a:ea typeface="华文新魏" panose="02010800040101010101" pitchFamily="2" charset="-122"/>
              </a:rPr>
              <a:t>的一个元素。</a:t>
            </a:r>
          </a:p>
          <a:p>
            <a:pPr>
              <a:buFont typeface="Arial" panose="020B0604020202020204" pitchFamily="34" charset="0"/>
              <a:buChar char="•"/>
            </a:pPr>
            <a:r>
              <a:rPr lang="zh-CN" altLang="en-US" dirty="0"/>
              <a:t>在参数中使用</a:t>
            </a:r>
            <a:r>
              <a:rPr lang="en-US" dirty="0"/>
              <a:t>CSS</a:t>
            </a:r>
            <a:r>
              <a:rPr lang="zh-CN" altLang="en-US" dirty="0"/>
              <a:t>类名</a:t>
            </a:r>
          </a:p>
          <a:p>
            <a:r>
              <a:rPr lang="en-US" dirty="0">
                <a:latin typeface="华文新魏" panose="02010800040101010101" pitchFamily="2" charset="-122"/>
                <a:ea typeface="华文新魏" panose="02010800040101010101" pitchFamily="2" charset="-122"/>
              </a:rPr>
              <a:t>$(".</a:t>
            </a:r>
            <a:r>
              <a:rPr lang="en-US" dirty="0" err="1">
                <a:latin typeface="华文新魏" panose="02010800040101010101" pitchFamily="2" charset="-122"/>
                <a:ea typeface="华文新魏" panose="02010800040101010101" pitchFamily="2" charset="-122"/>
              </a:rPr>
              <a:t>btn_grey</a:t>
            </a:r>
            <a:r>
              <a:rPr lang="en-US" dirty="0">
                <a:latin typeface="华文新魏" panose="02010800040101010101" pitchFamily="2" charset="-122"/>
                <a:ea typeface="华文新魏" panose="02010800040101010101" pitchFamily="2" charset="-122"/>
              </a:rPr>
              <a:t>")</a:t>
            </a:r>
            <a:r>
              <a:rPr lang="zh-CN" altLang="en-US" dirty="0">
                <a:latin typeface="华文新魏" panose="02010800040101010101" pitchFamily="2" charset="-122"/>
                <a:ea typeface="华文新魏" panose="02010800040101010101" pitchFamily="2" charset="-122"/>
              </a:rPr>
              <a:t>：用于获取文档中使用</a:t>
            </a:r>
            <a:r>
              <a:rPr lang="en-US" dirty="0">
                <a:latin typeface="华文新魏" panose="02010800040101010101" pitchFamily="2" charset="-122"/>
                <a:ea typeface="华文新魏" panose="02010800040101010101" pitchFamily="2" charset="-122"/>
              </a:rPr>
              <a:t>CSS</a:t>
            </a:r>
            <a:r>
              <a:rPr lang="zh-CN" altLang="en-US" dirty="0">
                <a:latin typeface="华文新魏" panose="02010800040101010101" pitchFamily="2" charset="-122"/>
                <a:ea typeface="华文新魏" panose="02010800040101010101" pitchFamily="2" charset="-122"/>
              </a:rPr>
              <a:t>类名为</a:t>
            </a:r>
            <a:r>
              <a:rPr lang="en-US" dirty="0" err="1">
                <a:latin typeface="华文新魏" panose="02010800040101010101" pitchFamily="2" charset="-122"/>
                <a:ea typeface="华文新魏" panose="02010800040101010101" pitchFamily="2" charset="-122"/>
              </a:rPr>
              <a:t>btn_grey</a:t>
            </a:r>
            <a:r>
              <a:rPr lang="zh-CN" altLang="en-US" dirty="0">
                <a:latin typeface="华文新魏" panose="02010800040101010101" pitchFamily="2" charset="-122"/>
                <a:ea typeface="华文新魏" panose="02010800040101010101" pitchFamily="2" charset="-122"/>
              </a:rPr>
              <a:t>的所有元素</a:t>
            </a:r>
          </a:p>
        </p:txBody>
      </p:sp>
    </p:spTree>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744141" y="642924"/>
            <a:ext cx="5256619" cy="708422"/>
          </a:xfrm>
          <a:prstGeom prst="rect">
            <a:avLst/>
          </a:prstGeom>
          <a:noFill/>
          <a:ln w="9525">
            <a:noFill/>
            <a:miter lim="800000"/>
          </a:ln>
          <a:effectLst/>
        </p:spPr>
        <p:txBody>
          <a:bodyPr lIns="68580" tIns="34290" rIns="68580" bIns="34290" anchor="ctr"/>
          <a:lstStyle/>
          <a:p>
            <a:pPr>
              <a:spcBef>
                <a:spcPct val="0"/>
              </a:spcBef>
            </a:pPr>
            <a:r>
              <a:rPr lang="en-US" altLang="zh-CN" sz="2700" dirty="0" err="1">
                <a:solidFill>
                  <a:srgbClr val="FF6600"/>
                </a:solidFill>
                <a:latin typeface="Arial" panose="020B0604020202020204" pitchFamily="34" charset="0"/>
                <a:ea typeface="隶书" panose="02010509060101010101" pitchFamily="49" charset="-122"/>
              </a:rPr>
              <a:t>jQuery</a:t>
            </a:r>
            <a:r>
              <a:rPr lang="zh-CN" altLang="en-US" sz="2700" dirty="0">
                <a:solidFill>
                  <a:srgbClr val="FF6600"/>
                </a:solidFill>
                <a:latin typeface="Arial" panose="020B0604020202020204" pitchFamily="34" charset="0"/>
                <a:ea typeface="隶书" panose="02010509060101010101" pitchFamily="49" charset="-122"/>
              </a:rPr>
              <a:t>的工厂函数</a:t>
            </a:r>
          </a:p>
        </p:txBody>
      </p:sp>
      <p:sp>
        <p:nvSpPr>
          <p:cNvPr id="14" name="矩形 13"/>
          <p:cNvSpPr/>
          <p:nvPr/>
        </p:nvSpPr>
        <p:spPr>
          <a:xfrm>
            <a:off x="642910" y="1285866"/>
            <a:ext cx="3143272"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altLang="zh-CN" sz="1200" dirty="0"/>
              <a:t>&lt;html&gt;</a:t>
            </a:r>
          </a:p>
          <a:p>
            <a:r>
              <a:rPr lang="en-US" altLang="zh-CN" sz="1200" dirty="0"/>
              <a:t>&lt;head&gt;</a:t>
            </a:r>
          </a:p>
          <a:p>
            <a:r>
              <a:rPr lang="en-US" altLang="zh-CN" sz="1200" dirty="0"/>
              <a:t>&lt;meta </a:t>
            </a:r>
            <a:r>
              <a:rPr lang="en-US" altLang="zh-CN" sz="1200" dirty="0" err="1"/>
              <a:t>charset</a:t>
            </a:r>
            <a:r>
              <a:rPr lang="en-US" altLang="zh-CN" sz="1200" dirty="0"/>
              <a:t>="utf-8"&gt;</a:t>
            </a:r>
          </a:p>
          <a:p>
            <a:r>
              <a:rPr lang="en-US" altLang="zh-CN" sz="1200" dirty="0"/>
              <a:t>&lt;title&gt;</a:t>
            </a:r>
            <a:r>
              <a:rPr lang="zh-CN" altLang="en-US" sz="1200" dirty="0"/>
              <a:t>我的第一个</a:t>
            </a:r>
            <a:r>
              <a:rPr lang="en-US" altLang="zh-CN" sz="1200" dirty="0" err="1"/>
              <a:t>jQuery</a:t>
            </a:r>
            <a:r>
              <a:rPr lang="zh-CN" altLang="en-US" sz="1200" dirty="0"/>
              <a:t>脚本</a:t>
            </a:r>
            <a:r>
              <a:rPr lang="en-US" altLang="zh-CN" sz="1200" dirty="0"/>
              <a:t>&lt;/title&gt;</a:t>
            </a:r>
          </a:p>
          <a:p>
            <a:r>
              <a:rPr lang="en-US" altLang="zh-CN" sz="1200" dirty="0"/>
              <a:t>&lt;script type="text/</a:t>
            </a:r>
            <a:r>
              <a:rPr lang="en-US" altLang="zh-CN" sz="1200" dirty="0" err="1"/>
              <a:t>javascript</a:t>
            </a:r>
            <a:r>
              <a:rPr lang="en-US" altLang="zh-CN" sz="1200" dirty="0"/>
              <a:t>" </a:t>
            </a:r>
            <a:r>
              <a:rPr lang="en-US" altLang="zh-CN" sz="1200" dirty="0" err="1"/>
              <a:t>src</a:t>
            </a:r>
            <a:r>
              <a:rPr lang="en-US" altLang="zh-CN" sz="1200" dirty="0"/>
              <a:t>="JS/jquery-1.7.2.min.js"&gt;&lt;/script&gt;</a:t>
            </a:r>
          </a:p>
          <a:p>
            <a:r>
              <a:rPr lang="en-US" altLang="zh-CN" sz="1200" dirty="0"/>
              <a:t>&lt;script&gt;</a:t>
            </a:r>
          </a:p>
          <a:p>
            <a:r>
              <a:rPr lang="en-US" altLang="zh-CN" sz="1200" b="1" dirty="0">
                <a:solidFill>
                  <a:srgbClr val="C00000"/>
                </a:solidFill>
              </a:rPr>
              <a:t>$(document).ready(function(){</a:t>
            </a:r>
          </a:p>
          <a:p>
            <a:r>
              <a:rPr lang="en-US" altLang="zh-CN" sz="1200" b="1" dirty="0">
                <a:solidFill>
                  <a:srgbClr val="C00000"/>
                </a:solidFill>
              </a:rPr>
              <a:t>    $("a").click(function(){</a:t>
            </a:r>
          </a:p>
          <a:p>
            <a:r>
              <a:rPr lang="en-US" altLang="zh-CN" sz="1200" b="1" dirty="0">
                <a:solidFill>
                  <a:srgbClr val="C00000"/>
                </a:solidFill>
              </a:rPr>
              <a:t>        alert("</a:t>
            </a:r>
            <a:r>
              <a:rPr lang="zh-CN" altLang="en-US" sz="1200" b="1" dirty="0">
                <a:solidFill>
                  <a:srgbClr val="C00000"/>
                </a:solidFill>
              </a:rPr>
              <a:t>我的第一个</a:t>
            </a:r>
            <a:r>
              <a:rPr lang="en-US" altLang="zh-CN" sz="1200" b="1" dirty="0" err="1">
                <a:solidFill>
                  <a:srgbClr val="C00000"/>
                </a:solidFill>
              </a:rPr>
              <a:t>jQuery</a:t>
            </a:r>
            <a:r>
              <a:rPr lang="zh-CN" altLang="en-US" sz="1200" b="1" dirty="0">
                <a:solidFill>
                  <a:srgbClr val="C00000"/>
                </a:solidFill>
              </a:rPr>
              <a:t>脚本！</a:t>
            </a:r>
            <a:r>
              <a:rPr lang="en-US" altLang="zh-CN" sz="1200" b="1" dirty="0">
                <a:solidFill>
                  <a:srgbClr val="C00000"/>
                </a:solidFill>
              </a:rPr>
              <a:t>");</a:t>
            </a:r>
          </a:p>
          <a:p>
            <a:r>
              <a:rPr lang="en-US" altLang="zh-CN" sz="1200" b="1" dirty="0">
                <a:solidFill>
                  <a:srgbClr val="C00000"/>
                </a:solidFill>
              </a:rPr>
              <a:t>    });</a:t>
            </a:r>
          </a:p>
          <a:p>
            <a:r>
              <a:rPr lang="en-US" altLang="zh-CN" sz="1200" b="1" dirty="0">
                <a:solidFill>
                  <a:srgbClr val="C00000"/>
                </a:solidFill>
              </a:rPr>
              <a:t>});</a:t>
            </a:r>
          </a:p>
          <a:p>
            <a:r>
              <a:rPr lang="en-US" altLang="zh-CN" sz="1200" dirty="0"/>
              <a:t>&lt;/script&gt;</a:t>
            </a:r>
          </a:p>
          <a:p>
            <a:r>
              <a:rPr lang="en-US" altLang="zh-CN" sz="1200" dirty="0"/>
              <a:t>&lt;/head&gt;</a:t>
            </a:r>
          </a:p>
          <a:p>
            <a:r>
              <a:rPr lang="en-US" altLang="zh-CN" sz="1200" dirty="0"/>
              <a:t>&lt;body&gt;</a:t>
            </a:r>
          </a:p>
          <a:p>
            <a:r>
              <a:rPr lang="en-US" altLang="zh-CN" sz="1200" b="1" dirty="0">
                <a:solidFill>
                  <a:srgbClr val="C00000"/>
                </a:solidFill>
              </a:rPr>
              <a:t>    &lt;a </a:t>
            </a:r>
            <a:r>
              <a:rPr lang="en-US" altLang="zh-CN" sz="1200" b="1" dirty="0" err="1">
                <a:solidFill>
                  <a:srgbClr val="C00000"/>
                </a:solidFill>
              </a:rPr>
              <a:t>href</a:t>
            </a:r>
            <a:r>
              <a:rPr lang="en-US" altLang="zh-CN" sz="1200" b="1" dirty="0">
                <a:solidFill>
                  <a:srgbClr val="C00000"/>
                </a:solidFill>
              </a:rPr>
              <a:t>="#"&gt;</a:t>
            </a:r>
            <a:r>
              <a:rPr lang="zh-CN" altLang="en-US" sz="1200" b="1" dirty="0">
                <a:solidFill>
                  <a:srgbClr val="C00000"/>
                </a:solidFill>
              </a:rPr>
              <a:t>弹出提示对话框</a:t>
            </a:r>
            <a:r>
              <a:rPr lang="en-US" altLang="zh-CN" sz="1200" b="1" dirty="0">
                <a:solidFill>
                  <a:srgbClr val="C00000"/>
                </a:solidFill>
              </a:rPr>
              <a:t>&lt;/a&gt;</a:t>
            </a:r>
          </a:p>
          <a:p>
            <a:r>
              <a:rPr lang="en-US" altLang="zh-CN" sz="1200" dirty="0"/>
              <a:t>&lt;/body&gt;</a:t>
            </a:r>
          </a:p>
          <a:p>
            <a:r>
              <a:rPr lang="en-US" altLang="zh-CN" sz="1200" dirty="0"/>
              <a:t>&lt;/html&gt;</a:t>
            </a:r>
            <a:endParaRPr lang="zh-CN" altLang="en-US" sz="1200" dirty="0"/>
          </a:p>
        </p:txBody>
      </p:sp>
      <p:pic>
        <p:nvPicPr>
          <p:cNvPr id="2" name="Picture 2">
            <a:extLst>
              <a:ext uri="{FF2B5EF4-FFF2-40B4-BE49-F238E27FC236}">
                <a16:creationId xmlns:a16="http://schemas.microsoft.com/office/drawing/2014/main" id="{15E2C1BE-E84F-6621-F3A9-C97ADFFA0D1F}"/>
              </a:ext>
            </a:extLst>
          </p:cNvPr>
          <p:cNvPicPr>
            <a:picLocks noChangeAspect="1" noChangeArrowheads="1"/>
          </p:cNvPicPr>
          <p:nvPr/>
        </p:nvPicPr>
        <p:blipFill>
          <a:blip r:embed="rId3" cstate="print"/>
          <a:srcRect/>
          <a:stretch>
            <a:fillRect/>
          </a:stretch>
        </p:blipFill>
        <p:spPr bwMode="auto">
          <a:xfrm>
            <a:off x="4860032" y="1707653"/>
            <a:ext cx="2880320" cy="2111143"/>
          </a:xfrm>
          <a:prstGeom prst="rect">
            <a:avLst/>
          </a:prstGeom>
          <a:noFill/>
          <a:ln w="9525">
            <a:noFill/>
            <a:miter lim="800000"/>
            <a:headEnd/>
            <a:tailEnd/>
          </a:ln>
        </p:spPr>
      </p:pic>
    </p:spTree>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b="1" dirty="0">
                <a:solidFill>
                  <a:srgbClr val="FF6600"/>
                </a:solidFill>
                <a:latin typeface="Arial" panose="020B0604020202020204" pitchFamily="34" charset="0"/>
                <a:ea typeface="隶书" panose="02010509060101010101" pitchFamily="49" charset="-122"/>
              </a:rPr>
              <a:t>小结</a:t>
            </a:r>
          </a:p>
        </p:txBody>
      </p:sp>
      <p:sp>
        <p:nvSpPr>
          <p:cNvPr id="20" name="Text Box 3"/>
          <p:cNvSpPr txBox="1">
            <a:spLocks noChangeArrowheads="1"/>
          </p:cNvSpPr>
          <p:nvPr/>
        </p:nvSpPr>
        <p:spPr bwMode="auto">
          <a:xfrm>
            <a:off x="467544" y="1635646"/>
            <a:ext cx="8291786" cy="2146742"/>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本章首先对什么是</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的主要特点，以及</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与</a:t>
            </a:r>
            <a:r>
              <a:rPr lang="en-US" altLang="zh-CN" b="1" dirty="0">
                <a:solidFill>
                  <a:schemeClr val="bg2">
                    <a:lumMod val="25000"/>
                  </a:schemeClr>
                </a:solidFill>
                <a:latin typeface="+mn-ea"/>
              </a:rPr>
              <a:t>Java</a:t>
            </a:r>
            <a:r>
              <a:rPr lang="zh-CN" altLang="en-US" b="1" dirty="0">
                <a:solidFill>
                  <a:schemeClr val="bg2">
                    <a:lumMod val="25000"/>
                  </a:schemeClr>
                </a:solidFill>
                <a:latin typeface="+mn-ea"/>
              </a:rPr>
              <a:t>的区别作了简要介绍；然后介绍了如何在</a:t>
            </a:r>
            <a:r>
              <a:rPr lang="en-US" altLang="zh-CN" b="1" dirty="0">
                <a:solidFill>
                  <a:schemeClr val="bg2">
                    <a:lumMod val="25000"/>
                  </a:schemeClr>
                </a:solidFill>
                <a:latin typeface="+mn-ea"/>
              </a:rPr>
              <a:t>Web</a:t>
            </a:r>
            <a:r>
              <a:rPr lang="zh-CN" altLang="en-US" b="1" dirty="0">
                <a:solidFill>
                  <a:schemeClr val="bg2">
                    <a:lumMod val="25000"/>
                  </a:schemeClr>
                </a:solidFill>
                <a:latin typeface="+mn-ea"/>
              </a:rPr>
              <a:t>页面中使用</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，以及</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的基本语法；</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的常用对象作了详细介绍，最后也对常用的</a:t>
            </a:r>
            <a:r>
              <a:rPr lang="en-US" altLang="zh-CN" b="1" dirty="0">
                <a:solidFill>
                  <a:schemeClr val="bg2">
                    <a:lumMod val="25000"/>
                  </a:schemeClr>
                </a:solidFill>
                <a:latin typeface="+mn-ea"/>
              </a:rPr>
              <a:t>Ajax</a:t>
            </a:r>
            <a:r>
              <a:rPr lang="zh-CN" altLang="en-US" b="1" dirty="0">
                <a:solidFill>
                  <a:schemeClr val="bg2">
                    <a:lumMod val="25000"/>
                  </a:schemeClr>
                </a:solidFill>
                <a:latin typeface="+mn-ea"/>
              </a:rPr>
              <a:t>技术和</a:t>
            </a:r>
            <a:r>
              <a:rPr lang="en-US" altLang="zh-CN" b="1" dirty="0" err="1">
                <a:solidFill>
                  <a:schemeClr val="bg2">
                    <a:lumMod val="25000"/>
                  </a:schemeClr>
                </a:solidFill>
                <a:latin typeface="+mn-ea"/>
              </a:rPr>
              <a:t>jQuery</a:t>
            </a:r>
            <a:r>
              <a:rPr lang="zh-CN" altLang="en-US" b="1" dirty="0">
                <a:solidFill>
                  <a:schemeClr val="bg2">
                    <a:lumMod val="25000"/>
                  </a:schemeClr>
                </a:solidFill>
                <a:latin typeface="+mn-ea"/>
              </a:rPr>
              <a:t>技术做了简单的介绍并举例，希望大家能在我们讲解的基础之上扩展的学习，多看一些课外的例子，多学习最新的</a:t>
            </a:r>
            <a:r>
              <a:rPr lang="en-US" altLang="zh-CN" b="1" dirty="0">
                <a:solidFill>
                  <a:schemeClr val="bg2">
                    <a:lumMod val="25000"/>
                  </a:schemeClr>
                </a:solidFill>
                <a:latin typeface="+mn-ea"/>
              </a:rPr>
              <a:t>JS</a:t>
            </a:r>
            <a:r>
              <a:rPr lang="zh-CN" altLang="en-US" b="1" dirty="0">
                <a:solidFill>
                  <a:schemeClr val="bg2">
                    <a:lumMod val="25000"/>
                  </a:schemeClr>
                </a:solidFill>
                <a:latin typeface="+mn-ea"/>
              </a:rPr>
              <a:t>技术。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ChangeArrowheads="1"/>
          </p:cNvSpPr>
          <p:nvPr/>
        </p:nvSpPr>
        <p:spPr bwMode="auto">
          <a:xfrm>
            <a:off x="7383433" y="1835655"/>
            <a:ext cx="138113" cy="300038"/>
          </a:xfrm>
          <a:prstGeom prst="rect">
            <a:avLst/>
          </a:prstGeom>
          <a:noFill/>
          <a:ln w="9525">
            <a:noFill/>
            <a:miter lim="800000"/>
          </a:ln>
          <a:effectLst>
            <a:outerShdw dist="17961" dir="2700000" algn="ctr" rotWithShape="0">
              <a:srgbClr val="3D5C00"/>
            </a:outerShdw>
          </a:effectLst>
        </p:spPr>
        <p:txBody>
          <a:bodyPr wrap="none" lIns="68580" tIns="34290" rIns="68580" bIns="34290" anchor="ctr">
            <a:spAutoFit/>
          </a:bodyPr>
          <a:lstStyle/>
          <a:p>
            <a:pPr algn="r" eaLnBrk="0" hangingPunct="0">
              <a:spcBef>
                <a:spcPct val="0"/>
              </a:spcBef>
              <a:buFontTx/>
              <a:buNone/>
            </a:pPr>
            <a:endParaRPr lang="zh-CN" altLang="zh-CN" sz="1500" dirty="0">
              <a:solidFill>
                <a:schemeClr val="accent1"/>
              </a:solidFill>
              <a:latin typeface="Lucida Sans Unicode" panose="020B0602030504020204" pitchFamily="34" charset="0"/>
              <a:ea typeface="Gulim" panose="020B0600000101010101" pitchFamily="34" charset="-127"/>
            </a:endParaRPr>
          </a:p>
        </p:txBody>
      </p:sp>
      <p:pic>
        <p:nvPicPr>
          <p:cNvPr id="5"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6" name="Rectangle 9"/>
          <p:cNvSpPr txBox="1">
            <a:spLocks noChangeArrowheads="1"/>
          </p:cNvSpPr>
          <p:nvPr/>
        </p:nvSpPr>
        <p:spPr bwMode="auto">
          <a:xfrm>
            <a:off x="672703" y="611982"/>
            <a:ext cx="1162993"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b="1" dirty="0">
                <a:solidFill>
                  <a:srgbClr val="FF6600"/>
                </a:solidFill>
                <a:latin typeface="Arial" panose="020B0604020202020204" pitchFamily="34" charset="0"/>
                <a:ea typeface="隶书" panose="02010509060101010101" pitchFamily="49" charset="-122"/>
              </a:rPr>
              <a:t>小结</a:t>
            </a:r>
          </a:p>
        </p:txBody>
      </p:sp>
      <p:sp>
        <p:nvSpPr>
          <p:cNvPr id="20" name="Text Box 3"/>
          <p:cNvSpPr txBox="1">
            <a:spLocks noChangeArrowheads="1"/>
          </p:cNvSpPr>
          <p:nvPr/>
        </p:nvSpPr>
        <p:spPr bwMode="auto">
          <a:xfrm>
            <a:off x="467544" y="1635646"/>
            <a:ext cx="8291786" cy="2146742"/>
          </a:xfrm>
          <a:prstGeom prst="rect">
            <a:avLst/>
          </a:prstGeom>
          <a:noFill/>
          <a:ln w="9525">
            <a:noFill/>
            <a:miter lim="800000"/>
          </a:ln>
        </p:spPr>
        <p:txBody>
          <a:bodyPr wrap="square" lIns="68580" tIns="34290" rIns="68580" bIns="34290">
            <a:spAutoFit/>
          </a:bodyPr>
          <a:lstStyle/>
          <a:p>
            <a:pPr eaLnBrk="0" hangingPunct="0">
              <a:lnSpc>
                <a:spcPct val="150000"/>
              </a:lnSpc>
              <a:spcBef>
                <a:spcPct val="0"/>
              </a:spcBef>
              <a:buNone/>
            </a:pPr>
            <a:r>
              <a:rPr lang="zh-CN" altLang="en-US" b="1" dirty="0">
                <a:solidFill>
                  <a:schemeClr val="bg2">
                    <a:lumMod val="25000"/>
                  </a:schemeClr>
                </a:solidFill>
                <a:latin typeface="+mn-ea"/>
              </a:rPr>
              <a:t>本章首先对什么是</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的主要特点，以及</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与</a:t>
            </a:r>
            <a:r>
              <a:rPr lang="en-US" altLang="zh-CN" b="1" dirty="0">
                <a:solidFill>
                  <a:schemeClr val="bg2">
                    <a:lumMod val="25000"/>
                  </a:schemeClr>
                </a:solidFill>
                <a:latin typeface="+mn-ea"/>
              </a:rPr>
              <a:t>Java</a:t>
            </a:r>
            <a:r>
              <a:rPr lang="zh-CN" altLang="en-US" b="1" dirty="0">
                <a:solidFill>
                  <a:schemeClr val="bg2">
                    <a:lumMod val="25000"/>
                  </a:schemeClr>
                </a:solidFill>
                <a:latin typeface="+mn-ea"/>
              </a:rPr>
              <a:t>的区别作了简要介绍；然后介绍了如何在</a:t>
            </a:r>
            <a:r>
              <a:rPr lang="en-US" altLang="zh-CN" b="1" dirty="0">
                <a:solidFill>
                  <a:schemeClr val="bg2">
                    <a:lumMod val="25000"/>
                  </a:schemeClr>
                </a:solidFill>
                <a:latin typeface="+mn-ea"/>
              </a:rPr>
              <a:t>Web</a:t>
            </a:r>
            <a:r>
              <a:rPr lang="zh-CN" altLang="en-US" b="1" dirty="0">
                <a:solidFill>
                  <a:schemeClr val="bg2">
                    <a:lumMod val="25000"/>
                  </a:schemeClr>
                </a:solidFill>
                <a:latin typeface="+mn-ea"/>
              </a:rPr>
              <a:t>页面中使用</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，以及</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的基本语法；</a:t>
            </a:r>
            <a:r>
              <a:rPr lang="en-US" altLang="zh-CN" b="1" dirty="0">
                <a:solidFill>
                  <a:schemeClr val="bg2">
                    <a:lumMod val="25000"/>
                  </a:schemeClr>
                </a:solidFill>
                <a:latin typeface="+mn-ea"/>
              </a:rPr>
              <a:t>JavaScript</a:t>
            </a:r>
            <a:r>
              <a:rPr lang="zh-CN" altLang="en-US" b="1" dirty="0">
                <a:solidFill>
                  <a:schemeClr val="bg2">
                    <a:lumMod val="25000"/>
                  </a:schemeClr>
                </a:solidFill>
                <a:latin typeface="+mn-ea"/>
              </a:rPr>
              <a:t>的常用对象作了详细介绍，最后也对常用的</a:t>
            </a:r>
            <a:r>
              <a:rPr lang="en-US" altLang="zh-CN" b="1" dirty="0">
                <a:solidFill>
                  <a:schemeClr val="bg2">
                    <a:lumMod val="25000"/>
                  </a:schemeClr>
                </a:solidFill>
                <a:latin typeface="+mn-ea"/>
              </a:rPr>
              <a:t>Ajax</a:t>
            </a:r>
            <a:r>
              <a:rPr lang="zh-CN" altLang="en-US" b="1" dirty="0">
                <a:solidFill>
                  <a:schemeClr val="bg2">
                    <a:lumMod val="25000"/>
                  </a:schemeClr>
                </a:solidFill>
                <a:latin typeface="+mn-ea"/>
              </a:rPr>
              <a:t>技术和</a:t>
            </a:r>
            <a:r>
              <a:rPr lang="en-US" altLang="zh-CN" b="1" dirty="0" err="1">
                <a:solidFill>
                  <a:schemeClr val="bg2">
                    <a:lumMod val="25000"/>
                  </a:schemeClr>
                </a:solidFill>
                <a:latin typeface="+mn-ea"/>
              </a:rPr>
              <a:t>jQuery</a:t>
            </a:r>
            <a:r>
              <a:rPr lang="zh-CN" altLang="en-US" b="1" dirty="0">
                <a:solidFill>
                  <a:schemeClr val="bg2">
                    <a:lumMod val="25000"/>
                  </a:schemeClr>
                </a:solidFill>
                <a:latin typeface="+mn-ea"/>
              </a:rPr>
              <a:t>技术做了简单的介绍并举例，希望大家能在我们讲解的基础之上扩展的学习，多看一些课外的例子，多学习最新的</a:t>
            </a:r>
            <a:r>
              <a:rPr lang="en-US" altLang="zh-CN" b="1" dirty="0">
                <a:solidFill>
                  <a:schemeClr val="bg2">
                    <a:lumMod val="25000"/>
                  </a:schemeClr>
                </a:solidFill>
                <a:latin typeface="+mn-ea"/>
              </a:rPr>
              <a:t>JS</a:t>
            </a:r>
            <a:r>
              <a:rPr lang="zh-CN" altLang="en-US" b="1" dirty="0">
                <a:solidFill>
                  <a:schemeClr val="bg2">
                    <a:lumMod val="25000"/>
                  </a:schemeClr>
                </a:solidFill>
                <a:latin typeface="+mn-ea"/>
              </a:rPr>
              <a:t>技术。</a:t>
            </a: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left)">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7" descr="F:\工作\功夫系列课程\PPT模版\按扭\橙色\按扭-44.png"/>
          <p:cNvPicPr>
            <a:picLocks noChangeAspect="1" noChangeArrowheads="1"/>
          </p:cNvPicPr>
          <p:nvPr/>
        </p:nvPicPr>
        <p:blipFill>
          <a:blip r:embed="rId2" cstate="print"/>
          <a:srcRect/>
          <a:stretch>
            <a:fillRect/>
          </a:stretch>
        </p:blipFill>
        <p:spPr bwMode="auto">
          <a:xfrm>
            <a:off x="1" y="800100"/>
            <a:ext cx="850106" cy="400050"/>
          </a:xfrm>
          <a:prstGeom prst="rect">
            <a:avLst/>
          </a:prstGeom>
          <a:noFill/>
          <a:ln w="9525">
            <a:noFill/>
            <a:miter lim="800000"/>
            <a:headEnd/>
            <a:tailEnd/>
          </a:ln>
        </p:spPr>
      </p:pic>
      <p:sp>
        <p:nvSpPr>
          <p:cNvPr id="5" name="Rectangle 9"/>
          <p:cNvSpPr txBox="1">
            <a:spLocks noChangeArrowheads="1"/>
          </p:cNvSpPr>
          <p:nvPr/>
        </p:nvSpPr>
        <p:spPr bwMode="auto">
          <a:xfrm>
            <a:off x="672703" y="611982"/>
            <a:ext cx="5256619" cy="708422"/>
          </a:xfrm>
          <a:prstGeom prst="rect">
            <a:avLst/>
          </a:prstGeom>
          <a:noFill/>
          <a:ln w="9525">
            <a:noFill/>
            <a:miter lim="800000"/>
          </a:ln>
          <a:effectLst/>
        </p:spPr>
        <p:txBody>
          <a:bodyPr lIns="68580" tIns="34290" rIns="68580" bIns="34290" anchor="ctr"/>
          <a:lstStyle/>
          <a:p>
            <a:pPr algn="ctr">
              <a:spcBef>
                <a:spcPct val="0"/>
              </a:spcBef>
              <a:buFontTx/>
              <a:buNone/>
            </a:pPr>
            <a:r>
              <a:rPr lang="zh-CN" altLang="en-US" sz="2700" dirty="0">
                <a:solidFill>
                  <a:srgbClr val="FF6600"/>
                </a:solidFill>
                <a:latin typeface="Arial" panose="020B0604020202020204" pitchFamily="34" charset="0"/>
                <a:ea typeface="隶书" panose="02010509060101010101" pitchFamily="49" charset="-122"/>
              </a:rPr>
              <a:t>在</a:t>
            </a:r>
            <a:r>
              <a:rPr lang="en-US" altLang="zh-CN" sz="2700" dirty="0">
                <a:solidFill>
                  <a:srgbClr val="FF6600"/>
                </a:solidFill>
                <a:latin typeface="Arial" panose="020B0604020202020204" pitchFamily="34" charset="0"/>
                <a:ea typeface="隶书" panose="02010509060101010101" pitchFamily="49" charset="-122"/>
              </a:rPr>
              <a:t>Web</a:t>
            </a:r>
            <a:r>
              <a:rPr lang="zh-CN" altLang="en-US" sz="2700" dirty="0">
                <a:solidFill>
                  <a:srgbClr val="FF6600"/>
                </a:solidFill>
                <a:latin typeface="Arial" panose="020B0604020202020204" pitchFamily="34" charset="0"/>
                <a:ea typeface="隶书" panose="02010509060101010101" pitchFamily="49" charset="-122"/>
              </a:rPr>
              <a:t>页面中使用</a:t>
            </a:r>
            <a:r>
              <a:rPr lang="en-US" altLang="zh-CN" sz="2700" dirty="0">
                <a:solidFill>
                  <a:srgbClr val="FF6600"/>
                </a:solidFill>
                <a:latin typeface="Arial" panose="020B0604020202020204" pitchFamily="34" charset="0"/>
                <a:ea typeface="隶书" panose="02010509060101010101" pitchFamily="49" charset="-122"/>
              </a:rPr>
              <a:t>JavaScript</a:t>
            </a:r>
            <a:endParaRPr lang="zh-CN" altLang="en-US" sz="2700" dirty="0">
              <a:solidFill>
                <a:srgbClr val="FF6600"/>
              </a:solidFill>
              <a:latin typeface="Arial" panose="020B0604020202020204" pitchFamily="34" charset="0"/>
              <a:ea typeface="隶书" panose="02010509060101010101" pitchFamily="49" charset="-122"/>
            </a:endParaRPr>
          </a:p>
        </p:txBody>
      </p:sp>
      <p:sp>
        <p:nvSpPr>
          <p:cNvPr id="7" name="矩形 6"/>
          <p:cNvSpPr/>
          <p:nvPr/>
        </p:nvSpPr>
        <p:spPr>
          <a:xfrm>
            <a:off x="1285852" y="2302932"/>
            <a:ext cx="5072098" cy="33855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r>
              <a:rPr lang="en-US" sz="1600" dirty="0"/>
              <a:t>&lt;script language="</a:t>
            </a:r>
            <a:r>
              <a:rPr lang="en-US" sz="1600" dirty="0" err="1"/>
              <a:t>javascript</a:t>
            </a:r>
            <a:r>
              <a:rPr lang="en-US" sz="1600" dirty="0"/>
              <a:t>" </a:t>
            </a:r>
            <a:r>
              <a:rPr lang="en-US" sz="1600" dirty="0" err="1"/>
              <a:t>src</a:t>
            </a:r>
            <a:r>
              <a:rPr lang="en-US" sz="1600" dirty="0"/>
              <a:t>="javascript.js"&gt;&lt;/script&gt;</a:t>
            </a:r>
            <a:endParaRPr lang="zh-CN" altLang="en-US" sz="1600" dirty="0"/>
          </a:p>
        </p:txBody>
      </p:sp>
      <p:sp>
        <p:nvSpPr>
          <p:cNvPr id="6" name="圆角矩形标注 5"/>
          <p:cNvSpPr/>
          <p:nvPr/>
        </p:nvSpPr>
        <p:spPr>
          <a:xfrm>
            <a:off x="4143372" y="1643056"/>
            <a:ext cx="2053949" cy="408623"/>
          </a:xfrm>
          <a:prstGeom prst="wedgeRoundRectCallout">
            <a:avLst>
              <a:gd name="adj1" fmla="val -42097"/>
              <a:gd name="adj2" fmla="val 122588"/>
              <a:gd name="adj3" fmla="val 16667"/>
            </a:avLst>
          </a:prstGeom>
        </p:spPr>
        <p:style>
          <a:lnRef idx="1">
            <a:schemeClr val="accent1"/>
          </a:lnRef>
          <a:fillRef idx="2">
            <a:schemeClr val="accent1"/>
          </a:fillRef>
          <a:effectRef idx="1">
            <a:schemeClr val="accent1"/>
          </a:effectRef>
          <a:fontRef idx="minor">
            <a:schemeClr val="dk1"/>
          </a:fontRef>
        </p:style>
        <p:txBody>
          <a:bodyPr wrap="none">
            <a:spAutoFit/>
          </a:bodyPr>
          <a:lstStyle/>
          <a:p>
            <a:r>
              <a:rPr lang="zh-CN" altLang="en-US" dirty="0"/>
              <a:t>链接外部</a:t>
            </a:r>
            <a:r>
              <a:rPr lang="en-US" altLang="zh-CN" dirty="0"/>
              <a:t>JavaScript</a:t>
            </a: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图片 1"/>
          <p:cNvPicPr>
            <a:picLocks noChangeAspect="1"/>
          </p:cNvPicPr>
          <p:nvPr/>
        </p:nvPicPr>
        <p:blipFill>
          <a:blip r:embed="rId2" cstate="print"/>
          <a:srcRect/>
          <a:stretch>
            <a:fillRect/>
          </a:stretch>
        </p:blipFill>
        <p:spPr bwMode="auto">
          <a:xfrm>
            <a:off x="2228850" y="1943100"/>
            <a:ext cx="4457700" cy="1085850"/>
          </a:xfrm>
          <a:prstGeom prst="rect">
            <a:avLst/>
          </a:prstGeom>
          <a:noFill/>
          <a:ln w="9525">
            <a:noFill/>
            <a:miter lim="800000"/>
            <a:headEnd/>
            <a:tailEnd/>
          </a:ln>
        </p:spPr>
      </p:pic>
      <p:sp>
        <p:nvSpPr>
          <p:cNvPr id="11267" name="Text Box 18"/>
          <p:cNvSpPr txBox="1">
            <a:spLocks noChangeArrowheads="1"/>
          </p:cNvSpPr>
          <p:nvPr/>
        </p:nvSpPr>
        <p:spPr bwMode="auto">
          <a:xfrm>
            <a:off x="2884885" y="2301499"/>
            <a:ext cx="3230165" cy="346249"/>
          </a:xfrm>
          <a:prstGeom prst="rect">
            <a:avLst/>
          </a:prstGeom>
          <a:noFill/>
          <a:ln w="9525">
            <a:noFill/>
            <a:miter lim="800000"/>
          </a:ln>
          <a:effectLst/>
        </p:spPr>
        <p:txBody>
          <a:bodyPr lIns="68580" tIns="34290" rIns="68580" bIns="34290">
            <a:spAutoFit/>
          </a:bodyPr>
          <a:lstStyle/>
          <a:p>
            <a:pPr>
              <a:spcBef>
                <a:spcPct val="0"/>
              </a:spcBef>
              <a:buFontTx/>
              <a:buNone/>
            </a:pPr>
            <a:r>
              <a:rPr lang="en-US" altLang="zh-CN" b="1" dirty="0">
                <a:solidFill>
                  <a:srgbClr val="FF6600"/>
                </a:solidFill>
                <a:latin typeface="Arial" panose="020B0604020202020204" pitchFamily="34" charset="0"/>
                <a:ea typeface="黑体" panose="02010609060101010101" pitchFamily="49" charset="-122"/>
              </a:rPr>
              <a:t>2	</a:t>
            </a:r>
            <a:r>
              <a:rPr lang="en-US" altLang="zh-CN" sz="1500" b="1" dirty="0">
                <a:solidFill>
                  <a:schemeClr val="bg1"/>
                </a:solidFill>
                <a:latin typeface="Arial" panose="020B0604020202020204" pitchFamily="34" charset="0"/>
                <a:ea typeface="黑体" panose="02010609060101010101" pitchFamily="49" charset="-122"/>
              </a:rPr>
              <a:t> </a:t>
            </a:r>
            <a:r>
              <a:rPr lang="en-US" altLang="zh-CN" sz="1500" b="1" dirty="0">
                <a:solidFill>
                  <a:schemeClr val="bg1"/>
                </a:solidFill>
                <a:latin typeface="Arial" panose="020B0604020202020204" pitchFamily="34" charset="0"/>
              </a:rPr>
              <a:t>JavaScript</a:t>
            </a:r>
            <a:r>
              <a:rPr lang="zh-CN" altLang="en-US" sz="1500" b="1" dirty="0">
                <a:solidFill>
                  <a:schemeClr val="bg1"/>
                </a:solidFill>
                <a:latin typeface="Arial" panose="020B0604020202020204" pitchFamily="34" charset="0"/>
              </a:rPr>
              <a:t>语言基础</a:t>
            </a:r>
            <a:endParaRPr lang="zh-CN" altLang="en-US" b="1" dirty="0">
              <a:solidFill>
                <a:schemeClr val="bg1"/>
              </a:solidFill>
              <a:latin typeface="Arial" panose="020B0604020202020204" pitchFamily="34" charset="0"/>
              <a:ea typeface="黑体" panose="02010609060101010101" pitchFamily="49" charset="-122"/>
            </a:endParaRPr>
          </a:p>
        </p:txBody>
      </p:sp>
    </p:spTree>
  </p:cSld>
  <p:clrMapOvr>
    <a:masterClrMapping/>
  </p:clrMapOvr>
  <p:transition spd="med">
    <p:wipe dir="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a5fbbf9f-8fb3-43a1-97f7-b17b83d8a935"/>
  <p:tag name="COMMONDATA" val="eyJoZGlkIjoiZjQ0NGExOTVmYmM1ZmI2MjM1YmVhNmY1OTVmMjlkM2M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df9ab4c2-ae97-4ca1-a558-6c227fa92d66}"/>
  <p:tag name="TABLE_ENDDRAG_ORIGIN_RECT" val="655*392"/>
  <p:tag name="TABLE_ENDDRAG_RECT" val="50*9*655*392"/>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c1f1b092-57ef-4471-8287-dbe7f5347d85}"/>
  <p:tag name="TABLE_ENDDRAG_ORIGIN_RECT" val="583*382"/>
  <p:tag name="TABLE_ENDDRAG_RECT" val="75*14*583*382"/>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590*361"/>
  <p:tag name="TABLE_ENDDRAG_RECT" val="58*56*590*36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79646"/>
        </a:solidFill>
        <a:ln>
          <a:solidFill>
            <a:srgbClr val="F79646"/>
          </a:solidFill>
        </a:ln>
      </a:spPr>
      <a:bodyPr rot="0" spcFirstLastPara="0" vertOverflow="overflow" horzOverflow="overflow" vert="horz" wrap="square" lIns="91440" tIns="45720" rIns="91440" bIns="45720" numCol="1" spcCol="0" rtlCol="0" fromWordArt="0" anchor="ctr" anchorCtr="0" forceAA="0" compatLnSpc="1">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rgbClr val="0000FF"/>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TotalTime>
  <Words>6146</Words>
  <Application>Microsoft Macintosh PowerPoint</Application>
  <PresentationFormat>全屏显示(16:9)</PresentationFormat>
  <Paragraphs>819</Paragraphs>
  <Slides>79</Slides>
  <Notes>4</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79</vt:i4>
      </vt:variant>
    </vt:vector>
  </HeadingPairs>
  <TitlesOfParts>
    <vt:vector size="91" baseType="lpstr">
      <vt:lpstr>方正书宋简体</vt:lpstr>
      <vt:lpstr>黑体</vt:lpstr>
      <vt:lpstr>华文新魏</vt:lpstr>
      <vt:lpstr>楷体</vt:lpstr>
      <vt:lpstr>宋体</vt:lpstr>
      <vt:lpstr>Arial</vt:lpstr>
      <vt:lpstr>Calibri</vt:lpstr>
      <vt:lpstr>Consolas</vt:lpstr>
      <vt:lpstr>Lucida Sans Unicode</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5.4. JaveScript对象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明日科技</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  面向对象编程基础</dc:title>
  <dc:subject>C#程序设计实用教程</dc:subject>
  <dc:creator>小科</dc:creator>
  <cp:lastModifiedBy>xiang chen</cp:lastModifiedBy>
  <cp:revision>867</cp:revision>
  <dcterms:created xsi:type="dcterms:W3CDTF">2014-12-17T01:03:00Z</dcterms:created>
  <dcterms:modified xsi:type="dcterms:W3CDTF">2024-03-19T08:18:55Z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C5498094328D4053868FF6F136A069EE</vt:lpwstr>
  </property>
</Properties>
</file>