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1"/>
  </p:notesMasterIdLst>
  <p:sldIdLst>
    <p:sldId id="315" r:id="rId2"/>
    <p:sldId id="316" r:id="rId3"/>
    <p:sldId id="257" r:id="rId4"/>
    <p:sldId id="300" r:id="rId5"/>
    <p:sldId id="301" r:id="rId6"/>
    <p:sldId id="283" r:id="rId7"/>
    <p:sldId id="289" r:id="rId8"/>
    <p:sldId id="269" r:id="rId9"/>
    <p:sldId id="302" r:id="rId10"/>
    <p:sldId id="290" r:id="rId11"/>
    <p:sldId id="284" r:id="rId12"/>
    <p:sldId id="303" r:id="rId13"/>
    <p:sldId id="305" r:id="rId14"/>
    <p:sldId id="304" r:id="rId15"/>
    <p:sldId id="294" r:id="rId16"/>
    <p:sldId id="293" r:id="rId17"/>
    <p:sldId id="295" r:id="rId18"/>
    <p:sldId id="317" r:id="rId19"/>
    <p:sldId id="263" r:id="rId20"/>
  </p:sldIdLst>
  <p:sldSz cx="9144000" cy="6858000" type="screen4x3"/>
  <p:notesSz cx="6858000" cy="9144000"/>
  <p:custDataLst>
    <p:tags r:id="rId22"/>
  </p:custDataLst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5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57" autoAdjust="0"/>
  </p:normalViewPr>
  <p:slideViewPr>
    <p:cSldViewPr>
      <p:cViewPr varScale="1">
        <p:scale>
          <a:sx n="102" d="100"/>
          <a:sy n="102" d="100"/>
        </p:scale>
        <p:origin x="1920" y="176"/>
      </p:cViewPr>
      <p:guideLst>
        <p:guide orient="horz" pos="2215"/>
        <p:guide pos="2858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C238408C-6839-46EE-8131-EDA75C487F2E}" type="datetimeFigureOut">
              <a:rPr lang="zh-CN" altLang="en-US"/>
              <a:t>2024/3/14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87D77045-401A-4D5E-BFE3-54C21A8A6634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19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6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8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9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12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14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16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36" name="Shape 35"/>
          <p:cNvSpPr/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43" name="Shape 42"/>
          <p:cNvSpPr/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2" name="Shape 21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4" name="Shape 23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6" name="Shape 25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7" name="Shape 26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/>
          <a:p>
            <a:fld id="{743653DA-8BF4-4869-96FE-9BCF43372D46}" type="datetimeFigureOut">
              <a:rPr lang="zh-CN" altLang="en-US"/>
              <a:t>2024/3/14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/>
          <a:p>
            <a:fld id="{72AC53DF-4216-466D-99A7-94400E6C2A25}" type="slidenum">
              <a:r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8890" algn="r" eaLnBrk="1" latinLnBrk="0" hangingPunct="1">
              <a:defRPr kumimoji="0" lang="zh-CN" sz="38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eaLnBrk="1" latinLnBrk="0" hangingPunct="1"/>
            <a:r>
              <a:rPr lang="zh-CN" altLang="en-US"/>
              <a:t>单击此处编辑母版副标题样式</a:t>
            </a:r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rot="10800000">
            <a:off x="357158" y="285728"/>
            <a:ext cx="8786842" cy="857256"/>
          </a:xfrm>
          <a:prstGeom prst="rect">
            <a:avLst/>
          </a:prstGeom>
          <a:gradFill flip="none" rotWithShape="1">
            <a:gsLst>
              <a:gs pos="5900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772400" cy="702358"/>
          </a:xfrm>
        </p:spPr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zh-CN" altLang="en-US"/>
              <a:t>2024/3/14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6429396"/>
            <a:ext cx="9144000" cy="428604"/>
          </a:xfrm>
          <a:prstGeom prst="rect">
            <a:avLst/>
          </a:prstGeom>
          <a:gradFill flip="none" rotWithShape="1">
            <a:gsLst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650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zh-CN" altLang="en-US"/>
              <a:t>2024/3/14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/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FigureOut">
              <a:rPr lang="zh-CN" altLang="en-US"/>
              <a:t>2024/3/14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zh-CN" altLang="en-US"/>
              <a:t>2024/3/14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zh-CN" altLang="en-US"/>
              <a:t>2024/3/14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zh-CN" altLang="en-US"/>
              <a:t>2024/3/14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zh-CN" altLang="en-US"/>
              <a:t>2024/3/14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305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zh-CN" altLang="en-US"/>
              <a:t>2024/3/14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255291" y="4576777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255291" y="4326202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255291" y="4167068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55291" y="4071942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2" name="Rectangle 11"/>
          <p:cNvSpPr/>
          <p:nvPr/>
        </p:nvSpPr>
        <p:spPr>
          <a:xfrm>
            <a:off x="309558" y="428604"/>
            <a:ext cx="45720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5" name="Rectangle 14"/>
          <p:cNvSpPr/>
          <p:nvPr/>
        </p:nvSpPr>
        <p:spPr>
          <a:xfrm>
            <a:off x="269073" y="428604"/>
            <a:ext cx="27432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250020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221768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t>3/14/24</a:t>
            </a:fld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pPr algn="r"/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</a:lstStyle>
          <a:p>
            <a:pPr algn="l"/>
            <a:fld id="{72AC53DF-4216-466D-99A7-94400E6C2A25}" type="slidenum">
              <a:rPr kumimoji="0" lang="en-US" altLang="zh-CN" sz="1200">
                <a:solidFill>
                  <a:schemeClr val="tx2"/>
                </a:solidFill>
              </a:rPr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 panose="05000000000000000000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745" y="285750"/>
            <a:ext cx="8034655" cy="702310"/>
          </a:xfrm>
        </p:spPr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3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jQuery选择器与管理结果集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lvl="0" indent="-285750">
              <a:lnSpc>
                <a:spcPct val="114000"/>
              </a:lnSpc>
            </a:pPr>
            <a:r>
              <a:rPr altLang="en-US" sz="1700" dirty="0">
                <a:sym typeface="+mn-ea"/>
              </a:rPr>
              <a:t>属性选择器</a:t>
            </a:r>
          </a:p>
          <a:p>
            <a:pPr marL="285750" lvl="0" indent="-285750">
              <a:lnSpc>
                <a:spcPct val="114000"/>
              </a:lnSpc>
            </a:pPr>
            <a:r>
              <a:rPr altLang="en-US" sz="1700" dirty="0">
                <a:sym typeface="+mn-ea"/>
              </a:rPr>
              <a:t>包含选择器</a:t>
            </a:r>
          </a:p>
          <a:p>
            <a:pPr marL="285750" lvl="0" indent="-285750">
              <a:lnSpc>
                <a:spcPct val="114000"/>
              </a:lnSpc>
            </a:pPr>
            <a:r>
              <a:rPr lang="en-US" altLang="zh-CN" sz="1700">
                <a:sym typeface="+mn-ea"/>
              </a:rPr>
              <a:t>DEMO</a:t>
            </a:r>
          </a:p>
          <a:p>
            <a:pPr marL="285750" lvl="0" indent="-285750">
              <a:lnSpc>
                <a:spcPct val="114000"/>
              </a:lnSpc>
            </a:pPr>
            <a:r>
              <a:rPr altLang="en-US" sz="1700">
                <a:sym typeface="+mn-ea"/>
              </a:rPr>
              <a:t>位置选择器</a:t>
            </a:r>
          </a:p>
          <a:p>
            <a:pPr marL="285750" lvl="0" indent="-285750">
              <a:lnSpc>
                <a:spcPct val="114000"/>
              </a:lnSpc>
            </a:pPr>
            <a:r>
              <a:rPr lang="en-US" altLang="zh-CN" sz="1700">
                <a:sym typeface="+mn-ea"/>
              </a:rPr>
              <a:t>DEMO</a:t>
            </a:r>
          </a:p>
          <a:p>
            <a:pPr marL="285750" lvl="0" indent="-285750">
              <a:lnSpc>
                <a:spcPct val="114000"/>
              </a:lnSpc>
            </a:pPr>
            <a:r>
              <a:rPr altLang="en-US" sz="1700">
                <a:sym typeface="+mn-ea"/>
              </a:rPr>
              <a:t>过滤选择器</a:t>
            </a:r>
          </a:p>
          <a:p>
            <a:pPr marL="285750" lvl="0" indent="-285750">
              <a:lnSpc>
                <a:spcPct val="114000"/>
              </a:lnSpc>
            </a:pPr>
            <a:r>
              <a:rPr altLang="en-US" sz="1700">
                <a:sym typeface="+mn-ea"/>
              </a:rPr>
              <a:t>遍历</a:t>
            </a:r>
            <a:r>
              <a:rPr lang="en-US" altLang="zh-CN" sz="1700">
                <a:sym typeface="+mn-ea"/>
              </a:rPr>
              <a:t>DOM</a:t>
            </a:r>
          </a:p>
          <a:p>
            <a:pPr marL="285750" lvl="0" indent="-285750">
              <a:lnSpc>
                <a:spcPct val="114000"/>
              </a:lnSpc>
            </a:pPr>
            <a:r>
              <a:rPr lang="en-US" altLang="zh-CN" sz="1700">
                <a:sym typeface="+mn-ea"/>
              </a:rPr>
              <a:t>DEMO</a:t>
            </a:r>
          </a:p>
          <a:p>
            <a:pPr marL="285750" lvl="0" indent="-285750">
              <a:lnSpc>
                <a:spcPct val="114000"/>
              </a:lnSpc>
            </a:pPr>
            <a:r>
              <a:rPr altLang="en-US" sz="1700">
                <a:sym typeface="+mn-ea"/>
              </a:rPr>
              <a:t>管理结果集</a:t>
            </a:r>
          </a:p>
          <a:p>
            <a:pPr marL="285750" lvl="0" indent="-285750">
              <a:lnSpc>
                <a:spcPct val="114000"/>
              </a:lnSpc>
            </a:pPr>
            <a:r>
              <a:rPr lang="en-US" altLang="zh-CN" sz="1700">
                <a:sym typeface="+mn-ea"/>
              </a:rPr>
              <a:t>DEMO</a:t>
            </a:r>
          </a:p>
          <a:p>
            <a:pPr marL="285750" lvl="0" indent="-285750">
              <a:lnSpc>
                <a:spcPct val="114000"/>
              </a:lnSpc>
            </a:pPr>
            <a:r>
              <a:rPr lang="en-US" altLang="zh-CN" sz="1700">
                <a:sym typeface="+mn-ea"/>
              </a:rPr>
              <a:t>jQuery</a:t>
            </a:r>
            <a:r>
              <a:rPr altLang="en-US" sz="1700">
                <a:sym typeface="+mn-ea"/>
              </a:rPr>
              <a:t>链</a:t>
            </a:r>
          </a:p>
          <a:p>
            <a:pPr marL="285750" lvl="0" indent="-285750">
              <a:lnSpc>
                <a:spcPct val="114000"/>
              </a:lnSpc>
            </a:pPr>
            <a:r>
              <a:rPr lang="en-US" altLang="zh-CN" sz="1700">
                <a:sym typeface="+mn-ea"/>
              </a:rPr>
              <a:t>DEMO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3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jQuery选择器与管理结果集</a:t>
            </a:r>
            <a:endParaRPr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630" y="2924810"/>
            <a:ext cx="5472430" cy="2182495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3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jQuery选择器与管理结果集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反向过滤器</a:t>
            </a:r>
          </a:p>
          <a:p>
            <a:pPr lvl="1"/>
            <a:r>
              <a:rPr sz="2000" dirty="0">
                <a:latin typeface="Calibri" panose="020F0502020204030204" charset="0"/>
                <a:cs typeface="Calibri" panose="020F0502020204030204" charset="0"/>
              </a:rPr>
              <a:t>input:not(:radio) 表示&lt;input&gt;标记中所有的非radio元素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buNone/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反向过滤也可以链式使用，例如：</a:t>
            </a:r>
          </a:p>
          <a:p>
            <a:pPr marL="454660" lvl="1" indent="0">
              <a:buNone/>
            </a:pPr>
            <a:r>
              <a:rPr sz="1800" dirty="0">
                <a:latin typeface="Calibri" panose="020F0502020204030204" charset="0"/>
                <a:cs typeface="Calibri" panose="020F0502020204030204" charset="0"/>
              </a:rPr>
              <a:t>$(":input:not(:checkbox):not(:radio)").addClass("myClass");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3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jQuery选择器与管理结果集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遍历</a:t>
            </a:r>
            <a:r>
              <a:rPr lang="en-US" altLang="zh-CN" sz="2000" dirty="0">
                <a:latin typeface="Calibri" panose="020F0502020204030204" charset="0"/>
                <a:cs typeface="Calibri" panose="020F0502020204030204" charset="0"/>
                <a:sym typeface="+mn-ea"/>
              </a:rPr>
              <a:t>DOM</a:t>
            </a:r>
            <a:endParaRPr lang="en-US" altLang="zh-CN" sz="1560" dirty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children()</a:t>
            </a:r>
            <a:endParaRPr sz="1600" dirty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parent</a:t>
            </a:r>
            <a:r>
              <a:rPr lang="en-US" altLang="zh-CN"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()</a:t>
            </a:r>
            <a:r>
              <a:rPr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和parents()</a:t>
            </a:r>
            <a:endParaRPr sz="1600" dirty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sz="1600" dirty="0">
                <a:latin typeface="Calibri" panose="020F0502020204030204" charset="0"/>
                <a:cs typeface="Calibri" panose="020F0502020204030204" charset="0"/>
                <a:sym typeface="+mn-ea"/>
              </a:rPr>
              <a:t>siblings()</a:t>
            </a:r>
            <a:endParaRPr sz="1560" dirty="0">
              <a:latin typeface="Calibri" panose="020F0502020204030204" charset="0"/>
              <a:cs typeface="Calibri" panose="020F0502020204030204" charset="0"/>
            </a:endParaRPr>
          </a:p>
          <a:p>
            <a:pPr marL="68580" indent="0">
              <a:buNone/>
            </a:pPr>
            <a:endParaRPr sz="1560" dirty="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019810" y="3025140"/>
          <a:ext cx="7576820" cy="3242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29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closest()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返回被选元素的第一个祖先元素。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next()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返回被选元素的下一个同级元素，该方法只返回一个元素。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nextAll()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返回被选元素的所有跟随的同级元素。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nextUntil()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返回介于两个给定参数之间的所有跟随的同级元素。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offsetParent()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获得被定位的最近祖先元素。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parentsUntil()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获得当前匹配元素集合中每个元素的祖先元素，直到（但不包括）被选择器、DOM 节点或 jQuery 对象匹配的元素。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prev()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返回被选元素的前一个同级元素，该方法只返回一个元素。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prevAll()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</a:rPr>
                        <a:t>获得当前匹配元素集合中每个元素的前面的同级元素，使用选择器进行筛选是可选的。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prevUntil()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200">
                          <a:latin typeface="Calibri" panose="020F0502020204030204" charset="0"/>
                          <a:cs typeface="Calibri" panose="020F0502020204030204" charset="0"/>
                        </a:rPr>
                        <a:t>获得当前匹配元素集合中每个元素的前面的同级元素，但不包括被选择器、DOM 节点或 jQuery 对象匹配的元素。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3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jQuery选择器与管理结果集</a:t>
            </a:r>
            <a:endParaRPr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630" y="2924810"/>
            <a:ext cx="5472430" cy="2182495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DEMO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3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jQuery选择器与管理结果集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管理结果集</a:t>
            </a:r>
          </a:p>
          <a:p>
            <a:pPr lvl="1"/>
            <a:r>
              <a:rPr dirty="0">
                <a:latin typeface="Calibri" panose="020F0502020204030204" charset="0"/>
                <a:cs typeface="Calibri" panose="020F0502020204030204" charset="0"/>
              </a:rPr>
              <a:t>获取选中元素的个数</a:t>
            </a:r>
          </a:p>
          <a:p>
            <a:pPr lvl="1"/>
            <a:r>
              <a:rPr dirty="0">
                <a:latin typeface="Calibri" panose="020F0502020204030204" charset="0"/>
                <a:cs typeface="Calibri" panose="020F0502020204030204" charset="0"/>
              </a:rPr>
              <a:t>提取元素</a:t>
            </a:r>
          </a:p>
          <a:p>
            <a:pPr lvl="1"/>
            <a:r>
              <a:rPr dirty="0">
                <a:latin typeface="Calibri" panose="020F0502020204030204" charset="0"/>
                <a:cs typeface="Calibri" panose="020F0502020204030204" charset="0"/>
              </a:rPr>
              <a:t>添加、删除、过滤</a:t>
            </a:r>
          </a:p>
          <a:p>
            <a:pPr lvl="1"/>
            <a:r>
              <a:rPr dirty="0">
                <a:latin typeface="Calibri" panose="020F0502020204030204" charset="0"/>
                <a:cs typeface="Calibri" panose="020F0502020204030204" charset="0"/>
              </a:rPr>
              <a:t>find()查找</a:t>
            </a:r>
          </a:p>
          <a:p>
            <a:pPr lvl="1"/>
            <a:r>
              <a:rPr dirty="0">
                <a:latin typeface="Calibri" panose="020F0502020204030204" charset="0"/>
                <a:cs typeface="Calibri" panose="020F0502020204030204" charset="0"/>
              </a:rPr>
              <a:t>each()遍历</a:t>
            </a:r>
          </a:p>
          <a:p>
            <a:pPr marL="68580" indent="0">
              <a:buNone/>
            </a:pPr>
            <a:endParaRPr sz="1560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6" name="图片 5" descr="10-0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670" y="4103370"/>
            <a:ext cx="4843780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3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jQuery选择器与管理结果集</a:t>
            </a:r>
            <a:endParaRPr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630" y="2924810"/>
            <a:ext cx="5472430" cy="2182495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DEMO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3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jQuery选择器与管理结果集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altLang="en-US" dirty="0">
                <a:latin typeface="Calibri" panose="020F0502020204030204" charset="0"/>
                <a:cs typeface="Calibri" panose="020F0502020204030204" charset="0"/>
              </a:rPr>
              <a:t>jQuery链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394460" y="2599690"/>
            <a:ext cx="5447665" cy="1938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>
                <a:latin typeface="Calibri" panose="020F0502020204030204" charset="0"/>
                <a:cs typeface="Calibri" panose="020F0502020204030204" charset="0"/>
              </a:rPr>
              <a:t>$("div")</a:t>
            </a:r>
          </a:p>
          <a:p>
            <a:pPr algn="l"/>
            <a:r>
              <a:rPr lang="zh-CN" altLang="en-US" sz="2000">
                <a:latin typeface="Calibri" panose="020F0502020204030204" charset="0"/>
                <a:cs typeface="Calibri" panose="020F0502020204030204" charset="0"/>
              </a:rPr>
              <a:t>.addClass("myClass1")</a:t>
            </a:r>
          </a:p>
          <a:p>
            <a:pPr algn="l"/>
            <a:r>
              <a:rPr lang="zh-CN" altLang="en-US" sz="2000">
                <a:latin typeface="Calibri" panose="020F0502020204030204" charset="0"/>
                <a:cs typeface="Calibri" panose="020F0502020204030204" charset="0"/>
              </a:rPr>
              <a:t>.filter(function(index){</a:t>
            </a:r>
          </a:p>
          <a:p>
            <a:pPr algn="l"/>
            <a:r>
              <a:rPr lang="zh-CN" altLang="en-US" sz="2000">
                <a:latin typeface="Calibri" panose="020F0502020204030204" charset="0"/>
                <a:cs typeface="Calibri" panose="020F0502020204030204" charset="0"/>
              </a:rPr>
              <a:t>    return index == 1 || $(this).attr("id") == "fourth";</a:t>
            </a:r>
          </a:p>
          <a:p>
            <a:pPr algn="l"/>
            <a:r>
              <a:rPr lang="zh-CN" altLang="en-US" sz="2000">
                <a:latin typeface="Calibri" panose="020F0502020204030204" charset="0"/>
                <a:cs typeface="Calibri" panose="020F0502020204030204" charset="0"/>
              </a:rPr>
              <a:t>})</a:t>
            </a:r>
          </a:p>
          <a:p>
            <a:pPr algn="l"/>
            <a:r>
              <a:rPr lang="zh-CN" altLang="en-US" sz="2000">
                <a:latin typeface="Calibri" panose="020F0502020204030204" charset="0"/>
                <a:cs typeface="Calibri" panose="020F0502020204030204" charset="0"/>
              </a:rPr>
              <a:t>.addClass("myClass2");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3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jQuery选择器与管理结果集</a:t>
            </a:r>
            <a:endParaRPr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630" y="2924810"/>
            <a:ext cx="5472430" cy="2182495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DEMO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745" y="285750"/>
            <a:ext cx="8034655" cy="702310"/>
          </a:xfrm>
        </p:spPr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3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jQuery选择器与管理结果集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lvl="0" indent="-285750">
              <a:lnSpc>
                <a:spcPct val="114000"/>
              </a:lnSpc>
            </a:pPr>
            <a:r>
              <a:rPr altLang="en-US" sz="1700" dirty="0">
                <a:sym typeface="+mn-ea"/>
              </a:rPr>
              <a:t>属性选择器</a:t>
            </a:r>
          </a:p>
          <a:p>
            <a:pPr marL="285750" lvl="0" indent="-285750">
              <a:lnSpc>
                <a:spcPct val="114000"/>
              </a:lnSpc>
            </a:pPr>
            <a:r>
              <a:rPr altLang="en-US" sz="1700" dirty="0">
                <a:sym typeface="+mn-ea"/>
              </a:rPr>
              <a:t>包含选择器</a:t>
            </a:r>
          </a:p>
          <a:p>
            <a:pPr marL="285750" lvl="0" indent="-285750">
              <a:lnSpc>
                <a:spcPct val="114000"/>
              </a:lnSpc>
            </a:pPr>
            <a:r>
              <a:rPr lang="en-US" altLang="zh-CN" sz="1700">
                <a:sym typeface="+mn-ea"/>
              </a:rPr>
              <a:t>DEMO</a:t>
            </a:r>
          </a:p>
          <a:p>
            <a:pPr marL="285750" lvl="0" indent="-285750">
              <a:lnSpc>
                <a:spcPct val="114000"/>
              </a:lnSpc>
            </a:pPr>
            <a:r>
              <a:rPr altLang="en-US" sz="1700">
                <a:sym typeface="+mn-ea"/>
              </a:rPr>
              <a:t>位置选择器</a:t>
            </a:r>
          </a:p>
          <a:p>
            <a:pPr marL="285750" lvl="0" indent="-285750">
              <a:lnSpc>
                <a:spcPct val="114000"/>
              </a:lnSpc>
            </a:pPr>
            <a:r>
              <a:rPr lang="en-US" altLang="zh-CN" sz="1700">
                <a:sym typeface="+mn-ea"/>
              </a:rPr>
              <a:t>DEMO</a:t>
            </a:r>
          </a:p>
          <a:p>
            <a:pPr marL="285750" lvl="0" indent="-285750">
              <a:lnSpc>
                <a:spcPct val="114000"/>
              </a:lnSpc>
            </a:pPr>
            <a:r>
              <a:rPr altLang="en-US" sz="1700">
                <a:sym typeface="+mn-ea"/>
              </a:rPr>
              <a:t>过滤选择器</a:t>
            </a:r>
          </a:p>
          <a:p>
            <a:pPr marL="285750" lvl="0" indent="-285750">
              <a:lnSpc>
                <a:spcPct val="114000"/>
              </a:lnSpc>
            </a:pPr>
            <a:r>
              <a:rPr altLang="en-US" sz="1700">
                <a:sym typeface="+mn-ea"/>
              </a:rPr>
              <a:t>遍历</a:t>
            </a:r>
            <a:r>
              <a:rPr lang="en-US" altLang="zh-CN" sz="1700">
                <a:sym typeface="+mn-ea"/>
              </a:rPr>
              <a:t>DOM</a:t>
            </a:r>
          </a:p>
          <a:p>
            <a:pPr marL="285750" lvl="0" indent="-285750">
              <a:lnSpc>
                <a:spcPct val="114000"/>
              </a:lnSpc>
            </a:pPr>
            <a:r>
              <a:rPr lang="en-US" altLang="zh-CN" sz="1700">
                <a:sym typeface="+mn-ea"/>
              </a:rPr>
              <a:t>DEMO</a:t>
            </a:r>
          </a:p>
          <a:p>
            <a:pPr marL="285750" lvl="0" indent="-285750">
              <a:lnSpc>
                <a:spcPct val="114000"/>
              </a:lnSpc>
            </a:pPr>
            <a:r>
              <a:rPr altLang="en-US" sz="1700">
                <a:sym typeface="+mn-ea"/>
              </a:rPr>
              <a:t>管理结果集</a:t>
            </a:r>
          </a:p>
          <a:p>
            <a:pPr marL="285750" lvl="0" indent="-285750">
              <a:lnSpc>
                <a:spcPct val="114000"/>
              </a:lnSpc>
            </a:pPr>
            <a:r>
              <a:rPr lang="en-US" altLang="zh-CN" sz="1700">
                <a:sym typeface="+mn-ea"/>
              </a:rPr>
              <a:t>DEMO</a:t>
            </a:r>
          </a:p>
          <a:p>
            <a:pPr marL="285750" lvl="0" indent="-285750">
              <a:lnSpc>
                <a:spcPct val="114000"/>
              </a:lnSpc>
            </a:pPr>
            <a:r>
              <a:rPr lang="en-US" altLang="zh-CN" sz="1700">
                <a:sym typeface="+mn-ea"/>
              </a:rPr>
              <a:t>jQuery</a:t>
            </a:r>
            <a:r>
              <a:rPr altLang="en-US" sz="1700">
                <a:sym typeface="+mn-ea"/>
              </a:rPr>
              <a:t>链</a:t>
            </a:r>
          </a:p>
          <a:p>
            <a:pPr marL="285750" lvl="0" indent="-285750">
              <a:lnSpc>
                <a:spcPct val="114000"/>
              </a:lnSpc>
            </a:pPr>
            <a:r>
              <a:rPr lang="en-US" altLang="zh-CN" sz="1700">
                <a:sym typeface="+mn-ea"/>
              </a:rPr>
              <a:t>DEMO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请看第</a:t>
            </a:r>
            <a:r>
              <a:rPr lang="en-US" altLang="zh-CN" dirty="0"/>
              <a:t>4</a:t>
            </a:r>
            <a:r>
              <a:rPr altLang="en-US" dirty="0"/>
              <a:t>章</a:t>
            </a:r>
            <a:r>
              <a:rPr lang="en-US" altLang="zh-CN" dirty="0"/>
              <a:t>——</a:t>
            </a:r>
            <a:br>
              <a:rPr lang="en-US" altLang="zh-CN" dirty="0"/>
            </a:br>
            <a:r>
              <a:rPr lang="en-US" altLang="zh-CN" dirty="0"/>
              <a:t>		jQuery控制DOM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745" y="285750"/>
            <a:ext cx="8034655" cy="702310"/>
          </a:xfrm>
        </p:spPr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3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jQuery选择器与管理结果集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4" name="图片 3" descr="10-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80" y="1958340"/>
            <a:ext cx="3165475" cy="42221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3</a:t>
            </a:r>
            <a:r>
              <a:rPr altLang="en-US" dirty="0"/>
              <a:t>章</a:t>
            </a:r>
            <a:r>
              <a:rPr lang="en-US" dirty="0"/>
              <a:t>  jQuery选择器与管理结果集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altLang="en-US" dirty="0"/>
              <a:t>选择器</a:t>
            </a:r>
          </a:p>
          <a:p>
            <a:pPr lvl="1">
              <a:lnSpc>
                <a:spcPct val="114000"/>
              </a:lnSpc>
            </a:pPr>
            <a:r>
              <a:rPr altLang="en-US" sz="2600" dirty="0"/>
              <a:t>属性选择器</a:t>
            </a:r>
          </a:p>
          <a:p>
            <a:pPr lvl="1">
              <a:lnSpc>
                <a:spcPct val="114000"/>
              </a:lnSpc>
            </a:pPr>
            <a:r>
              <a:rPr altLang="en-US" dirty="0"/>
              <a:t>包含选择器</a:t>
            </a:r>
          </a:p>
          <a:p>
            <a:pPr marL="454660" lvl="1" indent="0">
              <a:lnSpc>
                <a:spcPct val="114000"/>
              </a:lnSpc>
              <a:buNone/>
            </a:pPr>
            <a:endParaRPr altLang="en-US" dirty="0"/>
          </a:p>
          <a:p>
            <a:pPr marL="68580" indent="0">
              <a:lnSpc>
                <a:spcPct val="114000"/>
              </a:lnSpc>
              <a:buNone/>
            </a:pPr>
            <a:endParaRPr lang="en-US" altLang="zh-CN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480820" y="3516630"/>
          <a:ext cx="6400800" cy="273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</a:rPr>
                        <a:t>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</a:rPr>
                        <a:t>所有标记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所有名称为E的标记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1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所有名称为F的标记，并且是E标记的子标记（包括孙、重孙等）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 &gt;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所有名称为F的标记，并且是E标记的子标记（不包括孙标记）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 +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所有名称为F的标记，并且该标记紧接着前面的E标记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4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 ~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所有名称为F的标记，并且该标记前面有一个E标记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3</a:t>
            </a:r>
            <a:r>
              <a:rPr altLang="en-US" dirty="0"/>
              <a:t>章</a:t>
            </a:r>
            <a:r>
              <a:rPr lang="en-US" dirty="0"/>
              <a:t>  jQuery选择器与管理结果集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endParaRPr altLang="en-US" dirty="0"/>
          </a:p>
          <a:p>
            <a:pPr marL="454660" lvl="1" indent="0">
              <a:lnSpc>
                <a:spcPct val="114000"/>
              </a:lnSpc>
              <a:buNone/>
            </a:pPr>
            <a:endParaRPr altLang="en-US" dirty="0"/>
          </a:p>
          <a:p>
            <a:pPr marL="68580" indent="0">
              <a:lnSpc>
                <a:spcPct val="114000"/>
              </a:lnSpc>
              <a:buNone/>
            </a:pPr>
            <a:endParaRPr lang="en-US" altLang="zh-CN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71600" y="1979295"/>
          <a:ext cx="6400800" cy="4074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66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</a:rPr>
                        <a:t>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E:has(F)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所有名称为E的标记，并且该标记包含F标记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43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E.C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所有名称为E的标记，属性类别为C，如果去掉E，就是属性选择器.C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E#I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所有名称为E的标记，id为I，如果去掉E，就是id选择器#I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所有名称为E的标记，并且设置了属性A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E[A=V]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所有名称为E的标记，并且属性A的值等于V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E[A^=V]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所有名称为E的标记，并且属性A的值以V开头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2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E[A$=V]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所有名称为E的标记，并且属性A的值以V结尾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E[A*=V]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所有名称为E的标记，并且属性A的值中包含V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3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jQuery选择器与管理结果集</a:t>
            </a:r>
            <a:endParaRPr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630" y="2924810"/>
            <a:ext cx="5472430" cy="2182495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DEMO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3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jQuery选择器与管理结果集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altLang="en-US" dirty="0"/>
              <a:t>位置选择器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:first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:last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:</a:t>
            </a:r>
            <a:r>
              <a:rPr altLang="en-US" dirty="0"/>
              <a:t>first-child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:last-child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:only-child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:nth-child(n)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:nth-child(odd|even)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:nth-child(nX+Y)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:odd</a:t>
            </a:r>
            <a:r>
              <a:rPr altLang="en-US" dirty="0"/>
              <a:t>或</a:t>
            </a:r>
            <a:r>
              <a:rPr lang="en-US" altLang="zh-CN" dirty="0"/>
              <a:t>:even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:eq(n)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:gt(n)</a:t>
            </a:r>
          </a:p>
          <a:p>
            <a:pPr lvl="1">
              <a:lnSpc>
                <a:spcPct val="114000"/>
              </a:lnSpc>
            </a:pPr>
            <a:r>
              <a:rPr lang="en-US" altLang="zh-CN" dirty="0"/>
              <a:t>:lt(n)</a:t>
            </a:r>
          </a:p>
          <a:p>
            <a:pPr lvl="1">
              <a:lnSpc>
                <a:spcPct val="114000"/>
              </a:lnSpc>
            </a:pPr>
            <a:endParaRPr altLang="en-US" dirty="0"/>
          </a:p>
          <a:p>
            <a:pPr marL="68580" indent="0">
              <a:lnSpc>
                <a:spcPct val="114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3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jQuery选择器与管理结果集</a:t>
            </a:r>
            <a:endParaRPr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630" y="2924810"/>
            <a:ext cx="5472430" cy="2182495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DEMO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3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jQuery选择器与管理结果集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过滤选择器</a:t>
            </a:r>
          </a:p>
          <a:p>
            <a:pPr marL="68580" indent="0">
              <a:buNone/>
            </a:pP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marL="68580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080770" y="2359660"/>
          <a:ext cx="745617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1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</a:rPr>
                        <a:t>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:animated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</a:rPr>
                        <a:t>所有处于动画中的元素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:button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所有按钮，包括input[type=button]、input[type=submit]、input[type=reset]和&lt;button&gt;标记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:checkbox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所有多选项，等同于input[type=checkbox]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:contains(foo)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选择所有包含了文本“foo”的元素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:disabled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</a:rPr>
                        <a:t>页面中被禁用了的元素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:enabled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</a:rPr>
                        <a:t>页面中没有被禁用的元素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:file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上传文件的元素，等同于input[type=file]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:header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选中所有标题元素，例如&lt;h1&gt;~&lt;h6&gt;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:hidden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</a:rPr>
                        <a:t>页面中被隐藏了的元素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:image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图片提交按钮，等同于input[type=image]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3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jQuery选择器与管理结果集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marL="68580" indent="0">
              <a:buNone/>
            </a:pP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marL="68580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018540" y="1906270"/>
          <a:ext cx="7564755" cy="4351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7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</a:rPr>
                        <a:t>选择器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:input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表单元素，包括&lt;input&gt;、&lt;select&gt;、&lt;textarea&gt;、&lt;button&gt;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:not(filter)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</a:rPr>
                        <a:t>反向选择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:parent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</a:rPr>
                        <a:t>选择所有拥有子元素（包括文本）的元素，空元素将被排除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:password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密码框，等同于input[type=password]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:radio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单选项，等同于input[type=radio]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:reset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重置按钮，包括input[type=reset]和button[type=reset]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:selected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</a:rPr>
                        <a:t>下拉菜单中被选中的项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:submit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提交按钮，包括input[type=submit]和button[type=submit]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:text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文本输入框，等同于input[type=text]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  <a:cs typeface="Calibri" panose="020F0502020204030204" charset="0"/>
                        </a:rPr>
                        <a:t>:visible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>
                          <a:latin typeface="Calibri" panose="020F0502020204030204" charset="0"/>
                        </a:rPr>
                        <a:t>页面中的所有可见元素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VlYTk1MDZiMjA5ZGJmMzVhNDc1MDc5YjkyZGE1OT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e0fc251-0d0e-4567-a14f-d1c57c019100}"/>
  <p:tag name="TABLE_ENDDRAG_ORIGIN_RECT" val="504*211"/>
  <p:tag name="TABLE_ENDDRAG_RECT" val="116*276*504*2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e0fc251-0d0e-4567-a14f-d1c57c019100}"/>
  <p:tag name="TABLE_ENDDRAG_ORIGIN_RECT" val="504*307"/>
  <p:tag name="TABLE_ENDDRAG_RECT" val="108*155*504*3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31ca700-8230-4963-bdb2-6eaeea31f006}"/>
  <p:tag name="TABLE_ENDDRAG_ORIGIN_RECT" val="587*283"/>
  <p:tag name="TABLE_ENDDRAG_RECT" val="85*185*587*30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31ca700-8230-4963-bdb2-6eaeea31f006}"/>
  <p:tag name="TABLE_ENDDRAG_ORIGIN_RECT" val="595*331"/>
  <p:tag name="TABLE_ENDDRAG_RECT" val="80*150*595*34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9477c44-67c3-456b-b1a3-73aa57c2e2b3}"/>
  <p:tag name="TABLE_ENDDRAG_ORIGIN_RECT" val="596*290"/>
  <p:tag name="TABLE_ENDDRAG_RECT" val="80*238*596*25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1070</Words>
  <Application>Microsoft Macintosh PowerPoint</Application>
  <PresentationFormat>全屏显示(4:3)</PresentationFormat>
  <Paragraphs>197</Paragraphs>
  <Slides>19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华文细黑</vt:lpstr>
      <vt:lpstr>Calibri</vt:lpstr>
      <vt:lpstr>Corbel</vt:lpstr>
      <vt:lpstr>Wingdings</vt:lpstr>
      <vt:lpstr>Wingdings 2</vt:lpstr>
      <vt:lpstr>Wingdings 3</vt:lpstr>
      <vt:lpstr>IntroducingPowerPoint2007</vt:lpstr>
      <vt:lpstr>第3章  jQuery选择器与管理结果集</vt:lpstr>
      <vt:lpstr>第3章  jQuery选择器与管理结果集</vt:lpstr>
      <vt:lpstr>第3章  jQuery选择器与管理结果集</vt:lpstr>
      <vt:lpstr>第3章  jQuery选择器与管理结果集</vt:lpstr>
      <vt:lpstr>第3章  jQuery选择器与管理结果集</vt:lpstr>
      <vt:lpstr>第3章  jQuery选择器与管理结果集</vt:lpstr>
      <vt:lpstr>第3章  jQuery选择器与管理结果集</vt:lpstr>
      <vt:lpstr>第3章  jQuery选择器与管理结果集</vt:lpstr>
      <vt:lpstr>第3章  jQuery选择器与管理结果集</vt:lpstr>
      <vt:lpstr>第3章  jQuery选择器与管理结果集</vt:lpstr>
      <vt:lpstr>第3章  jQuery选择器与管理结果集</vt:lpstr>
      <vt:lpstr>第3章  jQuery选择器与管理结果集</vt:lpstr>
      <vt:lpstr>第3章  jQuery选择器与管理结果集</vt:lpstr>
      <vt:lpstr>第3章  jQuery选择器与管理结果集</vt:lpstr>
      <vt:lpstr>第3章  jQuery选择器与管理结果集</vt:lpstr>
      <vt:lpstr>第3章  jQuery选择器与管理结果集</vt:lpstr>
      <vt:lpstr>第3章  jQuery选择器与管理结果集</vt:lpstr>
      <vt:lpstr>第3章  jQuery选择器与管理结果集</vt:lpstr>
      <vt:lpstr>请看第4章——   jQuery控制DOM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Aiden. 宣</cp:lastModifiedBy>
  <cp:revision>224</cp:revision>
  <dcterms:created xsi:type="dcterms:W3CDTF">2021-06-22T11:24:00Z</dcterms:created>
  <dcterms:modified xsi:type="dcterms:W3CDTF">2024-03-14T08:58:10Z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  <property fmtid="{D5CDD505-2E9C-101B-9397-08002B2CF9AE}" pid="4" name="ICV">
    <vt:lpwstr>3E908A4BD3014AF1BC22767BD3898651</vt:lpwstr>
  </property>
  <property fmtid="{D5CDD505-2E9C-101B-9397-08002B2CF9AE}" pid="5" name="KSOProductBuildVer">
    <vt:lpwstr>2052-11.1.0.11691</vt:lpwstr>
  </property>
</Properties>
</file>