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0"/>
  </p:notesMasterIdLst>
  <p:sldIdLst>
    <p:sldId id="328" r:id="rId2"/>
    <p:sldId id="329" r:id="rId3"/>
    <p:sldId id="257" r:id="rId4"/>
    <p:sldId id="283" r:id="rId5"/>
    <p:sldId id="315" r:id="rId6"/>
    <p:sldId id="301" r:id="rId7"/>
    <p:sldId id="269" r:id="rId8"/>
    <p:sldId id="289" r:id="rId9"/>
    <p:sldId id="302" r:id="rId10"/>
    <p:sldId id="290" r:id="rId11"/>
    <p:sldId id="284" r:id="rId12"/>
    <p:sldId id="316" r:id="rId13"/>
    <p:sldId id="303" r:id="rId14"/>
    <p:sldId id="305" r:id="rId15"/>
    <p:sldId id="304" r:id="rId16"/>
    <p:sldId id="294" r:id="rId17"/>
    <p:sldId id="330" r:id="rId18"/>
    <p:sldId id="263" r:id="rId19"/>
  </p:sldIdLst>
  <p:sldSz cx="9144000" cy="6858000" type="screen4x3"/>
  <p:notesSz cx="6858000" cy="9144000"/>
  <p:custDataLst>
    <p:tags r:id="rId21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9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4657" autoAdjust="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79"/>
        <p:guide pos="2858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2024/3/14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3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18</a:t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2024/3/14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3/14/24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br>
              <a:rPr 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altLang="en-US" dirty="0">
                <a:sym typeface="+mn-ea"/>
              </a:rPr>
              <a:t>网页中的DOM模型框架</a:t>
            </a:r>
          </a:p>
          <a:p>
            <a:r>
              <a:rPr lang="en-US" altLang="zh-CN"/>
              <a:t>DOM</a:t>
            </a:r>
            <a:r>
              <a:rPr altLang="en-US"/>
              <a:t>模型中的节点</a:t>
            </a:r>
          </a:p>
          <a:p>
            <a:r>
              <a:rPr altLang="en-US"/>
              <a:t>标记的属性</a:t>
            </a:r>
          </a:p>
          <a:p>
            <a:r>
              <a:rPr lang="en-US" altLang="zh-CN"/>
              <a:t>DEMO</a:t>
            </a:r>
          </a:p>
          <a:p>
            <a:r>
              <a:rPr altLang="en-US"/>
              <a:t>元素的样式</a:t>
            </a:r>
          </a:p>
          <a:p>
            <a:r>
              <a:rPr lang="en-US" altLang="zh-CN"/>
              <a:t>DEMO</a:t>
            </a:r>
          </a:p>
          <a:p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页面的元素</a:t>
            </a:r>
          </a:p>
          <a:p>
            <a:r>
              <a:rPr lang="en-US" altLang="zh-CN">
                <a:sym typeface="+mn-ea"/>
              </a:rPr>
              <a:t>DEMO</a:t>
            </a:r>
          </a:p>
          <a:p>
            <a:r>
              <a:rPr altLang="en-US">
                <a:sym typeface="+mn-ea"/>
              </a:rPr>
              <a:t>表单元素的值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DEMO</a:t>
            </a:r>
          </a:p>
          <a:p>
            <a:r>
              <a:rPr altLang="en-US"/>
              <a:t>元素的尺寸</a:t>
            </a:r>
          </a:p>
          <a:p>
            <a:r>
              <a:rPr lang="en-US" altLang="zh-CN">
                <a:sym typeface="+mn-ea"/>
              </a:rPr>
              <a:t>DEMO</a:t>
            </a:r>
            <a:endParaRPr altLang="en-US"/>
          </a:p>
          <a:p>
            <a:r>
              <a:rPr altLang="en-US"/>
              <a:t>元素的位置</a:t>
            </a:r>
          </a:p>
          <a:p>
            <a:r>
              <a:rPr lang="en-US" altLang="zh-CN">
                <a:sym typeface="+mn-ea"/>
              </a:rPr>
              <a:t>DEMO</a:t>
            </a:r>
            <a:endParaRPr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表单元素的值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获取表单元素的值</a:t>
            </a:r>
          </a:p>
          <a:p>
            <a:pPr marL="454660" lvl="1" indent="0">
              <a:buNone/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$("[name=radioGroup]:checked").val()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设置表单元素的值</a:t>
            </a:r>
          </a:p>
          <a:p>
            <a:pPr marL="454660" lvl="1" indent="0">
              <a:buNone/>
            </a:pPr>
            <a:r>
              <a:rPr sz="2000" dirty="0">
                <a:latin typeface="Calibri" panose="020F0502020204030204" charset="0"/>
                <a:cs typeface="Calibri" panose="020F0502020204030204" charset="0"/>
              </a:rPr>
              <a:t>$("input[type=text]").val(</a:t>
            </a:r>
            <a:r>
              <a:rPr lang="en-US" altLang="zh-CN" sz="2000" dirty="0">
                <a:latin typeface="Calibri" panose="020F0502020204030204" charset="0"/>
                <a:cs typeface="Calibri" panose="020F0502020204030204" charset="0"/>
              </a:rPr>
              <a:t>text</a:t>
            </a:r>
            <a:r>
              <a:rPr sz="2000" dirty="0">
                <a:latin typeface="Calibri" panose="020F0502020204030204" charset="0"/>
                <a:cs typeface="Calibri" panose="020F0502020204030204" charset="0"/>
              </a:rPr>
              <a:t>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元素的尺寸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width()和height()方法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设置或返回元素的宽度和高度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（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不包括内边距、边框或外边距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innerWidth()和innerHeight()方法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返回元素的宽度和高度（包括内边距）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outerWidth()和outerHeight()方法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返回元素的宽度和高度（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包括内边距和边框）</a:t>
            </a:r>
          </a:p>
          <a:p>
            <a:pPr marL="68580" indent="0">
              <a:buNone/>
            </a:pPr>
            <a:endParaRPr sz="156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元素的位置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offset()方法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返回或设置匹配元素相对于文档的偏移（位置），即元素相对于浏览器左上角的位置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返回的对象包含两个属性：top 和 left，以像素计。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position()方法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返回匹配元素相对于祖先元素的位置（有定位的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祖先元素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）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scrollTop()方法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返回或设置匹配元素的滚动条的垂直位置</a:t>
            </a:r>
          </a:p>
          <a:p>
            <a:pPr marL="68580" indent="0">
              <a:buNone/>
            </a:pPr>
            <a:endParaRPr sz="156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br>
              <a:rPr 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0000"/>
          </a:bodyPr>
          <a:lstStyle/>
          <a:p>
            <a:r>
              <a:rPr altLang="en-US" dirty="0">
                <a:sym typeface="+mn-ea"/>
              </a:rPr>
              <a:t>网页中的DOM模型框架</a:t>
            </a:r>
          </a:p>
          <a:p>
            <a:r>
              <a:rPr lang="en-US" altLang="zh-CN"/>
              <a:t>DOM</a:t>
            </a:r>
            <a:r>
              <a:rPr altLang="en-US"/>
              <a:t>模型中的节点</a:t>
            </a:r>
          </a:p>
          <a:p>
            <a:r>
              <a:rPr altLang="en-US"/>
              <a:t>标记的属性</a:t>
            </a:r>
          </a:p>
          <a:p>
            <a:r>
              <a:rPr lang="en-US" altLang="zh-CN"/>
              <a:t>DEMO</a:t>
            </a:r>
          </a:p>
          <a:p>
            <a:r>
              <a:rPr altLang="en-US"/>
              <a:t>元素的样式</a:t>
            </a:r>
          </a:p>
          <a:p>
            <a:r>
              <a:rPr lang="en-US" altLang="zh-CN"/>
              <a:t>DEMO</a:t>
            </a:r>
          </a:p>
          <a:p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页面的元素</a:t>
            </a:r>
          </a:p>
          <a:p>
            <a:r>
              <a:rPr lang="en-US" altLang="zh-CN">
                <a:sym typeface="+mn-ea"/>
              </a:rPr>
              <a:t>DEMO</a:t>
            </a:r>
          </a:p>
          <a:p>
            <a:r>
              <a:rPr altLang="en-US">
                <a:sym typeface="+mn-ea"/>
              </a:rPr>
              <a:t>表单元素的值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DEMO</a:t>
            </a:r>
          </a:p>
          <a:p>
            <a:r>
              <a:rPr altLang="en-US"/>
              <a:t>元素的尺寸</a:t>
            </a:r>
          </a:p>
          <a:p>
            <a:r>
              <a:rPr lang="en-US" altLang="zh-CN">
                <a:sym typeface="+mn-ea"/>
              </a:rPr>
              <a:t>DEMO</a:t>
            </a:r>
            <a:endParaRPr altLang="en-US"/>
          </a:p>
          <a:p>
            <a:r>
              <a:rPr altLang="en-US"/>
              <a:t>元素的位置</a:t>
            </a:r>
          </a:p>
          <a:p>
            <a:r>
              <a:rPr lang="en-US" altLang="zh-CN">
                <a:sym typeface="+mn-ea"/>
              </a:rPr>
              <a:t>DEMO</a:t>
            </a:r>
            <a:endParaRPr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zh-CN" dirty="0"/>
              <a:t>5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	jQuery</a:t>
            </a:r>
            <a:r>
              <a:rPr altLang="en-US" dirty="0"/>
              <a:t>事件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br>
              <a:rPr 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11-0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315" y="1978025"/>
            <a:ext cx="3290570" cy="41827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第</a:t>
            </a:r>
            <a:r>
              <a:rPr lang="en-US" dirty="0"/>
              <a:t>4</a:t>
            </a:r>
            <a:r>
              <a:rPr altLang="en-US" dirty="0"/>
              <a:t>章</a:t>
            </a:r>
            <a:r>
              <a:rPr lang="en-US" dirty="0"/>
              <a:t>  jQuery控制DOM</a:t>
            </a: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/>
              <a:t>网页中的DOM模型框架</a:t>
            </a:r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130935" y="2459990"/>
            <a:ext cx="3531235" cy="37846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&lt;html&gt;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&lt;head&gt;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&lt;title&gt;DOM Page&lt;/title&gt;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&lt;/head&gt;</a:t>
            </a:r>
          </a:p>
          <a:p>
            <a:pPr algn="l"/>
            <a:endParaRPr lang="zh-CN" altLang="en-US" sz="1600">
              <a:latin typeface="Calibri" panose="020F0502020204030204" charset="0"/>
              <a:cs typeface="Calibri" panose="020F0502020204030204" charset="0"/>
            </a:endParaRP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&lt;body&gt;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&lt;h2&gt;&lt;a href="#tom"&gt;标题1&lt;/a&gt;&lt;/h2&gt;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&lt;p&gt;段落1&lt;/p&gt;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&lt;ul id="myUl"&gt;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    &lt;li&gt;JavaScript&lt;/li&gt;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    &lt;li&gt;DOM&lt;/li&gt;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    &lt;li&gt;CSS&lt;/li&gt;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    &lt;/ul&gt;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&lt;/body&gt;</a:t>
            </a:r>
          </a:p>
          <a:p>
            <a:pPr algn="l"/>
            <a:r>
              <a:rPr lang="zh-CN" altLang="en-US" sz="1600">
                <a:latin typeface="Calibri" panose="020F0502020204030204" charset="0"/>
                <a:cs typeface="Calibri" panose="020F0502020204030204" charset="0"/>
              </a:rPr>
              <a:t>&lt;/html&gt;</a:t>
            </a:r>
          </a:p>
        </p:txBody>
      </p:sp>
      <p:pic>
        <p:nvPicPr>
          <p:cNvPr id="6" name="图片 5" descr="01-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840" y="4264025"/>
            <a:ext cx="4450080" cy="20523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DOM模型中的节点</a:t>
            </a:r>
          </a:p>
          <a:p>
            <a:pPr lvl="1">
              <a:lnSpc>
                <a:spcPct val="114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元素节点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文本节点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属性节点</a:t>
            </a: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  <a:p>
            <a:pPr marL="454660" lvl="1" indent="0">
              <a:lnSpc>
                <a:spcPct val="114000"/>
              </a:lnSpc>
              <a:buNone/>
            </a:pPr>
            <a:r>
              <a:rPr altLang="en-US" sz="1800" dirty="0">
                <a:latin typeface="Calibri" panose="020F0502020204030204" charset="0"/>
                <a:cs typeface="Calibri" panose="020F0502020204030204" charset="0"/>
              </a:rPr>
              <a:t>&lt;a title="CSS" href="http://learning.artech.cn"&gt;Artech’s Blog&lt;/a&gt;</a:t>
            </a: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lnSpc>
                <a:spcPct val="114000"/>
              </a:lnSpc>
              <a:buNone/>
            </a:pPr>
            <a:endParaRPr lang="en-US" altLang="zh-CN" dirty="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图片 3" descr="01-0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9710" y="4373245"/>
            <a:ext cx="4181475" cy="18999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8580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标记的属性</a:t>
            </a:r>
          </a:p>
          <a:p>
            <a:pPr lvl="1">
              <a:lnSpc>
                <a:spcPct val="114000"/>
              </a:lnSpc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获取属性的值</a:t>
            </a: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attr(name)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设置属性的值</a:t>
            </a:r>
          </a:p>
          <a:p>
            <a:pPr marL="768350" lvl="2" indent="0">
              <a:lnSpc>
                <a:spcPct val="114000"/>
              </a:lnSpc>
              <a:buNone/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attr(name,value)</a:t>
            </a:r>
          </a:p>
          <a:p>
            <a:pPr lvl="1">
              <a:lnSpc>
                <a:spcPct val="114000"/>
              </a:lnSpc>
            </a:pP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删除属性</a:t>
            </a:r>
          </a:p>
          <a:p>
            <a:pPr marL="768350" lvl="2" indent="0">
              <a:lnSpc>
                <a:spcPct val="114000"/>
              </a:lnSpc>
              <a:buNone/>
            </a:pP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$("button").removeAttr("disabled")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元素的样式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添加、删除CSS类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添加：addClass(names)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删除：removeClass(names)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动态切换</a:t>
            </a:r>
          </a:p>
          <a:p>
            <a:pPr marL="768350" lvl="2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toggleClass(name)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直接获取、设置样式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获取：css(name)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设置：css(name,value)  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设置元素的多种样式：css(properties)</a:t>
            </a:r>
          </a:p>
          <a:p>
            <a:pPr marL="1033145" lvl="3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例如：</a:t>
            </a:r>
            <a:r>
              <a:rPr sz="1800" dirty="0">
                <a:latin typeface="Calibri" panose="020F0502020204030204" charset="0"/>
                <a:cs typeface="Calibri" panose="020F0502020204030204" charset="0"/>
              </a:rPr>
              <a:t>$("p").css({ color: "#ff0011", background: "blue" });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某个元素是否存在某个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css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类名：hasClass(name)或者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is(name)</a:t>
            </a:r>
            <a:endParaRPr altLang="en-US"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627630" y="2924810"/>
            <a:ext cx="5472430" cy="2182495"/>
          </a:xfrm>
        </p:spPr>
        <p:txBody>
          <a:bodyPr>
            <a:normAutofit/>
          </a:bodyPr>
          <a:lstStyle/>
          <a:p>
            <a:pPr marL="311150" lvl="1" indent="0">
              <a:buNone/>
            </a:pPr>
            <a:r>
              <a:rPr lang="en-US" altLang="zh-CN" sz="9600"/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第</a:t>
            </a:r>
            <a:r>
              <a:rPr lang="en-US" dirty="0">
                <a:sym typeface="+mn-ea"/>
              </a:rPr>
              <a:t>4</a:t>
            </a:r>
            <a:r>
              <a:rPr altLang="en-US" dirty="0">
                <a:sym typeface="+mn-ea"/>
              </a:rPr>
              <a:t>章</a:t>
            </a:r>
            <a:r>
              <a:rPr lang="en-US" dirty="0">
                <a:sym typeface="+mn-ea"/>
              </a:rPr>
              <a:t>  jQuery控制DOM</a:t>
            </a:r>
            <a:endParaRPr lang="zh-CN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 marL="68580" indent="0">
              <a:buNone/>
            </a:pPr>
            <a:r>
              <a:rPr dirty="0">
                <a:latin typeface="Calibri" panose="020F0502020204030204" charset="0"/>
                <a:cs typeface="Calibri" panose="020F0502020204030204" charset="0"/>
              </a:rPr>
              <a:t>页面的元素</a:t>
            </a:r>
          </a:p>
          <a:p>
            <a:pPr lvl="1"/>
            <a:r>
              <a:rPr sz="2600" dirty="0">
                <a:latin typeface="Calibri" panose="020F0502020204030204" charset="0"/>
                <a:cs typeface="Calibri" panose="020F0502020204030204" charset="0"/>
              </a:rPr>
              <a:t>直接获取、编辑内容</a:t>
            </a:r>
          </a:p>
          <a:p>
            <a:pPr lvl="2"/>
            <a:r>
              <a:rPr sz="2400" dirty="0">
                <a:latin typeface="Calibri" panose="020F0502020204030204" charset="0"/>
                <a:cs typeface="Calibri" panose="020F0502020204030204" charset="0"/>
              </a:rPr>
              <a:t>获取：html() 和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text()</a:t>
            </a:r>
          </a:p>
          <a:p>
            <a:pPr lvl="2"/>
            <a:r>
              <a:rPr sz="2400" dirty="0">
                <a:latin typeface="Calibri" panose="020F0502020204030204" charset="0"/>
                <a:cs typeface="Calibri" panose="020F0502020204030204" charset="0"/>
              </a:rPr>
              <a:t>设置：html(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content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) 和 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text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(</a:t>
            </a:r>
            <a:r>
              <a:rPr lang="en-US" altLang="zh-CN" sz="2400" dirty="0">
                <a:latin typeface="Calibri" panose="020F0502020204030204" charset="0"/>
                <a:cs typeface="Calibri" panose="020F0502020204030204" charset="0"/>
              </a:rPr>
              <a:t>content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)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添加元素</a:t>
            </a:r>
          </a:p>
          <a:p>
            <a:pPr lvl="2"/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append() </a:t>
            </a:r>
            <a:r>
              <a:rPr altLang="en-US" dirty="0">
                <a:latin typeface="Calibri" panose="020F0502020204030204" charset="0"/>
                <a:cs typeface="Calibri" panose="020F0502020204030204" charset="0"/>
              </a:rPr>
              <a:t>和 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appendTo()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prepend() 和 prependTo()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before() 和 insertBefore()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after() 和 insertAfter()</a:t>
            </a: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删除元素</a:t>
            </a:r>
          </a:p>
          <a:p>
            <a:pPr lvl="2"/>
            <a:r>
              <a:rPr lang="en-US" altLang="zh-CN" dirty="0">
                <a:latin typeface="Calibri" panose="020F0502020204030204" charset="0"/>
                <a:cs typeface="Calibri" panose="020F0502020204030204" charset="0"/>
              </a:rPr>
              <a:t>r</a:t>
            </a:r>
            <a:r>
              <a:rPr dirty="0">
                <a:latin typeface="Calibri" panose="020F0502020204030204" charset="0"/>
                <a:cs typeface="Calibri" panose="020F0502020204030204" charset="0"/>
              </a:rPr>
              <a:t>emoveChild()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remove()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lvl="1"/>
            <a:r>
              <a:rPr dirty="0">
                <a:latin typeface="Calibri" panose="020F0502020204030204" charset="0"/>
                <a:cs typeface="Calibri" panose="020F0502020204030204" charset="0"/>
              </a:rPr>
              <a:t>克隆元素</a:t>
            </a:r>
          </a:p>
          <a:p>
            <a:pPr lvl="2"/>
            <a:r>
              <a:rPr dirty="0">
                <a:latin typeface="Calibri" panose="020F0502020204030204" charset="0"/>
                <a:cs typeface="Calibri" panose="020F0502020204030204" charset="0"/>
              </a:rPr>
              <a:t>clone() </a:t>
            </a:r>
            <a:r>
              <a:rPr sz="2400" dirty="0">
                <a:latin typeface="Calibri" panose="020F0502020204030204" charset="0"/>
                <a:cs typeface="Calibri" panose="020F0502020204030204" charset="0"/>
              </a:rPr>
              <a:t>和 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clone(</a:t>
            </a:r>
            <a:r>
              <a:rPr lang="en-US" altLang="zh-CN" dirty="0">
                <a:latin typeface="Calibri" panose="020F0502020204030204" charset="0"/>
                <a:cs typeface="Calibri" panose="020F0502020204030204" charset="0"/>
                <a:sym typeface="+mn-ea"/>
              </a:rPr>
              <a:t>true</a:t>
            </a:r>
            <a:r>
              <a:rPr dirty="0">
                <a:latin typeface="Calibri" panose="020F0502020204030204" charset="0"/>
                <a:cs typeface="Calibri" panose="020F0502020204030204" charset="0"/>
                <a:sym typeface="+mn-ea"/>
              </a:rPr>
              <a:t>)</a:t>
            </a: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dirty="0">
              <a:latin typeface="Calibri" panose="020F0502020204030204" charset="0"/>
              <a:cs typeface="Calibri" panose="020F0502020204030204" charset="0"/>
            </a:endParaRPr>
          </a:p>
          <a:p>
            <a:pPr marL="68580" indent="0">
              <a:buNone/>
            </a:pPr>
            <a:endParaRPr altLang="en-US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536</Words>
  <Application>Microsoft Macintosh PowerPoint</Application>
  <PresentationFormat>全屏显示(4:3)</PresentationFormat>
  <Paragraphs>136</Paragraphs>
  <Slides>18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第4章  jQuery控制DOM </vt:lpstr>
      <vt:lpstr>第4章  jQuery控制DOM 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</vt:lpstr>
      <vt:lpstr>第4章  jQuery控制DOM </vt:lpstr>
      <vt:lpstr>请看第5章——   jQuery事件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Aiden. 宣</cp:lastModifiedBy>
  <cp:revision>301</cp:revision>
  <dcterms:created xsi:type="dcterms:W3CDTF">2021-06-22T12:34:00Z</dcterms:created>
  <dcterms:modified xsi:type="dcterms:W3CDTF">2024-03-14T08:58:22Z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