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5"/>
  </p:notesMasterIdLst>
  <p:sldIdLst>
    <p:sldId id="368" r:id="rId2"/>
    <p:sldId id="369" r:id="rId3"/>
    <p:sldId id="345" r:id="rId4"/>
    <p:sldId id="257" r:id="rId5"/>
    <p:sldId id="283" r:id="rId6"/>
    <p:sldId id="301" r:id="rId7"/>
    <p:sldId id="315" r:id="rId8"/>
    <p:sldId id="340" r:id="rId9"/>
    <p:sldId id="341" r:id="rId10"/>
    <p:sldId id="328" r:id="rId11"/>
    <p:sldId id="354" r:id="rId12"/>
    <p:sldId id="355" r:id="rId13"/>
    <p:sldId id="356" r:id="rId14"/>
    <p:sldId id="357" r:id="rId15"/>
    <p:sldId id="358" r:id="rId16"/>
    <p:sldId id="359" r:id="rId17"/>
    <p:sldId id="361" r:id="rId18"/>
    <p:sldId id="360" r:id="rId19"/>
    <p:sldId id="362" r:id="rId20"/>
    <p:sldId id="363" r:id="rId21"/>
    <p:sldId id="364" r:id="rId22"/>
    <p:sldId id="365" r:id="rId23"/>
    <p:sldId id="370" r:id="rId24"/>
  </p:sldIdLst>
  <p:sldSz cx="9144000" cy="6858000" type="screen4x3"/>
  <p:notesSz cx="6858000" cy="9144000"/>
  <p:custDataLst>
    <p:tags r:id="rId26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57" autoAdjust="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2024/3/19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17</a:t>
            </a:fld>
            <a:endParaRPr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21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2024/3/19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3/19/24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00"/>
              <a:t>认识</a:t>
            </a:r>
            <a:r>
              <a:rPr lang="en-US" altLang="zh-CN" sz="1300"/>
              <a:t>Ajax</a:t>
            </a:r>
          </a:p>
          <a:p>
            <a:r>
              <a:rPr lang="en-US" altLang="zh-CN" sz="1300">
                <a:sym typeface="+mn-ea"/>
              </a:rPr>
              <a:t>Ajax</a:t>
            </a:r>
            <a:r>
              <a:rPr altLang="en-US" sz="1300">
                <a:sym typeface="+mn-ea"/>
              </a:rPr>
              <a:t>的好处</a:t>
            </a:r>
          </a:p>
          <a:p>
            <a:r>
              <a:rPr lang="en-US" altLang="zh-CN" sz="1300">
                <a:sym typeface="+mn-ea"/>
              </a:rPr>
              <a:t>Ajax</a:t>
            </a:r>
            <a:r>
              <a:rPr altLang="en-US" sz="1300">
                <a:sym typeface="+mn-ea"/>
              </a:rPr>
              <a:t>的组成部分</a:t>
            </a:r>
          </a:p>
          <a:p>
            <a:r>
              <a:rPr altLang="en-US" sz="1300">
                <a:sym typeface="+mn-ea"/>
              </a:rPr>
              <a:t>获取异步数据</a:t>
            </a:r>
          </a:p>
          <a:p>
            <a:r>
              <a:rPr lang="en-US" altLang="zh-CN" sz="1300">
                <a:sym typeface="+mn-ea"/>
              </a:rPr>
              <a:t>DEMO</a:t>
            </a:r>
          </a:p>
          <a:p>
            <a:r>
              <a:rPr lang="en-US" altLang="zh-CN" sz="1300">
                <a:sym typeface="+mn-ea"/>
              </a:rPr>
              <a:t>GET</a:t>
            </a:r>
            <a:r>
              <a:rPr altLang="en-US" sz="1300">
                <a:sym typeface="+mn-ea"/>
              </a:rPr>
              <a:t>与</a:t>
            </a:r>
            <a:r>
              <a:rPr lang="en-US" altLang="zh-CN" sz="1300">
                <a:sym typeface="+mn-ea"/>
              </a:rPr>
              <a:t>POST</a:t>
            </a:r>
          </a:p>
          <a:p>
            <a:r>
              <a:rPr lang="en-US" altLang="zh-CN" sz="1300">
                <a:sym typeface="+mn-ea"/>
              </a:rPr>
              <a:t>DEMO</a:t>
            </a:r>
          </a:p>
          <a:p>
            <a:r>
              <a:rPr altLang="en-US" sz="1300">
                <a:sym typeface="+mn-ea"/>
              </a:rPr>
              <a:t>控制</a:t>
            </a:r>
            <a:r>
              <a:rPr lang="en-US" altLang="zh-CN" sz="1300">
                <a:sym typeface="+mn-ea"/>
              </a:rPr>
              <a:t>Ajax</a:t>
            </a:r>
          </a:p>
          <a:p>
            <a:r>
              <a:rPr lang="en-US" altLang="zh-CN" sz="1300">
                <a:sym typeface="+mn-ea"/>
              </a:rPr>
              <a:t>DEMO</a:t>
            </a:r>
          </a:p>
          <a:p>
            <a:r>
              <a:rPr altLang="en-US" sz="1300" dirty="0">
                <a:sym typeface="+mn-ea"/>
              </a:rPr>
              <a:t>全局设定</a:t>
            </a:r>
            <a:r>
              <a:rPr lang="en-US" altLang="zh-CN" sz="1300" dirty="0">
                <a:sym typeface="+mn-ea"/>
              </a:rPr>
              <a:t>Ajax——$.ajaxSetup(options)</a:t>
            </a:r>
          </a:p>
          <a:p>
            <a:r>
              <a:rPr lang="en-US" altLang="zh-CN" sz="1300">
                <a:sym typeface="+mn-ea"/>
              </a:rPr>
              <a:t>DEMO</a:t>
            </a:r>
          </a:p>
          <a:p>
            <a:r>
              <a:rPr lang="en-US" altLang="zh-CN" sz="1300" dirty="0">
                <a:sym typeface="+mn-ea"/>
              </a:rPr>
              <a:t>Ajax</a:t>
            </a:r>
            <a:r>
              <a:rPr altLang="en-US" sz="1300" dirty="0">
                <a:sym typeface="+mn-ea"/>
              </a:rPr>
              <a:t>事件</a:t>
            </a:r>
          </a:p>
          <a:p>
            <a:r>
              <a:rPr lang="en-US" altLang="zh-CN" sz="1300">
                <a:sym typeface="+mn-ea"/>
              </a:rPr>
              <a:t>DEMO</a:t>
            </a:r>
            <a:endParaRPr lang="en-US" altLang="en-US" sz="1300" dirty="0">
              <a:sym typeface="+mn-ea"/>
            </a:endParaRPr>
          </a:p>
          <a:p>
            <a:r>
              <a:rPr lang="en-US" altLang="zh-CN" sz="1300">
                <a:sym typeface="+mn-ea"/>
              </a:rPr>
              <a:t>DEMO</a:t>
            </a:r>
            <a:endParaRPr lang="en-US" altLang="zh-CN">
              <a:sym typeface="+mn-ea"/>
            </a:endParaRPr>
          </a:p>
          <a:p>
            <a:pPr lvl="1"/>
            <a:r>
              <a:rPr altLang="en-US" sz="1200" dirty="0">
                <a:sym typeface="+mn-ea"/>
              </a:rPr>
              <a:t>模拟百度的数据加载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jQuery</a:t>
            </a:r>
            <a:r>
              <a:rPr altLang="en-US" sz="1200">
                <a:sym typeface="+mn-ea"/>
              </a:rPr>
              <a:t>制作自动提示的文本框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sz="2400" dirty="0"/>
              <a:t>控制</a:t>
            </a:r>
            <a:r>
              <a:rPr lang="en-US" altLang="zh-CN" sz="2400" dirty="0"/>
              <a:t>Ajax</a:t>
            </a:r>
            <a:endParaRPr altLang="en-US" dirty="0"/>
          </a:p>
          <a:p>
            <a:pPr lvl="1">
              <a:lnSpc>
                <a:spcPct val="114000"/>
              </a:lnSpc>
              <a:buSzPct val="45000"/>
              <a:buFont typeface="Wingdings" panose="05000000000000000000" charset="0"/>
              <a:buChar char="p"/>
            </a:pPr>
            <a:r>
              <a:rPr alt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设置Ajax的细节</a:t>
            </a:r>
            <a:r>
              <a:rPr lang="en-US" altLang="zh-CN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——$.ajax(options)</a:t>
            </a:r>
          </a:p>
          <a:p>
            <a:pPr marL="68580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altLang="en-US" b="1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12825" y="2689225"/>
          <a:ext cx="7562850" cy="3569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9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async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如果设置为true则为异步请求（默认值），false为同步请求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8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beforeSend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发送请求前调用的函数，通常用来修改XMLHttpRequest，该函数接收一个唯一的参数，即XMLHttpRequest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如果设置为false，则强制页面不进行缓存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请求完成时的回调函数（如果设置了success或者error，则在它们执行完之后才执行）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contentType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请求类型，默认为表单的application/x-www-form-urlencoded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对象/字符串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发送给服务器的数据，可以是对象的形式，也可以是url地址的形式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00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请求失败时调用的函数，该函数接受三个参数，第一个参数为XMLHttpRequest，第二个参数为相关的错误信息textStatus，第三个参数为可选参数，表示异常对象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/>
                        <a:t>如果设置为true，则允许触发全局函数，默认为true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altLang="en-US" b="1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12825" y="1793240"/>
          <a:ext cx="7562850" cy="451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80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8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dataType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希望服务器返回的数据类型，如果不设置则根据MIME类型返回responseText或者responseXML。常用的有如下几种值：</a:t>
                      </a: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1. “xml”：返回XML值</a:t>
                      </a: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2. “htm”：返回文本值，可以包含标记</a:t>
                      </a: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3. “script”：返回JavaScript脚本</a:t>
                      </a: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4. “json”：返回JSON</a:t>
                      </a:r>
                    </a:p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5. “text”：返回纯文本值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ifModified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如果设置为true，则只有当返回结果相对于上次改变时才算成功，默认为false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密码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processData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布尔值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如果设置为false，将阻止数据被自动转化为URL编码，通常在发送DOM元素时使用，默认为true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如果请求成功则调用该函数，该函数接收两个参数，第一个参数为服务器返回的数据data，第二个参数为服务器的状态textStatus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数值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设置超时的时间，单位为毫秒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请求方式，例如GET、POST等，如果不设置，默认为GET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请求服务器的地址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  <a:cs typeface="Calibri" panose="020F0502020204030204" charset="0"/>
                        </a:rPr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字符串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300">
                          <a:latin typeface="Calibri" panose="020F0502020204030204" charset="0"/>
                        </a:rPr>
                        <a:t>用户名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altLang="en-US" b="1" dirty="0"/>
          </a:p>
        </p:txBody>
      </p:sp>
      <p:pic>
        <p:nvPicPr>
          <p:cNvPr id="5" name="图片 4" descr="14-0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410" y="2564765"/>
            <a:ext cx="7358380" cy="21513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sz="2400" dirty="0"/>
              <a:t>全局设定</a:t>
            </a:r>
            <a:r>
              <a:rPr lang="en-US" altLang="zh-CN" sz="2400" dirty="0"/>
              <a:t>Ajax——$.ajaxSetup(options)</a:t>
            </a:r>
          </a:p>
          <a:p>
            <a:pPr marL="68580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altLang="en-US" b="1" dirty="0"/>
          </a:p>
        </p:txBody>
      </p:sp>
      <p:pic>
        <p:nvPicPr>
          <p:cNvPr id="5" name="图片 4" descr="14-0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970" y="2637155"/>
            <a:ext cx="7540625" cy="22320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Ajax</a:t>
            </a:r>
            <a:r>
              <a:rPr altLang="en-US" sz="2400" dirty="0">
                <a:latin typeface="Calibri" panose="020F0502020204030204" charset="0"/>
                <a:cs typeface="Calibri" panose="020F0502020204030204" charset="0"/>
              </a:rPr>
              <a:t>事件</a:t>
            </a:r>
          </a:p>
          <a:p>
            <a:pPr marL="68580" indent="0">
              <a:lnSpc>
                <a:spcPct val="114000"/>
              </a:lnSpc>
              <a:buNone/>
            </a:pPr>
            <a:r>
              <a:rPr altLang="en-US" sz="2000" dirty="0">
                <a:latin typeface="Calibri" panose="020F0502020204030204" charset="0"/>
                <a:cs typeface="Calibri" panose="020F0502020204030204" charset="0"/>
              </a:rPr>
              <a:t>对于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.ajax()</a:t>
            </a:r>
            <a:r>
              <a:rPr altLang="en-US" sz="2000" dirty="0">
                <a:latin typeface="Calibri" panose="020F0502020204030204" charset="0"/>
                <a:cs typeface="Calibri" panose="020F0502020204030204" charset="0"/>
              </a:rPr>
              <a:t>而言，事件分别为：</a:t>
            </a: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beforeSend</a:t>
            </a: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success</a:t>
            </a: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error</a:t>
            </a: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complete</a:t>
            </a:r>
          </a:p>
          <a:p>
            <a:pPr marL="68580" lvl="0" indent="0">
              <a:lnSpc>
                <a:spcPct val="114000"/>
              </a:lnSpc>
              <a:buSzPct val="40000"/>
              <a:buFont typeface="Wingdings" panose="05000000000000000000" charset="0"/>
              <a:buNone/>
            </a:pPr>
            <a:r>
              <a:rPr altLang="en-US" sz="2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类似.ajaxSetup()与$.ajax()的关系，jQuery还提供了6个全局事件：</a:t>
            </a:r>
            <a:endParaRPr altLang="en-US" sz="2400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ajaxStart</a:t>
            </a: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ajaxSend</a:t>
            </a: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ajaxSuccess</a:t>
            </a: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ajaxError</a:t>
            </a: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ajaxComplete</a:t>
            </a: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r>
              <a:rPr lang="en-US" altLang="zh-CN" sz="18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ajaxStop</a:t>
            </a:r>
          </a:p>
          <a:p>
            <a:pPr lvl="1">
              <a:lnSpc>
                <a:spcPct val="114000"/>
              </a:lnSpc>
              <a:buSzPct val="40000"/>
              <a:buFont typeface="Wingdings" panose="05000000000000000000" charset="0"/>
              <a:buChar char="p"/>
            </a:pPr>
            <a:endParaRPr altLang="en-US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lnSpc>
                <a:spcPct val="114000"/>
              </a:lnSpc>
              <a:buNone/>
            </a:pPr>
            <a:endParaRPr lang="en-US" altLang="zh-CN" sz="2400" dirty="0"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lnSpc>
                <a:spcPct val="114000"/>
              </a:lnSpc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lnSpc>
                <a:spcPct val="114000"/>
              </a:lnSpc>
              <a:buNone/>
            </a:pPr>
            <a:endParaRPr altLang="en-US" b="1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dirty="0"/>
              <a:t>实例：模拟百度的数据加载</a:t>
            </a:r>
            <a:endParaRPr sz="2400" dirty="0"/>
          </a:p>
          <a:p>
            <a:pPr marL="68580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altLang="en-US" b="1" dirty="0"/>
          </a:p>
        </p:txBody>
      </p:sp>
      <p:pic>
        <p:nvPicPr>
          <p:cNvPr id="4" name="图片 3" descr="14-0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185" y="3068955"/>
            <a:ext cx="3436620" cy="2191385"/>
          </a:xfrm>
          <a:prstGeom prst="rect">
            <a:avLst/>
          </a:prstGeom>
        </p:spPr>
      </p:pic>
      <p:pic>
        <p:nvPicPr>
          <p:cNvPr id="6" name="图片 5" descr="14-0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490" y="3068955"/>
            <a:ext cx="4178935" cy="2190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14-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20" y="1971040"/>
            <a:ext cx="4302760" cy="41973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dirty="0"/>
              <a:t>实例：jQuery制作自动提示的文本框</a:t>
            </a:r>
          </a:p>
          <a:p>
            <a:pPr marL="68580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altLang="en-US" b="1" dirty="0"/>
          </a:p>
        </p:txBody>
      </p:sp>
      <p:pic>
        <p:nvPicPr>
          <p:cNvPr id="5" name="图片 4" descr="14-0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090" y="3284220"/>
            <a:ext cx="3636645" cy="2212975"/>
          </a:xfrm>
          <a:prstGeom prst="rect">
            <a:avLst/>
          </a:prstGeom>
        </p:spPr>
      </p:pic>
      <p:pic>
        <p:nvPicPr>
          <p:cNvPr id="7" name="图片 6" descr="14-0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75" y="3068955"/>
            <a:ext cx="3944620" cy="2565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300"/>
              <a:t>认识</a:t>
            </a:r>
            <a:r>
              <a:rPr lang="en-US" altLang="zh-CN" sz="1300"/>
              <a:t>Ajax</a:t>
            </a:r>
          </a:p>
          <a:p>
            <a:r>
              <a:rPr lang="en-US" altLang="zh-CN" sz="1300">
                <a:sym typeface="+mn-ea"/>
              </a:rPr>
              <a:t>Ajax</a:t>
            </a:r>
            <a:r>
              <a:rPr altLang="en-US" sz="1300">
                <a:sym typeface="+mn-ea"/>
              </a:rPr>
              <a:t>的好处</a:t>
            </a:r>
          </a:p>
          <a:p>
            <a:r>
              <a:rPr lang="en-US" altLang="zh-CN" sz="1300">
                <a:sym typeface="+mn-ea"/>
              </a:rPr>
              <a:t>Ajax</a:t>
            </a:r>
            <a:r>
              <a:rPr altLang="en-US" sz="1300">
                <a:sym typeface="+mn-ea"/>
              </a:rPr>
              <a:t>的组成部分</a:t>
            </a:r>
          </a:p>
          <a:p>
            <a:r>
              <a:rPr altLang="en-US" sz="1300">
                <a:sym typeface="+mn-ea"/>
              </a:rPr>
              <a:t>获取异步数据</a:t>
            </a:r>
          </a:p>
          <a:p>
            <a:r>
              <a:rPr lang="en-US" altLang="zh-CN" sz="1300">
                <a:sym typeface="+mn-ea"/>
              </a:rPr>
              <a:t>DEMO</a:t>
            </a:r>
          </a:p>
          <a:p>
            <a:r>
              <a:rPr lang="en-US" altLang="zh-CN" sz="1300">
                <a:sym typeface="+mn-ea"/>
              </a:rPr>
              <a:t>GET</a:t>
            </a:r>
            <a:r>
              <a:rPr altLang="en-US" sz="1300">
                <a:sym typeface="+mn-ea"/>
              </a:rPr>
              <a:t>与</a:t>
            </a:r>
            <a:r>
              <a:rPr lang="en-US" altLang="zh-CN" sz="1300">
                <a:sym typeface="+mn-ea"/>
              </a:rPr>
              <a:t>POST</a:t>
            </a:r>
          </a:p>
          <a:p>
            <a:r>
              <a:rPr lang="en-US" altLang="zh-CN" sz="1300">
                <a:sym typeface="+mn-ea"/>
              </a:rPr>
              <a:t>DEMO</a:t>
            </a:r>
          </a:p>
          <a:p>
            <a:r>
              <a:rPr altLang="en-US" sz="1300">
                <a:sym typeface="+mn-ea"/>
              </a:rPr>
              <a:t>控制</a:t>
            </a:r>
            <a:r>
              <a:rPr lang="en-US" altLang="zh-CN" sz="1300">
                <a:sym typeface="+mn-ea"/>
              </a:rPr>
              <a:t>Ajax</a:t>
            </a:r>
          </a:p>
          <a:p>
            <a:r>
              <a:rPr lang="en-US" altLang="zh-CN" sz="1300">
                <a:sym typeface="+mn-ea"/>
              </a:rPr>
              <a:t>DEMO</a:t>
            </a:r>
          </a:p>
          <a:p>
            <a:r>
              <a:rPr altLang="en-US" sz="1300" dirty="0">
                <a:sym typeface="+mn-ea"/>
              </a:rPr>
              <a:t>全局设定</a:t>
            </a:r>
            <a:r>
              <a:rPr lang="en-US" altLang="zh-CN" sz="1300" dirty="0">
                <a:sym typeface="+mn-ea"/>
              </a:rPr>
              <a:t>Ajax——$.ajaxSetup(options)</a:t>
            </a:r>
          </a:p>
          <a:p>
            <a:r>
              <a:rPr lang="en-US" altLang="zh-CN" sz="1300">
                <a:sym typeface="+mn-ea"/>
              </a:rPr>
              <a:t>DEMO</a:t>
            </a:r>
          </a:p>
          <a:p>
            <a:r>
              <a:rPr lang="en-US" altLang="zh-CN" sz="1300" dirty="0">
                <a:sym typeface="+mn-ea"/>
              </a:rPr>
              <a:t>Ajax</a:t>
            </a:r>
            <a:r>
              <a:rPr altLang="en-US" sz="1300" dirty="0">
                <a:sym typeface="+mn-ea"/>
              </a:rPr>
              <a:t>事件</a:t>
            </a:r>
          </a:p>
          <a:p>
            <a:r>
              <a:rPr lang="en-US" altLang="zh-CN" sz="1300">
                <a:sym typeface="+mn-ea"/>
              </a:rPr>
              <a:t>DEMO</a:t>
            </a:r>
            <a:endParaRPr lang="en-US" altLang="en-US" sz="1300" dirty="0">
              <a:sym typeface="+mn-ea"/>
            </a:endParaRPr>
          </a:p>
          <a:p>
            <a:r>
              <a:rPr lang="en-US" altLang="zh-CN" sz="1300">
                <a:sym typeface="+mn-ea"/>
              </a:rPr>
              <a:t>DEMO</a:t>
            </a:r>
            <a:endParaRPr lang="en-US" altLang="zh-CN">
              <a:sym typeface="+mn-ea"/>
            </a:endParaRPr>
          </a:p>
          <a:p>
            <a:pPr lvl="1"/>
            <a:r>
              <a:rPr altLang="en-US" sz="1200" dirty="0">
                <a:sym typeface="+mn-ea"/>
              </a:rPr>
              <a:t>模拟百度的数据加载</a:t>
            </a:r>
            <a:endParaRPr lang="en-US" altLang="zh-CN" sz="1200">
              <a:sym typeface="+mn-ea"/>
            </a:endParaRPr>
          </a:p>
          <a:p>
            <a:pPr lvl="1"/>
            <a:r>
              <a:rPr lang="en-US" altLang="zh-CN" sz="1200">
                <a:sym typeface="+mn-ea"/>
              </a:rPr>
              <a:t>jQuery</a:t>
            </a:r>
            <a:r>
              <a:rPr altLang="en-US" sz="1200">
                <a:sym typeface="+mn-ea"/>
              </a:rPr>
              <a:t>制作自动提示的文本框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7</a:t>
            </a:r>
            <a:r>
              <a:rPr altLang="en-US" dirty="0"/>
              <a:t>章</a:t>
            </a:r>
            <a:r>
              <a:rPr lang="en-US" dirty="0"/>
              <a:t>  jQuery</a:t>
            </a:r>
            <a:r>
              <a:rPr altLang="en-US" dirty="0"/>
              <a:t>与</a:t>
            </a:r>
            <a:r>
              <a:rPr lang="en-US" altLang="zh-CN" dirty="0"/>
              <a:t>Ajax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认识</a:t>
            </a:r>
            <a:r>
              <a:rPr lang="en-US" altLang="zh-CN" dirty="0"/>
              <a:t>Ajax</a:t>
            </a:r>
            <a:endParaRPr altLang="en-US" dirty="0"/>
          </a:p>
          <a:p>
            <a:pPr marL="68580" indent="0">
              <a:lnSpc>
                <a:spcPct val="114000"/>
              </a:lnSpc>
              <a:buNone/>
            </a:pPr>
            <a:endParaRPr lang="en-US" altLang="zh-CN" dirty="0"/>
          </a:p>
        </p:txBody>
      </p:sp>
      <p:pic>
        <p:nvPicPr>
          <p:cNvPr id="4" name="图片 3" descr="14-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00" y="2577465"/>
            <a:ext cx="7061200" cy="2639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7</a:t>
            </a:r>
            <a:r>
              <a:rPr altLang="en-US" dirty="0"/>
              <a:t>章</a:t>
            </a:r>
            <a:r>
              <a:rPr lang="en-US" dirty="0"/>
              <a:t>  jQuery</a:t>
            </a:r>
            <a:r>
              <a:rPr altLang="en-US" dirty="0"/>
              <a:t>与</a:t>
            </a:r>
            <a:r>
              <a:rPr lang="en-US" altLang="zh-CN" dirty="0"/>
              <a:t>Ajax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lang="en-US" altLang="zh-CN" sz="2400" dirty="0"/>
              <a:t>Ajax</a:t>
            </a:r>
            <a:r>
              <a:rPr altLang="en-US" sz="2400" dirty="0"/>
              <a:t>的好处</a:t>
            </a:r>
            <a:endParaRPr lang="en-US" altLang="zh-CN" dirty="0"/>
          </a:p>
          <a:p>
            <a:pPr lvl="1">
              <a:lnSpc>
                <a:spcPct val="114000"/>
              </a:lnSpc>
            </a:pPr>
            <a:r>
              <a:rPr altLang="en-US" sz="1600" dirty="0"/>
              <a:t>减轻服务器的负担，加快浏览速度。</a:t>
            </a:r>
          </a:p>
          <a:p>
            <a:pPr lvl="1">
              <a:lnSpc>
                <a:spcPct val="114000"/>
              </a:lnSpc>
            </a:pPr>
            <a:r>
              <a:rPr altLang="en-US" sz="1600" dirty="0"/>
              <a:t>带来更好的用户体验。</a:t>
            </a:r>
          </a:p>
          <a:p>
            <a:pPr lvl="1">
              <a:lnSpc>
                <a:spcPct val="114000"/>
              </a:lnSpc>
            </a:pPr>
            <a:r>
              <a:rPr altLang="en-US" sz="1600" dirty="0"/>
              <a:t>基于标准化并被广泛支持的技术，不需要下载插件或小程序。</a:t>
            </a:r>
          </a:p>
          <a:p>
            <a:pPr lvl="1">
              <a:lnSpc>
                <a:spcPct val="114000"/>
              </a:lnSpc>
            </a:pPr>
            <a:r>
              <a:rPr altLang="en-US" sz="1600" dirty="0"/>
              <a:t>进一步促进页面呈现与数据分离。</a:t>
            </a:r>
            <a:endParaRPr altLang="en-US" dirty="0"/>
          </a:p>
          <a:p>
            <a:pPr marL="68580" indent="0">
              <a:lnSpc>
                <a:spcPct val="114000"/>
              </a:lnSpc>
              <a:buNone/>
            </a:pPr>
            <a:endParaRPr lang="en-US" altLang="zh-CN" dirty="0"/>
          </a:p>
        </p:txBody>
      </p:sp>
      <p:pic>
        <p:nvPicPr>
          <p:cNvPr id="5" name="图片 4" descr="14-0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720" y="3599180"/>
            <a:ext cx="5006975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Ajax的组成部分</a:t>
            </a:r>
          </a:p>
          <a:p>
            <a:pPr marL="68580" indent="0">
              <a:lnSpc>
                <a:spcPct val="114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995680" y="2403475"/>
          <a:ext cx="7600950" cy="379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角色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23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JavaScript是通用的脚本语言，用来嵌入在某种应用之中。Ajax应用程序是使用JavaScript编写的。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CSS为Web页面元素提供了可视化样式的定义方法。Ajax应用中，用户界面的样式可以通过CSS独立修改。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0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DOM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通过JavaScript修改DOM，Ajax应用程序可以在运行时改变用户界面，或者局部更新页面中的某个节点。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85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XMLHttpRequest对象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700"/>
                        <a:t>XMLHttpRequest对象允许web程序员从web服务器以后台的方式获取数据。数据的格式通常是JSON、XML，或者是文本。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200" y="1868805"/>
            <a:ext cx="7546975" cy="443928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3230"/>
              <a:t> </a:t>
            </a:r>
          </a:p>
        </p:txBody>
      </p:sp>
      <p:pic>
        <p:nvPicPr>
          <p:cNvPr id="4" name="图片 3" descr="14-0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961515"/>
            <a:ext cx="6413500" cy="42538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获取异步数据</a:t>
            </a:r>
          </a:p>
          <a:p>
            <a:pPr lvl="1">
              <a:lnSpc>
                <a:spcPct val="114000"/>
              </a:lnSpc>
            </a:pPr>
            <a:r>
              <a:rPr altLang="en-US" dirty="0"/>
              <a:t>传统方法</a:t>
            </a:r>
          </a:p>
          <a:p>
            <a:pPr lvl="1">
              <a:lnSpc>
                <a:spcPct val="114000"/>
              </a:lnSpc>
            </a:pPr>
            <a:r>
              <a:rPr altLang="en-US" dirty="0"/>
              <a:t> jQuery的load()方法</a:t>
            </a:r>
          </a:p>
          <a:p>
            <a:pPr lvl="2">
              <a:lnSpc>
                <a:spcPct val="114000"/>
              </a:lnSpc>
            </a:pPr>
            <a:r>
              <a:rPr altLang="en-US" dirty="0"/>
              <a:t>load(url, [data], [callback])</a:t>
            </a:r>
          </a:p>
        </p:txBody>
      </p:sp>
      <p:pic>
        <p:nvPicPr>
          <p:cNvPr id="5" name="图片 4" descr="14-0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9655" y="4220845"/>
            <a:ext cx="3601085" cy="1636395"/>
          </a:xfrm>
          <a:prstGeom prst="rect">
            <a:avLst/>
          </a:prstGeom>
        </p:spPr>
      </p:pic>
      <p:pic>
        <p:nvPicPr>
          <p:cNvPr id="6" name="图片 5" descr="14-0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450" y="4220845"/>
            <a:ext cx="3596005" cy="1636395"/>
          </a:xfrm>
          <a:prstGeom prst="rect">
            <a:avLst/>
          </a:prstGeom>
        </p:spPr>
      </p:pic>
      <p:pic>
        <p:nvPicPr>
          <p:cNvPr id="7" name="图片 6" descr="14-0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290" y="1844675"/>
            <a:ext cx="3600450" cy="1635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7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</a:t>
            </a:r>
            <a:r>
              <a:rPr altLang="en-US" dirty="0">
                <a:sym typeface="+mn-ea"/>
              </a:rPr>
              <a:t>与</a:t>
            </a:r>
            <a:r>
              <a:rPr lang="en-US" altLang="zh-CN" dirty="0">
                <a:sym typeface="+mn-ea"/>
              </a:rPr>
              <a:t>Ajax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GET 与 POST</a:t>
            </a:r>
          </a:p>
          <a:p>
            <a:pPr lvl="1">
              <a:lnSpc>
                <a:spcPct val="114000"/>
              </a:lnSpc>
              <a:buSzPct val="45000"/>
              <a:buFont typeface="Wingdings" panose="05000000000000000000" charset="0"/>
              <a:buChar char="p"/>
            </a:pPr>
            <a:r>
              <a:rPr altLang="en-US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$.get(url, [data], [callback])</a:t>
            </a:r>
          </a:p>
          <a:p>
            <a:pPr lvl="1">
              <a:lnSpc>
                <a:spcPct val="114000"/>
              </a:lnSpc>
              <a:buSzPct val="45000"/>
              <a:buFont typeface="Wingdings" panose="05000000000000000000" charset="0"/>
              <a:buChar char="p"/>
            </a:pPr>
            <a:r>
              <a:rPr altLang="en-US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</a:rPr>
              <a:t>$.post(url, [data], [callback],[type])</a:t>
            </a:r>
            <a:endParaRPr altLang="en-US" dirty="0">
              <a:solidFill>
                <a:schemeClr val="tx1"/>
              </a:solidFill>
            </a:endParaRPr>
          </a:p>
          <a:p>
            <a:pPr marL="68580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altLang="en-US" b="1" dirty="0"/>
          </a:p>
        </p:txBody>
      </p:sp>
      <p:pic>
        <p:nvPicPr>
          <p:cNvPr id="5" name="图片 4" descr="14-0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55" y="3644900"/>
            <a:ext cx="7425055" cy="21678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3fa7761-600d-4dc0-a5f0-582d09a766f9}"/>
  <p:tag name="TABLE_ENDDRAG_ORIGIN_RECT" val="598*245"/>
  <p:tag name="TABLE_ENDDRAG_RECT" val="78*189*598*29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690c04-549a-42c0-aa43-c12207a670c3}"/>
  <p:tag name="TABLE_ENDDRAG_ORIGIN_RECT" val="595*281"/>
  <p:tag name="TABLE_ENDDRAG_RECT" val="79*211*595*2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e690c04-549a-42c0-aa43-c12207a670c3}"/>
  <p:tag name="TABLE_ENDDRAG_ORIGIN_RECT" val="595*325"/>
  <p:tag name="TABLE_ENDDRAG_RECT" val="79*129*595*3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859</Words>
  <Application>Microsoft Macintosh PowerPoint</Application>
  <PresentationFormat>全屏显示(4:3)</PresentationFormat>
  <Paragraphs>182</Paragraphs>
  <Slides>23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华文细黑</vt:lpstr>
      <vt:lpstr>Calibri</vt:lpstr>
      <vt:lpstr>Corbel</vt:lpstr>
      <vt:lpstr>Wingdings</vt:lpstr>
      <vt:lpstr>Wingdings 2</vt:lpstr>
      <vt:lpstr>Wingdings 3</vt:lpstr>
      <vt:lpstr>IntroducingPowerPoint2007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  <vt:lpstr>第7章  jQuery与Ajax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Aiden. 宣</cp:lastModifiedBy>
  <cp:revision>423</cp:revision>
  <dcterms:created xsi:type="dcterms:W3CDTF">2021-06-22T14:24:00Z</dcterms:created>
  <dcterms:modified xsi:type="dcterms:W3CDTF">2024-03-19T00:48:00Z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