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sldIdLst>
    <p:sldId id="256" r:id="rId3"/>
    <p:sldId id="257" r:id="rId4"/>
    <p:sldId id="292" r:id="rId5"/>
    <p:sldId id="326" r:id="rId6"/>
    <p:sldId id="323" r:id="rId7"/>
    <p:sldId id="324" r:id="rId8"/>
    <p:sldId id="325" r:id="rId9"/>
    <p:sldId id="327" r:id="rId10"/>
    <p:sldId id="328" r:id="rId11"/>
    <p:sldId id="259" r:id="rId12"/>
    <p:sldId id="329" r:id="rId13"/>
    <p:sldId id="330" r:id="rId14"/>
    <p:sldId id="331" r:id="rId15"/>
    <p:sldId id="332" r:id="rId16"/>
    <p:sldId id="333" r:id="rId17"/>
    <p:sldId id="334" r:id="rId18"/>
    <p:sldId id="262" r:id="rId19"/>
    <p:sldId id="335" r:id="rId20"/>
    <p:sldId id="341" r:id="rId21"/>
    <p:sldId id="342" r:id="rId22"/>
    <p:sldId id="343" r:id="rId23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180"/>
    <a:srgbClr val="A2CC83"/>
    <a:srgbClr val="A9D08E"/>
    <a:srgbClr val="B7D8A1"/>
    <a:srgbClr val="C5D6CC"/>
    <a:srgbClr val="C9D9D0"/>
    <a:srgbClr val="D3E0D9"/>
    <a:srgbClr val="B5CBC0"/>
    <a:srgbClr val="98B7A8"/>
    <a:srgbClr val="0C7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4650" y="1968183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101" name="图片 100"/>
          <p:cNvPicPr/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635" cy="46843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4606290"/>
            <a:ext cx="12192000" cy="2251710"/>
          </a:xfrm>
          <a:prstGeom prst="rect">
            <a:avLst/>
          </a:prstGeom>
          <a:solidFill>
            <a:srgbClr val="C5D6C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40000"/>
              </a:lnSpc>
              <a:buClr>
                <a:srgbClr val="A9D08E"/>
              </a:buClr>
              <a:buFont typeface="Wingdings" panose="05000000000000000000" charset="0"/>
              <a:buChar char="p"/>
              <a:defRPr/>
            </a:lvl1pPr>
            <a:lvl2pPr>
              <a:lnSpc>
                <a:spcPct val="140000"/>
              </a:lnSpc>
              <a:buClr>
                <a:srgbClr val="F8CBAD"/>
              </a:buClr>
              <a:buFont typeface="Wingdings" panose="05000000000000000000" charset="0"/>
              <a:buChar char="p"/>
              <a:defRPr/>
            </a:lvl2pPr>
            <a:lvl3pPr>
              <a:lnSpc>
                <a:spcPct val="140000"/>
              </a:lnSpc>
              <a:buClr>
                <a:srgbClr val="BFBFBF"/>
              </a:buClr>
              <a:buFont typeface="Wingdings" panose="05000000000000000000" charset="0"/>
              <a:buChar char="p"/>
              <a:defRPr/>
            </a:lvl3pPr>
            <a:lvl4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4pPr>
            <a:lvl5pPr>
              <a:lnSpc>
                <a:spcPct val="140000"/>
              </a:lnSpc>
              <a:buClr>
                <a:srgbClr val="8FAADC"/>
              </a:buClr>
              <a:buFont typeface="Wingdings" panose="05000000000000000000" charset="0"/>
              <a:buChar char="p"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H="1">
            <a:off x="-24130" y="1456055"/>
            <a:ext cx="11358880" cy="18415"/>
          </a:xfrm>
          <a:prstGeom prst="line">
            <a:avLst/>
          </a:prstGeom>
          <a:ln w="28575">
            <a:solidFill>
              <a:srgbClr val="A2CC8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 descr="u=465521538,3144323540&amp;fm=253&amp;fmt=auto&amp;app=138&amp;f=PNG(1)(1)"/>
          <p:cNvPicPr>
            <a:picLocks noChangeAspect="1"/>
          </p:cNvPicPr>
          <p:nvPr userDrawn="1"/>
        </p:nvPicPr>
        <p:blipFill>
          <a:blip r:embed="rId2"/>
          <a:srcRect l="31279" t="16320" r="30544" b="15627"/>
          <a:stretch>
            <a:fillRect/>
          </a:stretch>
        </p:blipFill>
        <p:spPr>
          <a:xfrm>
            <a:off x="10656570" y="6159500"/>
            <a:ext cx="1535430" cy="698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4311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92D050"/>
        </a:buClr>
        <a:buFont typeface="Wingdings" panose="05000000000000000000" charset="0"/>
        <a:buChar char="p"/>
        <a:defRPr sz="2800" kern="1200">
          <a:solidFill>
            <a:srgbClr val="05482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5482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5482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5482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844280" y="6071870"/>
            <a:ext cx="2096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chemeClr val="accent5">
                    <a:lumMod val="50000"/>
                  </a:schemeClr>
                </a:solidFill>
              </a:rPr>
              <a:t>主讲 陈向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103880" y="4936490"/>
            <a:ext cx="56788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>
                <a:solidFill>
                  <a:schemeClr val="accent5">
                    <a:lumMod val="50000"/>
                  </a:schemeClr>
                </a:solidFill>
              </a:rPr>
              <a:t>单元一</a:t>
            </a:r>
            <a:r>
              <a:rPr lang="en-US" altLang="zh-CN" sz="3600">
                <a:solidFill>
                  <a:schemeClr val="accent5">
                    <a:lumMod val="50000"/>
                  </a:schemeClr>
                </a:solidFill>
              </a:rPr>
              <a:t> Vue.js</a:t>
            </a:r>
            <a:r>
              <a:rPr lang="zh-CN" altLang="en-US" sz="3600">
                <a:solidFill>
                  <a:schemeClr val="accent5">
                    <a:lumMod val="50000"/>
                  </a:schemeClr>
                </a:solidFill>
              </a:rPr>
              <a:t>入门基础</a:t>
            </a:r>
          </a:p>
        </p:txBody>
      </p:sp>
      <p:sp>
        <p:nvSpPr>
          <p:cNvPr id="3" name="矩形 2"/>
          <p:cNvSpPr/>
          <p:nvPr/>
        </p:nvSpPr>
        <p:spPr>
          <a:xfrm>
            <a:off x="12700" y="3394710"/>
            <a:ext cx="12179935" cy="960755"/>
          </a:xfrm>
          <a:prstGeom prst="rect">
            <a:avLst/>
          </a:prstGeom>
          <a:solidFill>
            <a:srgbClr val="00C18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800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Vue.js 前端开发基础及项目化应用</a:t>
            </a:r>
            <a:endParaRPr lang="zh-CN" altLang="en-US" sz="4800">
              <a:solidFill>
                <a:schemeClr val="accent5">
                  <a:lumMod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项目开发准备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安装开发和调试工具</a:t>
            </a:r>
          </a:p>
          <a:p>
            <a:pPr lvl="1"/>
            <a:r>
              <a:rPr lang="zh-CN" altLang="en-US" dirty="0"/>
              <a:t>代码编辑器 ：VS Code（Visual Studio Code）是 Microsoft 推出的一款用于编写现代 Web 应用和云应用的跨平台源码编辑器</a:t>
            </a:r>
          </a:p>
          <a:p>
            <a:pPr lvl="2"/>
            <a:r>
              <a:rPr lang="zh-CN" altLang="en-US" dirty="0"/>
              <a:t>VS Code 的安装：进入 VS Code 的官网下载所需版本，而后执行.exe 文件进行安装</a:t>
            </a:r>
          </a:p>
          <a:p>
            <a:pPr lvl="2"/>
            <a:r>
              <a:rPr lang="zh-CN" altLang="en-US" dirty="0"/>
              <a:t>VS Code 的扩展库：</a:t>
            </a:r>
          </a:p>
          <a:p>
            <a:pPr lvl="3"/>
            <a:r>
              <a:rPr lang="zh-CN" altLang="en-US" dirty="0"/>
              <a:t>Vetur：支持 Vue 语法高亮、智能感知、Emmet 等，还包含格式化功能等</a:t>
            </a:r>
          </a:p>
          <a:p>
            <a:pPr lvl="3"/>
            <a:r>
              <a:rPr lang="zh-CN" altLang="en-US" dirty="0"/>
              <a:t> HTML Snippets：支持 HTML 标签以及对标签含义的智能提示</a:t>
            </a:r>
          </a:p>
          <a:p>
            <a:pPr marL="914400" lvl="2" indent="0"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项目开发准备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调试工具 DevTools</a:t>
            </a:r>
          </a:p>
          <a:p>
            <a:pPr lvl="2"/>
            <a:r>
              <a:rPr lang="zh-CN" altLang="en-US" dirty="0"/>
              <a:t>前端开发人员可用它进行开发预览、远程调试、性能调优、bug 跟踪、断点调试等工作</a:t>
            </a:r>
          </a:p>
          <a:p>
            <a:pPr lvl="2"/>
            <a:r>
              <a:rPr lang="zh-CN" altLang="en-US" dirty="0"/>
              <a:t>后端开发人员可用它进行网络抓包、开发调试等工作</a:t>
            </a:r>
          </a:p>
          <a:p>
            <a:pPr lvl="2"/>
            <a:r>
              <a:rPr lang="zh-CN" altLang="en-US" dirty="0"/>
              <a:t>测试人员则可用它检查服务器端 API数据是否正确、审查页面元素样式及布局、进行页面加载性能分析，以及进行自动化测试</a:t>
            </a:r>
          </a:p>
          <a:p>
            <a:pPr lvl="2"/>
            <a:r>
              <a:rPr lang="zh-CN" altLang="en-US" dirty="0"/>
              <a:t>DevTools 工具中共有 8 个功能面板，其中常用于调试的是：Elements（元素）面板、Console（控制台）面板、Sources（源代码）面板、Network（网络）面板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项目开发准备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调试工具 DevTools（续）</a:t>
            </a:r>
          </a:p>
          <a:p>
            <a:pPr lvl="2"/>
            <a:r>
              <a:rPr lang="zh-CN" altLang="en-US" dirty="0"/>
              <a:t>Elements 面板：用于检查和实时编辑页面的 HTML 与 CSS 代码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81940" y="3709670"/>
            <a:ext cx="5050790" cy="29984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2520" y="3149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定位</a:t>
            </a:r>
            <a:r>
              <a:rPr lang="en-US" altLang="zh-CN"/>
              <a:t>DOM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69255" y="3666490"/>
            <a:ext cx="6496050" cy="21971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6605905" y="3276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/>
              <a:t>查看</a:t>
            </a:r>
            <a:r>
              <a:rPr lang="en-US" altLang="zh-CN"/>
              <a:t>CSS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项目开发准备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调试工具 DevTools（续）</a:t>
            </a:r>
          </a:p>
          <a:p>
            <a:pPr lvl="2"/>
            <a:r>
              <a:rPr lang="zh-CN" altLang="en-US" dirty="0"/>
              <a:t>Console 面板：可进行交互式编程用于调试；也可以查看当前程序运行日志信息</a:t>
            </a: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80260" y="3052445"/>
            <a:ext cx="7416800" cy="3321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项目开发准备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调试工具 DevTools（续）</a:t>
            </a:r>
          </a:p>
          <a:p>
            <a:pPr lvl="2"/>
            <a:r>
              <a:rPr lang="zh-CN" altLang="en-US" dirty="0"/>
              <a:t>Sources 面板：查看源码以及进行断点调试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35885" y="2856230"/>
            <a:ext cx="6064250" cy="38671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项目开发准备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调试工具 DevTools（续）</a:t>
            </a:r>
          </a:p>
          <a:p>
            <a:pPr lvl="2"/>
            <a:r>
              <a:rPr lang="zh-CN" altLang="en-US" dirty="0"/>
              <a:t>Network面板：查看网页资源请求处理情况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19275" y="2943860"/>
            <a:ext cx="7884160" cy="39147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项目开发准备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调试工具 Vue Devtools</a:t>
            </a:r>
          </a:p>
          <a:p>
            <a:pPr lvl="2"/>
            <a:r>
              <a:rPr lang="zh-CN" altLang="en-US" dirty="0"/>
              <a:t>一款基于浏览器的插件，主要用于调试 Vue 应用程序</a:t>
            </a:r>
          </a:p>
          <a:p>
            <a:pPr lvl="2"/>
            <a:r>
              <a:rPr lang="zh-CN" altLang="en-US" dirty="0"/>
              <a:t>安装流程</a:t>
            </a:r>
          </a:p>
          <a:p>
            <a:pPr lvl="3"/>
            <a:r>
              <a:rPr lang="zh-CN" altLang="en-US" dirty="0"/>
              <a:t>GitHub 上查找并下载安装包 vue3_dev_tools.crx</a:t>
            </a:r>
          </a:p>
          <a:p>
            <a:pPr lvl="3"/>
            <a:r>
              <a:rPr lang="zh-CN" altLang="en-US" dirty="0"/>
              <a:t>Chrome 浏览器右上角“自定义及控制”下拉菜单中，选择“更多工具”-&gt;“扩展程序”，进入扩展程序管理界面，把安装包文件拖入该界面，当看到浏览器提示“要添加 Vue.js devtools 吗？”时，单击“添加扩展程序”按钮，即可安装该插件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159750" y="1497330"/>
            <a:ext cx="3854450" cy="21615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项目 1 历史名城简介页面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需求描述 </a:t>
            </a:r>
          </a:p>
          <a:p>
            <a:pPr lvl="1"/>
            <a:r>
              <a:rPr lang="zh-CN" altLang="en-US" sz="2400"/>
              <a:t>历史名城游网站需要制作一个 HTML 页面，用于介绍某个历史名城的基本情况。页面内容包括标题、介绍文字、点赞按钮和点赞数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8540" y="4008755"/>
            <a:ext cx="9827260" cy="22561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项目 1 历史名城简介页面</a:t>
            </a:r>
            <a:endParaRPr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/>
              <a:t>实现思路 </a:t>
            </a:r>
          </a:p>
          <a:p>
            <a:pPr lvl="1"/>
            <a:r>
              <a:rPr lang="zh-CN" altLang="en-US" sz="2400"/>
              <a:t>使用 VS Code 创建一个 HTML 程序，引入 Vue 库文件，并编写相应的 HTML、CSS 和JavaScript 代码。 </a:t>
            </a:r>
          </a:p>
          <a:p>
            <a:pPr lvl="1"/>
            <a:r>
              <a:rPr lang="zh-CN" altLang="en-US" sz="2400"/>
              <a:t>使用 Chrome 浏览器运行该程序，并通过调试工具查看相关信息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项目 1 历史名城简介页面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任务 1-1 构建 Vue 应用程序</a:t>
            </a:r>
          </a:p>
          <a:p>
            <a:r>
              <a:rPr lang="zh-CN" altLang="en-US"/>
              <a:t>任务 1-2 运行并调试 Vue 应用程序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前端开发模式的演变历程</a:t>
            </a:r>
          </a:p>
          <a:p>
            <a:r>
              <a:t>认识 Vue.js </a:t>
            </a:r>
          </a:p>
          <a:p>
            <a:r>
              <a:t>项目开发准备</a:t>
            </a:r>
          </a:p>
          <a:p>
            <a:r>
              <a:rPr>
                <a:sym typeface="+mn-ea"/>
              </a:rPr>
              <a:t>项目 1 历史名城简介页面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同步训练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 请使用 VS Code 代码编辑器，创建一个 HTML 页面，编写如图所示代码，实现显示“Hello, World！”的功能。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15360" y="3054350"/>
            <a:ext cx="4403725" cy="37604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单元小结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1900"/>
              <a:t>前端开发模式的发展经历了 3 个阶段：模板渲染页面-&gt;AJAX 前后端分离-&gt;MVVM。 </a:t>
            </a:r>
          </a:p>
          <a:p>
            <a:r>
              <a:rPr lang="zh-CN" altLang="en-US" sz="1900"/>
              <a:t>Vue 是一个用于构建用户界面的 JavaScript 框架。它是基于 MVVM 模式的、渐进式的、允许自底向上逐层应用的框架。 </a:t>
            </a:r>
          </a:p>
          <a:p>
            <a:r>
              <a:rPr lang="zh-CN" altLang="en-US" sz="1900"/>
              <a:t>Vue 的核心思想是数据驱动和组件化。数据驱动是指视图由数据驱动生成，开发者对视图的改变，不是通过直接操作 DOM，而是通过修改数据间接实现的。组件化是指对于可重用代码的封装。 </a:t>
            </a:r>
          </a:p>
          <a:p>
            <a:r>
              <a:rPr lang="zh-CN" altLang="en-US" sz="1900"/>
              <a:t>Vue 的主要特性是：轻量级、数据绑定、指令、插件、组件化和虚拟 DOM。 </a:t>
            </a:r>
          </a:p>
          <a:p>
            <a:r>
              <a:rPr lang="zh-CN" altLang="en-US" sz="1900"/>
              <a:t>与 Vue 应用开发相关的工具包括 Vue 库文件、Vue CLI、Node.js、npm、webpack 和 ES6。</a:t>
            </a:r>
          </a:p>
          <a:p>
            <a:r>
              <a:rPr lang="zh-CN" altLang="en-US" sz="1900"/>
              <a:t>Vue 使用的开发工具是 VS Code，调试工具是 DevTools 和 Vue Devtools。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930775"/>
          </a:xfrm>
        </p:spPr>
        <p:txBody>
          <a:bodyPr anchor="t">
            <a:normAutofit lnSpcReduction="10000"/>
          </a:bodyPr>
          <a:lstStyle/>
          <a:p>
            <a:r>
              <a:rPr lang="zh-CN" altLang="en-US"/>
              <a:t>基于模板渲染页面的开发模式</a:t>
            </a:r>
          </a:p>
          <a:p>
            <a:pPr lvl="1"/>
            <a:r>
              <a:rPr lang="zh-CN" altLang="en-US"/>
              <a:t>利用 JSP、PHP等技术创建页面模板，页面内容由后端计算生成，通过 Web 服务器将模板解析成 HTML文件，经浏览器渲染后得到最终页面效果。</a:t>
            </a:r>
          </a:p>
          <a:p>
            <a:pPr lvl="1"/>
            <a:r>
              <a:rPr lang="zh-CN" altLang="en-US"/>
              <a:t>特点：是页面布局与业务逻辑代码混合在一起</a:t>
            </a:r>
          </a:p>
          <a:p>
            <a:pPr lvl="0"/>
            <a:r>
              <a:rPr lang="zh-CN" altLang="en-US"/>
              <a:t>基于 AJAX 前后端分离的开发模式</a:t>
            </a:r>
          </a:p>
          <a:p>
            <a:pPr lvl="1"/>
            <a:r>
              <a:rPr lang="zh-CN" altLang="en-US"/>
              <a:t>Web 应用可分为前端和后端，其中前端负责页面的布局与交互，后端负责业务逻辑的处理，前后端通过接口进行数据交互。</a:t>
            </a:r>
          </a:p>
          <a:p>
            <a:pPr lvl="1"/>
            <a:r>
              <a:rPr lang="zh-CN" altLang="en-US"/>
              <a:t>特点：前后端分离，各自任务明确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ym typeface="+mn-ea"/>
              </a:rPr>
              <a:t>前端开发模式的演变历程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>
                <a:sym typeface="+mn-ea"/>
              </a:rPr>
              <a:t>基于 MVVM 的开发模式</a:t>
            </a:r>
            <a:endParaRPr lang="zh-CN" altLang="en-US"/>
          </a:p>
          <a:p>
            <a:pPr lvl="1"/>
            <a:r>
              <a:rPr lang="zh-CN" altLang="en-US"/>
              <a:t>MVVM（Model-View-ViewModel，模型-视图-视图模型）模式是一种简化用户界面的事件驱动编程方式。其思想是以 ViewModel（视图模型）层为枢纽，向上与 View（视图）层进行双向数据绑定，向下与 Model（模型）层通过接口交互数据，从而实现 View 和 Model 的自动同步。</a:t>
            </a:r>
          </a:p>
          <a:p>
            <a:pPr lvl="1"/>
            <a:r>
              <a:rPr lang="zh-CN" altLang="en-US"/>
              <a:t>特点：前后端进一步得到分离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ym typeface="+mn-ea"/>
              </a:rPr>
              <a:t>前端开发模式的演变历程</a:t>
            </a:r>
            <a:endParaRPr lang="zh-CN" altLang="en-US" dirty="0"/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/>
          <a:lstStyle/>
          <a:p>
            <a:r>
              <a:rPr lang="zh-CN" altLang="en-US"/>
              <a:t>什么是 Vue.js</a:t>
            </a:r>
          </a:p>
          <a:p>
            <a:pPr lvl="1"/>
            <a:r>
              <a:rPr lang="zh-CN" altLang="en-US"/>
              <a:t>Vue.js（简称 Vue）是一个基于MVVM 模式的，用于构建用户界面的 JavaScript 框架。</a:t>
            </a:r>
          </a:p>
          <a:p>
            <a:pPr lvl="1"/>
            <a:r>
              <a:rPr lang="zh-CN" altLang="en-US"/>
              <a:t>核心思想</a:t>
            </a:r>
          </a:p>
          <a:p>
            <a:pPr lvl="2"/>
            <a:r>
              <a:rPr lang="zh-CN" altLang="en-US"/>
              <a:t>数据驱动：指视图由数据驱动生成，开发者对视图的改变，不是通过直接操作 DOM</a:t>
            </a:r>
          </a:p>
          <a:p>
            <a:pPr marL="914400" lvl="2" indent="0">
              <a:buNone/>
            </a:pPr>
            <a:r>
              <a:rPr lang="zh-CN" altLang="en-US"/>
              <a:t>实现的，而是通过修改数据间接实现的。</a:t>
            </a:r>
          </a:p>
          <a:p>
            <a:pPr lvl="2"/>
            <a:r>
              <a:rPr lang="zh-CN" altLang="en-US"/>
              <a:t>组件化：对于可重用代码的封装。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认识</a:t>
            </a:r>
            <a:r>
              <a:rPr lang="en-US" altLang="zh-CN" dirty="0">
                <a:sym typeface="+mn-ea"/>
              </a:rPr>
              <a:t>Vue.js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/>
          <a:lstStyle/>
          <a:p>
            <a:r>
              <a:rPr lang="zh-CN" altLang="en-US"/>
              <a:t>Vue 主要特性</a:t>
            </a:r>
          </a:p>
          <a:p>
            <a:pPr lvl="1"/>
            <a:r>
              <a:rPr lang="zh-CN" altLang="en-US"/>
              <a:t>轻量级</a:t>
            </a:r>
          </a:p>
          <a:p>
            <a:pPr lvl="1"/>
            <a:r>
              <a:rPr lang="zh-CN" altLang="en-US"/>
              <a:t>数据绑定</a:t>
            </a:r>
          </a:p>
          <a:p>
            <a:pPr lvl="1"/>
            <a:r>
              <a:rPr lang="zh-CN" altLang="en-US"/>
              <a:t>指令丰富</a:t>
            </a:r>
          </a:p>
          <a:p>
            <a:pPr lvl="1"/>
            <a:r>
              <a:rPr lang="zh-CN" altLang="en-US"/>
              <a:t>插件众多</a:t>
            </a:r>
          </a:p>
          <a:p>
            <a:pPr lvl="1"/>
            <a:r>
              <a:rPr lang="zh-CN" altLang="en-US"/>
              <a:t>组件化</a:t>
            </a:r>
          </a:p>
          <a:p>
            <a:pPr lvl="1"/>
            <a:r>
              <a:rPr lang="zh-CN" altLang="en-US"/>
              <a:t>虚拟</a:t>
            </a:r>
            <a:r>
              <a:rPr lang="en-US" altLang="zh-CN"/>
              <a:t>DOM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CN" altLang="en-US" dirty="0">
                <a:sym typeface="+mn-ea"/>
              </a:rPr>
              <a:t>认识</a:t>
            </a:r>
            <a:r>
              <a:rPr lang="en-US" altLang="zh-CN" dirty="0">
                <a:sym typeface="+mn-ea"/>
              </a:rPr>
              <a:t>Vue.js</a:t>
            </a:r>
          </a:p>
        </p:txBody>
      </p:sp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/>
          </a:bodyPr>
          <a:lstStyle/>
          <a:p>
            <a:r>
              <a:rPr lang="zh-CN" altLang="en-US"/>
              <a:t>了解相关工具</a:t>
            </a:r>
          </a:p>
          <a:p>
            <a:pPr lvl="1"/>
            <a:r>
              <a:rPr lang="zh-CN" altLang="en-US"/>
              <a:t>Vue 库文件</a:t>
            </a:r>
          </a:p>
          <a:p>
            <a:pPr lvl="2"/>
            <a:r>
              <a:rPr lang="en-US" altLang="zh-CN"/>
              <a:t>Vue 框架的核心库文件。它包括模板语法、组件、数据绑定和响应式系统等内容，</a:t>
            </a:r>
            <a:r>
              <a:rPr lang="zh-CN" altLang="en-US"/>
              <a:t>可以满足前端项目的基础功能开发需求</a:t>
            </a:r>
          </a:p>
          <a:p>
            <a:pPr lvl="2"/>
            <a:r>
              <a:rPr lang="zh-CN" altLang="en-US"/>
              <a:t>使用方式</a:t>
            </a:r>
          </a:p>
          <a:p>
            <a:pPr lvl="3"/>
            <a:r>
              <a:rPr lang="zh-CN" altLang="en-US"/>
              <a:t>采用 CDN（Content Delivery Network，内容分发网络）镜像服务器方式直接导入 HTML 文件</a:t>
            </a:r>
          </a:p>
          <a:p>
            <a:pPr lvl="3"/>
            <a:r>
              <a:rPr lang="zh-CN" altLang="en-US"/>
              <a:t>下载 Vue 库文件，将它作为本地资源在 HTML 代码中引入</a:t>
            </a:r>
          </a:p>
          <a:p>
            <a:pPr lvl="3"/>
            <a:r>
              <a:rPr lang="zh-CN" altLang="en-US"/>
              <a:t>以插件形式安装到前端项目中</a:t>
            </a:r>
          </a:p>
          <a:p>
            <a:pPr lvl="1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ym typeface="+mn-ea"/>
              </a:rPr>
              <a:t>项目开发准备</a:t>
            </a:r>
          </a:p>
        </p:txBody>
      </p:sp>
    </p:spTree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 lnSpcReduction="10000"/>
          </a:bodyPr>
          <a:lstStyle/>
          <a:p>
            <a:pPr lvl="0"/>
            <a:r>
              <a:rPr lang="zh-CN" altLang="en-US">
                <a:sym typeface="+mn-ea"/>
              </a:rPr>
              <a:t>了解相关工具（续）</a:t>
            </a:r>
            <a:endParaRPr lang="zh-CN" altLang="en-US"/>
          </a:p>
          <a:p>
            <a:pPr lvl="1"/>
            <a:r>
              <a:rPr lang="zh-CN" altLang="en-US"/>
              <a:t>Vue CLI</a:t>
            </a:r>
          </a:p>
          <a:p>
            <a:pPr lvl="2"/>
            <a:r>
              <a:rPr lang="zh-CN" altLang="en-US"/>
              <a:t>一个用于快速构建 Vue 项目的工具。它包括 CLI（Command-Line Interface，命令行界面）、CLI 服务和 CLI 插件</a:t>
            </a:r>
          </a:p>
          <a:p>
            <a:pPr lvl="2"/>
            <a:r>
              <a:rPr lang="zh-CN" altLang="en-US"/>
              <a:t> CLI ：提供了 Vue 命令用于搭建项目</a:t>
            </a:r>
          </a:p>
          <a:p>
            <a:pPr lvl="2"/>
            <a:r>
              <a:rPr lang="zh-CN" altLang="en-US"/>
              <a:t>CLI 服务：基于webpack 提供开发环境，用于项目启动、打包和加载 CLI 插件等处理工作</a:t>
            </a:r>
          </a:p>
          <a:p>
            <a:pPr lvl="2"/>
            <a:r>
              <a:rPr lang="zh-CN" altLang="en-US"/>
              <a:t>CLI 插件：提供可选的包，如 Babel/TypeScript 转译、ESLint 集成等，在创建项目时，开发者可自行选用</a:t>
            </a:r>
          </a:p>
          <a:p>
            <a:pPr lvl="2"/>
            <a:endParaRPr lang="zh-CN" altLang="en-US"/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ym typeface="+mn-ea"/>
              </a:rPr>
              <a:t>项目开发准备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内容占位符 2"/>
          <p:cNvSpPr>
            <a:spLocks noGrp="1"/>
          </p:cNvSpPr>
          <p:nvPr>
            <p:ph idx="1"/>
          </p:nvPr>
        </p:nvSpPr>
        <p:spPr>
          <a:xfrm>
            <a:off x="702310" y="1484630"/>
            <a:ext cx="10651490" cy="4641850"/>
          </a:xfrm>
        </p:spPr>
        <p:txBody>
          <a:bodyPr anchor="t">
            <a:normAutofit fontScale="80000"/>
          </a:bodyPr>
          <a:lstStyle/>
          <a:p>
            <a:pPr lvl="0"/>
            <a:r>
              <a:rPr lang="zh-CN" altLang="en-US">
                <a:sym typeface="+mn-ea"/>
              </a:rPr>
              <a:t>了解相关工具（续）</a:t>
            </a:r>
            <a:endParaRPr lang="zh-CN" altLang="en-US"/>
          </a:p>
          <a:p>
            <a:pPr lvl="1"/>
            <a:r>
              <a:rPr lang="zh-CN" altLang="en-US"/>
              <a:t>Node.js、npm 和 webpack</a:t>
            </a:r>
          </a:p>
          <a:p>
            <a:pPr lvl="2"/>
            <a:r>
              <a:rPr lang="zh-CN" altLang="en-US"/>
              <a:t>Node.js 是一个基于 Chrome V8 引擎的 JavaScript 运行环境。它提供了使用 npm 和 webpack 工具的支持</a:t>
            </a:r>
          </a:p>
          <a:p>
            <a:pPr lvl="2"/>
            <a:r>
              <a:rPr lang="zh-CN" altLang="en-US"/>
              <a:t>npm：一个 Node.js 中用于集中管理包的工具</a:t>
            </a:r>
          </a:p>
          <a:p>
            <a:pPr lvl="2"/>
            <a:r>
              <a:rPr lang="zh-CN" altLang="en-US"/>
              <a:t>webpack ：一个 JavaScript 应用程序的静态模块打包器</a:t>
            </a:r>
          </a:p>
          <a:p>
            <a:pPr lvl="1"/>
            <a:r>
              <a:rPr lang="zh-CN" altLang="en-US"/>
              <a:t>ES6（ECMAScript 6.0 的缩写）：是 JavaScript 语言的下一代标准，其目标是使 JavaScript 语言可以用来编写复杂的大型应用程序，成为企业级开发语言。</a:t>
            </a:r>
          </a:p>
          <a:p>
            <a:pPr lvl="2"/>
            <a:r>
              <a:rPr lang="zh-CN" altLang="en-US"/>
              <a:t>新特性：const 和 let 命令、模板字符串、解构、for...of 循环、展开运算符、ES6 箭头函数、类的支持、模块等</a:t>
            </a:r>
          </a:p>
        </p:txBody>
      </p:sp>
      <p:sp>
        <p:nvSpPr>
          <p:cNvPr id="20484" name="标题 716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CN" dirty="0">
                <a:sym typeface="+mn-ea"/>
              </a:rPr>
              <a:t>项目开发准备</a:t>
            </a:r>
          </a:p>
        </p:txBody>
      </p:sp>
    </p:spTree>
  </p:cSld>
  <p:clrMapOvr>
    <a:masterClrMapping/>
  </p:clrMapOvr>
  <p:transition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4702848-59b2-4722-b230-36aac792f849"/>
  <p:tag name="COMMONDATA" val="eyJoZGlkIjoiYTZlNmMxOTFlYmQwNzdlMjMwZjY2N2U1YWQxYzJmMG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1321</Words>
  <Application>Microsoft Macintosh PowerPoint</Application>
  <PresentationFormat>宽屏</PresentationFormat>
  <Paragraphs>109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微软雅黑</vt:lpstr>
      <vt:lpstr>Arial</vt:lpstr>
      <vt:lpstr>Calibri</vt:lpstr>
      <vt:lpstr>Wingdings</vt:lpstr>
      <vt:lpstr>Office 主题</vt:lpstr>
      <vt:lpstr>1_Office 主题</vt:lpstr>
      <vt:lpstr>PowerPoint 演示文稿</vt:lpstr>
      <vt:lpstr>目录</vt:lpstr>
      <vt:lpstr>前端开发模式的演变历程</vt:lpstr>
      <vt:lpstr>前端开发模式的演变历程</vt:lpstr>
      <vt:lpstr>认识Vue.js</vt:lpstr>
      <vt:lpstr>认识Vue.js</vt:lpstr>
      <vt:lpstr>项目开发准备</vt:lpstr>
      <vt:lpstr>项目开发准备</vt:lpstr>
      <vt:lpstr>项目开发准备</vt:lpstr>
      <vt:lpstr>项目开发准备</vt:lpstr>
      <vt:lpstr>项目开发准备</vt:lpstr>
      <vt:lpstr>项目开发准备</vt:lpstr>
      <vt:lpstr>项目开发准备</vt:lpstr>
      <vt:lpstr>项目开发准备</vt:lpstr>
      <vt:lpstr>项目开发准备</vt:lpstr>
      <vt:lpstr>项目开发准备</vt:lpstr>
      <vt:lpstr>项目 1 历史名城简介页面</vt:lpstr>
      <vt:lpstr>项目 1 历史名城简介页面</vt:lpstr>
      <vt:lpstr>项目 1 历史名城简介页面</vt:lpstr>
      <vt:lpstr>同步训练</vt:lpstr>
      <vt:lpstr>单元小结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xiang chen</cp:lastModifiedBy>
  <cp:revision>106</cp:revision>
  <dcterms:created xsi:type="dcterms:W3CDTF">2021-08-26T09:34:00Z</dcterms:created>
  <dcterms:modified xsi:type="dcterms:W3CDTF">2024-03-25T14:44:22Z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AB50BD35566C4775B04D806471B6C655_13</vt:lpwstr>
  </property>
</Properties>
</file>