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533" r:id="rId5"/>
    <p:sldId id="584" r:id="rId6"/>
    <p:sldId id="583" r:id="rId7"/>
    <p:sldId id="585" r:id="rId8"/>
    <p:sldId id="586" r:id="rId9"/>
    <p:sldId id="587" r:id="rId10"/>
    <p:sldId id="534" r:id="rId11"/>
    <p:sldId id="562" r:id="rId12"/>
    <p:sldId id="588" r:id="rId13"/>
    <p:sldId id="589" r:id="rId14"/>
    <p:sldId id="563" r:id="rId15"/>
    <p:sldId id="591" r:id="rId16"/>
    <p:sldId id="590" r:id="rId17"/>
    <p:sldId id="592" r:id="rId18"/>
    <p:sldId id="593" r:id="rId19"/>
    <p:sldId id="594" r:id="rId20"/>
    <p:sldId id="595" r:id="rId21"/>
    <p:sldId id="596" r:id="rId22"/>
    <p:sldId id="597" r:id="rId23"/>
    <p:sldId id="581" r:id="rId24"/>
    <p:sldId id="598" r:id="rId25"/>
    <p:sldId id="599" r:id="rId26"/>
    <p:sldId id="600" r:id="rId27"/>
    <p:sldId id="601" r:id="rId28"/>
    <p:sldId id="445" r:id="rId29"/>
    <p:sldId id="343" r:id="rId30"/>
    <p:sldId id="602" r:id="rId31"/>
    <p:sldId id="603" r:id="rId32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818702" y="4936490"/>
            <a:ext cx="656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</a:rPr>
              <a:t>单元七 与后端交互</a:t>
            </a:r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</a:rPr>
              <a:t>——</a:t>
            </a:r>
            <a:r>
              <a:rPr lang="en-US" altLang="zh-CN" sz="3600" dirty="0" err="1">
                <a:solidFill>
                  <a:schemeClr val="accent5">
                    <a:lumMod val="50000"/>
                  </a:schemeClr>
                </a:solidFill>
              </a:rPr>
              <a:t>axios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sym typeface="+mn-ea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/>
              <a:t>async</a:t>
            </a:r>
            <a:r>
              <a:rPr lang="en-US" altLang="zh-CN" dirty="0"/>
              <a:t>/await </a:t>
            </a:r>
            <a:endParaRPr lang="zh-CN" dirty="0"/>
          </a:p>
          <a:p>
            <a:pPr lvl="1"/>
            <a:r>
              <a:rPr lang="zh-CN" dirty="0"/>
              <a:t> 作用：</a:t>
            </a:r>
            <a:r>
              <a:rPr lang="zh-CN" altLang="en-US" dirty="0"/>
              <a:t>用于在 </a:t>
            </a:r>
            <a:r>
              <a:rPr lang="en-US" altLang="zh-CN" dirty="0"/>
              <a:t>Promise </a:t>
            </a:r>
            <a:r>
              <a:rPr lang="zh-CN" altLang="en-US" dirty="0"/>
              <a:t>基础上用同步的写法来编写异步任务代码</a:t>
            </a:r>
            <a:endParaRPr lang="en-US" altLang="zh-CN" dirty="0"/>
          </a:p>
          <a:p>
            <a:pPr lvl="1"/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zh-CN" altLang="en-US" dirty="0"/>
              <a:t>是一个修饰符，用于表示某个函数是异步的，并返回一个 </a:t>
            </a:r>
            <a:r>
              <a:rPr lang="en-US" altLang="zh-CN" dirty="0"/>
              <a:t>Promise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endParaRPr 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058379"/>
            <a:ext cx="3448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7" y="4574971"/>
            <a:ext cx="6841303" cy="138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sym typeface="+mn-ea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/>
              <a:t>async</a:t>
            </a:r>
            <a:r>
              <a:rPr lang="en-US" altLang="zh-CN" dirty="0"/>
              <a:t>/await </a:t>
            </a:r>
            <a:endParaRPr lang="zh-CN" dirty="0"/>
          </a:p>
          <a:p>
            <a:pPr lvl="1"/>
            <a:r>
              <a:rPr lang="en-US" altLang="zh-CN" dirty="0"/>
              <a:t>await </a:t>
            </a:r>
            <a:r>
              <a:rPr lang="zh-CN" altLang="en-US" dirty="0"/>
              <a:t>是一个修饰符，用于表示等待某个表达式执行完成，只有该表达式执行完成，才能执行 后面的语句，它只能在 </a:t>
            </a:r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zh-CN" altLang="en-US" dirty="0"/>
              <a:t>函数中使用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endParaRPr 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3416112"/>
            <a:ext cx="3107866" cy="42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62" y="4044873"/>
            <a:ext cx="6398896" cy="223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sym typeface="+mn-ea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/>
              <a:t>async</a:t>
            </a:r>
            <a:r>
              <a:rPr lang="en-US" altLang="zh-CN" dirty="0"/>
              <a:t>/await </a:t>
            </a:r>
            <a:endParaRPr lang="zh-CN" dirty="0"/>
          </a:p>
          <a:p>
            <a:pPr lvl="1"/>
            <a:r>
              <a:rPr lang="en-US" altLang="zh-CN" dirty="0" err="1"/>
              <a:t>async</a:t>
            </a:r>
            <a:r>
              <a:rPr lang="zh-CN" altLang="en-US" dirty="0"/>
              <a:t>和</a:t>
            </a:r>
            <a:r>
              <a:rPr lang="en-US" altLang="zh-CN" dirty="0"/>
              <a:t>await</a:t>
            </a:r>
            <a:r>
              <a:rPr lang="zh-CN" altLang="en-US" dirty="0"/>
              <a:t>配合使用，以实现多异步任务的顺序执行</a:t>
            </a:r>
            <a:endParaRPr 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63" y="3009451"/>
            <a:ext cx="7024856" cy="1931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安装与配置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fontScale="92500" lnSpcReduction="10000"/>
          </a:bodyPr>
          <a:lstStyle/>
          <a:p>
            <a:r>
              <a:rPr lang="zh-CN" dirty="0"/>
              <a:t> </a:t>
            </a:r>
            <a:r>
              <a:rPr lang="en-US" altLang="zh-CN" dirty="0" err="1"/>
              <a:t>axios</a:t>
            </a:r>
            <a:r>
              <a:rPr lang="zh-CN" altLang="en-US" dirty="0"/>
              <a:t>特点</a:t>
            </a:r>
            <a:endParaRPr lang="zh-CN" dirty="0"/>
          </a:p>
          <a:p>
            <a:pPr lvl="1"/>
            <a:r>
              <a:rPr lang="zh-CN" altLang="en-US" dirty="0"/>
              <a:t>从浏览器中创建 </a:t>
            </a:r>
            <a:r>
              <a:rPr lang="en-US" altLang="zh-CN" dirty="0" err="1"/>
              <a:t>XMLHttpRequest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从 </a:t>
            </a:r>
            <a:r>
              <a:rPr lang="en-US" altLang="zh-CN" dirty="0"/>
              <a:t>Node.js </a:t>
            </a:r>
            <a:r>
              <a:rPr lang="zh-CN" altLang="en-US" dirty="0"/>
              <a:t>创建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Promise API</a:t>
            </a:r>
          </a:p>
          <a:p>
            <a:pPr lvl="1"/>
            <a:r>
              <a:rPr lang="zh-CN" altLang="en-US" dirty="0"/>
              <a:t>拦截请求和响应</a:t>
            </a:r>
            <a:endParaRPr lang="en-US" altLang="zh-CN" dirty="0"/>
          </a:p>
          <a:p>
            <a:pPr lvl="1"/>
            <a:r>
              <a:rPr lang="zh-CN" altLang="en-US" dirty="0"/>
              <a:t>转换请求数据和响应数据</a:t>
            </a:r>
            <a:endParaRPr lang="en-US" altLang="zh-CN" dirty="0"/>
          </a:p>
          <a:p>
            <a:pPr lvl="1"/>
            <a:r>
              <a:rPr lang="zh-CN" altLang="en-US" dirty="0"/>
              <a:t>取消请求</a:t>
            </a:r>
            <a:endParaRPr lang="en-US" altLang="zh-CN" dirty="0"/>
          </a:p>
          <a:p>
            <a:pPr lvl="1"/>
            <a:r>
              <a:rPr lang="zh-CN" altLang="en-US" dirty="0"/>
              <a:t>自动转换 </a:t>
            </a:r>
            <a:r>
              <a:rPr lang="en-US" altLang="zh-CN" dirty="0"/>
              <a:t>JSON 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客户端支持防御 </a:t>
            </a:r>
            <a:r>
              <a:rPr lang="en-US" altLang="zh-CN" dirty="0"/>
              <a:t>XSRF</a:t>
            </a:r>
            <a:r>
              <a:rPr lang="zh-CN" altLang="en-US" dirty="0"/>
              <a:t>（</a:t>
            </a:r>
            <a:r>
              <a:rPr lang="en-US" altLang="zh-CN" dirty="0"/>
              <a:t>Cross-Site Request Forgery</a:t>
            </a:r>
            <a:r>
              <a:rPr lang="zh-CN" altLang="en-US" dirty="0"/>
              <a:t>，跨站请求伪造） 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安装与配置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的安装</a:t>
            </a:r>
            <a:endParaRPr lang="zh-CN" dirty="0"/>
          </a:p>
          <a:p>
            <a:pPr lvl="1"/>
            <a:r>
              <a:rPr lang="en-US" altLang="zh-CN" dirty="0"/>
              <a:t>CDN</a:t>
            </a:r>
            <a:r>
              <a:rPr lang="zh-CN" altLang="en-US" dirty="0"/>
              <a:t>安装方式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13" y="2928938"/>
            <a:ext cx="8743055" cy="384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API</a:t>
            </a:r>
            <a:endParaRPr lang="en-US" altLang="zh-CN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1363121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语法：</a:t>
            </a:r>
            <a:endParaRPr 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7" y="1679351"/>
            <a:ext cx="32670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796" y="3337194"/>
            <a:ext cx="4780542" cy="260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4"/>
          <a:stretch>
            <a:fillRect/>
          </a:stretch>
        </p:blipFill>
        <p:spPr bwMode="auto">
          <a:xfrm>
            <a:off x="1226372" y="5938222"/>
            <a:ext cx="4765637" cy="90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9" y="3379670"/>
            <a:ext cx="4661088" cy="106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06532" y="2967862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35789" y="2967862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参数</a:t>
            </a:r>
            <a:r>
              <a:rPr lang="en-US" altLang="zh-CN" dirty="0"/>
              <a:t>response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处理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处理任何类型请求</a:t>
            </a:r>
            <a:endParaRPr lang="zh-CN" dirty="0"/>
          </a:p>
          <a:p>
            <a:pPr lvl="1"/>
            <a:r>
              <a:rPr lang="zh-CN" altLang="en-US" dirty="0"/>
              <a:t>示例（主要代码）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141" y="634700"/>
            <a:ext cx="3918985" cy="604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处理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处理 </a:t>
            </a:r>
            <a:r>
              <a:rPr lang="en-US" altLang="zh-CN" dirty="0"/>
              <a:t>GET/POST 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zh-CN" altLang="en-US" dirty="0"/>
              <a:t>示例（主要代码）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82" y="114300"/>
            <a:ext cx="444817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拦截器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拦截器</a:t>
            </a:r>
            <a:endParaRPr lang="en-US" altLang="zh-CN" dirty="0"/>
          </a:p>
          <a:p>
            <a:pPr lvl="1"/>
            <a:r>
              <a:rPr lang="zh-CN" altLang="en-US" dirty="0"/>
              <a:t>是一种钩子函数，它会在特定的操作之前或之后被触发</a:t>
            </a:r>
            <a:endParaRPr lang="en-US" altLang="zh-CN" dirty="0"/>
          </a:p>
          <a:p>
            <a:pPr lvl="1"/>
            <a:r>
              <a:rPr lang="zh-CN" altLang="en-US" dirty="0"/>
              <a:t>作用：要用于网 络中存在请求时，对发起请求或请求响应的操作做一些相应的处理</a:t>
            </a:r>
            <a:endParaRPr lang="en-US" altLang="zh-CN" dirty="0"/>
          </a:p>
          <a:p>
            <a:pPr lvl="1"/>
            <a:r>
              <a:rPr lang="zh-CN" altLang="en-US" dirty="0"/>
              <a:t>分类：</a:t>
            </a:r>
            <a:endParaRPr lang="en-US" altLang="zh-CN" dirty="0"/>
          </a:p>
          <a:p>
            <a:pPr lvl="2"/>
            <a:r>
              <a:rPr lang="zh-CN" altLang="en-US" dirty="0"/>
              <a:t>请求方向的拦截器，称为请求拦截器</a:t>
            </a:r>
            <a:endParaRPr lang="en-US" altLang="zh-CN" dirty="0"/>
          </a:p>
          <a:p>
            <a:pPr lvl="2"/>
            <a:r>
              <a:rPr lang="zh-CN" altLang="en-US" dirty="0"/>
              <a:t>响应方向的拦截器，称为响应拦截器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拦截器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dirty="0"/>
              <a:t>语法</a:t>
            </a:r>
            <a:endParaRPr lang="en-US" altLang="zh-CN" dirty="0"/>
          </a:p>
          <a:p>
            <a:pPr lvl="2"/>
            <a:r>
              <a:rPr lang="zh-CN" altLang="en-US" dirty="0"/>
              <a:t>请求拦截器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响应拦截器</a:t>
            </a:r>
            <a:endParaRPr lang="en-US" altLang="zh-C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94" y="2203020"/>
            <a:ext cx="4200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56" y="4637783"/>
            <a:ext cx="4438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认识 </a:t>
            </a:r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 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 </a:t>
            </a:r>
          </a:p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拦截器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查询旅游城市天气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拦截器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895798"/>
          </a:xfrm>
        </p:spPr>
        <p:txBody>
          <a:bodyPr anchor="t">
            <a:normAutofit lnSpcReduction="10000"/>
          </a:bodyPr>
          <a:lstStyle/>
          <a:p>
            <a:pPr lvl="1"/>
            <a:r>
              <a:rPr lang="zh-CN" altLang="en-US" sz="2000" dirty="0"/>
              <a:t>示例：利用 </a:t>
            </a:r>
            <a:r>
              <a:rPr lang="en-US" altLang="zh-CN" sz="2000" dirty="0" err="1"/>
              <a:t>axios</a:t>
            </a:r>
            <a:r>
              <a:rPr lang="en-US" altLang="zh-CN" sz="2000" dirty="0"/>
              <a:t> API </a:t>
            </a:r>
            <a:r>
              <a:rPr lang="zh-CN" altLang="en-US" sz="2000" dirty="0"/>
              <a:t>实现网络请求拦截器，同时对所有请求的 </a:t>
            </a:r>
            <a:r>
              <a:rPr lang="en-US" altLang="zh-CN" sz="2000" dirty="0"/>
              <a:t>IP </a:t>
            </a:r>
            <a:r>
              <a:rPr lang="zh-CN" altLang="en-US" sz="2000" dirty="0"/>
              <a:t>和端口号、数据格式， 以及超时期限进行统一设置</a:t>
            </a:r>
            <a:endParaRPr lang="en-US" altLang="zh-CN" sz="2000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66" y="3131877"/>
            <a:ext cx="8152054" cy="20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拦截器</a:t>
            </a:r>
            <a:endParaRPr lang="zh-CN" altLang="en-US" dirty="0">
              <a:sym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2" y="329790"/>
            <a:ext cx="5331254" cy="350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76" y="329790"/>
            <a:ext cx="53435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304" y="5543700"/>
            <a:ext cx="4484847" cy="124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r="9902"/>
          <a:stretch>
            <a:fillRect/>
          </a:stretch>
        </p:blipFill>
        <p:spPr bwMode="auto">
          <a:xfrm>
            <a:off x="3454305" y="4177089"/>
            <a:ext cx="4484846" cy="1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需求描述 </a:t>
            </a:r>
            <a:endParaRPr lang="en-US" altLang="zh-CN" dirty="0"/>
          </a:p>
          <a:p>
            <a:pPr lvl="1"/>
            <a:r>
              <a:rPr lang="zh-CN" altLang="en-US" dirty="0"/>
              <a:t>历史名城游网站的信息栏目中，要求根据用户所选择区域里的城市名称，能查询到该市当天的 天气情况，包括温度、风向、空气质量等，为用户出行提供天气资讯</a:t>
            </a:r>
            <a:endParaRPr lang="zh-CN" altLang="en-US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7 </a:t>
            </a:r>
            <a:r>
              <a:rPr lang="zh-CN" altLang="en-US" dirty="0"/>
              <a:t>查询旅游城市天气 </a:t>
            </a:r>
            <a:endParaRPr lang="zh-CN" altLang="en-US" dirty="0">
              <a:sym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28" y="3955227"/>
            <a:ext cx="4872301" cy="247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实现思路 </a:t>
            </a:r>
            <a:endParaRPr lang="en-US" altLang="zh-CN" dirty="0"/>
          </a:p>
          <a:p>
            <a:pPr lvl="1"/>
            <a:r>
              <a:rPr lang="zh-CN" altLang="en-US" dirty="0"/>
              <a:t>将查询处理部分构建成局部组件，作为根组件的子组件</a:t>
            </a:r>
            <a:endParaRPr lang="en-US" altLang="zh-CN" dirty="0"/>
          </a:p>
          <a:p>
            <a:pPr lvl="1"/>
            <a:r>
              <a:rPr lang="zh-CN" altLang="en-US" dirty="0"/>
              <a:t>根组件通过 </a:t>
            </a:r>
            <a:r>
              <a:rPr lang="en-US" altLang="zh-CN" dirty="0"/>
              <a:t>props </a:t>
            </a:r>
            <a:r>
              <a:rPr lang="zh-CN" altLang="en-US" dirty="0"/>
              <a:t>将所选区域里的城市列表传递给子组件，并将其作为用户选择城市的依据</a:t>
            </a:r>
            <a:endParaRPr lang="en-US" altLang="zh-CN" dirty="0"/>
          </a:p>
          <a:p>
            <a:pPr lvl="1"/>
            <a:r>
              <a:rPr lang="zh-CN" altLang="en-US" dirty="0"/>
              <a:t>利用 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全局配置，对访问站点、请求或响应失败处理进行统一设置</a:t>
            </a:r>
            <a:endParaRPr lang="en-US" altLang="zh-CN" dirty="0"/>
          </a:p>
          <a:p>
            <a:pPr lvl="1"/>
            <a:r>
              <a:rPr lang="zh-CN" altLang="en-US" dirty="0"/>
              <a:t>根据天气查询参数要求，利用 </a:t>
            </a:r>
            <a:r>
              <a:rPr lang="en-US" altLang="zh-CN" dirty="0" err="1"/>
              <a:t>axios.get</a:t>
            </a:r>
            <a:r>
              <a:rPr lang="en-US" altLang="zh-CN" dirty="0"/>
              <a:t> </a:t>
            </a:r>
            <a:r>
              <a:rPr lang="zh-CN" altLang="en-US" dirty="0"/>
              <a:t>函数发起网络请求，获得天气情况数据</a:t>
            </a:r>
            <a:endParaRPr lang="en-US" altLang="zh-CN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/>
              <a:t>Live Server </a:t>
            </a:r>
            <a:r>
              <a:rPr lang="zh-CN" altLang="en-US" dirty="0"/>
              <a:t>插件对程序功能进行测试</a:t>
            </a:r>
            <a:endParaRPr lang="zh-CN" altLang="en-US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7 </a:t>
            </a:r>
            <a:r>
              <a:rPr lang="zh-CN" altLang="en-US" dirty="0"/>
              <a:t>查询旅游城市天气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任务 </a:t>
            </a:r>
            <a:r>
              <a:rPr lang="en-US" altLang="zh-CN" dirty="0"/>
              <a:t>7-1 </a:t>
            </a:r>
            <a:r>
              <a:rPr lang="zh-CN" altLang="en-US" dirty="0"/>
              <a:t>构建页面布局</a:t>
            </a:r>
            <a:endParaRPr lang="en-US" altLang="zh-CN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7 </a:t>
            </a:r>
            <a:r>
              <a:rPr lang="zh-CN" altLang="en-US" dirty="0"/>
              <a:t>查询旅游城市天气 </a:t>
            </a:r>
            <a:endParaRPr lang="zh-CN" altLang="en-US" dirty="0">
              <a:sym typeface="+mn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7" y="2342244"/>
            <a:ext cx="4925875" cy="419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1" y="2342244"/>
            <a:ext cx="5867345" cy="282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任务 </a:t>
            </a:r>
            <a:r>
              <a:rPr lang="en-US" altLang="zh-CN" dirty="0"/>
              <a:t>7-2 </a:t>
            </a:r>
            <a:r>
              <a:rPr lang="zh-CN" altLang="en-US" dirty="0"/>
              <a:t>实现天气预报查询</a:t>
            </a:r>
            <a:endParaRPr lang="en-US" altLang="zh-CN" dirty="0"/>
          </a:p>
          <a:p>
            <a:pPr lvl="1"/>
            <a:r>
              <a:rPr lang="zh-CN" altLang="en-US" dirty="0"/>
              <a:t>注册并成为“天气 </a:t>
            </a:r>
            <a:r>
              <a:rPr lang="en-US" altLang="zh-CN" dirty="0"/>
              <a:t>API”</a:t>
            </a:r>
            <a:r>
              <a:rPr lang="zh-CN" altLang="en-US" dirty="0"/>
              <a:t>用户</a:t>
            </a:r>
            <a:endParaRPr lang="en-US" altLang="zh-CN" dirty="0"/>
          </a:p>
          <a:p>
            <a:pPr lvl="1"/>
            <a:r>
              <a:rPr lang="zh-CN" altLang="en-US" dirty="0"/>
              <a:t>定义查询处理组件</a:t>
            </a:r>
            <a:endParaRPr lang="en-US" altLang="zh-CN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7 </a:t>
            </a:r>
            <a:r>
              <a:rPr lang="zh-CN" altLang="en-US" dirty="0"/>
              <a:t>查询旅游城市天气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 </a:t>
            </a:r>
            <a:r>
              <a:rPr lang="en-US" altLang="zh-CN" dirty="0"/>
              <a:t>7 </a:t>
            </a:r>
            <a:r>
              <a:rPr lang="zh-CN" altLang="en-US" dirty="0"/>
              <a:t>查询旅游城市天气 </a:t>
            </a:r>
            <a:endParaRPr lang="zh-CN" altLang="en-US" dirty="0">
              <a:sym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1" y="273033"/>
            <a:ext cx="4324350" cy="605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95" y="251517"/>
            <a:ext cx="5353050" cy="650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利用“天气 </a:t>
            </a:r>
            <a:r>
              <a:rPr lang="en-US" altLang="zh-CN" dirty="0"/>
              <a:t>API”</a:t>
            </a:r>
            <a:r>
              <a:rPr lang="zh-CN" altLang="en-US" dirty="0"/>
              <a:t>气象数据接口和 </a:t>
            </a:r>
            <a:r>
              <a:rPr lang="en-US" altLang="zh-CN" dirty="0" err="1"/>
              <a:t>axios.get</a:t>
            </a:r>
            <a:r>
              <a:rPr lang="en-US" altLang="zh-CN" dirty="0"/>
              <a:t> </a:t>
            </a:r>
            <a:r>
              <a:rPr lang="zh-CN" altLang="en-US" dirty="0"/>
              <a:t>函数，编写一个天气查询页面，要求该页面中能 够根据用户输入的城市，查询该城市四季天气，包括四季平均高温、低温和降水量（单位为 </a:t>
            </a:r>
            <a:r>
              <a:rPr lang="en-US" altLang="zh-CN" dirty="0"/>
              <a:t>mm</a:t>
            </a:r>
            <a:r>
              <a:rPr lang="zh-CN" altLang="en-US" dirty="0"/>
              <a:t>） 指标。要求使用 </a:t>
            </a:r>
            <a:r>
              <a:rPr lang="en-US" altLang="zh-CN" dirty="0" err="1"/>
              <a:t>axios</a:t>
            </a:r>
            <a:r>
              <a:rPr lang="en-US" altLang="zh-CN" dirty="0"/>
              <a:t> </a:t>
            </a:r>
            <a:r>
              <a:rPr lang="zh-CN" altLang="en-US" dirty="0"/>
              <a:t>全局配置 </a:t>
            </a:r>
            <a:r>
              <a:rPr lang="en-US" altLang="zh-CN" dirty="0" err="1"/>
              <a:t>baseURL</a:t>
            </a:r>
            <a:r>
              <a:rPr lang="en-US" altLang="zh-CN" dirty="0"/>
              <a:t> </a:t>
            </a:r>
            <a:r>
              <a:rPr lang="zh-CN" altLang="en-US" dirty="0"/>
              <a:t>设置“天气 </a:t>
            </a:r>
            <a:r>
              <a:rPr lang="en-US" altLang="zh-CN" dirty="0"/>
              <a:t>API”</a:t>
            </a:r>
            <a:r>
              <a:rPr lang="zh-CN" altLang="en-US" dirty="0"/>
              <a:t>气象数据接口访问地址。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Promise </a:t>
            </a:r>
            <a:r>
              <a:rPr lang="zh-CN" altLang="en-US" sz="1800" dirty="0"/>
              <a:t>是一种异步编程的解决方案，有效地解决了“回调地狱”问题。我们可以将它理 解为一个容器，里面包裹着某个事件（异步任务），这个事件会在将来的某个时刻发生，同时它还会 保存事件的结果。从语法上说，</a:t>
            </a:r>
            <a:r>
              <a:rPr lang="en-US" altLang="zh-CN" sz="1800" dirty="0"/>
              <a:t>Promise </a:t>
            </a:r>
            <a:r>
              <a:rPr lang="zh-CN" altLang="en-US" sz="1800" dirty="0"/>
              <a:t>是一个对象，利用它可以获取异步操作的消息。它采用链 式调用方式实现多异步任务的顺序执行。 </a:t>
            </a:r>
            <a:endParaRPr lang="en-US" altLang="zh-CN" sz="1800" dirty="0"/>
          </a:p>
          <a:p>
            <a:r>
              <a:rPr lang="en-US" altLang="zh-CN" sz="1800" dirty="0" err="1"/>
              <a:t>async</a:t>
            </a:r>
            <a:r>
              <a:rPr lang="en-US" altLang="zh-CN" sz="1800" dirty="0"/>
              <a:t>/await </a:t>
            </a:r>
            <a:r>
              <a:rPr lang="zh-CN" altLang="en-US" sz="1800" dirty="0"/>
              <a:t>是在 </a:t>
            </a:r>
            <a:r>
              <a:rPr lang="en-US" altLang="zh-CN" sz="1800" dirty="0"/>
              <a:t>Promise </a:t>
            </a:r>
            <a:r>
              <a:rPr lang="zh-CN" altLang="en-US" sz="1800" dirty="0"/>
              <a:t>基础上的异步编程解决方案。它采用同步写法实现多异步任务 的顺序执行。</a:t>
            </a:r>
            <a:r>
              <a:rPr lang="en-US" altLang="zh-CN" sz="1800" dirty="0"/>
              <a:t>Promise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async</a:t>
            </a:r>
            <a:r>
              <a:rPr lang="en-US" altLang="zh-CN" sz="1800" dirty="0"/>
              <a:t>/await </a:t>
            </a:r>
            <a:r>
              <a:rPr lang="zh-CN" altLang="en-US" sz="1800" dirty="0"/>
              <a:t>都常见于 </a:t>
            </a:r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组件开发的异步流程处理，但后者在多异步 任务顺序执行的实现上更具优势。 </a:t>
            </a:r>
            <a:endParaRPr lang="en-US" altLang="zh-CN" sz="1800" dirty="0"/>
          </a:p>
          <a:p>
            <a:r>
              <a:rPr lang="en-US" altLang="zh-CN" sz="1800" dirty="0" err="1"/>
              <a:t>Vue</a:t>
            </a:r>
            <a:r>
              <a:rPr lang="en-US" altLang="zh-CN" sz="1800" dirty="0"/>
              <a:t> </a:t>
            </a:r>
            <a:r>
              <a:rPr lang="zh-CN" altLang="en-US" sz="1800" dirty="0"/>
              <a:t>通过 </a:t>
            </a:r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来实现对异步请求的操作。</a:t>
            </a:r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是一个强大的 </a:t>
            </a:r>
            <a:r>
              <a:rPr lang="en-US" altLang="zh-CN" sz="1800" dirty="0"/>
              <a:t>HTTP </a:t>
            </a:r>
            <a:r>
              <a:rPr lang="zh-CN" altLang="en-US" sz="1800" dirty="0"/>
              <a:t>库，可以用在浏览器 或 </a:t>
            </a:r>
            <a:r>
              <a:rPr lang="en-US" altLang="zh-CN" sz="1800" dirty="0"/>
              <a:t>Node.js </a:t>
            </a:r>
            <a:r>
              <a:rPr lang="zh-CN" altLang="en-US" sz="1800" dirty="0"/>
              <a:t>中，它提供了丰富的 </a:t>
            </a:r>
            <a:r>
              <a:rPr lang="en-US" altLang="zh-CN" sz="1800" dirty="0"/>
              <a:t>API</a:t>
            </a:r>
            <a:r>
              <a:rPr lang="zh-CN" altLang="en-US" sz="1800" dirty="0"/>
              <a:t>，支持 </a:t>
            </a:r>
            <a:r>
              <a:rPr lang="en-US" altLang="zh-CN" sz="1800" dirty="0"/>
              <a:t>Promise API</a:t>
            </a:r>
            <a:r>
              <a:rPr lang="zh-CN" altLang="en-US" sz="1800" dirty="0"/>
              <a:t>、异步请求处理、</a:t>
            </a:r>
            <a:r>
              <a:rPr lang="en-US" altLang="zh-CN" sz="1800" dirty="0"/>
              <a:t>JSON </a:t>
            </a:r>
            <a:r>
              <a:rPr lang="zh-CN" altLang="en-US" sz="1800" dirty="0"/>
              <a:t>数据自动转换等。</a:t>
            </a:r>
            <a:r>
              <a:rPr lang="zh-CN" altLang="en-US" sz="2200" dirty="0"/>
              <a:t> </a:t>
            </a: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Autofit/>
          </a:bodyPr>
          <a:lstStyle/>
          <a:p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处理网络请求的工作主要包括提交请求和接收响应结果两个部分，提交请求需要进行请 求配置，包括请求地址（</a:t>
            </a:r>
            <a:r>
              <a:rPr lang="en-US" altLang="zh-CN" sz="1800" dirty="0" err="1"/>
              <a:t>url</a:t>
            </a:r>
            <a:r>
              <a:rPr lang="zh-CN" altLang="en-US" sz="1800" dirty="0"/>
              <a:t>）、请求参数（</a:t>
            </a:r>
            <a:r>
              <a:rPr lang="en-US" altLang="zh-CN" sz="1800" dirty="0" err="1"/>
              <a:t>params</a:t>
            </a:r>
            <a:r>
              <a:rPr lang="en-US" altLang="zh-CN" sz="1800" dirty="0"/>
              <a:t>/data</a:t>
            </a:r>
            <a:r>
              <a:rPr lang="zh-CN" altLang="en-US" sz="1800" dirty="0"/>
              <a:t>）、请求类型（</a:t>
            </a:r>
            <a:r>
              <a:rPr lang="en-US" altLang="zh-CN" sz="1800" dirty="0"/>
              <a:t>GET</a:t>
            </a:r>
            <a:r>
              <a:rPr lang="zh-CN" altLang="en-US" sz="1800" dirty="0"/>
              <a:t>、</a:t>
            </a:r>
            <a:r>
              <a:rPr lang="en-US" altLang="zh-CN" sz="1800" dirty="0"/>
              <a:t>POST </a:t>
            </a:r>
            <a:r>
              <a:rPr lang="zh-CN" altLang="en-US" sz="1800" dirty="0"/>
              <a:t>等）、自定义请求 头（</a:t>
            </a:r>
            <a:r>
              <a:rPr lang="en-US" altLang="zh-CN" sz="1800" dirty="0"/>
              <a:t>headers</a:t>
            </a:r>
            <a:r>
              <a:rPr lang="zh-CN" altLang="en-US" sz="1800" dirty="0"/>
              <a:t>）等；接收响应结果则需要了解响应对象结构，读取所需的响应结果数据，响应对象的常 用属性有响应结果（</a:t>
            </a:r>
            <a:r>
              <a:rPr lang="en-US" altLang="zh-CN" sz="1800" dirty="0"/>
              <a:t>data</a:t>
            </a:r>
            <a:r>
              <a:rPr lang="zh-CN" altLang="en-US" sz="1800" dirty="0"/>
              <a:t>）、响应的 </a:t>
            </a:r>
            <a:r>
              <a:rPr lang="en-US" altLang="zh-CN" sz="1800" dirty="0"/>
              <a:t>HTTP </a:t>
            </a:r>
            <a:r>
              <a:rPr lang="zh-CN" altLang="en-US" sz="1800" dirty="0"/>
              <a:t>状态码（</a:t>
            </a:r>
            <a:r>
              <a:rPr lang="en-US" altLang="zh-CN" sz="1800" dirty="0"/>
              <a:t>status</a:t>
            </a:r>
            <a:r>
              <a:rPr lang="zh-CN" altLang="en-US" sz="1800" dirty="0"/>
              <a:t>）和响应的 </a:t>
            </a:r>
            <a:r>
              <a:rPr lang="en-US" altLang="zh-CN" sz="1800" dirty="0"/>
              <a:t>HTTP </a:t>
            </a:r>
            <a:r>
              <a:rPr lang="zh-CN" altLang="en-US" sz="1800" dirty="0"/>
              <a:t>状态信息（</a:t>
            </a:r>
            <a:r>
              <a:rPr lang="en-US" altLang="zh-CN" sz="1800" dirty="0" err="1"/>
              <a:t>statusText</a:t>
            </a:r>
            <a:r>
              <a:rPr lang="zh-CN" altLang="en-US" sz="1800" dirty="0"/>
              <a:t>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FZLanTingKanHei-R-GBK"/>
              </a:rPr>
              <a:t>。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的用法有：（</a:t>
            </a:r>
            <a:r>
              <a:rPr lang="en-US" altLang="zh-CN" sz="1800" dirty="0"/>
              <a:t>1</a:t>
            </a:r>
            <a:r>
              <a:rPr lang="zh-CN" altLang="en-US" sz="1800" dirty="0"/>
              <a:t>）传递请求配置对象处理任何类型的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请求；（</a:t>
            </a:r>
            <a:r>
              <a:rPr lang="en-US" altLang="zh-CN" sz="1800" dirty="0"/>
              <a:t>2</a:t>
            </a:r>
            <a:r>
              <a:rPr lang="zh-CN" altLang="en-US" sz="1800" dirty="0"/>
              <a:t>）针对不同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请求，使用请求别名的快捷方式，如 </a:t>
            </a:r>
            <a:r>
              <a:rPr lang="en-US" altLang="zh-CN" sz="1800" dirty="0" err="1"/>
              <a:t>axios.get</a:t>
            </a:r>
            <a:r>
              <a:rPr lang="en-US" altLang="zh-CN" sz="1800" dirty="0"/>
              <a:t>()</a:t>
            </a:r>
            <a:r>
              <a:rPr lang="zh-CN" altLang="en-US" sz="1800" dirty="0"/>
              <a:t>等。 </a:t>
            </a:r>
            <a:endParaRPr lang="en-US" altLang="zh-CN" sz="1800" dirty="0"/>
          </a:p>
          <a:p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的全局配置，为开发者提供了网络请求通用配置的设置途径，结合具体的网络请求需 要，实现了类同配置的复用与具体配置的定制的并举。常用全局配置选项有请求 </a:t>
            </a:r>
            <a:r>
              <a:rPr lang="en-US" altLang="zh-CN" sz="1800" dirty="0"/>
              <a:t>IP </a:t>
            </a:r>
            <a:r>
              <a:rPr lang="zh-CN" altLang="en-US" sz="1800" dirty="0"/>
              <a:t>和端口号 （</a:t>
            </a:r>
            <a:r>
              <a:rPr lang="en-US" altLang="zh-CN" sz="1800" dirty="0" err="1"/>
              <a:t>baseURL</a:t>
            </a:r>
            <a:r>
              <a:rPr lang="zh-CN" altLang="en-US" sz="1800" dirty="0"/>
              <a:t>）、请求头部（</a:t>
            </a:r>
            <a:r>
              <a:rPr lang="en-US" altLang="zh-CN" sz="1800" dirty="0"/>
              <a:t>headers</a:t>
            </a:r>
            <a:r>
              <a:rPr lang="zh-CN" altLang="en-US" sz="1800" dirty="0"/>
              <a:t>）、请求超时期限（</a:t>
            </a:r>
            <a:r>
              <a:rPr lang="en-US" altLang="zh-CN" sz="1800" dirty="0"/>
              <a:t>timeout</a:t>
            </a:r>
            <a:r>
              <a:rPr lang="zh-CN" altLang="en-US" sz="1800" dirty="0"/>
              <a:t>）和拦截器（</a:t>
            </a:r>
            <a:r>
              <a:rPr lang="en-US" altLang="zh-CN" sz="1800" dirty="0"/>
              <a:t>interceptors</a:t>
            </a:r>
            <a:r>
              <a:rPr lang="zh-CN" altLang="en-US" sz="1800" dirty="0"/>
              <a:t>）等。 </a:t>
            </a:r>
            <a:endParaRPr lang="en-US" altLang="zh-CN" sz="1800" dirty="0"/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是一个强大的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HTTP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库，可以用在浏览器或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Node.js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中，它提供了丰富的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，支持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Promise API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、异步请求处理、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JSON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数据自动转换等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作用：在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中，用于实现对异步请求的处理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Autofit/>
          </a:bodyPr>
          <a:lstStyle/>
          <a:p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拦截器是一种钩子函数，它会在特定的操作之前或之后被触发。</a:t>
            </a:r>
            <a:r>
              <a:rPr lang="en-US" altLang="zh-CN" sz="1800" dirty="0" err="1"/>
              <a:t>axios</a:t>
            </a:r>
            <a:r>
              <a:rPr lang="en-US" altLang="zh-CN" sz="1800" dirty="0"/>
              <a:t> </a:t>
            </a:r>
            <a:r>
              <a:rPr lang="zh-CN" altLang="en-US" sz="1800" dirty="0"/>
              <a:t>提供了两种拦截器：（</a:t>
            </a:r>
            <a:r>
              <a:rPr lang="en-US" altLang="zh-CN" sz="1800" dirty="0"/>
              <a:t>1</a:t>
            </a:r>
            <a:r>
              <a:rPr lang="zh-CN" altLang="en-US" sz="1800" dirty="0"/>
              <a:t>）请求方向的拦截器，在请求发送前统一执行某些操作；（</a:t>
            </a:r>
            <a:r>
              <a:rPr lang="en-US" altLang="zh-CN" sz="1800" dirty="0"/>
              <a:t>2</a:t>
            </a:r>
            <a:r>
              <a:rPr lang="zh-CN" altLang="en-US" sz="1800" dirty="0"/>
              <a:t>）响应方向的拦截器，在接收 到服务器端响应结果后统一执行某些操作</a:t>
            </a: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相关概念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异步编程</a:t>
            </a:r>
          </a:p>
          <a:p>
            <a:pPr lvl="2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ES6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标准采用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Promise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代替传统的“回调函数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事件”异步编程方案，以解决“回调地狱”问题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ES7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基础上加以改进，提出了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async/await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异步编程方案，使得代码更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为简洁易读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Promise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，可以理解为一个容器，里面包裹着某个事件（异步任务），这个事件会在将来的某个时刻发生，同时它还会保存事件的结果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创建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Promise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的语法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548" y="3633237"/>
            <a:ext cx="4422119" cy="258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相关概念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143000" lvl="3">
              <a:spcBef>
                <a:spcPts val="1000"/>
              </a:spcBef>
              <a:buClr>
                <a:srgbClr val="A9D08E"/>
              </a:buClr>
            </a:pPr>
            <a:r>
              <a:rPr lang="en-US" altLang="zh-CN" sz="2200" dirty="0"/>
              <a:t>Promise </a:t>
            </a:r>
            <a:r>
              <a:rPr lang="zh-CN" altLang="en-US" sz="2200" dirty="0"/>
              <a:t>对象的状态：</a:t>
            </a:r>
            <a:r>
              <a:rPr lang="en-US" altLang="zh-CN" sz="2200" dirty="0"/>
              <a:t>Pending</a:t>
            </a:r>
            <a:r>
              <a:rPr lang="zh-CN" altLang="en-US" sz="2200" dirty="0"/>
              <a:t>（等待中）、</a:t>
            </a:r>
            <a:r>
              <a:rPr lang="en-US" altLang="zh-CN" sz="2200" dirty="0"/>
              <a:t>Resolved</a:t>
            </a:r>
            <a:r>
              <a:rPr lang="zh-CN" altLang="en-US" sz="2200" dirty="0"/>
              <a:t>（已完成）和 </a:t>
            </a:r>
            <a:r>
              <a:rPr lang="en-US" altLang="zh-CN" sz="2200" dirty="0"/>
              <a:t>Rejected</a:t>
            </a:r>
            <a:r>
              <a:rPr lang="zh-CN" altLang="en-US" sz="2200" dirty="0"/>
              <a:t>（已失 败）</a:t>
            </a:r>
            <a:endParaRPr lang="en-US" altLang="zh-CN" sz="2200" dirty="0"/>
          </a:p>
          <a:p>
            <a:pPr marL="1143000" lvl="3">
              <a:spcBef>
                <a:spcPts val="1000"/>
              </a:spcBef>
              <a:buClr>
                <a:srgbClr val="A9D08E"/>
              </a:buClr>
            </a:pPr>
            <a:r>
              <a:rPr lang="en-US" altLang="zh-CN" sz="2200" dirty="0"/>
              <a:t>Promise </a:t>
            </a:r>
            <a:r>
              <a:rPr lang="zh-CN" altLang="en-US" sz="2200" dirty="0"/>
              <a:t>对象的参数：</a:t>
            </a:r>
            <a:r>
              <a:rPr lang="en-US" altLang="zh-CN" sz="2200" dirty="0"/>
              <a:t>resolve </a:t>
            </a:r>
            <a:r>
              <a:rPr lang="zh-CN" altLang="en-US" sz="2200" dirty="0"/>
              <a:t>和 </a:t>
            </a:r>
            <a:r>
              <a:rPr lang="en-US" altLang="zh-CN" sz="2200" dirty="0"/>
              <a:t>reject</a:t>
            </a:r>
          </a:p>
          <a:p>
            <a:pPr marL="1143000" lvl="3">
              <a:spcBef>
                <a:spcPts val="1000"/>
              </a:spcBef>
              <a:buClr>
                <a:srgbClr val="A9D08E"/>
              </a:buClr>
            </a:pPr>
            <a:r>
              <a:rPr lang="en-US" altLang="zh-CN" sz="2200" dirty="0"/>
              <a:t>Promise </a:t>
            </a:r>
            <a:r>
              <a:rPr lang="zh-CN" altLang="en-US" sz="2200" dirty="0"/>
              <a:t>对象的方法：</a:t>
            </a:r>
            <a:r>
              <a:rPr lang="en-US" altLang="zh-CN" sz="2200" dirty="0"/>
              <a:t>then </a:t>
            </a:r>
            <a:r>
              <a:rPr lang="zh-CN" altLang="en-US" sz="2200" dirty="0"/>
              <a:t>和 </a:t>
            </a:r>
            <a:r>
              <a:rPr lang="en-US" altLang="zh-CN" sz="2200" dirty="0"/>
              <a:t>catch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 dirty="0"/>
              <a:t>Promise </a:t>
            </a:r>
            <a:r>
              <a:rPr lang="zh-CN" altLang="en-US" dirty="0"/>
              <a:t>实现异步编程的原理</a:t>
            </a:r>
            <a:endParaRPr lang="en-US" altLang="zh-CN" dirty="0"/>
          </a:p>
          <a:p>
            <a:pPr lvl="1"/>
            <a:endParaRPr lang="en-US" altLang="zh-CN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223" y="2678824"/>
            <a:ext cx="8417740" cy="319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Promise </a:t>
            </a:r>
            <a:r>
              <a:rPr lang="zh-CN" altLang="en-US" dirty="0"/>
              <a:t>对象的应用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03" y="1902656"/>
            <a:ext cx="5372661" cy="33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6" y="4346175"/>
            <a:ext cx="5404284" cy="90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3044" y="37866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 err="1">
                <a:sym typeface="+mn-ea"/>
              </a:rPr>
              <a:t>axios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4257563" cy="4641850"/>
          </a:xfrm>
        </p:spPr>
        <p:txBody>
          <a:bodyPr anchor="t">
            <a:normAutofit fontScale="97500"/>
          </a:bodyPr>
          <a:lstStyle/>
          <a:p>
            <a:r>
              <a:rPr lang="zh-CN" dirty="0"/>
              <a:t> </a:t>
            </a:r>
            <a:r>
              <a:rPr lang="zh-CN" altLang="en-US" dirty="0"/>
              <a:t>示例：</a:t>
            </a:r>
            <a:r>
              <a:rPr lang="en-US" altLang="zh-CN" dirty="0"/>
              <a:t>Promise </a:t>
            </a:r>
            <a:r>
              <a:rPr lang="zh-CN" altLang="en-US" dirty="0"/>
              <a:t>实现多异步任务的顺序执行</a:t>
            </a:r>
            <a:endParaRPr 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7" y="1631516"/>
            <a:ext cx="4706805" cy="13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7" y="2956473"/>
            <a:ext cx="4706805" cy="35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11624" y="4493572"/>
            <a:ext cx="384765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在停留 </a:t>
            </a:r>
            <a:r>
              <a:rPr lang="en-US" altLang="zh-CN" dirty="0"/>
              <a:t>2s</a:t>
            </a:r>
            <a:r>
              <a:rPr lang="zh-CN" altLang="en-US" dirty="0"/>
              <a:t>、</a:t>
            </a:r>
            <a:r>
              <a:rPr lang="en-US" altLang="zh-CN" dirty="0"/>
              <a:t>4s</a:t>
            </a:r>
            <a:r>
              <a:rPr lang="zh-CN" altLang="en-US" dirty="0"/>
              <a:t>、</a:t>
            </a:r>
            <a:r>
              <a:rPr lang="en-US" altLang="zh-CN" dirty="0"/>
              <a:t>6s </a:t>
            </a:r>
            <a:r>
              <a:rPr lang="zh-CN" altLang="en-US" dirty="0"/>
              <a:t>后，控制台分别输出了“第一层嵌套”、“第二层嵌套”、“第 三层嵌套”。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3044" y="37866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1369</Words>
  <Application>Microsoft Macintosh PowerPoint</Application>
  <PresentationFormat>宽屏</PresentationFormat>
  <Paragraphs>119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微软雅黑</vt:lpstr>
      <vt:lpstr>FZLanTingKanHei-R-GBK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认识axios</vt:lpstr>
      <vt:lpstr>认识axios</vt:lpstr>
      <vt:lpstr>认识axios</vt:lpstr>
      <vt:lpstr>认识axios</vt:lpstr>
      <vt:lpstr>认识axios</vt:lpstr>
      <vt:lpstr>认识axios</vt:lpstr>
      <vt:lpstr>认识axios</vt:lpstr>
      <vt:lpstr>认识axios</vt:lpstr>
      <vt:lpstr>认识axios</vt:lpstr>
      <vt:lpstr>认识axios</vt:lpstr>
      <vt:lpstr>axios 安装与配置</vt:lpstr>
      <vt:lpstr>axios 安装与配置</vt:lpstr>
      <vt:lpstr>axios API</vt:lpstr>
      <vt:lpstr>axios 处理 HTTP 请求</vt:lpstr>
      <vt:lpstr>axios 处理 HTTP 请求</vt:lpstr>
      <vt:lpstr>axios 拦截器</vt:lpstr>
      <vt:lpstr>axios 拦截器</vt:lpstr>
      <vt:lpstr>axios 拦截器</vt:lpstr>
      <vt:lpstr>axios 拦截器</vt:lpstr>
      <vt:lpstr>项目 7 查询旅游城市天气 </vt:lpstr>
      <vt:lpstr>项目 7 查询旅游城市天气 </vt:lpstr>
      <vt:lpstr>项目 7 查询旅游城市天气 </vt:lpstr>
      <vt:lpstr>项目 7 查询旅游城市天气 </vt:lpstr>
      <vt:lpstr>项目 7 查询旅游城市天气 </vt:lpstr>
      <vt:lpstr>同步训练</vt:lpstr>
      <vt:lpstr>单元小结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479</cp:revision>
  <dcterms:created xsi:type="dcterms:W3CDTF">2021-08-26T09:34:00Z</dcterms:created>
  <dcterms:modified xsi:type="dcterms:W3CDTF">2024-03-26T01:39:48Z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