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292" r:id="rId5"/>
    <p:sldId id="326" r:id="rId6"/>
    <p:sldId id="403" r:id="rId7"/>
    <p:sldId id="404" r:id="rId8"/>
    <p:sldId id="405" r:id="rId9"/>
    <p:sldId id="406" r:id="rId10"/>
    <p:sldId id="407" r:id="rId11"/>
    <p:sldId id="345" r:id="rId12"/>
    <p:sldId id="408" r:id="rId13"/>
    <p:sldId id="346" r:id="rId14"/>
    <p:sldId id="347" r:id="rId15"/>
    <p:sldId id="348" r:id="rId16"/>
    <p:sldId id="448" r:id="rId17"/>
    <p:sldId id="323" r:id="rId18"/>
    <p:sldId id="325" r:id="rId19"/>
    <p:sldId id="409" r:id="rId20"/>
    <p:sldId id="349" r:id="rId21"/>
    <p:sldId id="410" r:id="rId22"/>
    <p:sldId id="411" r:id="rId23"/>
    <p:sldId id="449" r:id="rId24"/>
    <p:sldId id="412" r:id="rId25"/>
    <p:sldId id="413" r:id="rId26"/>
    <p:sldId id="414" r:id="rId27"/>
    <p:sldId id="416" r:id="rId28"/>
    <p:sldId id="417" r:id="rId29"/>
    <p:sldId id="418" r:id="rId30"/>
    <p:sldId id="450" r:id="rId31"/>
    <p:sldId id="420" r:id="rId32"/>
    <p:sldId id="421" r:id="rId33"/>
    <p:sldId id="422" r:id="rId34"/>
    <p:sldId id="423" r:id="rId35"/>
    <p:sldId id="424" r:id="rId36"/>
    <p:sldId id="451" r:id="rId37"/>
    <p:sldId id="425" r:id="rId38"/>
    <p:sldId id="452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6" r:id="rId59"/>
    <p:sldId id="447" r:id="rId60"/>
    <p:sldId id="445" r:id="rId61"/>
    <p:sldId id="343" r:id="rId62"/>
    <p:sldId id="396" r:id="rId63"/>
    <p:sldId id="397" r:id="rId64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3.xml"/><Relationship Id="rId7" Type="http://schemas.openxmlformats.org/officeDocument/2006/relationships/image" Target="../media/image3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43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66.xml"/><Relationship Id="rId7" Type="http://schemas.openxmlformats.org/officeDocument/2006/relationships/image" Target="../media/image5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64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单元三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组件基础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>
                <a:sym typeface="+mn-ea"/>
              </a:rPr>
              <a:t>组件声明语法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组件定义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82365" y="1761490"/>
            <a:ext cx="5831205" cy="46634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组件的使用流程 </a:t>
            </a:r>
          </a:p>
          <a:p>
            <a:pPr lvl="1"/>
            <a:r>
              <a:rPr lang="en-US" altLang="zh-CN">
                <a:sym typeface="+mn-ea"/>
              </a:rPr>
              <a:t>组件定义：利用 JavaScript 创建组件对象</a:t>
            </a:r>
          </a:p>
          <a:p>
            <a:pPr lvl="1"/>
            <a:r>
              <a:rPr lang="en-US" altLang="zh-CN">
                <a:sym typeface="+mn-ea"/>
              </a:rPr>
              <a:t>组件注册：按照使用范围，对组件进行全局或局部注册，并给它起一个组件注册名</a:t>
            </a:r>
          </a:p>
          <a:p>
            <a:pPr lvl="1"/>
            <a:r>
              <a:rPr lang="en-US" altLang="zh-CN">
                <a:sym typeface="+mn-ea"/>
              </a:rPr>
              <a:t>组件调用：以组件注册名为元素名，在 HTML 页面中调用该组件</a:t>
            </a: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393690" cy="4641850"/>
          </a:xfrm>
        </p:spPr>
        <p:txBody>
          <a:bodyPr anchor="t">
            <a:normAutofit/>
          </a:bodyPr>
          <a:lstStyle/>
          <a:p>
            <a:pPr lvl="1"/>
            <a:r>
              <a:rPr lang="zh-CN">
                <a:sym typeface="+mn-ea"/>
              </a:rPr>
              <a:t>示例</a:t>
            </a:r>
          </a:p>
          <a:p>
            <a:pPr lvl="2"/>
            <a:r>
              <a:rPr lang="zh-CN"/>
              <a:t>创建一个名为 MyComponent 的组件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组件定义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34760" y="365125"/>
            <a:ext cx="4789170" cy="6308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6965" y="4133850"/>
            <a:ext cx="47212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我是根组件！</a:t>
            </a:r>
          </a:p>
          <a:p>
            <a:r>
              <a:rPr lang="zh-CN" altLang="en-US"/>
              <a:t>MyComponent 是自定义的一个组件!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86940" y="3244850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>
                <a:sym typeface="+mn-ea"/>
              </a:rPr>
              <a:t>组件注册名的命名方式</a:t>
            </a:r>
          </a:p>
          <a:p>
            <a:pPr lvl="1"/>
            <a:r>
              <a:rPr lang="zh-CN">
                <a:sym typeface="+mn-ea"/>
              </a:rPr>
              <a:t>使用 kebab-case 方式命名（推荐）</a:t>
            </a:r>
          </a:p>
          <a:p>
            <a:pPr lvl="2"/>
            <a:r>
              <a:rPr lang="zh-CN">
                <a:sym typeface="+mn-ea"/>
              </a:rPr>
              <a:t>所有字母小写，名称中各单词用短横线“-”连接</a:t>
            </a:r>
          </a:p>
          <a:p>
            <a:pPr lvl="2"/>
            <a:r>
              <a:rPr lang="zh-CN">
                <a:sym typeface="+mn-ea"/>
              </a:rPr>
              <a:t>简写方式：组件注册名与组件对象名命名相同，再使用 kebab-case 方式调用组件</a:t>
            </a:r>
          </a:p>
          <a:p>
            <a:pPr lvl="1"/>
            <a:endParaRPr lang="zh-CN">
              <a:sym typeface="+mn-ea"/>
            </a:endParaRPr>
          </a:p>
          <a:p>
            <a:pPr lvl="1"/>
            <a:endParaRPr lang="zh-CN">
              <a:sym typeface="+mn-ea"/>
            </a:endParaRPr>
          </a:p>
          <a:p>
            <a:pPr lvl="1"/>
            <a:r>
              <a:rPr lang="zh-CN">
                <a:sym typeface="+mn-ea"/>
              </a:rPr>
              <a:t>使用 PascalCase（每个单词首字母大写）方式</a:t>
            </a:r>
          </a:p>
          <a:p>
            <a:pPr lvl="1"/>
            <a:endParaRPr lang="zh-CN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组件定义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93635" y="2294255"/>
            <a:ext cx="4587240" cy="970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56855" y="4981575"/>
            <a:ext cx="3868420" cy="897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48180" y="3864610"/>
            <a:ext cx="3326130" cy="9474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>
                <a:sym typeface="+mn-ea"/>
              </a:rPr>
              <a:t> 全局注册</a:t>
            </a:r>
          </a:p>
          <a:p>
            <a:pPr lvl="1"/>
            <a:r>
              <a:rPr lang="zh-CN" altLang="en-US" sz="2400">
                <a:sym typeface="+mn-ea"/>
              </a:rPr>
              <a:t>作用</a:t>
            </a:r>
            <a:r>
              <a:rPr lang="zh-CN" altLang="en-US">
                <a:sym typeface="+mn-ea"/>
              </a:rPr>
              <a:t>：被全局注册的组件可应用于整个 Vue 应用程序的任意组件中</a:t>
            </a:r>
          </a:p>
          <a:p>
            <a:pPr lvl="1"/>
            <a:r>
              <a:rPr lang="zh-CN" altLang="en-US"/>
              <a:t>语法：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组件注册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64790" y="2952750"/>
            <a:ext cx="5783580" cy="384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组件注册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3550" y="4012565"/>
            <a:ext cx="7738745" cy="1443355"/>
          </a:xfrm>
          <a:prstGeom prst="rect">
            <a:avLst/>
          </a:prstGeom>
        </p:spPr>
      </p:pic>
      <p:sp>
        <p:nvSpPr>
          <p:cNvPr id="20481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2310" y="1484630"/>
            <a:ext cx="10652125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rgbClr val="A9D08E"/>
              </a:buClr>
              <a:buFont typeface="Wingdings" panose="05000000000000000000" charset="0"/>
              <a:buChar char="p"/>
              <a:defRPr sz="2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F8CBAD"/>
              </a:buClr>
              <a:buFont typeface="Wingdings" panose="05000000000000000000" charset="0"/>
              <a:buChar char="p"/>
              <a:defRPr sz="24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BFBFBF"/>
              </a:buClr>
              <a:buFont typeface="Wingdings" panose="05000000000000000000" charset="0"/>
              <a:buChar char="p"/>
              <a:defRPr sz="20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全局注册（续）</a:t>
            </a:r>
          </a:p>
          <a:p>
            <a:pPr lvl="1"/>
            <a:r>
              <a:rPr lang="zh-CN" altLang="en-US" sz="2400"/>
              <a:t>示例</a:t>
            </a:r>
          </a:p>
          <a:p>
            <a:pPr lvl="2"/>
            <a:r>
              <a:rPr lang="zh-CN" altLang="en-US"/>
              <a:t>注册全局组件，实现单击按钮计数功能</a:t>
            </a:r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7735" y="3665855"/>
            <a:ext cx="192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组件注册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1575"/>
          <a:stretch>
            <a:fillRect/>
          </a:stretch>
        </p:blipFill>
        <p:spPr>
          <a:xfrm>
            <a:off x="3956050" y="902970"/>
            <a:ext cx="6544945" cy="588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l="1575"/>
          <a:stretch>
            <a:fillRect/>
          </a:stretch>
        </p:blipFill>
        <p:spPr>
          <a:xfrm>
            <a:off x="3955415" y="1269365"/>
            <a:ext cx="6545580" cy="9702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局部注册</a:t>
            </a:r>
          </a:p>
          <a:p>
            <a:pPr lvl="1"/>
            <a:r>
              <a:rPr lang="zh-CN" altLang="en-US" sz="2400"/>
              <a:t>作用：通过组件 components选项来实现的，这使得被注册的组件只能在其父组件中使用</a:t>
            </a:r>
          </a:p>
          <a:p>
            <a:pPr lvl="1"/>
            <a:r>
              <a:rPr lang="zh-CN" altLang="en-US" sz="2400"/>
              <a:t>语法：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组件注册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77440" y="3429000"/>
            <a:ext cx="3823335" cy="11195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局部注册（续）</a:t>
            </a:r>
          </a:p>
          <a:p>
            <a:pPr lvl="1"/>
            <a:r>
              <a:rPr lang="zh-CN" altLang="en-US" sz="2400"/>
              <a:t>示例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组件注册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79695" y="1484630"/>
            <a:ext cx="5200015" cy="5306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4100" y="4566920"/>
            <a:ext cx="3308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ComponentA 是一个局部组件!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1325" y="3789680"/>
            <a:ext cx="174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2125" cy="4641850"/>
          </a:xfrm>
        </p:spPr>
        <p:txBody>
          <a:bodyPr anchor="t">
            <a:normAutofit lnSpcReduction="10000"/>
          </a:bodyPr>
          <a:lstStyle/>
          <a:p>
            <a:r>
              <a:rPr lang="zh-CN" altLang="en-US"/>
              <a:t>组件间数据传递方式</a:t>
            </a:r>
          </a:p>
          <a:p>
            <a:pPr lvl="1"/>
            <a:r>
              <a:rPr lang="zh-CN" altLang="en-US"/>
              <a:t>父子组件之间的通信；兄弟组件之间的通信；隔代组件之间的通信</a:t>
            </a:r>
          </a:p>
          <a:p>
            <a:r>
              <a:rPr lang="zh-CN" altLang="en-US"/>
              <a:t>组件间数据传递常用方式</a:t>
            </a:r>
          </a:p>
          <a:p>
            <a:pPr lvl="1"/>
            <a:r>
              <a:rPr lang="zh-CN" altLang="en-US"/>
              <a:t>父组件传值给子组件，它是利用组件 props 选项定义的属性来实现的</a:t>
            </a:r>
          </a:p>
          <a:p>
            <a:pPr lvl="1"/>
            <a:r>
              <a:rPr lang="en-US" altLang="zh-CN"/>
              <a:t>props</a:t>
            </a:r>
            <a:r>
              <a:rPr lang="zh-CN" altLang="en-US"/>
              <a:t>属性语法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7015" y="4693920"/>
            <a:ext cx="6461760" cy="443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720"/>
          </a:xfrm>
        </p:spPr>
        <p:txBody>
          <a:bodyPr>
            <a:noAutofit/>
          </a:bodyPr>
          <a:lstStyle/>
          <a:p>
            <a:r>
              <a:rPr sz="2200"/>
              <a:t>认识组件 </a:t>
            </a:r>
          </a:p>
          <a:p>
            <a:r>
              <a:rPr sz="2200"/>
              <a:t>组件定义 </a:t>
            </a:r>
          </a:p>
          <a:p>
            <a:r>
              <a:rPr sz="2200"/>
              <a:t>组件注册 </a:t>
            </a:r>
          </a:p>
          <a:p>
            <a:r>
              <a:rPr sz="2200"/>
              <a:t>组件间数据传递 </a:t>
            </a:r>
          </a:p>
          <a:p>
            <a:r>
              <a:rPr sz="2200"/>
              <a:t>组件事件 </a:t>
            </a:r>
          </a:p>
          <a:p>
            <a:r>
              <a:rPr sz="2200"/>
              <a:t>组件插槽 </a:t>
            </a:r>
          </a:p>
          <a:p>
            <a:r>
              <a:rPr sz="2200"/>
              <a:t>动态组件</a:t>
            </a:r>
          </a:p>
          <a:p>
            <a:r>
              <a:rPr sz="2200">
                <a:sym typeface="+mn-ea"/>
              </a:rPr>
              <a:t>项目 3 自定义页面图标样式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212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组件间数据传递常用方式</a:t>
            </a:r>
          </a:p>
          <a:p>
            <a:pPr lvl="1"/>
            <a:r>
              <a:rPr lang="zh-CN" altLang="en-US"/>
              <a:t>父组件传值给子组件，它是利用组件 props 选项定义的属性来实现的</a:t>
            </a:r>
          </a:p>
          <a:p>
            <a:pPr lvl="0"/>
            <a:r>
              <a:rPr lang="en-US" altLang="zh-CN"/>
              <a:t>props</a:t>
            </a:r>
            <a:r>
              <a:rPr lang="zh-CN" altLang="en-US"/>
              <a:t>属性</a:t>
            </a:r>
          </a:p>
          <a:p>
            <a:pPr lvl="1"/>
            <a:r>
              <a:rPr lang="zh-CN" altLang="en-US"/>
              <a:t>语法：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82420" y="4184015"/>
            <a:ext cx="6461760" cy="443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3980180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属性（续）</a:t>
            </a:r>
          </a:p>
          <a:p>
            <a:pPr lvl="1"/>
            <a:r>
              <a:rPr lang="zh-CN" altLang="en-US"/>
              <a:t>示例：使用 props 实现组件间的数据传递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78245" y="1536700"/>
            <a:ext cx="5732145" cy="5282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570" y="4804410"/>
            <a:ext cx="5853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我是子组件。这是从父组件来的数据：我是父组件数据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31695" y="407860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props</a:t>
            </a:r>
            <a:r>
              <a:rPr lang="zh-CN" altLang="en-US">
                <a:sym typeface="+mn-ea"/>
              </a:rPr>
              <a:t>属性（续）</a:t>
            </a:r>
            <a:endParaRPr lang="zh-CN" altLang="en-US"/>
          </a:p>
          <a:p>
            <a:pPr lvl="1"/>
            <a:r>
              <a:rPr lang="zh-CN" altLang="en-US"/>
              <a:t>示例：使用 props 实现父组件向子组件动态传递数据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74925" y="2877185"/>
            <a:ext cx="6557010" cy="27654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00" y="1517650"/>
            <a:ext cx="5550535" cy="1382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6745" y="1497330"/>
            <a:ext cx="5334000" cy="53022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</a:p>
          <a:p>
            <a:pPr lvl="1"/>
            <a:r>
              <a:rPr lang="zh-CN" altLang="en-US"/>
              <a:t>作用：对</a:t>
            </a:r>
            <a:r>
              <a:rPr lang="en-US" altLang="zh-CN"/>
              <a:t>props</a:t>
            </a:r>
            <a:r>
              <a:rPr lang="zh-CN" altLang="en-US"/>
              <a:t>属性验证的目的是为了确保他人能正确使用组件</a:t>
            </a:r>
          </a:p>
          <a:p>
            <a:pPr lvl="1"/>
            <a:r>
              <a:rPr lang="zh-CN" altLang="en-US"/>
              <a:t>验证内容：包括数据类型、值范围等，允许的数据类型包括字符串（String）、数值（Number）、布尔（Boolean）、数组（Array）、对象（Object）、日期（Date）、函数（Function）和符号（Symbol）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  <a:r>
              <a:rPr lang="zh-CN"/>
              <a:t>方式</a:t>
            </a:r>
          </a:p>
          <a:p>
            <a:pPr lvl="1"/>
            <a:r>
              <a:rPr lang="zh-CN"/>
              <a:t>数据类型验证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74845" y="3429000"/>
            <a:ext cx="5120640" cy="741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74845" y="4549140"/>
            <a:ext cx="5026025" cy="84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1760" y="3429000"/>
            <a:ext cx="276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数据类型为一种类型示例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81760" y="4641850"/>
            <a:ext cx="276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数据类型为多种类型示例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  <a:r>
              <a:rPr lang="zh-CN"/>
              <a:t>方式（续）</a:t>
            </a:r>
          </a:p>
          <a:p>
            <a:pPr lvl="1"/>
            <a:r>
              <a:rPr lang="zh-CN"/>
              <a:t>必填值验证：通过 required 选项，将属性设置为必须有值且其数据类型为 type 选项指定的数据类型。例如：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6565" y="3429000"/>
            <a:ext cx="2915285" cy="21761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  <a:r>
              <a:rPr lang="zh-CN"/>
              <a:t>方式（续）</a:t>
            </a:r>
          </a:p>
          <a:p>
            <a:pPr lvl="1"/>
            <a:r>
              <a:rPr lang="zh-CN"/>
              <a:t>默认值设置：利用 default 选项，可设置属性默认值。当父组件调用子组件，未在子组件元素中绑定属性，即未传递属性值时，默认值将生效。例如：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87140" y="3645535"/>
            <a:ext cx="2821305" cy="18535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  <a:r>
              <a:rPr lang="zh-CN"/>
              <a:t>方式（续）</a:t>
            </a:r>
          </a:p>
          <a:p>
            <a:pPr lvl="1"/>
            <a:r>
              <a:rPr lang="zh-CN"/>
              <a:t>自定义验证函数：如果需要进行复杂验证，可以自定义验证函数来判断属性是否符合要求。例如：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29280" y="3524250"/>
            <a:ext cx="4476750" cy="17519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props</a:t>
            </a:r>
            <a:r>
              <a:rPr lang="zh-CN" altLang="en-US"/>
              <a:t>的验证</a:t>
            </a:r>
            <a:r>
              <a:rPr lang="zh-CN"/>
              <a:t>方式（续）</a:t>
            </a:r>
          </a:p>
          <a:p>
            <a:pPr lvl="1"/>
            <a:r>
              <a:rPr lang="zh-CN" altLang="en-US">
                <a:sym typeface="+mn-ea"/>
              </a:rPr>
              <a:t>示例：对组件 props 选项传递的数据进行验证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35810" y="3835400"/>
            <a:ext cx="7308215" cy="254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82795" y="3244850"/>
            <a:ext cx="184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>
                <a:sym typeface="+mn-ea"/>
              </a:rPr>
              <a:t>组件化开发思想</a:t>
            </a:r>
          </a:p>
          <a:p>
            <a:pPr lvl="1"/>
            <a:r>
              <a:rPr lang="zh-CN" altLang="en-US"/>
              <a:t>将一个网页应用拆分为多个小的功能块（组件），每个功能块负责实现对应的功能，并被以组件形式封装起来，在不同页面可重复使用，从而使得页面的管理和维护变得更加容易</a:t>
            </a: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24350" y="3810635"/>
            <a:ext cx="7386320" cy="304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60" y="5320665"/>
            <a:ext cx="4394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一个 Vue 应用程序结构及其对应的组件树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组件间数据传递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" y="1560195"/>
            <a:ext cx="5498465" cy="518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7110" y="1552575"/>
            <a:ext cx="5132070" cy="518858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Vue</a:t>
            </a:r>
            <a:r>
              <a:rPr lang="zh-CN" altLang="en-US"/>
              <a:t>组件是由开发者来设计事件触发条件，也称自定义事件</a:t>
            </a:r>
          </a:p>
          <a:p>
            <a:r>
              <a:rPr lang="zh-CN" altLang="en-US"/>
              <a:t>Vue 提供了 emits 选项和$emit 函数，以实现组件事件的监听和处理功能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组件事件监听与处理</a:t>
            </a:r>
            <a:r>
              <a:rPr lang="zh-CN" altLang="en-US"/>
              <a:t>流程</a:t>
            </a:r>
            <a:endParaRPr lang="en-US" altLang="zh-CN"/>
          </a:p>
          <a:p>
            <a:pPr lvl="1"/>
            <a:r>
              <a:rPr lang="zh-CN"/>
              <a:t>声明和触发自定义事件。在子组件中，使用 emits 选项声明自定义事件；调用组件实例内置函数$emit，并以事件名称、要传递的数据为参数，触发自定义事件并传递数据给父组件</a:t>
            </a:r>
          </a:p>
          <a:p>
            <a:pPr lvl="1"/>
            <a:r>
              <a:rPr lang="zh-CN"/>
              <a:t>监听自定义事件。父组件调用子组件时，在子组件元素中使用 v-on 指令（@指令）监听自定义事件，父组件还需要声明相应的事件处理函数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 emits 和$emit 的使用</a:t>
            </a:r>
          </a:p>
          <a:p>
            <a:pPr lvl="1"/>
            <a:r>
              <a:rPr lang="zh-CN"/>
              <a:t>emits 选项的语法：</a:t>
            </a:r>
          </a:p>
          <a:p>
            <a:pPr lvl="1"/>
            <a:r>
              <a:rPr lang="zh-CN"/>
              <a:t>$emit 是组件实例的内置函数，其语法：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75150" y="2306320"/>
            <a:ext cx="6906895" cy="403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97040" y="2891155"/>
            <a:ext cx="4231640" cy="4292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组件事件</a:t>
            </a:r>
            <a:endParaRPr lang="zh-CN" altLang="en-US"/>
          </a:p>
        </p:txBody>
      </p:sp>
      <p:sp>
        <p:nvSpPr>
          <p:cNvPr id="20481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2310" y="1484630"/>
            <a:ext cx="10650855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rgbClr val="A9D08E"/>
              </a:buClr>
              <a:buFont typeface="Wingdings" panose="05000000000000000000" charset="0"/>
              <a:buChar char="p"/>
              <a:defRPr sz="2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F8CBAD"/>
              </a:buClr>
              <a:buFont typeface="Wingdings" panose="05000000000000000000" charset="0"/>
              <a:buChar char="p"/>
              <a:defRPr sz="24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BFBFBF"/>
              </a:buClr>
              <a:buFont typeface="Wingdings" panose="05000000000000000000" charset="0"/>
              <a:buChar char="p"/>
              <a:defRPr sz="20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emits 和$emit 的使用</a:t>
            </a:r>
            <a:r>
              <a:rPr lang="zh-CN" altLang="en-US"/>
              <a:t>（续）</a:t>
            </a:r>
            <a:endParaRPr lang="en-US" altLang="zh-CN"/>
          </a:p>
          <a:p>
            <a:pPr lvl="1"/>
            <a:r>
              <a:rPr lang="zh-CN"/>
              <a:t>示例（例</a:t>
            </a:r>
            <a:r>
              <a:rPr lang="en-US" altLang="zh-CN"/>
              <a:t>3-7</a:t>
            </a:r>
            <a:r>
              <a:rPr lang="zh-CN"/>
              <a:t>）：在页面中增加两个输入框和一个按钮，实现单击按钮新增数组元素、单击数组元素删除对应元素的功能</a:t>
            </a:r>
          </a:p>
          <a:p>
            <a:pPr lvl="2"/>
            <a:endParaRPr 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35580" y="3928745"/>
            <a:ext cx="6891655" cy="2717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37455" y="3560445"/>
            <a:ext cx="182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组件事件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9880" y="2704465"/>
            <a:ext cx="5710555" cy="2474595"/>
          </a:xfrm>
          <a:prstGeom prst="rect">
            <a:avLst/>
          </a:prstGeom>
        </p:spPr>
      </p:pic>
      <p:sp>
        <p:nvSpPr>
          <p:cNvPr id="20481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2310" y="1484630"/>
            <a:ext cx="10650855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rgbClr val="A9D08E"/>
              </a:buClr>
              <a:buFont typeface="Wingdings" panose="05000000000000000000" charset="0"/>
              <a:buChar char="p"/>
              <a:defRPr sz="2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F8CBAD"/>
              </a:buClr>
              <a:buFont typeface="Wingdings" panose="05000000000000000000" charset="0"/>
              <a:buChar char="p"/>
              <a:defRPr sz="24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BFBFBF"/>
              </a:buClr>
              <a:buFont typeface="Wingdings" panose="05000000000000000000" charset="0"/>
              <a:buChar char="p"/>
              <a:defRPr sz="20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/>
              <a:t> </a:t>
            </a:r>
            <a:r>
              <a:rPr lang="zh-CN">
                <a:sym typeface="+mn-ea"/>
              </a:rPr>
              <a:t>关键代码段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27115" y="2663825"/>
            <a:ext cx="5111115" cy="306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27115" y="2959735"/>
            <a:ext cx="5085715" cy="33229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 组件事件的验证</a:t>
            </a:r>
          </a:p>
          <a:p>
            <a:pPr lvl="1"/>
            <a:r>
              <a:rPr lang="zh-CN"/>
              <a:t>使用 emits 选项验证组件事件的有效性，在触发事件时传递的数据将作为验证函数的参数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 组件事件的验证</a:t>
            </a:r>
            <a:r>
              <a:rPr lang="zh-CN" altLang="en-US"/>
              <a:t>（续）</a:t>
            </a:r>
            <a:endParaRPr lang="en-US" altLang="zh-CN"/>
          </a:p>
          <a:p>
            <a:pPr lvl="1"/>
            <a:r>
              <a:rPr lang="zh-CN"/>
              <a:t>示例：使用 emits 选项对组件自定义事件加以验证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17800" y="3703955"/>
            <a:ext cx="6069330" cy="3007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34865" y="3063875"/>
            <a:ext cx="178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3545" y="1691005"/>
            <a:ext cx="5989320" cy="47923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50025" y="1691005"/>
            <a:ext cx="5166995" cy="47923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 v-model 与自定义事件</a:t>
            </a:r>
          </a:p>
          <a:p>
            <a:pPr lvl="1"/>
            <a:r>
              <a:rPr lang="en-US" altLang="zh-CN"/>
              <a:t>Vue</a:t>
            </a:r>
            <a:r>
              <a:rPr lang="zh-CN" altLang="en-US"/>
              <a:t>允许</a:t>
            </a:r>
            <a:r>
              <a:rPr lang="zh-CN"/>
              <a:t>在组件中使用 v-model 指令，结合自定义事件以及 props 选项，实现双向数据传递</a:t>
            </a:r>
          </a:p>
          <a:p>
            <a:pPr lvl="1"/>
            <a:r>
              <a:rPr lang="zh-CN"/>
              <a:t>例如：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4744" b="-1704"/>
          <a:stretch>
            <a:fillRect/>
          </a:stretch>
        </p:blipFill>
        <p:spPr>
          <a:xfrm>
            <a:off x="1464310" y="3771900"/>
            <a:ext cx="5661025" cy="379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4310" y="4742180"/>
            <a:ext cx="5661025" cy="1166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91005" y="4223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等同于：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>
                <a:sym typeface="+mn-ea"/>
              </a:rPr>
              <a:t>组件构成</a:t>
            </a:r>
          </a:p>
          <a:p>
            <a:pPr lvl="1"/>
            <a:r>
              <a:rPr lang="en-US" altLang="zh-CN">
                <a:sym typeface="+mn-ea"/>
              </a:rPr>
              <a:t>template:组件的模板结构，负责页面布局，需定义到&lt;template&gt;标签对中</a:t>
            </a:r>
          </a:p>
          <a:p>
            <a:pPr lvl="1"/>
            <a:r>
              <a:rPr lang="en-US" altLang="zh-CN">
                <a:sym typeface="+mn-ea"/>
              </a:rPr>
              <a:t>script:组件的 JavaScript 行为，负责控制页面布局及其样式，需定义到&lt;script&gt;标签对中</a:t>
            </a:r>
          </a:p>
          <a:p>
            <a:pPr lvl="1"/>
            <a:r>
              <a:rPr lang="en-US" altLang="zh-CN">
                <a:sym typeface="+mn-ea"/>
              </a:rPr>
              <a:t>style:组件的 CSS，负责页面布局样式，需定义到&lt;style&gt;标签对中</a:t>
            </a:r>
          </a:p>
          <a:p>
            <a:pPr lvl="0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en-US" altLang="zh-CN"/>
              <a:t> v-model 与自定义事件</a:t>
            </a:r>
            <a:r>
              <a:rPr lang="zh-CN" altLang="en-US"/>
              <a:t>（续）</a:t>
            </a:r>
            <a:endParaRPr lang="en-US" altLang="zh-CN"/>
          </a:p>
          <a:p>
            <a:pPr lvl="1"/>
            <a:r>
              <a:rPr lang="zh-CN"/>
              <a:t>示例：子组件由一个输入框和一个确认按钮组成，在子组件中输入的新内容会在父组件中显示出来。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77185" y="3787775"/>
            <a:ext cx="6433185" cy="2684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047615" y="3455670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组件事件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r="1266"/>
          <a:stretch>
            <a:fillRect/>
          </a:stretch>
        </p:blipFill>
        <p:spPr>
          <a:xfrm>
            <a:off x="232410" y="2054860"/>
            <a:ext cx="5943600" cy="311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2410" y="2366010"/>
            <a:ext cx="5981700" cy="3829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60490" y="1253490"/>
            <a:ext cx="4893310" cy="4941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什么是插槽：可理解成一个可以插入的槽口，其作用与电源插座的插口、USB（Universal Serial Bus，通用串行总线）接口类同。使用插槽，组件可更具灵活性和可复用性</a:t>
            </a:r>
          </a:p>
          <a:p>
            <a:r>
              <a:rPr lang="zh-CN" altLang="en-US"/>
              <a:t>插槽分类：默认、具名和作用域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默认插槽：在组件中使用 slot 元素即可为该组件开启一个插槽，如果 slot 元素 name 属性值为默认值default，这种插槽就被称为默认插槽</a:t>
            </a:r>
          </a:p>
          <a:p>
            <a:r>
              <a:rPr lang="zh-CN" altLang="en-US"/>
              <a:t>默认插槽的语法：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09415" y="3659505"/>
            <a:ext cx="6372225" cy="18332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07301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默认插槽示例：在组件中定义和应用默认插槽</a:t>
            </a:r>
          </a:p>
          <a:p>
            <a:r>
              <a:rPr lang="zh-CN" altLang="en-US"/>
              <a:t>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13450" y="98425"/>
            <a:ext cx="4852670" cy="666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2280" y="4876800"/>
            <a:ext cx="2294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n>
                  <a:noFill/>
                </a:ln>
                <a:solidFill>
                  <a:schemeClr val="tx1"/>
                </a:solidFill>
              </a:rPr>
              <a:t>这是父组件信息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6105" y="384111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具名插槽：为了区分不同插槽对应的渲染内容，可使用 slot 元素的 name 属性，为每个插槽分配唯一标识。带有 name 属性的插槽被称为具名插槽</a:t>
            </a:r>
          </a:p>
          <a:p>
            <a:r>
              <a:rPr lang="zh-CN" altLang="en-US"/>
              <a:t>具名插槽语法：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56940" y="3582035"/>
            <a:ext cx="8418830" cy="13773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具名插槽：为了区分不同插槽对应的渲染内容，可使用 slot 元素的 name 属性，为每个插槽分配唯一标识。带有 name 属性的插槽被称为具名插槽</a:t>
            </a:r>
          </a:p>
          <a:p>
            <a:r>
              <a:rPr lang="zh-CN" altLang="en-US"/>
              <a:t>具名插槽语法：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56940" y="3582035"/>
            <a:ext cx="8418830" cy="1377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56940" y="5599430"/>
            <a:ext cx="8417560" cy="448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52190" y="5194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简写方式：v-slot 指令简写为</a:t>
            </a:r>
            <a:r>
              <a:rPr lang="en-US" altLang="zh-CN"/>
              <a:t>“#”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具名插槽示例：利用具名插槽模拟手机 App 不同布局的顶部导航条 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66745" y="3521075"/>
            <a:ext cx="5582920" cy="2748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5145" y="3087370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endParaRPr lang="zh-CN" altLang="en-US"/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410" y="1583055"/>
            <a:ext cx="5886450" cy="4853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47740" y="1606550"/>
            <a:ext cx="5952490" cy="39643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作用域插槽：</a:t>
            </a:r>
            <a:r>
              <a:rPr lang="zh-CN" altLang="en-US"/>
              <a:t>携带数据的插槽也称为作用域插槽</a:t>
            </a:r>
          </a:p>
          <a:p>
            <a:r>
              <a:rPr lang="zh-CN" altLang="en-US"/>
              <a:t>作用域插槽的作用：由子组件提供参数给父组件，父组件利用这些参数按需进行不同的内容填充，从而使得父组件可以访问子组件作用域中的数据 </a:t>
            </a:r>
          </a:p>
          <a:p>
            <a:r>
              <a:rPr lang="zh-CN" altLang="en-US"/>
              <a:t>作用域插槽的语法</a:t>
            </a:r>
          </a:p>
          <a:p>
            <a:pPr lvl="1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组件插槽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33240" y="4378325"/>
            <a:ext cx="7061200" cy="14331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>
                <a:sym typeface="+mn-ea"/>
              </a:rPr>
              <a:t>利用组件构建页面布局的过程</a:t>
            </a:r>
          </a:p>
          <a:p>
            <a:pPr lvl="1"/>
            <a:r>
              <a:rPr lang="zh-CN" altLang="en-US">
                <a:sym typeface="+mn-ea"/>
              </a:rPr>
              <a:t>通过template 选项声明模板结构</a:t>
            </a:r>
          </a:p>
          <a:p>
            <a:pPr lvl="1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 </a:t>
            </a:r>
            <a:r>
              <a:rPr lang="en-US">
                <a:sym typeface="+mn-ea"/>
              </a:rPr>
              <a:t>script</a:t>
            </a:r>
            <a:r>
              <a:rPr lang="zh-CN" altLang="en-US">
                <a:sym typeface="+mn-ea"/>
              </a:rPr>
              <a:t>中data 选项声明数据、methods 选项声明操作数据的函数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data既可以是页面布局内容，也可以是页面布局样式；methods 操作数据，改变布局或样式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组件插槽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/>
          <a:srcRect l="1481"/>
          <a:stretch>
            <a:fillRect/>
          </a:stretch>
        </p:blipFill>
        <p:spPr>
          <a:xfrm>
            <a:off x="6297295" y="1742440"/>
            <a:ext cx="4799965" cy="4980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97295" y="1530350"/>
            <a:ext cx="4799330" cy="210185"/>
          </a:xfrm>
          <a:prstGeom prst="rect">
            <a:avLst/>
          </a:prstGeom>
        </p:spPr>
      </p:pic>
      <p:sp>
        <p:nvSpPr>
          <p:cNvPr id="20481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02310" y="1484630"/>
            <a:ext cx="4691380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rgbClr val="A9D08E"/>
              </a:buClr>
              <a:buFont typeface="Wingdings" panose="05000000000000000000" charset="0"/>
              <a:buChar char="p"/>
              <a:defRPr sz="2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F8CBAD"/>
              </a:buClr>
              <a:buFont typeface="Wingdings" panose="05000000000000000000" charset="0"/>
              <a:buChar char="p"/>
              <a:defRPr sz="24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BFBFBF"/>
              </a:buClr>
              <a:buFont typeface="Wingdings" panose="05000000000000000000" charset="0"/>
              <a:buChar char="p"/>
              <a:defRPr sz="20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rgbClr val="8FAADC"/>
              </a:buClr>
              <a:buFont typeface="Wingdings" panose="05000000000000000000" charset="0"/>
              <a:buChar char="p"/>
              <a:defRPr sz="1800" kern="1200">
                <a:solidFill>
                  <a:srgbClr val="05482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作用域插槽示例：利用作用域插槽实现父组件访问子组件数据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rcRect r="181" b="4364"/>
          <a:stretch>
            <a:fillRect/>
          </a:stretch>
        </p:blipFill>
        <p:spPr>
          <a:xfrm>
            <a:off x="348615" y="4395470"/>
            <a:ext cx="5607685" cy="3340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4195" y="3893185"/>
            <a:ext cx="184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815"/>
            <a:ext cx="10515600" cy="4351338"/>
          </a:xfrm>
        </p:spPr>
        <p:txBody>
          <a:bodyPr/>
          <a:lstStyle/>
          <a:p>
            <a:r>
              <a:rPr lang="zh-CN" altLang="en-US"/>
              <a:t>动态组件：指 Vue 应用程序运行过程中，在同一元素内需要动态切换不同组件</a:t>
            </a:r>
          </a:p>
          <a:p>
            <a:r>
              <a:rPr lang="zh-CN" altLang="en-US"/>
              <a:t>动态组件作用：常用于实现网页中的 tab 选项卡布局</a:t>
            </a:r>
          </a:p>
          <a:p>
            <a:r>
              <a:rPr lang="zh-CN" altLang="en-US"/>
              <a:t>动态组件语法：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68090" y="4191000"/>
            <a:ext cx="5837555" cy="45847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/>
          <a:lstStyle/>
          <a:p>
            <a:r>
              <a:rPr lang="zh-CN" altLang="en-US"/>
              <a:t>动态组件示例：使用动态组件，实现菜单项内容的切换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29840" y="3565525"/>
            <a:ext cx="6269355" cy="1894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92955" y="2912110"/>
            <a:ext cx="175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示例执行效果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动态组件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604010"/>
            <a:ext cx="4470400" cy="458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18785" y="1604010"/>
            <a:ext cx="5076190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 3 自定义页面图标样式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需求描述 </a:t>
            </a:r>
          </a:p>
          <a:p>
            <a:pPr lvl="1"/>
            <a:r>
              <a:rPr lang="zh-CN" altLang="en-US"/>
              <a:t>历史名城游网站页面布局中有多处需使用字体图标“+”，要求字体图标形状相同，但在不同页面中可能会调整其颜色或大小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2255" y="3859530"/>
            <a:ext cx="6845935" cy="170053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项目 3 自定义页面图标样式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4000"/>
              <a:t>实现思路</a:t>
            </a:r>
            <a:r>
              <a:rPr lang="zh-CN" altLang="en-US"/>
              <a:t> </a:t>
            </a:r>
          </a:p>
          <a:p>
            <a:pPr lvl="1"/>
            <a:r>
              <a:rPr lang="zh-CN" altLang="en-US" sz="2855"/>
              <a:t>页面布局分为上下两个 div 区域，上面的 div 区域包括标题“赏析”和“更多分类+”，下面的 div 区域使用 li 元素实现两个作品的展示</a:t>
            </a:r>
          </a:p>
          <a:p>
            <a:pPr lvl="1"/>
            <a:r>
              <a:rPr lang="zh-CN" altLang="en-US" sz="2855"/>
              <a:t>引入第三方 RemixIcon 开源图标库。采用组件对字体图标样式设置进行封装，实现字体图标及其样式的按需设置。通过 props 选项来接收使用者的图标样式、字体类型和字体大小参数；在模板结构中，声明插槽用于填充不同布局所需要的字体图标，使用 v-bind 指令（:指令）将图标样式、字体类型和字体大小参数与 props 选项中的属性进行绑定 </a:t>
            </a:r>
          </a:p>
          <a:p>
            <a:pPr lvl="1"/>
            <a:r>
              <a:rPr lang="zh-CN" altLang="en-US" sz="2855"/>
              <a:t>在根组件中调用字体图标组件，并传入所需的图标样式、字体类型和字体大小参数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项目 3 自定义页面图标样式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r>
              <a:rPr lang="zh-CN" altLang="en-US"/>
              <a:t>任务 3-1 构建页面布局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1145" y="2318385"/>
            <a:ext cx="5508625" cy="4050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29985" y="2317750"/>
            <a:ext cx="57023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项目 3 自定义页面图标样式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r>
              <a:rPr lang="zh-CN" altLang="en-US"/>
              <a:t>任务 3-2 实现自定义图标样式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8950" y="3164840"/>
            <a:ext cx="5962650" cy="79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85585" y="2049145"/>
            <a:ext cx="3856355" cy="3371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16833" b="-4775"/>
          <a:stretch>
            <a:fillRect/>
          </a:stretch>
        </p:blipFill>
        <p:spPr>
          <a:xfrm>
            <a:off x="6585585" y="5408930"/>
            <a:ext cx="3856355" cy="1434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1945" y="2646045"/>
            <a:ext cx="3276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定义字体图标组件的模板结构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61505" y="1642110"/>
            <a:ext cx="2976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创建根组件和字体图标组件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项目 3 自定义页面图标样式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r>
              <a:rPr lang="zh-CN" altLang="en-US"/>
              <a:t>任务 3-2 实现自定义图标样式（续）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65170" y="2708275"/>
            <a:ext cx="20688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使用字体图标组件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8055" y="3243580"/>
            <a:ext cx="7020560" cy="143065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请编写一个自定义页面文字样式组件，并将其应用在页面的标题和文字上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template</a:t>
            </a:r>
            <a:r>
              <a:rPr lang="zh-CN" altLang="en-US">
                <a:sym typeface="+mn-ea"/>
              </a:rPr>
              <a:t>选项</a:t>
            </a:r>
          </a:p>
          <a:p>
            <a:pPr lvl="1"/>
            <a:r>
              <a:rPr lang="zh-CN" altLang="en-US">
                <a:sym typeface="+mn-ea"/>
              </a:rPr>
              <a:t>它是嵌入</a:t>
            </a:r>
            <a:r>
              <a:rPr lang="en-US" altLang="zh-CN">
                <a:sym typeface="+mn-ea"/>
              </a:rPr>
              <a:t>&lt;template&gt;</a:t>
            </a:r>
            <a:r>
              <a:rPr lang="zh-CN" altLang="en-US">
                <a:sym typeface="+mn-ea"/>
              </a:rPr>
              <a:t>标签中的组件的</a:t>
            </a:r>
            <a:r>
              <a:rPr lang="zh-CN">
                <a:sym typeface="+mn-ea"/>
              </a:rPr>
              <a:t>模板结构代码</a:t>
            </a:r>
          </a:p>
          <a:p>
            <a:pPr lvl="1"/>
            <a:r>
              <a:rPr lang="zh-CN" altLang="en-US">
                <a:sym typeface="+mn-ea"/>
              </a:rPr>
              <a:t>&lt;template&gt;标签是HTML5 新增特性，用于表示 HTML template 元素，默认情况下它的内容是不会被显示出来的</a:t>
            </a: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/>
              <a:t>组件是 Vue 应用程序的基本结构单元。每个组件根据所负责功能的需求，构建自己的 CSS、HTML 和 JavaScript 代码，以及收集图片等相关资源。组件可理解为实现完整应用的局部功能代码和资源的集合。 </a:t>
            </a:r>
          </a:p>
          <a:p>
            <a:r>
              <a:rPr lang="zh-CN" altLang="en-US" sz="2200"/>
              <a:t>组件由以下 3 个部分构成。 template：组件的模板结构，负责页面布局，需定义到&lt;template&gt;标签对中。它是必选项；script：组件的 JavaScript 行为，负责控制页面布局及其样式，需定义到&lt;script&gt;标签对中；style：组件的 CSS，负责页面布局样式，需定义到&lt;style&gt;标签对中。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/>
              <a:t>根据 Vue 组件机制，组件的使用流程如下：组件定义：利用 JavaScript 创建组件对象；组件注册：按照使用范围，对组件进行全局或局部注册，并给它起一个组件注册名；组件调用：以组件注册名为元素名，在 HTML 页面中调用该组件。 </a:t>
            </a:r>
          </a:p>
          <a:p>
            <a:r>
              <a:rPr lang="zh-CN" altLang="en-US" sz="2200"/>
              <a:t>组件是以包含 Vue 特定选项的 JavaScript 对象定义的。组件可以包含的选项有 data、methods、template 等。</a:t>
            </a:r>
          </a:p>
          <a:p>
            <a:r>
              <a:rPr lang="zh-CN" altLang="en-US" sz="2200">
                <a:sym typeface="+mn-ea"/>
              </a:rPr>
              <a:t>组件间数据传递常见的方式是父组件传值给子组件，子组件需要通过 props 选项声明属性，来实现对父组件数据的接收。</a:t>
            </a:r>
            <a:endParaRPr lang="zh-CN" altLang="en-US" sz="2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/>
              <a:t> 组件事件是一种由开发者设计触发条件的自定义事件。通过自定义事件可以实现子组件向父组件传递数据。组件事件的监听与处理的实现流程是由子组件通过 emits 选项声明自定义事件，再调用$emit 函数触发自定义事件并传递数据给父组件，而父组件则通过调用子组件，监听自定义事件以获取子组件数据。 </a:t>
            </a:r>
          </a:p>
          <a:p>
            <a:r>
              <a:rPr lang="zh-CN" altLang="en-US" sz="2200"/>
              <a:t>如果父组件需要访问子组件数据，也可以在子组件中使用 slot 元素开启一个插槽。当父组件调用子组件时，将父组件内容替换子组件的 slot 元素即可。插槽分为默认、具名和作用域插槽 3 种。 </a:t>
            </a:r>
          </a:p>
          <a:p>
            <a:r>
              <a:rPr lang="zh-CN" altLang="en-US" sz="2200"/>
              <a:t>使用 component 元素及其 is 属性，可以实现同一元素内不同组件间的动态切换。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template</a:t>
            </a:r>
            <a:r>
              <a:rPr lang="zh-CN" altLang="en-US">
                <a:sym typeface="+mn-ea"/>
              </a:rPr>
              <a:t>选项（续）</a:t>
            </a:r>
          </a:p>
          <a:p>
            <a:pPr lvl="1"/>
            <a:r>
              <a:rPr lang="zh-CN">
                <a:sym typeface="+mn-ea"/>
              </a:rPr>
              <a:t>使用方法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：是直接将模板结构写入挂载点中，常用于根组件</a:t>
            </a:r>
          </a:p>
          <a:p>
            <a:pPr lvl="1"/>
            <a:r>
              <a:rPr lang="zh-CN" altLang="en-US">
                <a:sym typeface="+mn-ea"/>
              </a:rPr>
              <a:t>在组件 template 选项中，采用模板语法的模板字符串（用反撇号进行标识）来定义（不推荐）</a:t>
            </a:r>
          </a:p>
          <a:p>
            <a:pPr lvl="1"/>
            <a:r>
              <a:rPr lang="zh-CN" altLang="en-US">
                <a:sym typeface="+mn-ea"/>
              </a:rPr>
              <a:t>是先将模板结构写入 HTML template 元素中，再将组件template 选项设置为该元素 id，以建立两者的关联（推荐）</a:t>
            </a: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template</a:t>
            </a:r>
            <a:r>
              <a:rPr lang="zh-CN" altLang="en-US">
                <a:sym typeface="+mn-ea"/>
              </a:rPr>
              <a:t>选项（续）</a:t>
            </a:r>
          </a:p>
          <a:p>
            <a:pPr lvl="1"/>
            <a:r>
              <a:rPr lang="zh-CN">
                <a:sym typeface="+mn-ea"/>
              </a:rPr>
              <a:t>使用方法示例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42970" y="2227580"/>
            <a:ext cx="8629650" cy="4507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组件的使用流程 </a:t>
            </a:r>
          </a:p>
          <a:p>
            <a:pPr lvl="1"/>
            <a:r>
              <a:rPr lang="en-US" altLang="zh-CN">
                <a:sym typeface="+mn-ea"/>
              </a:rPr>
              <a:t>组件定义：利用 JavaScript 创建组件对象</a:t>
            </a:r>
          </a:p>
          <a:p>
            <a:pPr lvl="1"/>
            <a:r>
              <a:rPr lang="en-US" altLang="zh-CN">
                <a:sym typeface="+mn-ea"/>
              </a:rPr>
              <a:t>组件注册：按照使用范围，对组件进行全局或局部注册，并给它起一个组件注册名</a:t>
            </a:r>
          </a:p>
          <a:p>
            <a:pPr lvl="1"/>
            <a:r>
              <a:rPr lang="en-US" altLang="zh-CN">
                <a:sym typeface="+mn-ea"/>
              </a:rPr>
              <a:t>组件调用：以组件注册名为元素名，在 HTML 页面中调用该组件</a:t>
            </a:r>
          </a:p>
          <a:p>
            <a:pPr lvl="1"/>
            <a:endParaRPr lang="zh-CN" altLang="en-US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认识组件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Microsoft Macintosh PowerPoint</Application>
  <PresentationFormat>宽屏</PresentationFormat>
  <Paragraphs>228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认识组件</vt:lpstr>
      <vt:lpstr>认识组件</vt:lpstr>
      <vt:lpstr>认识组件</vt:lpstr>
      <vt:lpstr>认识组件</vt:lpstr>
      <vt:lpstr>认识组件</vt:lpstr>
      <vt:lpstr>认识组件</vt:lpstr>
      <vt:lpstr>认识组件</vt:lpstr>
      <vt:lpstr>组件定义</vt:lpstr>
      <vt:lpstr>认识组件</vt:lpstr>
      <vt:lpstr>组件定义</vt:lpstr>
      <vt:lpstr>组件定义</vt:lpstr>
      <vt:lpstr>组件注册</vt:lpstr>
      <vt:lpstr>组件注册</vt:lpstr>
      <vt:lpstr>组件注册</vt:lpstr>
      <vt:lpstr>组件注册</vt:lpstr>
      <vt:lpstr>组件注册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组件间数据传递</vt:lpstr>
      <vt:lpstr>组件事件</vt:lpstr>
      <vt:lpstr>组件事件</vt:lpstr>
      <vt:lpstr>组件事件</vt:lpstr>
      <vt:lpstr>组件事件</vt:lpstr>
      <vt:lpstr>组件事件</vt:lpstr>
      <vt:lpstr>组件事件</vt:lpstr>
      <vt:lpstr>组件事件</vt:lpstr>
      <vt:lpstr>组件事件</vt:lpstr>
      <vt:lpstr>组件事件</vt:lpstr>
      <vt:lpstr>组件事件</vt:lpstr>
      <vt:lpstr>组件事件</vt:lpstr>
      <vt:lpstr>组件插槽</vt:lpstr>
      <vt:lpstr>组件插槽</vt:lpstr>
      <vt:lpstr>组件插槽</vt:lpstr>
      <vt:lpstr>组件插槽</vt:lpstr>
      <vt:lpstr>组件插槽</vt:lpstr>
      <vt:lpstr>组件插槽</vt:lpstr>
      <vt:lpstr>组件插槽</vt:lpstr>
      <vt:lpstr>组件插槽</vt:lpstr>
      <vt:lpstr>组件插槽</vt:lpstr>
      <vt:lpstr>动态组件</vt:lpstr>
      <vt:lpstr>动态组件</vt:lpstr>
      <vt:lpstr>动态组件</vt:lpstr>
      <vt:lpstr>项目 3 自定义页面图标样式</vt:lpstr>
      <vt:lpstr>项目 3 自定义页面图标样式</vt:lpstr>
      <vt:lpstr>项目 3 自定义页面图标样式</vt:lpstr>
      <vt:lpstr>项目 3 自定义页面图标样式</vt:lpstr>
      <vt:lpstr>项目 3 自定义页面图标样式</vt:lpstr>
      <vt:lpstr>同步训练</vt:lpstr>
      <vt:lpstr>单元小结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286</cp:revision>
  <dcterms:created xsi:type="dcterms:W3CDTF">2021-08-26T09:34:00Z</dcterms:created>
  <dcterms:modified xsi:type="dcterms:W3CDTF">2024-03-25T14:44:45Z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