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533" r:id="rId5"/>
    <p:sldId id="584" r:id="rId6"/>
    <p:sldId id="611" r:id="rId7"/>
    <p:sldId id="661" r:id="rId8"/>
    <p:sldId id="583" r:id="rId9"/>
    <p:sldId id="613" r:id="rId10"/>
    <p:sldId id="662" r:id="rId11"/>
    <p:sldId id="663" r:id="rId12"/>
    <p:sldId id="665" r:id="rId13"/>
    <p:sldId id="666" r:id="rId14"/>
    <p:sldId id="664" r:id="rId15"/>
    <p:sldId id="667" r:id="rId16"/>
    <p:sldId id="668" r:id="rId17"/>
    <p:sldId id="669" r:id="rId18"/>
    <p:sldId id="670" r:id="rId19"/>
    <p:sldId id="671" r:id="rId20"/>
    <p:sldId id="581" r:id="rId21"/>
    <p:sldId id="598" r:id="rId22"/>
    <p:sldId id="599" r:id="rId23"/>
    <p:sldId id="649" r:id="rId24"/>
    <p:sldId id="600" r:id="rId25"/>
    <p:sldId id="650" r:id="rId26"/>
    <p:sldId id="445" r:id="rId27"/>
    <p:sldId id="343" r:id="rId28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56" y="192"/>
      </p:cViewPr>
      <p:guideLst>
        <p:guide orient="horz" pos="219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2.xml"/><Relationship Id="rId7" Type="http://schemas.openxmlformats.org/officeDocument/2006/relationships/image" Target="../media/image1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1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7.xml"/><Relationship Id="rId7" Type="http://schemas.openxmlformats.org/officeDocument/2006/relationships/image" Target="../media/image2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818702" y="4936490"/>
            <a:ext cx="6568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</a:rPr>
              <a:t>单元九 状态管理——Vuex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 r="4302"/>
          <a:stretch>
            <a:fillRect/>
          </a:stretch>
        </p:blipFill>
        <p:spPr>
          <a:xfrm>
            <a:off x="3477895" y="1692910"/>
            <a:ext cx="3319145" cy="2978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 t="194" r="1472"/>
          <a:stretch>
            <a:fillRect/>
          </a:stretch>
        </p:blipFill>
        <p:spPr>
          <a:xfrm>
            <a:off x="6839585" y="1692910"/>
            <a:ext cx="5352415" cy="3324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r="9284"/>
          <a:stretch>
            <a:fillRect/>
          </a:stretch>
        </p:blipFill>
        <p:spPr>
          <a:xfrm>
            <a:off x="128270" y="1686560"/>
            <a:ext cx="3284855" cy="1728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rcRect r="6017" b="10962"/>
          <a:stretch>
            <a:fillRect/>
          </a:stretch>
        </p:blipFill>
        <p:spPr>
          <a:xfrm>
            <a:off x="121285" y="3208020"/>
            <a:ext cx="3293110" cy="3663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getters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作用：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理解为 store 实例的计算属性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访问方式：</a:t>
            </a:r>
            <a:r>
              <a:rPr lang="zh-CN" sz="2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直接读取方式和辅助函数（</a:t>
            </a:r>
            <a:r>
              <a:rPr lang="en-US" altLang="zh-CN" sz="2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mapGetters</a:t>
            </a:r>
            <a:r>
              <a:rPr lang="zh-CN" sz="216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）方式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示例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sz="216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1940" y="5249545"/>
            <a:ext cx="3432810" cy="64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浏览器页面上显示信息是“数量：共计 100 本”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66945" y="438658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1980" y="1559560"/>
            <a:ext cx="4671060" cy="5126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30850" y="1559560"/>
            <a:ext cx="5148580" cy="37985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30850" y="5327650"/>
            <a:ext cx="5053965" cy="9061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 lnSpcReduction="10000"/>
          </a:bodyPr>
          <a:lstStyle/>
          <a:p>
            <a:r>
              <a:rPr lang="zh-CN" dirty="0"/>
              <a:t>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mutations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作用：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状态修改功能，且是唯一的更新 sate 的途径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组成：其中每个函数类似于一个事件，由 type（事件类型）和 handler（回调函数）组成，且回调函数的第一个参数为 store 实例的 state 属性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使用步骤</a:t>
            </a:r>
          </a:p>
          <a:p>
            <a:pPr lvl="3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在 store 实例中创建 mutations 对象，注册事件，例如：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72970" y="4994910"/>
            <a:ext cx="4674235" cy="14509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1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使用步骤（续）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在需要更新 state 中状态之处，通过提交 mutations 触发某个事件类型的回调函数的执行，例如：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43625" y="2733675"/>
            <a:ext cx="5314315" cy="3345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43625" y="6084570"/>
            <a:ext cx="5354955" cy="6896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 lnSpcReduction="10000"/>
          </a:bodyPr>
          <a:lstStyle/>
          <a:p>
            <a:r>
              <a:rPr lang="zh-CN" dirty="0"/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actions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作用：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用于间接进行 state 中状态的修改，且可以处理任何异步操作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在功能上它与 mutations 互相补充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组成：其中每个函数包括事件类型和回调函数，且回调函数的第一个参数为context 对象，该对象与 store 具有相同的属性。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1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actions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使用步骤</a:t>
            </a:r>
          </a:p>
          <a:p>
            <a:pPr lvl="2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在 store 实例中创建 actions 对象，注册事件，该事件回调函数可以处理异步操作，并负责提交 mutations，例如</a:t>
            </a:r>
          </a:p>
          <a:p>
            <a:pPr marL="228600" lvl="1">
              <a:spcBef>
                <a:spcPts val="1000"/>
              </a:spcBef>
              <a:buClr>
                <a:srgbClr val="A9D08E"/>
              </a:buClr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06245" y="3201670"/>
            <a:ext cx="6527800" cy="11176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1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actions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使用步骤（续）</a:t>
            </a:r>
          </a:p>
          <a:p>
            <a:pPr lvl="2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在需要更新 state 中状态之处，通过 dispatch 函数以分发方式触发事件回调函数，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种分发方式示例：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83150" y="2640965"/>
            <a:ext cx="5198745" cy="41382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6086475" cy="4641850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modules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作用：当项目体量较大时，将 store 实例分割为多个模块（module），每个模块就相当于一个子 store，可以拥有 store 的所有属性</a:t>
            </a:r>
          </a:p>
          <a:p>
            <a:pPr lvl="1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使用要求：需设置 namespaced 属性值为 true ，使各模块拥有自己的命名空间，在使用模块的功能时，也需要指明其所属命名空间，例如：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9435" y="1573530"/>
            <a:ext cx="5109210" cy="47885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需求描述 </a:t>
            </a:r>
            <a:endParaRPr lang="en-US" altLang="zh-CN" dirty="0"/>
          </a:p>
          <a:p>
            <a:pPr lvl="1"/>
            <a:r>
              <a:rPr lang="zh-CN" altLang="en-US" dirty="0"/>
              <a:t>为了了解用户对网站的使用情况，需要记录用户登录后浏览过的页面，保存用户行为痕迹，以便分析网站各栏目受关注的程度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项目</a:t>
            </a:r>
            <a:r>
              <a:rPr dirty="0"/>
              <a:t>9 </a:t>
            </a:r>
            <a:r>
              <a:rPr lang="zh-CN" altLang="en-US" dirty="0"/>
              <a:t>记录用户浏览历史 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7475" y="3429000"/>
            <a:ext cx="6877685" cy="30905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认识 Vuex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Vuex 核心属性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 9 记录用户浏览历史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941570"/>
          </a:xfrm>
        </p:spPr>
        <p:txBody>
          <a:bodyPr anchor="t">
            <a:normAutofit fontScale="60000"/>
          </a:bodyPr>
          <a:lstStyle/>
          <a:p>
            <a:pPr lvl="0"/>
            <a:r>
              <a:rPr lang="zh-CN" altLang="en-US" sz="4665" dirty="0"/>
              <a:t>实现思路 </a:t>
            </a:r>
            <a:endParaRPr lang="en-US" altLang="zh-CN" sz="4665" dirty="0"/>
          </a:p>
          <a:p>
            <a:pPr lvl="1"/>
            <a:r>
              <a:rPr lang="zh-CN" altLang="en-US" sz="3000" dirty="0"/>
              <a:t>将首页、登录/注册、名城诗词、旅游信息和会员中心部分均构建成局部组件，并将其作为根组件的子组件。在首页上设置“浏览历史”链接，以获取用户浏览历史页面信息。 </a:t>
            </a:r>
          </a:p>
          <a:p>
            <a:pPr lvl="1"/>
            <a:r>
              <a:rPr lang="zh-CN" altLang="en-US" sz="3000" dirty="0"/>
              <a:t>采用 Vuex 来存储、记录用户浏览过的页面。创建 store 实例，在 state 中定义一个数组，用于记录用户浏览的页面（即跳转路由的名字）；在 getters 中定义读取数组的计算属性；在 mutations中定义添加浏览页面的函数；在 actions 中定义模拟异步处理，实现提交 mutations。 </a:t>
            </a:r>
          </a:p>
          <a:p>
            <a:pPr lvl="1"/>
            <a:r>
              <a:rPr lang="zh-CN" altLang="en-US" sz="3000" dirty="0"/>
              <a:t>通过路由管理器，实现不同页面间的跳转。创建路由管理器实例；定义全局前置守卫，判断目标路由是否满足登录要求，如果满足则跳转到目标路由，否则跳转到登录路由，同时显示来源路由；定义全局后置守卫。其功能是，当路由跳转完成时，将该路由添加到 state 的数组中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</a:t>
            </a:r>
            <a:r>
              <a:rPr dirty="0">
                <a:sym typeface="+mn-ea"/>
              </a:rPr>
              <a:t>9 </a:t>
            </a:r>
            <a:r>
              <a:rPr lang="zh-CN" altLang="en-US" dirty="0">
                <a:sym typeface="+mn-ea"/>
              </a:rPr>
              <a:t>记录用户浏览历史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任务9-1 构建页面布局</a:t>
            </a:r>
            <a:endParaRPr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</a:t>
            </a:r>
            <a:r>
              <a:rPr dirty="0">
                <a:sym typeface="+mn-ea"/>
              </a:rPr>
              <a:t>9 </a:t>
            </a:r>
            <a:r>
              <a:rPr lang="zh-CN" altLang="en-US" dirty="0">
                <a:sym typeface="+mn-ea"/>
              </a:rPr>
              <a:t>记录用户浏览历史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40070" y="6182360"/>
            <a:ext cx="2192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部分组件模板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9625" y="2174875"/>
            <a:ext cx="4266565" cy="44126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 b="42496"/>
          <a:stretch>
            <a:fillRect/>
          </a:stretch>
        </p:blipFill>
        <p:spPr>
          <a:xfrm>
            <a:off x="5448935" y="2174875"/>
            <a:ext cx="5469890" cy="27793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任务 9-2 实现浏览历史的记录和获取功能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</a:t>
            </a:r>
            <a:r>
              <a:rPr dirty="0">
                <a:sym typeface="+mn-ea"/>
              </a:rPr>
              <a:t>9 </a:t>
            </a:r>
            <a:r>
              <a:rPr lang="zh-CN" altLang="en-US" dirty="0">
                <a:sym typeface="+mn-ea"/>
              </a:rPr>
              <a:t>记录用户浏览历史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94255" y="3891915"/>
            <a:ext cx="18935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创建 store 实例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4555" y="2137410"/>
            <a:ext cx="5193665" cy="46558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3049905" cy="203898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任务 9-2 实现浏览历史的记录和获取功能（续）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</a:t>
            </a:r>
            <a:r>
              <a:rPr dirty="0">
                <a:sym typeface="+mn-ea"/>
              </a:rPr>
              <a:t>9 </a:t>
            </a:r>
            <a:r>
              <a:rPr lang="zh-CN" altLang="en-US" dirty="0">
                <a:sym typeface="+mn-ea"/>
              </a:rPr>
              <a:t>记录用户浏览历史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60070" y="3678555"/>
            <a:ext cx="3329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创建路由数组和路由管理器实例，定义全局前置和后置守卫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40810" y="140335"/>
            <a:ext cx="3858895" cy="659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60030" y="186055"/>
            <a:ext cx="4312285" cy="2848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rcRect r="6245" b="-4579"/>
          <a:stretch>
            <a:fillRect/>
          </a:stretch>
        </p:blipFill>
        <p:spPr>
          <a:xfrm>
            <a:off x="7843520" y="3034665"/>
            <a:ext cx="4307205" cy="7448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2348865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任务 9-2 实现浏览历史的记录和获取功能（续）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</a:t>
            </a:r>
            <a:r>
              <a:rPr dirty="0">
                <a:sym typeface="+mn-ea"/>
              </a:rPr>
              <a:t>9 </a:t>
            </a:r>
            <a:r>
              <a:rPr lang="zh-CN" altLang="en-US" dirty="0">
                <a:sym typeface="+mn-ea"/>
              </a:rPr>
              <a:t>记录用户浏览历史</a:t>
            </a:r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283450" y="6275705"/>
            <a:ext cx="1160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登录组件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76270" y="1670685"/>
            <a:ext cx="4558030" cy="4371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688" t="-425" r="1556"/>
          <a:stretch>
            <a:fillRect/>
          </a:stretch>
        </p:blipFill>
        <p:spPr>
          <a:xfrm>
            <a:off x="7745095" y="1670685"/>
            <a:ext cx="4385310" cy="20605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请利用 Vuex 实现用户登录信息共享功能。创建一个程序，构建 index 和 main 两个页面，用户进入 index 页面，输入登录信息，登录成功后可跳转至 main 页面；用户进入 main 页面需要判断用户是否登录，如果已登录则进入 main 页面，否则跳转到 index 页面。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655"/>
            <a:ext cx="10515600" cy="479552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Vuex 是一个专门为 Vue 设计的状态管理库。它采用集中式存储来管理所有组件的状态，并以相应的规则保证状态以一种可预测的方式发生变化。 </a:t>
            </a:r>
          </a:p>
          <a:p>
            <a:r>
              <a:rPr lang="en-US" altLang="zh-CN" sz="2000" dirty="0"/>
              <a:t>Vuex 采用的状态管理模式中有 5 个核心属性：state、getters、mutations、actions 和modules。其中 state 和 getters 用于读取状态，mutations 和 actions 用于更新状态，modules用于提高 store 的封装性和复用性</a:t>
            </a:r>
            <a:r>
              <a:rPr lang="zh-CN" altLang="en-US" sz="2000" dirty="0"/>
              <a:t>。 </a:t>
            </a:r>
          </a:p>
          <a:p>
            <a:r>
              <a:rPr lang="zh-CN" altLang="en-US" sz="2000" dirty="0"/>
              <a:t>状态管理流程：用户与 Vue 组件交互发生事件，通过调用 dispatch 函数触发 actions 中对应的函数；通过 actions 中对应的函数处理异步请求，并通过调用 commit 函数触发 mutations 中对应的函数；通过 mutations 中对应的函数对 state 中的状态进行修改；通过 getters 获取新的 state，渲染到 Vue 组件，更新视图。如果不涉及异步处理，可以直接调用 commit 函数触发 mutations 中对应的函数，更新 state 中的状态。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认识 Vuex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单向数据流</a:t>
            </a:r>
          </a:p>
          <a:p>
            <a:pPr lvl="1"/>
            <a:r>
              <a:rPr lang="zh-CN" sz="2400" dirty="0"/>
              <a:t>定义：指只能从一个方向来修改状态的数据流</a:t>
            </a:r>
            <a:r>
              <a:rPr lang="zh-CN" dirty="0"/>
              <a:t> </a:t>
            </a:r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r>
              <a:rPr lang="zh-CN" dirty="0"/>
              <a:t>单向数据流是 Vue 项目开发需要遵循的重要原则，例如：</a:t>
            </a:r>
          </a:p>
          <a:p>
            <a:pPr lvl="1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886700" y="1904365"/>
            <a:ext cx="3811270" cy="1805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69845" y="4701540"/>
            <a:ext cx="4159885" cy="15589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认识 Vuex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状态管理模式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 store（容器）管理组件间共享的一组状态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（数据）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状态管理模式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 个核心属性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79245" y="3549015"/>
            <a:ext cx="7177405" cy="211518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认识 Vuex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5684520" cy="4868545"/>
          </a:xfrm>
        </p:spPr>
        <p:txBody>
          <a:bodyPr anchor="t">
            <a:normAutofit fontScale="80000"/>
          </a:bodyPr>
          <a:lstStyle/>
          <a:p>
            <a:pPr lvl="0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状态管理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实现流程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dispatch（分发）：用户与 Vue 组件交互发生事件，通过调用 dispatch 函数触发 actions中对应的函数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commit（提交）：使用 actions 中对应的函数处理异步请求，并通过调用 commit 函数触发 mutations 中对应的函数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mutate（改变）：使用 mutations 中对应的函数对 state 中的状态进行修改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render（渲染）：通过 getters 获取新的 state，渲染到 Vue 组件，更新视图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03670" y="1871980"/>
            <a:ext cx="5554980" cy="30797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认识 Vuex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68545"/>
          </a:xfrm>
        </p:spPr>
        <p:txBody>
          <a:bodyPr anchor="t">
            <a:normAutofit/>
          </a:bodyPr>
          <a:lstStyle/>
          <a:p>
            <a:pPr lvl="0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安装与使用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 CDN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方式</a:t>
            </a:r>
          </a:p>
          <a:p>
            <a:pPr lvl="1"/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示例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Vuex 实现用户信息查询</a:t>
            </a:r>
          </a:p>
          <a:p>
            <a:pPr lvl="1"/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3145" y="2969260"/>
            <a:ext cx="7214235" cy="3733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85490" y="5046345"/>
            <a:ext cx="5837555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浏览器页面上显示所有用户信息。在输入框中输入用户编号，单击“查询(mutations)”和“查询(actions)”可获得同样的用户信息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12995" y="425450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认识 Vuex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255" y="1544320"/>
            <a:ext cx="5645785" cy="5071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15100" y="1554480"/>
            <a:ext cx="5213985" cy="51339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state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作用：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用于存储状态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要求：</a:t>
            </a:r>
          </a:p>
          <a:p>
            <a:pPr lvl="3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state 是 store 实例</a:t>
            </a:r>
            <a:r>
              <a:rPr sz="2160" dirty="0">
                <a:latin typeface="微软雅黑" panose="020B0503020204020204" charset="-122"/>
                <a:ea typeface="微软雅黑" panose="020B0503020204020204" charset="-122"/>
              </a:rPr>
              <a:t>的必选配置项</a:t>
            </a:r>
          </a:p>
          <a:p>
            <a:pPr lvl="3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state 中每个状态都具有响应性，在定义时应对其进行初始化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Vuex 核心属性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state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访问方式：直接读取方式和辅助函数（</a:t>
            </a:r>
            <a:r>
              <a:rPr lang="en-US" altLang="zh-CN" sz="2160" dirty="0">
                <a:latin typeface="微软雅黑" panose="020B0503020204020204" charset="-122"/>
                <a:ea typeface="微软雅黑" panose="020B0503020204020204" charset="-122"/>
              </a:rPr>
              <a:t>mapState</a:t>
            </a: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）方式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160" dirty="0">
                <a:latin typeface="微软雅黑" panose="020B0503020204020204" charset="-122"/>
                <a:ea typeface="微软雅黑" panose="020B0503020204020204" charset="-122"/>
              </a:rPr>
              <a:t>示例：访问</a:t>
            </a:r>
            <a:r>
              <a:rPr lang="en-US" altLang="zh-CN" sz="2160" dirty="0">
                <a:latin typeface="微软雅黑" panose="020B0503020204020204" charset="-122"/>
                <a:ea typeface="微软雅黑" panose="020B0503020204020204" charset="-122"/>
              </a:rPr>
              <a:t>state</a:t>
            </a:r>
            <a:endParaRPr lang="zh-CN" sz="216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1345" y="4791075"/>
            <a:ext cx="4495800" cy="92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zh-CN" altLang="en-US"/>
              <a:t>浏览器页面上显示了一组信息，内容为“标题：教材信息”、“书名：Vue 入门教材”、“价格：30”和“数量：100”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665345" y="425450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</Words>
  <Application>Microsoft Macintosh PowerPoint</Application>
  <PresentationFormat>宽屏</PresentationFormat>
  <Paragraphs>101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认识 Vuex</vt:lpstr>
      <vt:lpstr>认识 Vuex</vt:lpstr>
      <vt:lpstr>认识 Vuex</vt:lpstr>
      <vt:lpstr>认识 Vuex</vt:lpstr>
      <vt:lpstr>认识 Vuex</vt:lpstr>
      <vt:lpstr>Vuex 核心属性</vt:lpstr>
      <vt:lpstr>Vuex 核心属性</vt:lpstr>
      <vt:lpstr>Vuex 核心属性</vt:lpstr>
      <vt:lpstr>Vuex 核心属性</vt:lpstr>
      <vt:lpstr>Vuex 核心属性</vt:lpstr>
      <vt:lpstr>Vuex 核心属性</vt:lpstr>
      <vt:lpstr>Vuex 核心属性</vt:lpstr>
      <vt:lpstr>Vuex 核心属性</vt:lpstr>
      <vt:lpstr>Vuex 核心属性</vt:lpstr>
      <vt:lpstr>Vuex 核心属性</vt:lpstr>
      <vt:lpstr>Vuex 核心属性</vt:lpstr>
      <vt:lpstr>项目9 记录用户浏览历史 </vt:lpstr>
      <vt:lpstr>项目9 记录用户浏览历史 </vt:lpstr>
      <vt:lpstr>项目9 记录用户浏览历史 </vt:lpstr>
      <vt:lpstr>项目9 记录用户浏览历史 </vt:lpstr>
      <vt:lpstr>项目9 记录用户浏览历史 </vt:lpstr>
      <vt:lpstr>项目9 记录用户浏览历史 </vt:lpstr>
      <vt:lpstr>同步训练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588</cp:revision>
  <dcterms:created xsi:type="dcterms:W3CDTF">2021-08-26T09:34:00Z</dcterms:created>
  <dcterms:modified xsi:type="dcterms:W3CDTF">2024-03-25T14:47:12Z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