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292" r:id="rId5"/>
    <p:sldId id="326" r:id="rId6"/>
    <p:sldId id="345" r:id="rId7"/>
    <p:sldId id="346" r:id="rId8"/>
    <p:sldId id="347" r:id="rId9"/>
    <p:sldId id="348" r:id="rId10"/>
    <p:sldId id="323" r:id="rId11"/>
    <p:sldId id="325" r:id="rId12"/>
    <p:sldId id="349" r:id="rId13"/>
    <p:sldId id="350" r:id="rId14"/>
    <p:sldId id="351" r:id="rId15"/>
    <p:sldId id="352" r:id="rId16"/>
    <p:sldId id="353" r:id="rId17"/>
    <p:sldId id="354" r:id="rId18"/>
    <p:sldId id="403" r:id="rId19"/>
    <p:sldId id="355" r:id="rId20"/>
    <p:sldId id="356" r:id="rId21"/>
    <p:sldId id="327" r:id="rId22"/>
    <p:sldId id="328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7" r:id="rId33"/>
    <p:sldId id="366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92" r:id="rId43"/>
    <p:sldId id="393" r:id="rId44"/>
    <p:sldId id="259" r:id="rId45"/>
    <p:sldId id="394" r:id="rId46"/>
    <p:sldId id="395" r:id="rId47"/>
    <p:sldId id="404" r:id="rId48"/>
    <p:sldId id="329" r:id="rId49"/>
    <p:sldId id="406" r:id="rId50"/>
    <p:sldId id="330" r:id="rId51"/>
    <p:sldId id="405" r:id="rId52"/>
    <p:sldId id="342" r:id="rId53"/>
    <p:sldId id="343" r:id="rId54"/>
    <p:sldId id="396" r:id="rId55"/>
    <p:sldId id="397" r:id="rId56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6.xml"/><Relationship Id="rId7" Type="http://schemas.openxmlformats.org/officeDocument/2006/relationships/image" Target="../media/image1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35.xml"/><Relationship Id="rId7" Type="http://schemas.openxmlformats.org/officeDocument/2006/relationships/image" Target="../media/image1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0.xml"/><Relationship Id="rId7" Type="http://schemas.openxmlformats.org/officeDocument/2006/relationships/image" Target="../media/image2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27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53.xml"/><Relationship Id="rId7" Type="http://schemas.openxmlformats.org/officeDocument/2006/relationships/image" Target="../media/image2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8.xml"/><Relationship Id="rId7" Type="http://schemas.openxmlformats.org/officeDocument/2006/relationships/image" Target="../media/image3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35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36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82.xml"/><Relationship Id="rId7" Type="http://schemas.openxmlformats.org/officeDocument/2006/relationships/image" Target="../media/image49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9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54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5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单元二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基础语法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464050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插件表达式</a:t>
            </a:r>
          </a:p>
          <a:p>
            <a:pPr lvl="1"/>
            <a:r>
              <a:rPr lang="zh-CN" altLang="en-US"/>
              <a:t>作用：用于引用响应式数据</a:t>
            </a:r>
          </a:p>
          <a:p>
            <a:pPr lvl="1"/>
            <a:r>
              <a:rPr lang="zh-CN" altLang="en-US"/>
              <a:t>语法：{{JavaScript 表达式}}</a:t>
            </a:r>
          </a:p>
          <a:p>
            <a:pPr marL="457200" lvl="1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14588"/>
          <a:stretch>
            <a:fillRect/>
          </a:stretch>
        </p:blipFill>
        <p:spPr>
          <a:xfrm>
            <a:off x="5446395" y="1484630"/>
            <a:ext cx="6000750" cy="5172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1030" y="5589270"/>
            <a:ext cx="1892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学生：zhangsan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01520" y="486410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20763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v-text指令</a:t>
            </a:r>
          </a:p>
          <a:p>
            <a:pPr lvl="1"/>
            <a:r>
              <a:rPr lang="zh-CN" altLang="en-US"/>
              <a:t>作用：通过其表达式引用响应式数据，并将该数据渲染到指定 DOM 元素中</a:t>
            </a:r>
          </a:p>
          <a:p>
            <a:pPr lvl="1"/>
            <a:r>
              <a:rPr lang="zh-CN" altLang="en-US"/>
              <a:t>语法： v-text="JavaScript表达式"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09945" y="1484630"/>
            <a:ext cx="6176645" cy="46323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001520" y="486410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97965" y="5599430"/>
            <a:ext cx="3318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&lt;h3&gt;This is HTML content&lt;/h3&gt;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268595" cy="4641850"/>
          </a:xfrm>
        </p:spPr>
        <p:txBody>
          <a:bodyPr anchor="t">
            <a:normAutofit lnSpcReduction="10000"/>
          </a:bodyPr>
          <a:lstStyle/>
          <a:p>
            <a:r>
              <a:rPr lang="zh-CN" altLang="en-US"/>
              <a:t>v-html指令</a:t>
            </a:r>
          </a:p>
          <a:p>
            <a:pPr lvl="1"/>
            <a:r>
              <a:rPr lang="zh-CN" altLang="en-US"/>
              <a:t>作用：通过其表达式引用响应式数据，将该数据作为 HTML 代码，并在解析后将其渲染到DOM 元素中</a:t>
            </a:r>
          </a:p>
          <a:p>
            <a:pPr lvl="1"/>
            <a:r>
              <a:rPr lang="zh-CN" altLang="en-US"/>
              <a:t>语法：v-html="JavaScript 表达式"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10325" y="3846830"/>
            <a:ext cx="5146675" cy="1832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410325" y="1687830"/>
            <a:ext cx="5154295" cy="21570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01520" y="486410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232775" y="111633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89405" y="5593080"/>
            <a:ext cx="26987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This is HTML content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731385" cy="3804920"/>
          </a:xfrm>
        </p:spPr>
        <p:txBody>
          <a:bodyPr anchor="t">
            <a:normAutofit fontScale="90000"/>
          </a:bodyPr>
          <a:lstStyle/>
          <a:p>
            <a:r>
              <a:rPr lang="zh-CN" altLang="en-US"/>
              <a:t>v-bind指令</a:t>
            </a:r>
          </a:p>
          <a:p>
            <a:pPr lvl="1"/>
            <a:r>
              <a:rPr lang="zh-CN" altLang="en-US" sz="2200"/>
              <a:t>作用：用于绑定 DOM 元素的任意属性，通过引用响应式数据控制该属性的变化</a:t>
            </a:r>
          </a:p>
          <a:p>
            <a:pPr lvl="1"/>
            <a:r>
              <a:rPr lang="zh-CN" altLang="en-US" sz="2200"/>
              <a:t>语法：v-bind:属性名</a:t>
            </a:r>
            <a:r>
              <a:rPr lang="zh-CN" altLang="en-US" sz="2200">
                <a:sym typeface="+mn-ea"/>
              </a:rPr>
              <a:t>= </a:t>
            </a:r>
            <a:r>
              <a:rPr lang="zh-CN" altLang="en-US" sz="2200"/>
              <a:t>"JavaScript 表达式"</a:t>
            </a:r>
          </a:p>
          <a:p>
            <a:pPr lvl="1"/>
            <a:r>
              <a:rPr lang="zh-CN" altLang="en-US" sz="2200"/>
              <a:t>示例：</a:t>
            </a:r>
            <a:r>
              <a:rPr lang="zh-CN" altLang="en-US" sz="2200">
                <a:sym typeface="+mn-ea"/>
              </a:rPr>
              <a:t>使用 v-bind 绑定 HTML 链接（a）、图像（img）元素属性</a:t>
            </a:r>
            <a:endParaRPr lang="zh-CN" altLang="en-US" sz="2200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95670" y="1484630"/>
            <a:ext cx="5719445" cy="521906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115185" y="544004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315325" y="99250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16050" y="6022975"/>
            <a:ext cx="3627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“Vue 官网”链接以及 Vue 图标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20636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v-bind指令（续）</a:t>
            </a:r>
          </a:p>
          <a:p>
            <a:pPr lvl="1"/>
            <a:r>
              <a:rPr lang="zh-CN" altLang="en-US" sz="2400"/>
              <a:t>示例</a:t>
            </a:r>
          </a:p>
          <a:p>
            <a:pPr lvl="2"/>
            <a:r>
              <a:rPr lang="zh-CN" altLang="en-US">
                <a:sym typeface="+mn-ea"/>
              </a:rPr>
              <a:t>v-bind 绑定 class 属性</a:t>
            </a:r>
            <a:endParaRPr lang="zh-CN" altLang="en-US"/>
          </a:p>
          <a:p>
            <a:pPr marL="914400" lvl="2" indent="0">
              <a:buNone/>
            </a:pP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62955" y="727710"/>
            <a:ext cx="6202045" cy="2582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2955" y="3310255"/>
            <a:ext cx="6201410" cy="35102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889760" y="374523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046720" y="1879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85850" y="4370705"/>
            <a:ext cx="3944620" cy="21844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0855" cy="4641850"/>
          </a:xfrm>
        </p:spPr>
        <p:txBody>
          <a:bodyPr anchor="t">
            <a:normAutofit lnSpcReduction="10000"/>
          </a:bodyPr>
          <a:lstStyle/>
          <a:p>
            <a:r>
              <a:rPr lang="zh-CN" altLang="en-US"/>
              <a:t>双向绑定</a:t>
            </a:r>
          </a:p>
          <a:p>
            <a:pPr lvl="1"/>
            <a:r>
              <a:rPr lang="zh-CN" altLang="en-US"/>
              <a:t>定义：数据改变会引起视图变化，视图变化也会带动数据的改变。</a:t>
            </a:r>
          </a:p>
          <a:p>
            <a:pPr lvl="1"/>
            <a:r>
              <a:rPr lang="zh-CN" altLang="en-US"/>
              <a:t>语法：v-model="JavaScript 表达式"。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双向绑定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212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双向绑定</a:t>
            </a:r>
          </a:p>
          <a:p>
            <a:pPr lvl="1"/>
            <a:r>
              <a:rPr lang="zh-CN" altLang="en-US" sz="2400"/>
              <a:t>示例</a:t>
            </a:r>
          </a:p>
          <a:p>
            <a:pPr lvl="2"/>
            <a:r>
              <a:rPr lang="zh-CN" altLang="en-US">
                <a:sym typeface="+mn-ea"/>
              </a:rPr>
              <a:t>使用v-model 绑定 HTML 输入框（input 和 textarea）元素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双向绑定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83430" y="373824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61895" y="4301490"/>
            <a:ext cx="6240145" cy="19513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双向绑定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57805" y="1506220"/>
            <a:ext cx="7723505" cy="52501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54735" y="169100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3845560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双向绑定</a:t>
            </a:r>
          </a:p>
          <a:p>
            <a:pPr lvl="1"/>
            <a:r>
              <a:rPr lang="zh-CN" altLang="en-US" sz="2400"/>
              <a:t>示例</a:t>
            </a:r>
          </a:p>
          <a:p>
            <a:pPr lvl="2"/>
            <a:r>
              <a:rPr lang="zh-CN" altLang="en-US">
                <a:sym typeface="+mn-ea"/>
              </a:rPr>
              <a:t>使用 v-model 绑定 HTML 单选框（radio）元素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双向绑定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794250" y="1771650"/>
            <a:ext cx="6758940" cy="165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85995" y="3418840"/>
            <a:ext cx="6767195" cy="29552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05510" y="4983480"/>
            <a:ext cx="3025140" cy="10191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599565" y="434784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200265" y="111633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5012055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双向绑定</a:t>
            </a:r>
          </a:p>
          <a:p>
            <a:pPr lvl="1"/>
            <a:r>
              <a:rPr lang="zh-CN" altLang="en-US" sz="2400"/>
              <a:t>示例</a:t>
            </a:r>
          </a:p>
          <a:p>
            <a:pPr lvl="2"/>
            <a:r>
              <a:rPr lang="zh-CN" altLang="en-US">
                <a:sym typeface="+mn-ea"/>
              </a:rPr>
              <a:t>使用 v-model 绑定 HTML 下拉列表框（select）元素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双向绑定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199505" y="1259205"/>
            <a:ext cx="5459730" cy="48939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rcRect t="-1832" r="13562"/>
          <a:stretch>
            <a:fillRect/>
          </a:stretch>
        </p:blipFill>
        <p:spPr>
          <a:xfrm>
            <a:off x="6211570" y="6126480"/>
            <a:ext cx="5459730" cy="6705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01520" y="449580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8119110" y="746125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08430" y="5125720"/>
            <a:ext cx="2764790" cy="13982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83385"/>
            <a:ext cx="10515600" cy="4795520"/>
          </a:xfrm>
        </p:spPr>
        <p:txBody>
          <a:bodyPr>
            <a:noAutofit/>
          </a:bodyPr>
          <a:lstStyle/>
          <a:p>
            <a:r>
              <a:rPr sz="1900"/>
              <a:t>剖析 Vue 应用程序</a:t>
            </a:r>
          </a:p>
          <a:p>
            <a:r>
              <a:rPr sz="1900"/>
              <a:t>单向绑定 </a:t>
            </a:r>
          </a:p>
          <a:p>
            <a:r>
              <a:rPr sz="1900"/>
              <a:t>双向绑定 </a:t>
            </a:r>
          </a:p>
          <a:p>
            <a:r>
              <a:rPr sz="1900"/>
              <a:t>流程控制</a:t>
            </a:r>
          </a:p>
          <a:p>
            <a:r>
              <a:rPr sz="1900"/>
              <a:t>事件处理</a:t>
            </a:r>
          </a:p>
          <a:p>
            <a:r>
              <a:rPr sz="1900"/>
              <a:t>计算属性</a:t>
            </a:r>
          </a:p>
          <a:p>
            <a:r>
              <a:rPr sz="1900"/>
              <a:t>数据监听器</a:t>
            </a:r>
          </a:p>
          <a:p>
            <a:pPr algn="l">
              <a:buSzTx/>
            </a:pPr>
            <a:r>
              <a:rPr sz="1900">
                <a:sym typeface="+mn-ea"/>
              </a:rPr>
              <a:t>项目2-1 简易计算器</a:t>
            </a:r>
          </a:p>
          <a:p>
            <a:pPr algn="l">
              <a:buSzTx/>
            </a:pPr>
            <a:r>
              <a:rPr sz="1900">
                <a:sym typeface="+mn-ea"/>
              </a:rPr>
              <a:t>项目2-2 历史名城典故页面</a:t>
            </a:r>
            <a:endParaRPr lang="en-US" altLang="zh-CN" sz="1900" dirty="0"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>
                <a:sym typeface="+mn-ea"/>
              </a:rPr>
              <a:t>条件渲染</a:t>
            </a:r>
            <a:endParaRPr lang="zh-CN" altLang="en-US"/>
          </a:p>
          <a:p>
            <a:pPr lvl="1"/>
            <a:r>
              <a:rPr lang="zh-CN" altLang="en-US"/>
              <a:t>v-if/v-else/v-else-if</a:t>
            </a:r>
          </a:p>
          <a:p>
            <a:pPr lvl="2"/>
            <a:r>
              <a:rPr lang="zh-CN" altLang="en-US"/>
              <a:t>作用：v-if 可基于表达式值的真假，来条件性地渲染 DOM 元素，v-else、v-else-if 分别用于表示与v-if 链式调用的 else 块和 else-if 块</a:t>
            </a:r>
          </a:p>
          <a:p>
            <a:pPr lvl="2"/>
            <a:r>
              <a:rPr lang="zh-CN" altLang="en-US"/>
              <a:t>语法：</a:t>
            </a:r>
          </a:p>
          <a:p>
            <a:pPr lvl="3"/>
            <a:r>
              <a:rPr lang="zh-CN" altLang="en-US"/>
              <a:t>v-if="JavaScript 表达式"</a:t>
            </a:r>
          </a:p>
          <a:p>
            <a:pPr lvl="3"/>
            <a:r>
              <a:rPr lang="zh-CN" altLang="en-US"/>
              <a:t>v-else= "JavaScript 表达式"</a:t>
            </a:r>
          </a:p>
          <a:p>
            <a:pPr lvl="3"/>
            <a:r>
              <a:rPr lang="zh-CN" altLang="en-US"/>
              <a:t>v-else-if="JavaScript 表达式"</a:t>
            </a:r>
          </a:p>
          <a:p>
            <a:pPr lvl="2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>
                <a:sym typeface="+mn-ea"/>
              </a:rPr>
              <a:t>v-if/v-else/v-else-if（续）</a:t>
            </a:r>
          </a:p>
          <a:p>
            <a:pPr lvl="2"/>
            <a:r>
              <a:rPr lang="zh-CN" altLang="en-US" sz="2000">
                <a:sym typeface="+mn-ea"/>
              </a:rPr>
              <a:t>示例</a:t>
            </a:r>
            <a:r>
              <a:rPr lang="en-US" altLang="zh-CN" sz="2000">
                <a:sym typeface="+mn-ea"/>
              </a:rPr>
              <a:t>:条件渲染指令应用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32730" y="1028700"/>
            <a:ext cx="4401185" cy="1716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25110" y="2745740"/>
            <a:ext cx="4417060" cy="40557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536700" y="362140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21780" y="44069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9995" y="4598035"/>
            <a:ext cx="2904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你可以看到消息</a:t>
            </a:r>
          </a:p>
          <a:p>
            <a:r>
              <a:rPr lang="zh-CN" altLang="en-US"/>
              <a:t>数字大于 0 但小于等于 5”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>
                <a:sym typeface="+mn-ea"/>
              </a:rPr>
              <a:t>v-show</a:t>
            </a:r>
            <a:endParaRPr lang="zh-CN" altLang="en-US"/>
          </a:p>
          <a:p>
            <a:pPr lvl="2"/>
            <a:r>
              <a:rPr lang="zh-CN" altLang="en-US"/>
              <a:t>作用：与 v-if 的类似，也是基于表达式值的真假，来改变元素的可见性</a:t>
            </a:r>
          </a:p>
          <a:p>
            <a:pPr lvl="2"/>
            <a:r>
              <a:rPr lang="zh-CN" altLang="en-US"/>
              <a:t>语法： v-show="JavaScript 表达式"</a:t>
            </a:r>
          </a:p>
          <a:p>
            <a:pPr lvl="2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>
                <a:sym typeface="+mn-ea"/>
              </a:rPr>
              <a:t>v-show</a:t>
            </a:r>
            <a:r>
              <a:rPr lang="zh-CN" altLang="en-US">
                <a:sym typeface="+mn-ea"/>
              </a:rPr>
              <a:t>（续）</a:t>
            </a:r>
            <a:endParaRPr lang="zh-CN" altLang="en-US"/>
          </a:p>
          <a:p>
            <a:pPr lvl="2"/>
            <a:r>
              <a:rPr lang="zh-CN" altLang="en-US"/>
              <a:t>示例：v-show 应用</a:t>
            </a:r>
          </a:p>
          <a:p>
            <a:pPr lvl="2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26000" y="1484630"/>
            <a:ext cx="5150485" cy="3813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26000" y="5297805"/>
            <a:ext cx="5150485" cy="125349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030605" y="374904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6652260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30605" y="4658995"/>
            <a:ext cx="18313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你可以看到消息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1"/>
            <a:r>
              <a:rPr lang="en-US" altLang="zh-CN">
                <a:sym typeface="+mn-ea"/>
              </a:rPr>
              <a:t>v-if</a:t>
            </a:r>
            <a:r>
              <a:rPr lang="zh-CN" altLang="en-US">
                <a:sym typeface="+mn-ea"/>
              </a:rPr>
              <a:t>与</a:t>
            </a:r>
            <a:r>
              <a:rPr lang="en-US" altLang="zh-CN">
                <a:sym typeface="+mn-ea"/>
              </a:rPr>
              <a:t>v-show</a:t>
            </a:r>
            <a:r>
              <a:rPr lang="zh-CN" altLang="en-US">
                <a:sym typeface="+mn-ea"/>
              </a:rPr>
              <a:t>比较</a:t>
            </a:r>
            <a:endParaRPr lang="zh-CN" altLang="en-US"/>
          </a:p>
          <a:p>
            <a:pPr lvl="2"/>
            <a:r>
              <a:rPr lang="zh-CN" altLang="en-US"/>
              <a:t>应用场景</a:t>
            </a:r>
          </a:p>
          <a:p>
            <a:pPr lvl="3"/>
            <a:r>
              <a:rPr lang="zh-CN" altLang="en-US"/>
              <a:t>v-if 可应用于 HTML template 元素本身及其子元素上，也可以与 v-else、v-else-if 配合使用</a:t>
            </a:r>
          </a:p>
          <a:p>
            <a:pPr lvl="3"/>
            <a:r>
              <a:rPr lang="zh-CN" altLang="en-US"/>
              <a:t>v-show 不支持对 HTML template 元素的条件渲染，也不能与 v-else、v-else-if 进行组合</a:t>
            </a:r>
          </a:p>
          <a:p>
            <a:pPr lvl="2"/>
            <a:r>
              <a:rPr lang="zh-CN" altLang="en-US"/>
              <a:t>渲染方式</a:t>
            </a:r>
          </a:p>
          <a:p>
            <a:pPr lvl="3"/>
            <a:r>
              <a:rPr lang="zh-CN" altLang="en-US"/>
              <a:t>当 v-if 属性为 true 或 false 时，其对应元素被触发，元素及其所包含的组件都会被重构或销毁，如果 v-if 属性初始值为 false，则对应元素根本不会被渲染</a:t>
            </a:r>
          </a:p>
          <a:p>
            <a:pPr lvl="3"/>
            <a:r>
              <a:rPr lang="zh-CN" altLang="en-US"/>
              <a:t>v-show 属性初始值无论是 true 还是 false，其对应元素均会被渲染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列表渲染</a:t>
            </a:r>
          </a:p>
          <a:p>
            <a:pPr lvl="1"/>
            <a:r>
              <a:rPr lang="zh-CN" altLang="en-US"/>
              <a:t>v-for 是一个循环结构的指令，它可将组件 data 选项定义的数组绑定到 HTML 列表或表格元素上，根据数组元素个数重复地对其渲染</a:t>
            </a:r>
          </a:p>
          <a:p>
            <a:pPr lvl="1"/>
            <a:r>
              <a:rPr lang="en-US" altLang="zh-CN"/>
              <a:t>v-for</a:t>
            </a:r>
            <a:r>
              <a:rPr lang="zh-CN" altLang="en-US"/>
              <a:t>作用：不仅可用于遍历数组，也可用于遍历对象的属性</a:t>
            </a:r>
          </a:p>
          <a:p>
            <a:pPr lvl="1"/>
            <a:r>
              <a:rPr lang="en-US" altLang="zh-CN">
                <a:sym typeface="+mn-ea"/>
              </a:rPr>
              <a:t>v-for</a:t>
            </a:r>
            <a:r>
              <a:rPr lang="zh-CN" altLang="en-US"/>
              <a:t>语法：v-for="(item, i_key, index) in 对象名" v-bind:key="item.id"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57835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/>
              <a:t>v-for 示例：利用 v-for 遍历数组实现列表渲染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614035" y="1351915"/>
            <a:ext cx="5882640" cy="233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14035" y="3657600"/>
            <a:ext cx="5882640" cy="273431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815465" y="295211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11300" y="3643630"/>
            <a:ext cx="2095500" cy="32143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712970" cy="4641850"/>
          </a:xfrm>
        </p:spPr>
        <p:txBody>
          <a:bodyPr anchor="t">
            <a:normAutofit/>
          </a:bodyPr>
          <a:lstStyle/>
          <a:p>
            <a:pPr lvl="1"/>
            <a:r>
              <a:rPr lang="zh-CN" altLang="en-US"/>
              <a:t>v-for 示例（续）</a:t>
            </a:r>
          </a:p>
          <a:p>
            <a:pPr lvl="2"/>
            <a:r>
              <a:rPr lang="zh-CN" altLang="en-US"/>
              <a:t>使用 v-for 遍历对象属性，实现列表渲染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流程控制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rcRect r="7855"/>
          <a:stretch>
            <a:fillRect/>
          </a:stretch>
        </p:blipFill>
        <p:spPr>
          <a:xfrm>
            <a:off x="5679440" y="579120"/>
            <a:ext cx="4901565" cy="4554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99760" y="5113020"/>
            <a:ext cx="4881880" cy="17081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764030" y="362140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375525" y="21082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26845" y="4204970"/>
            <a:ext cx="2310765" cy="24333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事件处理机制：事件监听采用 v-on 指令为 DOM 元素绑定监听器，以监听 DOM事件和触发事件处理代码的执行</a:t>
            </a:r>
          </a:p>
          <a:p>
            <a:pPr lvl="0"/>
            <a:r>
              <a:rPr lang="zh-CN" altLang="en-US"/>
              <a:t>事件监听</a:t>
            </a:r>
            <a:r>
              <a:rPr lang="en-US" altLang="zh-CN"/>
              <a:t>v-on 指令</a:t>
            </a:r>
          </a:p>
          <a:p>
            <a:pPr lvl="1"/>
            <a:r>
              <a:rPr lang="zh-CN" altLang="en-US"/>
              <a:t>作用：</a:t>
            </a:r>
            <a:r>
              <a:rPr lang="en-US" altLang="zh-CN"/>
              <a:t>监听 DOM 事件和执行事件处理函数</a:t>
            </a:r>
          </a:p>
          <a:p>
            <a:pPr lvl="1"/>
            <a:r>
              <a:rPr lang="en-US" altLang="zh-CN"/>
              <a:t>语法</a:t>
            </a:r>
            <a:r>
              <a:rPr lang="zh-CN" altLang="en-US"/>
              <a:t>：</a:t>
            </a:r>
            <a:r>
              <a:rPr lang="en-US" altLang="zh-CN"/>
              <a:t> v-on:事件名="表达式"，</a:t>
            </a:r>
          </a:p>
          <a:p>
            <a:pPr lvl="2"/>
            <a:r>
              <a:rPr lang="en-US" altLang="zh-CN"/>
              <a:t>“v-on:”可简写为“@”</a:t>
            </a:r>
          </a:p>
          <a:p>
            <a:pPr lvl="2"/>
            <a:r>
              <a:rPr lang="zh-CN" altLang="en-US"/>
              <a:t>表达式为事件处理函数名，</a:t>
            </a:r>
            <a:r>
              <a:rPr lang="zh-CN" altLang="en-US">
                <a:sym typeface="+mn-ea"/>
              </a:rPr>
              <a:t>事件处理函数</a:t>
            </a:r>
            <a:r>
              <a:rPr lang="zh-CN" altLang="en-US"/>
              <a:t>可以是方法或内联事件处理器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07416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事件处理</a:t>
            </a:r>
            <a:r>
              <a:rPr lang="zh-CN"/>
              <a:t>示例</a:t>
            </a:r>
          </a:p>
          <a:p>
            <a:pPr lvl="1"/>
            <a:r>
              <a:rPr lang="zh-CN"/>
              <a:t>使用方法事件处理器的 v-on 应用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95545" y="1639570"/>
            <a:ext cx="6328410" cy="37826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95545" y="5423535"/>
            <a:ext cx="6329045" cy="7048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753235" y="380047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3455" y="4700905"/>
            <a:ext cx="3803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显示按钮“求和”，单击该按钮，显示计算结果为 10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38115" y="1504950"/>
            <a:ext cx="6386195" cy="53568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97915" y="3669030"/>
            <a:ext cx="2908935" cy="706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67180" y="310134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694930" y="966470"/>
            <a:ext cx="173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07416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事件处理</a:t>
            </a:r>
            <a:r>
              <a:rPr lang="zh-CN"/>
              <a:t>示例（续）</a:t>
            </a:r>
          </a:p>
          <a:p>
            <a:pPr lvl="1"/>
            <a:r>
              <a:rPr lang="zh-CN"/>
              <a:t>使用内联事件处理器的 v-on 应用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64200" y="1484630"/>
            <a:ext cx="5469890" cy="52673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722755" y="424434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6405" y="4828540"/>
            <a:ext cx="4330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显示按钮“计数”和“求和”，每单击一次“计数”按钮，显示计数加 1；单击“求和”按钮，显示结果为 3，同时弹出对话框并显示“BUTTON”。</a:t>
            </a: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事件</a:t>
            </a:r>
            <a:r>
              <a:rPr lang="zh-CN"/>
              <a:t>修饰符</a:t>
            </a:r>
          </a:p>
          <a:p>
            <a:pPr lvl="1"/>
            <a:r>
              <a:rPr lang="zh-CN"/>
              <a:t>.stop：阻止事件冒泡 </a:t>
            </a:r>
          </a:p>
          <a:p>
            <a:pPr lvl="1"/>
            <a:r>
              <a:rPr lang="zh-CN"/>
              <a:t>.self：只有当前元素本身有事件触发时，才调用事件处理函数 </a:t>
            </a:r>
          </a:p>
          <a:p>
            <a:pPr lvl="1"/>
            <a:r>
              <a:rPr lang="zh-CN"/>
              <a:t>.prevent：阻止默认事件 </a:t>
            </a:r>
          </a:p>
          <a:p>
            <a:pPr lvl="1"/>
            <a:r>
              <a:rPr lang="zh-CN"/>
              <a:t>.capture：使用捕获模式添加事件监听器</a:t>
            </a:r>
          </a:p>
          <a:p>
            <a:pPr lvl="1"/>
            <a:r>
              <a:rPr lang="zh-CN"/>
              <a:t>.once：实现事件只被触发一次 </a:t>
            </a:r>
          </a:p>
          <a:p>
            <a:pPr lvl="1"/>
            <a:r>
              <a:rPr lang="zh-CN"/>
              <a:t>.passive：以{passive:true}模式添加事件监听器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.stop应用场景</a:t>
            </a:r>
          </a:p>
          <a:p>
            <a:pPr lvl="2"/>
            <a:r>
              <a:rPr lang="zh-CN"/>
              <a:t>HTML 页面上，粉色的 div 元素包裹在蓝色的 div 元素中，利用.stop 修饰符实现单击对应颜色的 div 元素，仅会显示对应颜色的信息</a:t>
            </a:r>
          </a:p>
          <a:p>
            <a:pPr lvl="2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68545" y="1484630"/>
            <a:ext cx="7028180" cy="47542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.s</a:t>
            </a:r>
            <a:r>
              <a:rPr lang="en-US" altLang="zh-CN"/>
              <a:t>elf</a:t>
            </a:r>
            <a:r>
              <a:rPr lang="zh-CN"/>
              <a:t>应用场景</a:t>
            </a:r>
          </a:p>
          <a:p>
            <a:pPr lvl="2"/>
            <a:r>
              <a:rPr lang="zh-CN"/>
              <a:t>HTML 页面上绿色、蓝色和粉色的 div 元素依次包裹，利用.self 修饰符使得只有单击蓝色div 元素时，才会显示“蓝色区域”信息</a:t>
            </a:r>
          </a:p>
          <a:p>
            <a:pPr lvl="2"/>
            <a:endParaRPr lang="zh-CN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01285" y="1562735"/>
            <a:ext cx="5513705" cy="14801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01285" y="2868930"/>
            <a:ext cx="5508625" cy="38271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</a:t>
            </a:r>
            <a:r>
              <a:rPr lang="en-US" altLang="zh-CN"/>
              <a:t>prevent</a:t>
            </a:r>
            <a:r>
              <a:rPr lang="zh-CN"/>
              <a:t>应用场景</a:t>
            </a:r>
          </a:p>
          <a:p>
            <a:pPr lvl="2"/>
            <a:r>
              <a:rPr lang="zh-CN"/>
              <a:t>针对 HTML 页面上的表单，利用.prevent 修饰符实现单击“提交”按钮，执行表单自定义提交处理函数 onSubmit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59400" y="1577340"/>
            <a:ext cx="4137025" cy="22993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</a:t>
            </a:r>
            <a:r>
              <a:rPr lang="zh-CN">
                <a:sym typeface="+mn-ea"/>
              </a:rPr>
              <a:t>capture</a:t>
            </a:r>
            <a:r>
              <a:rPr lang="zh-CN"/>
              <a:t>应用场景</a:t>
            </a:r>
          </a:p>
          <a:p>
            <a:pPr lvl="2"/>
            <a:r>
              <a:rPr lang="zh-CN"/>
              <a:t>HTML 页面上有祖、父和子 div 元素形成的三层嵌套结构，利用.capture 修饰符实现从祖div 元素到子 div 元素相关信息的依次显示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59450" y="1587500"/>
            <a:ext cx="4846320" cy="20250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59450" y="3613785"/>
            <a:ext cx="4846320" cy="14382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</a:t>
            </a:r>
            <a:r>
              <a:rPr lang="zh-CN">
                <a:sym typeface="+mn-ea"/>
              </a:rPr>
              <a:t>once </a:t>
            </a:r>
            <a:r>
              <a:rPr lang="zh-CN"/>
              <a:t>应用场景</a:t>
            </a:r>
          </a:p>
          <a:p>
            <a:pPr lvl="2"/>
            <a:r>
              <a:rPr lang="zh-CN"/>
              <a:t>对于 HTML 页面上“单击一次”按钮，利用.once 修饰符实现对此按钮仅响应单击事件一次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07355" y="1546225"/>
            <a:ext cx="5502275" cy="171069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668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.</a:t>
            </a:r>
            <a:r>
              <a:rPr lang="zh-CN">
                <a:sym typeface="+mn-ea"/>
              </a:rPr>
              <a:t>passive </a:t>
            </a:r>
            <a:r>
              <a:rPr lang="zh-CN"/>
              <a:t>应用场景</a:t>
            </a:r>
          </a:p>
          <a:p>
            <a:pPr lvl="2"/>
            <a:r>
              <a:rPr lang="zh-CN"/>
              <a:t>HTML 页面上有一个带滚动条的 div 元素区域，利用.passive 修饰符使得浏览器能及时响应用户操作，确保顺畅的滚动体验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35550" y="1585595"/>
            <a:ext cx="6484620" cy="35413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250055" cy="4641850"/>
          </a:xfrm>
        </p:spPr>
        <p:txBody>
          <a:bodyPr anchor="t">
            <a:normAutofit/>
          </a:bodyPr>
          <a:lstStyle/>
          <a:p>
            <a:pPr lvl="1"/>
            <a:r>
              <a:rPr lang="zh-CN">
                <a:sym typeface="+mn-ea"/>
              </a:rPr>
              <a:t>.prevent 和.stop</a:t>
            </a:r>
            <a:r>
              <a:rPr lang="zh-CN"/>
              <a:t>应用场景</a:t>
            </a:r>
          </a:p>
          <a:p>
            <a:pPr lvl="2"/>
            <a:r>
              <a:rPr lang="zh-CN"/>
              <a:t>HTML 页面上 button 元素包含 a 子元素，利用.prevent 和.stop 修饰符，阻止 a 元素链接跳转的默认行为和事件继续向外传播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事件处理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6360" y="1569720"/>
            <a:ext cx="5226685" cy="2344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66360" y="3889375"/>
            <a:ext cx="5226685" cy="50863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2125" cy="4641850"/>
          </a:xfrm>
        </p:spPr>
        <p:txBody>
          <a:bodyPr anchor="t">
            <a:normAutofit/>
          </a:bodyPr>
          <a:lstStyle/>
          <a:p>
            <a:pPr lvl="0"/>
            <a:r>
              <a:rPr lang="zh-CN"/>
              <a:t>计算属性</a:t>
            </a:r>
          </a:p>
          <a:p>
            <a:pPr lvl="1"/>
            <a:r>
              <a:rPr lang="zh-CN"/>
              <a:t>作用：用于描述依赖响应式数据的复杂逻辑处理</a:t>
            </a:r>
          </a:p>
          <a:p>
            <a:pPr lvl="1"/>
            <a:r>
              <a:rPr lang="zh-CN"/>
              <a:t>语法：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计算属性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3380" y="3670300"/>
            <a:ext cx="6491605" cy="2710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29450" y="3690620"/>
            <a:ext cx="5024120" cy="1149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84235" y="3244850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简化写法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应用程序的要素</a:t>
            </a:r>
            <a:endParaRPr lang="zh-CN" altLang="en-US"/>
          </a:p>
          <a:p>
            <a:pPr lvl="1"/>
            <a:r>
              <a:rPr lang="zh-CN" altLang="en-US"/>
              <a:t>导入 Vue 库文件</a:t>
            </a:r>
          </a:p>
          <a:p>
            <a:pPr lvl="1"/>
            <a:r>
              <a:rPr lang="zh-CN" altLang="en-US"/>
              <a:t>选择挂载点</a:t>
            </a:r>
          </a:p>
          <a:p>
            <a:pPr lvl="1"/>
            <a:r>
              <a:rPr lang="zh-CN" altLang="en-US"/>
              <a:t>声明渲染数据的 HTML 代码结构</a:t>
            </a:r>
          </a:p>
          <a:p>
            <a:pPr lvl="1"/>
            <a:r>
              <a:rPr lang="zh-CN" altLang="en-US"/>
              <a:t>利用 JavaScript 定义数据和操作数据</a:t>
            </a:r>
          </a:p>
          <a:p>
            <a:pPr lvl="1"/>
            <a:r>
              <a:rPr lang="zh-CN" altLang="en-US"/>
              <a:t>创建 Vue 应用实例和进行挂载处理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00050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示例：利用计算属性实现人民币与港币的兑换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计算属性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76495" y="1330960"/>
            <a:ext cx="5648325" cy="3098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76495" y="4429125"/>
            <a:ext cx="5648325" cy="23431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640205" y="369697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220585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38200" y="4527550"/>
            <a:ext cx="3730625" cy="15989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/>
              <a:t>数据监听器</a:t>
            </a:r>
          </a:p>
          <a:p>
            <a:pPr lvl="1"/>
            <a:r>
              <a:rPr lang="zh-CN" sz="2400"/>
              <a:t>作用：对数据</a:t>
            </a:r>
            <a:r>
              <a:rPr lang="zh-CN"/>
              <a:t>进行监听，一旦数据发生变化，则触发相应函数的执行，以达到改变其他数据的目的</a:t>
            </a:r>
          </a:p>
          <a:p>
            <a:pPr lvl="1"/>
            <a:r>
              <a:rPr lang="zh-CN"/>
              <a:t>语法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数据监听器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88005" y="3429000"/>
            <a:ext cx="5815330" cy="32848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4103370" cy="4641850"/>
          </a:xfrm>
        </p:spPr>
        <p:txBody>
          <a:bodyPr anchor="t">
            <a:normAutofit/>
          </a:bodyPr>
          <a:lstStyle/>
          <a:p>
            <a:pPr lvl="1"/>
            <a:r>
              <a:rPr lang="zh-CN"/>
              <a:t>数据监听器示例：利用数据监听器实现对不同类型数据的监听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数据监听器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29860" y="0"/>
            <a:ext cx="4716145" cy="2802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229860" y="2806700"/>
            <a:ext cx="4716145" cy="38608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402080" y="3789680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示例执行结果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060940" y="962660"/>
            <a:ext cx="122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4461510"/>
            <a:ext cx="37725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显示“字符串”、“对象”和“数组”3 个输入框，当改变任何一个输入框值时，控制台上会显示相应的提示信息、输入框中的最新内容</a:t>
            </a: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</a:t>
            </a:r>
            <a:r>
              <a:rPr lang="en-US" altLang="zh-CN" dirty="0">
                <a:sym typeface="+mn-ea"/>
              </a:rPr>
              <a:t>2-1 </a:t>
            </a:r>
            <a:r>
              <a:rPr lang="zh-CN" altLang="en-US" dirty="0">
                <a:sym typeface="+mn-ea"/>
              </a:rPr>
              <a:t>简易计算器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需求描述 </a:t>
            </a:r>
          </a:p>
          <a:p>
            <a:pPr lvl="1"/>
            <a:r>
              <a:rPr lang="zh-CN" altLang="en-US" dirty="0"/>
              <a:t>网页版简易计算器包括操作数输入框、运算符下拉列表框和计算处理按钮。用户输入操作数，选择运算符，单击“计算”按钮，按钮下方应显示运算结果。运算符包括+、-、*、/、**，除平方值运算外，其他运算的操作数均为两个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0780" y="4694555"/>
            <a:ext cx="7455535" cy="17843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</a:t>
            </a:r>
            <a:r>
              <a:rPr lang="en-US" altLang="zh-CN" dirty="0">
                <a:sym typeface="+mn-ea"/>
              </a:rPr>
              <a:t>2-1 </a:t>
            </a:r>
            <a:r>
              <a:rPr lang="zh-CN" altLang="en-US" dirty="0">
                <a:sym typeface="+mn-ea"/>
              </a:rPr>
              <a:t>简易计算器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实现思路 </a:t>
            </a:r>
          </a:p>
          <a:p>
            <a:pPr lvl="1"/>
            <a:r>
              <a:rPr lang="zh-CN" altLang="en-US" dirty="0"/>
              <a:t>采用输入框（input）、下拉列表框（select）和按钮（button），分别构建计算器的操作数输入框、运算符下拉列表框，以及计算处理按钮</a:t>
            </a:r>
          </a:p>
          <a:p>
            <a:pPr lvl="1"/>
            <a:r>
              <a:rPr lang="zh-CN" altLang="en-US" dirty="0"/>
              <a:t>对表单元素 input、select 的数据绑定需要使用双向绑定，计算结果值则利用插值表达式呈现即可；针对“计算”按钮的单击事件，编写事件处理函数以实现计算器的计算功能</a:t>
            </a:r>
          </a:p>
          <a:p>
            <a:pPr lvl="1"/>
            <a:r>
              <a:rPr lang="zh-CN" altLang="en-US" dirty="0"/>
              <a:t>除求平方运算外，其他运算均需要提供两个操作数，也就是说求平方运算需要隐藏第二个操作数，可使用 v-show 指令来实现这个功能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</a:t>
            </a:r>
            <a:r>
              <a:rPr lang="en-US" altLang="zh-CN" dirty="0">
                <a:sym typeface="+mn-ea"/>
              </a:rPr>
              <a:t>2-1 </a:t>
            </a:r>
            <a:r>
              <a:rPr lang="zh-CN" altLang="en-US" dirty="0">
                <a:sym typeface="+mn-ea"/>
              </a:rPr>
              <a:t>简易计算器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 2-1-1 构建页面布局 </a:t>
            </a:r>
          </a:p>
          <a:p>
            <a:pPr lvl="0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7181"/>
          <a:stretch>
            <a:fillRect/>
          </a:stretch>
        </p:blipFill>
        <p:spPr>
          <a:xfrm>
            <a:off x="3361055" y="3176270"/>
            <a:ext cx="4702810" cy="30911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61055" y="2930525"/>
            <a:ext cx="4702810" cy="25971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</a:t>
            </a:r>
            <a:r>
              <a:rPr lang="en-US" altLang="zh-CN" dirty="0">
                <a:sym typeface="+mn-ea"/>
              </a:rPr>
              <a:t>2-1 </a:t>
            </a:r>
            <a:r>
              <a:rPr lang="zh-CN" altLang="en-US" dirty="0">
                <a:sym typeface="+mn-ea"/>
              </a:rPr>
              <a:t>简易计算器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任务 2-1-2 创建根组件和 Vue 应用实例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14780" y="2280285"/>
            <a:ext cx="4321810" cy="4342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85890" y="2258060"/>
            <a:ext cx="5184140" cy="31153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05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项目2-2 历史名城典故页面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需求描述 </a:t>
            </a:r>
          </a:p>
          <a:p>
            <a:pPr lvl="1"/>
            <a:r>
              <a:rPr lang="zh-CN" altLang="en-US" dirty="0"/>
              <a:t>历史名城典故页面包括左侧城市列表和右侧名城典故内容，当用户选择左侧城市列表中某个城市时，应能够在右侧名城典故内容部分显示对应的名城典故信息。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59785" y="4156075"/>
            <a:ext cx="5472430" cy="23209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30505"/>
            <a:ext cx="10515600" cy="1325563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项目2-2 历史名城典故页面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 lnSpcReduction="20000"/>
          </a:bodyPr>
          <a:lstStyle/>
          <a:p>
            <a:pPr lvl="0"/>
            <a:r>
              <a:rPr lang="zh-CN" altLang="en-US" dirty="0"/>
              <a:t>实现思路 </a:t>
            </a:r>
          </a:p>
          <a:p>
            <a:pPr lvl="1"/>
            <a:r>
              <a:rPr lang="zh-CN" altLang="en-US" dirty="0"/>
              <a:t>采用列表（ul、li）、区块（div）元素，分别构建城市列表和名城典故内容</a:t>
            </a:r>
          </a:p>
          <a:p>
            <a:pPr lvl="1"/>
            <a:r>
              <a:rPr lang="zh-CN" altLang="en-US" dirty="0"/>
              <a:t>使用 v-for、v-text 指令和列表元素实现城市列表效果；使用 v-on 指令为列表中每个城市选项绑定事件，以监听该选项的单击事件，并利用对应的事件处理函数实现名城典故的呈现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项目2-2 历史名城典故页面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任务 2-2-1 构建页面布局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29385" y="2385060"/>
            <a:ext cx="7957820" cy="902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05255" y="3309620"/>
            <a:ext cx="8015605" cy="2520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应用程序相关的</a:t>
            </a:r>
            <a:r>
              <a:rPr lang="zh-CN">
                <a:sym typeface="+mn-ea"/>
              </a:rPr>
              <a:t>几个基本知识</a:t>
            </a:r>
            <a:endParaRPr lang="zh-CN" altLang="en-US"/>
          </a:p>
          <a:p>
            <a:pPr lvl="1"/>
            <a:r>
              <a:rPr lang="zh-CN" altLang="en-US"/>
              <a:t>模板语法</a:t>
            </a:r>
          </a:p>
          <a:p>
            <a:pPr lvl="2"/>
            <a:r>
              <a:rPr lang="zh-CN" altLang="en-US"/>
              <a:t>定义：组件中 template 选项内容（即模板结构）所使用的语法规则</a:t>
            </a:r>
          </a:p>
          <a:p>
            <a:pPr lvl="2"/>
            <a:r>
              <a:rPr lang="zh-CN" altLang="en-US"/>
              <a:t>作用：关联组件的响应式数据与 DOM 元素，即实现数据绑定</a:t>
            </a:r>
          </a:p>
          <a:p>
            <a:pPr lvl="2"/>
            <a:r>
              <a:rPr lang="zh-CN" altLang="en-US"/>
              <a:t>分类：插值语法和指令语法</a:t>
            </a:r>
          </a:p>
          <a:p>
            <a:pPr lvl="1"/>
            <a:r>
              <a:rPr lang="zh-CN" altLang="en-US"/>
              <a:t>组件</a:t>
            </a:r>
          </a:p>
          <a:p>
            <a:pPr lvl="2"/>
            <a:r>
              <a:rPr lang="zh-CN" altLang="en-US" sz="2000"/>
              <a:t>定义</a:t>
            </a:r>
            <a:r>
              <a:rPr lang="zh-CN" altLang="en-US"/>
              <a:t>：Vue 应用程序的基本结构单元，每个组件都必须包含 template 选项，并规定其内容必须定义到 HTML template（模板）元素中或是挂载点内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项目2-2 历史名城典故页面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7335"/>
            <a:ext cx="10515600" cy="4639945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任务 2-2-2 创建根组件和 Vue 应用实例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6555" y="2208530"/>
            <a:ext cx="6359525" cy="442531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8920"/>
            <a:ext cx="10515600" cy="4351338"/>
          </a:xfrm>
        </p:spPr>
        <p:txBody>
          <a:bodyPr/>
          <a:lstStyle/>
          <a:p>
            <a:r>
              <a:rPr lang="zh-CN" altLang="en-US" sz="2400"/>
              <a:t> 请利用 v-model、v-if 指令实现学情问卷调查页面效果。图（a）所示的是程序运行的初始效果，当用户输入调查内容并单击“提交”按钮后，将显示调查结果，如图（b）所示。提示：“性别”、“你已学习的语言”可分别使用 type 为 radio、checkbox 的 input 元素来构建。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68370" y="3735705"/>
            <a:ext cx="5809615" cy="308038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829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200"/>
              <a:t>Vue 基于标准 HTML、CSS 和 JavaScript 构建用户界面，帮助开发人员高效开发用户界面。开发者可以选择原生 HTML、以组件嵌入网页、单页应用（SPA）或服务器端渲染等方式来使用 Vue。</a:t>
            </a:r>
          </a:p>
          <a:p>
            <a:r>
              <a:rPr lang="zh-CN" altLang="en-US" sz="2200"/>
              <a:t>采用原生 HTML 开发方式编写 Vue 应用程序，其内容如下。 </a:t>
            </a:r>
          </a:p>
          <a:p>
            <a:pPr lvl="1"/>
            <a:r>
              <a:rPr lang="zh-CN" altLang="en-US" sz="1800"/>
              <a:t>（1）导入 Vue 库文件。 </a:t>
            </a:r>
          </a:p>
          <a:p>
            <a:pPr lvl="1"/>
            <a:r>
              <a:rPr lang="zh-CN" altLang="en-US" sz="1800"/>
              <a:t>（2）选择挂载点。 </a:t>
            </a:r>
          </a:p>
          <a:p>
            <a:pPr lvl="1"/>
            <a:r>
              <a:rPr lang="zh-CN" altLang="en-US" sz="1800"/>
              <a:t>（3）声明渲染数据的 HTML 代码结构。 </a:t>
            </a:r>
          </a:p>
          <a:p>
            <a:pPr lvl="1"/>
            <a:r>
              <a:rPr lang="zh-CN" altLang="en-US" sz="1800"/>
              <a:t>（4）利用 JavaScript 定义数据和操作数据。 </a:t>
            </a:r>
          </a:p>
          <a:p>
            <a:pPr lvl="1"/>
            <a:r>
              <a:rPr lang="zh-CN" altLang="en-US" sz="1800"/>
              <a:t>（5）创建 Vue 应用实例和进行挂载处理。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9410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200"/>
              <a:t>常用术语如下。</a:t>
            </a:r>
            <a:r>
              <a:rPr lang="zh-CN" altLang="en-US" sz="1900"/>
              <a:t> </a:t>
            </a:r>
          </a:p>
          <a:p>
            <a:pPr lvl="1"/>
            <a:r>
              <a:rPr lang="zh-CN" altLang="en-US" sz="1800"/>
              <a:t>（1）模板语法：Vue 提供的对组件中 template 选项内容所使用的语法规则，分为插值语法和</a:t>
            </a:r>
          </a:p>
          <a:p>
            <a:pPr marL="457200" lvl="1" indent="0">
              <a:buNone/>
            </a:pPr>
            <a:r>
              <a:rPr lang="zh-CN" altLang="en-US" sz="1800"/>
              <a:t>指令语法两种。 </a:t>
            </a:r>
          </a:p>
          <a:p>
            <a:pPr lvl="1"/>
            <a:r>
              <a:rPr lang="zh-CN" altLang="en-US" sz="1800"/>
              <a:t>（2）响应式数据：Vue 响应性特性的体现，即数据的变化会带来 HTML 页面输出内容的</a:t>
            </a:r>
          </a:p>
          <a:p>
            <a:pPr marL="457200" lvl="1" indent="0">
              <a:buNone/>
            </a:pPr>
            <a:r>
              <a:rPr lang="zh-CN" altLang="en-US" sz="1800"/>
              <a:t>更新。 </a:t>
            </a:r>
          </a:p>
          <a:p>
            <a:pPr lvl="1"/>
            <a:r>
              <a:rPr lang="zh-CN" altLang="en-US" sz="1800"/>
              <a:t>（3）挂载点：用于指定数据将被渲染的位置。Vue 允许除&lt;html&gt;和&lt;body&gt;标签之外的任意</a:t>
            </a:r>
          </a:p>
          <a:p>
            <a:pPr marL="457200" lvl="1" indent="0">
              <a:buNone/>
            </a:pPr>
            <a:r>
              <a:rPr lang="zh-CN" altLang="en-US" sz="1800"/>
              <a:t>HTML 标签所表示的 DOM 元素作为挂载点。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19250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200"/>
              <a:t>数据绑定分为单向和双向两种。其中单向绑定指的是数据改变会带动视图更新，但视图改变不会影响数据；双向绑定则是指数据改变会引起视图变化，反之视图变化也会带动数据的改变。可用于单向绑定的包括插值表达式，以及 v-text、v-html、v-bind、v-if/v-else/v-else-if、v-show、v-on、v-for 等指令；双向绑定指令为 v-model。 </a:t>
            </a:r>
          </a:p>
          <a:p>
            <a:r>
              <a:rPr lang="zh-CN" altLang="en-US" sz="2200"/>
              <a:t>Vue 事件处理机制中，事件监听采用 v-on 指令为 DOM 元素绑定监听器，以监听 DOM事件和触发事件处理代码的执行。同时对于 DOM 事件的特殊情况，如事件冒泡、默认事件等，Vue还提供了.stop、.self、.prevent、.capture、.once 和.passive 事件修饰符。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 lnSpcReduction="20000"/>
          </a:bodyPr>
          <a:lstStyle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应用程序相关的</a:t>
            </a:r>
            <a:r>
              <a:rPr lang="zh-CN">
                <a:sym typeface="+mn-ea"/>
              </a:rPr>
              <a:t>几个基本知识（续）</a:t>
            </a:r>
            <a:endParaRPr lang="zh-CN" altLang="en-US"/>
          </a:p>
          <a:p>
            <a:pPr lvl="1"/>
            <a:r>
              <a:rPr lang="zh-CN" altLang="en-US"/>
              <a:t>插值语法</a:t>
            </a:r>
          </a:p>
          <a:p>
            <a:pPr lvl="2"/>
            <a:r>
              <a:rPr lang="zh-CN" altLang="en-US"/>
              <a:t>最基本的数据绑定形式，通过引用组件的响应式数据填充 DOM 元素，以达到数据绑定的目的</a:t>
            </a:r>
          </a:p>
          <a:p>
            <a:pPr lvl="2"/>
            <a:r>
              <a:rPr lang="zh-CN" altLang="en-US"/>
              <a:t>插值语法：{{JavaScript 表达式}}</a:t>
            </a:r>
          </a:p>
          <a:p>
            <a:pPr lvl="1"/>
            <a:r>
              <a:rPr lang="zh-CN" altLang="en-US"/>
              <a:t>指令语法</a:t>
            </a:r>
          </a:p>
          <a:p>
            <a:pPr lvl="2"/>
            <a:r>
              <a:rPr lang="zh-CN" altLang="en-US"/>
              <a:t>将指令绑定于 DOM 元素内置属性上或将指令作为该元素的新属性，为该元素添加一些特殊的行为，从而实现数据绑定</a:t>
            </a:r>
          </a:p>
          <a:p>
            <a:pPr lvl="2"/>
            <a:r>
              <a:rPr lang="zh-CN" altLang="en-US"/>
              <a:t>指令语法： v-指令:参数="表达式"，其中 v-指令构成特殊的 HTML 属性，参数不是必选项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 lnSpcReduction="10000"/>
          </a:bodyPr>
          <a:lstStyle/>
          <a:p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应用程序相关的</a:t>
            </a:r>
            <a:r>
              <a:rPr lang="zh-CN">
                <a:sym typeface="+mn-ea"/>
              </a:rPr>
              <a:t>几个基本知识（续）</a:t>
            </a:r>
            <a:endParaRPr lang="zh-CN" altLang="en-US"/>
          </a:p>
          <a:p>
            <a:pPr lvl="1"/>
            <a:r>
              <a:rPr lang="zh-CN" altLang="en-US"/>
              <a:t>响应式数据</a:t>
            </a:r>
          </a:p>
          <a:p>
            <a:pPr lvl="2"/>
            <a:r>
              <a:rPr lang="zh-CN" altLang="en-US"/>
              <a:t>响应式数据是 Vue 响应性特性的体现，如组件 data 选项中定义的数据均具有响应性，即这些数据的变化都将会带来 HTML 页面输出内容的更新，这样的数据也称为状态</a:t>
            </a:r>
          </a:p>
          <a:p>
            <a:pPr lvl="1"/>
            <a:r>
              <a:rPr lang="zh-CN" altLang="en-US"/>
              <a:t>挂载点</a:t>
            </a:r>
          </a:p>
          <a:p>
            <a:pPr lvl="2"/>
            <a:r>
              <a:rPr lang="zh-CN" altLang="en-US"/>
              <a:t>挂载点用于指定数据将被渲染的位置。Vue 允许除&lt;html&gt;和&lt;body&gt;标签之外的任意 HTML标签所表示的 DOM 元素作为挂载点</a:t>
            </a:r>
          </a:p>
          <a:p>
            <a:pPr lvl="1"/>
            <a:r>
              <a:rPr lang="zh-CN" altLang="en-US"/>
              <a:t>使用 CDN 方式导入 Vue 库文件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 lnSpcReduction="20000"/>
          </a:bodyPr>
          <a:lstStyle/>
          <a:p>
            <a:r>
              <a:rPr lang="zh-CN" altLang="en-US">
                <a:sym typeface="+mn-ea"/>
              </a:rPr>
              <a:t> Vue 构建用户界面的流程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剖析 Vue 应用程序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7590" y="1985010"/>
            <a:ext cx="9701530" cy="4672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350" y="6202680"/>
            <a:ext cx="4942840" cy="4546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/>
          <a:lstStyle/>
          <a:p>
            <a:r>
              <a:rPr lang="zh-CN" altLang="en-US"/>
              <a:t>单向绑定</a:t>
            </a:r>
          </a:p>
          <a:p>
            <a:pPr lvl="1"/>
            <a:r>
              <a:rPr lang="zh-CN" altLang="en-US" sz="2400"/>
              <a:t>定义</a:t>
            </a:r>
            <a:r>
              <a:rPr lang="zh-CN" altLang="en-US"/>
              <a:t>：数据改变会带动视图更新，但视图改变不会影响数据</a:t>
            </a:r>
          </a:p>
          <a:p>
            <a:pPr lvl="1"/>
            <a:r>
              <a:rPr lang="zh-CN" altLang="en-US"/>
              <a:t>常用指令</a:t>
            </a:r>
          </a:p>
          <a:p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单向绑定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8530" y="3364865"/>
            <a:ext cx="10517505" cy="330708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Microsoft Macintosh PowerPoint</Application>
  <PresentationFormat>宽屏</PresentationFormat>
  <Paragraphs>267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剖析 Vue 应用程序</vt:lpstr>
      <vt:lpstr>剖析 Vue 应用程序</vt:lpstr>
      <vt:lpstr>剖析 Vue 应用程序</vt:lpstr>
      <vt:lpstr>剖析 Vue 应用程序</vt:lpstr>
      <vt:lpstr>剖析 Vue 应用程序</vt:lpstr>
      <vt:lpstr>剖析 Vue 应用程序</vt:lpstr>
      <vt:lpstr>单向绑定</vt:lpstr>
      <vt:lpstr>单向绑定</vt:lpstr>
      <vt:lpstr>单向绑定</vt:lpstr>
      <vt:lpstr>单向绑定</vt:lpstr>
      <vt:lpstr>单向绑定</vt:lpstr>
      <vt:lpstr>单向绑定</vt:lpstr>
      <vt:lpstr>双向绑定</vt:lpstr>
      <vt:lpstr>双向绑定</vt:lpstr>
      <vt:lpstr>双向绑定</vt:lpstr>
      <vt:lpstr>双向绑定</vt:lpstr>
      <vt:lpstr>双向绑定</vt:lpstr>
      <vt:lpstr>流程控制</vt:lpstr>
      <vt:lpstr>流程控制</vt:lpstr>
      <vt:lpstr>流程控制</vt:lpstr>
      <vt:lpstr>流程控制</vt:lpstr>
      <vt:lpstr>流程控制</vt:lpstr>
      <vt:lpstr>流程控制</vt:lpstr>
      <vt:lpstr>流程控制</vt:lpstr>
      <vt:lpstr>流程控制</vt:lpstr>
      <vt:lpstr>事件处理</vt:lpstr>
      <vt:lpstr>事件处理</vt:lpstr>
      <vt:lpstr>事件处理</vt:lpstr>
      <vt:lpstr>事件处理</vt:lpstr>
      <vt:lpstr>事件处理</vt:lpstr>
      <vt:lpstr>事件处理</vt:lpstr>
      <vt:lpstr>事件处理</vt:lpstr>
      <vt:lpstr>事件处理</vt:lpstr>
      <vt:lpstr>事件处理</vt:lpstr>
      <vt:lpstr>事件处理</vt:lpstr>
      <vt:lpstr>事件处理</vt:lpstr>
      <vt:lpstr>计算属性</vt:lpstr>
      <vt:lpstr>计算属性</vt:lpstr>
      <vt:lpstr>数据监听器</vt:lpstr>
      <vt:lpstr>数据监听器</vt:lpstr>
      <vt:lpstr>项目2-1 简易计算器</vt:lpstr>
      <vt:lpstr>项目2-1 简易计算器</vt:lpstr>
      <vt:lpstr>项目2-1 简易计算器</vt:lpstr>
      <vt:lpstr>项目2-1 简易计算器</vt:lpstr>
      <vt:lpstr>项目2-2 历史名城典故页面</vt:lpstr>
      <vt:lpstr>项目2-2 历史名城典故页面</vt:lpstr>
      <vt:lpstr>项目2-2 历史名城典故页面</vt:lpstr>
      <vt:lpstr>项目2-2 历史名城典故页面</vt:lpstr>
      <vt:lpstr>同步训练</vt:lpstr>
      <vt:lpstr>单元小结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218</cp:revision>
  <dcterms:created xsi:type="dcterms:W3CDTF">2021-08-26T09:34:00Z</dcterms:created>
  <dcterms:modified xsi:type="dcterms:W3CDTF">2024-03-25T14:44:35Z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