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533" r:id="rId5"/>
    <p:sldId id="292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49" r:id="rId21"/>
    <p:sldId id="550" r:id="rId22"/>
    <p:sldId id="562" r:id="rId23"/>
    <p:sldId id="563" r:id="rId24"/>
    <p:sldId id="453" r:id="rId25"/>
    <p:sldId id="404" r:id="rId26"/>
    <p:sldId id="526" r:id="rId27"/>
    <p:sldId id="527" r:id="rId28"/>
    <p:sldId id="551" r:id="rId29"/>
    <p:sldId id="552" r:id="rId30"/>
    <p:sldId id="553" r:id="rId31"/>
    <p:sldId id="445" r:id="rId32"/>
    <p:sldId id="343" r:id="rId33"/>
    <p:sldId id="554" r:id="rId34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C83"/>
    <a:srgbClr val="A9D08E"/>
    <a:srgbClr val="B7D8A1"/>
    <a:srgbClr val="C5D6CC"/>
    <a:srgbClr val="C9D9D0"/>
    <a:srgbClr val="D3E0D9"/>
    <a:srgbClr val="B5CBC0"/>
    <a:srgbClr val="98B7A8"/>
    <a:srgbClr val="0C7750"/>
    <a:srgbClr val="799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gs" Target="tags/tag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15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28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712200" y="6071870"/>
            <a:ext cx="27666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主讲 陈向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103880" y="4936490"/>
            <a:ext cx="5678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单元五</a:t>
            </a:r>
            <a:r>
              <a:rPr lang="en-US" altLang="zh-CN" sz="360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过渡和动画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4991100" cy="4817110"/>
          </a:xfrm>
        </p:spPr>
        <p:txBody>
          <a:bodyPr anchor="t">
            <a:normAutofit/>
          </a:bodyPr>
          <a:lstStyle/>
          <a:p>
            <a:pPr lvl="0"/>
            <a:r>
              <a:rPr lang="zh-CN" sz="2400" dirty="0"/>
              <a:t> </a:t>
            </a:r>
            <a:r>
              <a:rPr lang="zh-CN" sz="2400" dirty="0">
                <a:sym typeface="+mn-ea"/>
              </a:rPr>
              <a:t>Transition 结合</a:t>
            </a:r>
            <a:r>
              <a:rPr lang="en-US" altLang="zh-CN" sz="2400" dirty="0">
                <a:sym typeface="+mn-ea"/>
              </a:rPr>
              <a:t>CSS3</a:t>
            </a:r>
            <a:r>
              <a:rPr lang="zh-CN" sz="2400" dirty="0">
                <a:sym typeface="+mn-ea"/>
              </a:rPr>
              <a:t>实现</a:t>
            </a:r>
            <a:r>
              <a:rPr lang="zh-CN" sz="2400" dirty="0"/>
              <a:t>动画示例</a:t>
            </a:r>
          </a:p>
          <a:p>
            <a:pPr lvl="1"/>
            <a:r>
              <a:rPr lang="zh-CN" sz="2000" dirty="0"/>
              <a:t>以动画方式，实现字符串“Hello World”的显示和隐藏</a:t>
            </a:r>
          </a:p>
          <a:p>
            <a:pPr lvl="1"/>
            <a:endParaRPr lang="zh-CN" sz="2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81065" y="1957070"/>
            <a:ext cx="6076950" cy="47256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40575" y="1610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在过渡示例基础上，修改</a:t>
            </a:r>
            <a:r>
              <a:rPr lang="en-US" altLang="zh-CN"/>
              <a:t>style</a:t>
            </a:r>
            <a:r>
              <a:rPr lang="zh-CN" altLang="en-US"/>
              <a:t>部分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 fontScale="90000"/>
          </a:bodyPr>
          <a:lstStyle/>
          <a:p>
            <a:pPr lvl="0"/>
            <a:r>
              <a:rPr lang="en-US" altLang="zh-CN" dirty="0"/>
              <a:t>Transition</a:t>
            </a:r>
            <a:r>
              <a:rPr lang="zh-CN" altLang="en-US" dirty="0"/>
              <a:t>结合</a:t>
            </a:r>
            <a:r>
              <a:rPr lang="zh-CN" dirty="0"/>
              <a:t>JavaScript 钩子函数 </a:t>
            </a:r>
          </a:p>
          <a:p>
            <a:pPr lvl="1"/>
            <a:r>
              <a:rPr lang="zh-CN" dirty="0">
                <a:sym typeface="+mn-ea"/>
              </a:rPr>
              <a:t>JavaScript 钩子函数</a:t>
            </a:r>
            <a:endParaRPr lang="zh-CN" dirty="0"/>
          </a:p>
          <a:p>
            <a:pPr lvl="2"/>
            <a:r>
              <a:rPr lang="zh-CN" dirty="0"/>
              <a:t>（1）before-enter：进入过渡/动画开始前执行的方法</a:t>
            </a:r>
          </a:p>
          <a:p>
            <a:pPr lvl="2"/>
            <a:r>
              <a:rPr lang="zh-CN" dirty="0"/>
              <a:t>（2）enter：进入过渡/动画过程中执行的方法</a:t>
            </a:r>
          </a:p>
          <a:p>
            <a:pPr lvl="2"/>
            <a:r>
              <a:rPr lang="zh-CN" dirty="0"/>
              <a:t>（3）after-enter：进入过渡/动画完成后执行的方法</a:t>
            </a:r>
          </a:p>
          <a:p>
            <a:pPr lvl="2"/>
            <a:r>
              <a:rPr lang="zh-CN" dirty="0"/>
              <a:t>（4）enter-cancelled：进入过渡/动画取消时执行的方法</a:t>
            </a:r>
          </a:p>
          <a:p>
            <a:pPr lvl="2"/>
            <a:r>
              <a:rPr lang="zh-CN" dirty="0"/>
              <a:t>（5）before-leave：离开过渡/动画开始前执行的方法</a:t>
            </a:r>
          </a:p>
          <a:p>
            <a:pPr lvl="2"/>
            <a:r>
              <a:rPr lang="zh-CN" dirty="0"/>
              <a:t>（6）leave：离开过渡/动画过程中执行的方法</a:t>
            </a:r>
          </a:p>
          <a:p>
            <a:pPr lvl="2"/>
            <a:r>
              <a:rPr lang="zh-CN" dirty="0"/>
              <a:t>（7）after-leave：离开过渡/动画完成后执行的方法 </a:t>
            </a:r>
          </a:p>
          <a:p>
            <a:pPr lvl="2"/>
            <a:r>
              <a:rPr lang="zh-CN" dirty="0"/>
              <a:t>（8）leave-cancelled：离开过渡/动画取消时执行的方法</a:t>
            </a:r>
          </a:p>
        </p:txBody>
      </p: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1"/>
            <a:r>
              <a:rPr lang="zh-CN" dirty="0"/>
              <a:t>示例：同时使用 JavaScript 钩子函数和 CSS3，实现 div 区块显示和隐藏的动态过渡效果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31465" y="4231640"/>
            <a:ext cx="652907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当单击“change”按钮时，div 区块逐渐出现，以先慢后快再慢的速度，沿 x轴移动 200px 停止。同时，在控制台上依次显示钩子函数 handleBeforeEnter、handleEnter 和handleAfterEnter 执行的输出信息。当再次单击“change”按钮时，div 区块再沿 x 轴移动 100px，且颜色逐渐变成蓝色，最终消失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906645" y="3545205"/>
            <a:ext cx="186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30325" y="1518285"/>
            <a:ext cx="4507230" cy="5211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69965" y="1518285"/>
            <a:ext cx="4678680" cy="52114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41330" cy="4817110"/>
          </a:xfrm>
        </p:spPr>
        <p:txBody>
          <a:bodyPr anchor="t">
            <a:normAutofit/>
          </a:bodyPr>
          <a:lstStyle/>
          <a:p>
            <a:pPr lvl="1"/>
            <a:r>
              <a:rPr lang="zh-CN" sz="2400" dirty="0"/>
              <a:t>示例：仅使用 JavaScript 钩子函数，实现 div 区块显示和隐藏的动态动画效果</a:t>
            </a:r>
            <a:r>
              <a:rPr lang="zh-CN" dirty="0"/>
              <a:t> </a:t>
            </a:r>
          </a:p>
          <a:p>
            <a:pPr lvl="1"/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>
                <a:sym typeface="+mn-ea"/>
              </a:rPr>
              <a:t>JavaScript</a:t>
            </a:r>
            <a:r>
              <a:rPr lang="zh-CN" altLang="en-US" dirty="0">
                <a:sym typeface="+mn-ea"/>
              </a:rPr>
              <a:t>钩子函数实现过渡和动画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0230" y="151130"/>
            <a:ext cx="5819140" cy="66408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20485" y="160655"/>
            <a:ext cx="5172075" cy="41052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多个不同类型的元素</a:t>
            </a:r>
          </a:p>
          <a:p>
            <a:pPr lvl="1"/>
            <a:r>
              <a:rPr lang="zh-CN" altLang="en-US" dirty="0"/>
              <a:t>实现方式：</a:t>
            </a:r>
            <a:r>
              <a:rPr lang="en-US" altLang="zh-CN" dirty="0"/>
              <a:t>利用 v-if/v-else 进行元素间的切换，使这些元素应用同一个过渡效果</a:t>
            </a:r>
          </a:p>
          <a:p>
            <a:pPr lvl="1"/>
            <a:r>
              <a:rPr lang="zh-CN" altLang="en-US" dirty="0"/>
              <a:t>示例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多个元素过渡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76525" y="446722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单击“隐藏城市列表”按钮时，城市列表会逐渐消失，之后逐渐显示“无数据”提示信息；单击“显示城市列表”按钮时，“无数据”提示信息则逐渐消失，城市列表会逐</a:t>
            </a:r>
          </a:p>
          <a:p>
            <a:r>
              <a:rPr lang="zh-CN" altLang="en-US"/>
              <a:t>渐恢复显示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698365" y="388302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多个元素过渡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8200" y="1691005"/>
            <a:ext cx="6228715" cy="698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8200" y="2384425"/>
            <a:ext cx="6220460" cy="3730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589520" y="1691005"/>
            <a:ext cx="3955415" cy="504444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多个</a:t>
            </a:r>
            <a:r>
              <a:rPr lang="zh-CN" altLang="en-US" dirty="0"/>
              <a:t>相</a:t>
            </a:r>
            <a:r>
              <a:rPr lang="en-US" altLang="zh-CN" dirty="0"/>
              <a:t>同类型的元素</a:t>
            </a:r>
          </a:p>
          <a:p>
            <a:pPr lvl="1"/>
            <a:r>
              <a:rPr lang="zh-CN" altLang="en-US" dirty="0"/>
              <a:t>实现方式：</a:t>
            </a:r>
            <a:r>
              <a:rPr lang="en-US" altLang="zh-CN" dirty="0"/>
              <a:t>通过设置 key 属性值区分相同类型的不同元素</a:t>
            </a:r>
            <a:r>
              <a:rPr lang="zh-CN" altLang="en-US" dirty="0"/>
              <a:t>，实现过渡效果</a:t>
            </a:r>
            <a:endParaRPr lang="en-US" altLang="zh-CN" dirty="0"/>
          </a:p>
          <a:p>
            <a:pPr lvl="1"/>
            <a:r>
              <a:rPr lang="zh-CN" altLang="en-US" dirty="0"/>
              <a:t>示例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多个元素过渡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567940" y="44672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分别单击 3 个按钮，当前显示的信息会逐渐消失，与按钮名称对应的另一个信息会逐渐显示出来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589780" y="3883025"/>
            <a:ext cx="163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多个元素过渡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62990" y="2173605"/>
            <a:ext cx="4965065" cy="37388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113780" y="2173605"/>
            <a:ext cx="4998085" cy="282956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认识过渡和动画 </a:t>
            </a: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实现过渡和动画 </a:t>
            </a: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多个元素和组件过渡 </a:t>
            </a: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列表过渡 </a:t>
            </a:r>
          </a:p>
          <a:p>
            <a:r>
              <a:rPr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 5 会员中心页面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en-US" altLang="zh-CN" dirty="0"/>
              <a:t>多个</a:t>
            </a:r>
            <a:r>
              <a:rPr lang="zh-CN" altLang="en-US" dirty="0"/>
              <a:t>组件</a:t>
            </a:r>
            <a:endParaRPr lang="en-US" altLang="zh-CN" dirty="0"/>
          </a:p>
          <a:p>
            <a:pPr lvl="1"/>
            <a:r>
              <a:rPr lang="zh-CN" altLang="en-US" dirty="0"/>
              <a:t>实现方式：利用内置组件 Component 的 is 属性，</a:t>
            </a:r>
            <a:r>
              <a:rPr lang="en-US" altLang="zh-CN" dirty="0">
                <a:sym typeface="+mn-ea"/>
              </a:rPr>
              <a:t>轮流绑定应用过渡效果的组件名</a:t>
            </a:r>
            <a:r>
              <a:rPr lang="zh-CN" altLang="en-US" dirty="0">
                <a:sym typeface="+mn-ea"/>
              </a:rPr>
              <a:t>，</a:t>
            </a:r>
            <a:r>
              <a:rPr lang="zh-CN" altLang="en-US" dirty="0"/>
              <a:t>实现过渡效果</a:t>
            </a:r>
            <a:endParaRPr lang="en-US" altLang="zh-CN" dirty="0"/>
          </a:p>
          <a:p>
            <a:pPr lvl="1"/>
            <a:r>
              <a:rPr lang="zh-CN" altLang="en-US" dirty="0"/>
              <a:t>实现方法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多个组件过渡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76705" y="4212590"/>
            <a:ext cx="7587615" cy="10655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5012690"/>
          </a:xfrm>
        </p:spPr>
        <p:txBody>
          <a:bodyPr anchor="t">
            <a:normAutofit fontScale="70000"/>
          </a:bodyPr>
          <a:lstStyle/>
          <a:p>
            <a:pPr lvl="0"/>
            <a:r>
              <a:rPr lang="zh-CN" altLang="en-US" sz="3430" dirty="0">
                <a:sym typeface="+mn-ea"/>
              </a:rPr>
              <a:t>列表过渡</a:t>
            </a:r>
          </a:p>
          <a:p>
            <a:pPr lvl="1"/>
            <a:r>
              <a:rPr lang="zh-CN" altLang="en-US" sz="2570" dirty="0">
                <a:sym typeface="+mn-ea"/>
              </a:rPr>
              <a:t>在一个元素或组件被插入和移出 v-for 列表时应用过渡，从而实现动态</a:t>
            </a:r>
            <a:r>
              <a:rPr lang="en-US" altLang="zh-CN" sz="2570" dirty="0">
                <a:sym typeface="+mn-ea"/>
              </a:rPr>
              <a:t>列表效果</a:t>
            </a:r>
            <a:endParaRPr lang="zh-CN" altLang="en-US" sz="2400" dirty="0">
              <a:sym typeface="+mn-ea"/>
            </a:endParaRPr>
          </a:p>
          <a:p>
            <a:pPr lvl="0"/>
            <a:r>
              <a:rPr lang="zh-CN" altLang="en-US" sz="3430" dirty="0">
                <a:sym typeface="+mn-ea"/>
              </a:rPr>
              <a:t>TransitionGroup组件</a:t>
            </a:r>
            <a:endParaRPr lang="en-US" altLang="zh-CN" sz="3430" dirty="0"/>
          </a:p>
          <a:p>
            <a:pPr lvl="1"/>
            <a:r>
              <a:rPr lang="zh-CN" altLang="en-US" sz="2855" dirty="0"/>
              <a:t>作用：用于在组件更改时添加动态效果的组件，它可以包裹多个组件或元素</a:t>
            </a:r>
          </a:p>
          <a:p>
            <a:pPr lvl="1"/>
            <a:r>
              <a:rPr lang="zh-CN" altLang="en-US" sz="2855" dirty="0"/>
              <a:t>语法</a:t>
            </a:r>
            <a:endParaRPr lang="zh-CN" altLang="en-US" dirty="0"/>
          </a:p>
          <a:p>
            <a:pPr lvl="1"/>
            <a:endParaRPr lang="en-US" altLang="zh-CN" dirty="0">
              <a:sym typeface="+mn-ea"/>
            </a:endParaRPr>
          </a:p>
          <a:p>
            <a:pPr lvl="1"/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 </a:t>
            </a:r>
            <a:r>
              <a:rPr lang="zh-CN" altLang="en-US" sz="2855" dirty="0"/>
              <a:t>属性</a:t>
            </a:r>
            <a:endParaRPr lang="zh-CN" altLang="en-US" dirty="0"/>
          </a:p>
          <a:p>
            <a:pPr lvl="2"/>
            <a:r>
              <a:rPr lang="zh-CN" altLang="en-US" sz="2285" dirty="0">
                <a:sym typeface="+mn-ea"/>
              </a:rPr>
              <a:t>tag 属性：表示使用何种元素对 TransitionGroup 组件内的多个元素进行内层包裹，默认使用 span 元素。 </a:t>
            </a:r>
          </a:p>
          <a:p>
            <a:pPr lvl="2"/>
            <a:r>
              <a:rPr lang="zh-CN" altLang="en-US" sz="2285" dirty="0">
                <a:sym typeface="+mn-ea"/>
              </a:rPr>
              <a:t>v-move 样式类：用于设置当 key 对应的元素位置发生变化时的样式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列表过渡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223135" y="4209415"/>
            <a:ext cx="5903595" cy="92519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z="2800" dirty="0">
                <a:sym typeface="+mn-ea"/>
              </a:rPr>
              <a:t>利用TransitionGroup组件实现</a:t>
            </a:r>
            <a:r>
              <a:rPr lang="zh-CN" altLang="en-US" dirty="0"/>
              <a:t>列表过渡的步骤</a:t>
            </a:r>
            <a:endParaRPr lang="en-US" altLang="zh-CN" dirty="0"/>
          </a:p>
          <a:p>
            <a:pPr lvl="1"/>
            <a:r>
              <a:rPr lang="zh-CN" altLang="en-US" dirty="0">
                <a:sym typeface="+mn-ea"/>
              </a:rPr>
              <a:t>创建一个包含列表的元素</a:t>
            </a:r>
          </a:p>
          <a:p>
            <a:pPr lvl="1"/>
            <a:r>
              <a:rPr lang="zh-CN" altLang="en-US" dirty="0">
                <a:sym typeface="+mn-ea"/>
              </a:rPr>
              <a:t>为每一项设置一个key</a:t>
            </a:r>
          </a:p>
          <a:p>
            <a:pPr lvl="1"/>
            <a:r>
              <a:rPr lang="zh-CN" altLang="en-US" dirty="0">
                <a:sym typeface="+mn-ea"/>
              </a:rPr>
              <a:t>使用v-for指令循环渲染列表中的每一项</a:t>
            </a:r>
          </a:p>
          <a:p>
            <a:pPr lvl="1"/>
            <a:r>
              <a:rPr lang="zh-CN" altLang="en-US" dirty="0">
                <a:sym typeface="+mn-ea"/>
              </a:rPr>
              <a:t>使用TransitionGroup组件将这个容器包裹起来</a:t>
            </a:r>
          </a:p>
          <a:p>
            <a:pPr lvl="1"/>
            <a:r>
              <a:rPr lang="zh-CN" altLang="en-US" dirty="0">
                <a:sym typeface="+mn-ea"/>
              </a:rPr>
              <a:t>为这个TransitionGroup组件设置一个name</a:t>
            </a:r>
          </a:p>
          <a:p>
            <a:pPr lvl="1"/>
            <a:r>
              <a:rPr lang="zh-CN" altLang="en-US" dirty="0">
                <a:sym typeface="+mn-ea"/>
              </a:rPr>
              <a:t>定义列表项的进入和离开过渡效果的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样式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列表过渡</a:t>
            </a: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z="2800" dirty="0">
                <a:sym typeface="+mn-ea"/>
              </a:rPr>
              <a:t>利用TransitionGroup组件实现</a:t>
            </a:r>
            <a:r>
              <a:rPr lang="zh-CN" altLang="en-US" dirty="0"/>
              <a:t>列表过渡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ym typeface="+mn-ea"/>
              </a:rPr>
              <a:t>示例：列表应用过渡效果</a:t>
            </a:r>
          </a:p>
          <a:p>
            <a:pPr lvl="1"/>
            <a:r>
              <a:rPr lang="zh-CN" altLang="en-US" dirty="0"/>
              <a:t> </a:t>
            </a: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列表过渡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141345" y="477329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显示一组数字，单击“新增”按钮时，在数字列表的随机位置上会增加一个数字；单击“移除”按钮时，则会随机地移除一个数字。当增加/删除操作发生在列表中</a:t>
            </a:r>
          </a:p>
          <a:p>
            <a:r>
              <a:rPr lang="zh-CN" altLang="en-US"/>
              <a:t>间的某个位置上时，会看到整个列表调整的过渡效果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41240" y="4150995"/>
            <a:ext cx="1626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列表过渡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2345" y="1501140"/>
            <a:ext cx="4617720" cy="45573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33440" y="1521460"/>
            <a:ext cx="5448935" cy="526605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需求描述 </a:t>
            </a:r>
          </a:p>
          <a:p>
            <a:pPr lvl="1"/>
            <a:r>
              <a:rPr lang="zh-CN" altLang="en-US" dirty="0">
                <a:sym typeface="+mn-ea"/>
              </a:rPr>
              <a:t>会员中心页面包括左侧导航栏和右侧内容，通过导航栏切换到“我的账户”和“我的游记”，并带有过渡效果；“我的账户”中可以动态增加或删除“邮箱”字段，同样也要求使用过渡效果</a:t>
            </a:r>
          </a:p>
          <a:p>
            <a:pPr marL="457200" lvl="1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5 会员中心页面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2255" y="4136390"/>
            <a:ext cx="6094730" cy="2426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18580" y="4136390"/>
            <a:ext cx="5548630" cy="191643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实现思路 </a:t>
            </a:r>
          </a:p>
          <a:p>
            <a:pPr lvl="1"/>
            <a:r>
              <a:rPr lang="zh-CN" altLang="en-US" dirty="0">
                <a:sym typeface="+mn-ea"/>
              </a:rPr>
              <a:t>采用局部组件，构建会员中心页面的“我的账户”和“我的游记”两个部分</a:t>
            </a:r>
          </a:p>
          <a:p>
            <a:pPr lvl="1"/>
            <a:r>
              <a:rPr lang="zh-CN" altLang="en-US" dirty="0">
                <a:sym typeface="+mn-ea"/>
              </a:rPr>
              <a:t>由于“我的账户”和“我的游记”组件切换时，同一时间只需渲染其中一个，符合 Transition组件应用条件，而“我的账户”表单中“邮箱”字段增加/删除所形成的列表，则需要 TransitionGroup组件才能实现过渡效果 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5 会员中心页面</a:t>
            </a:r>
          </a:p>
        </p:txBody>
      </p: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任务 5-1 构建页面布局 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5 会员中心页面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25345" y="2145030"/>
            <a:ext cx="6932295" cy="3641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25345" y="4761865"/>
            <a:ext cx="6932930" cy="108267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任务 5-2 创建局部组件 </a:t>
            </a:r>
          </a:p>
          <a:p>
            <a:pPr lvl="1"/>
            <a:r>
              <a:rPr lang="zh-CN" altLang="en-US" dirty="0">
                <a:sym typeface="+mn-ea"/>
              </a:rPr>
              <a:t> 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5 会员中心页面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390" y="3006090"/>
            <a:ext cx="5911850" cy="2011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96000" y="137795"/>
            <a:ext cx="5904865" cy="53473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rcRect r="10925"/>
          <a:stretch>
            <a:fillRect/>
          </a:stretch>
        </p:blipFill>
        <p:spPr>
          <a:xfrm>
            <a:off x="6120765" y="5485130"/>
            <a:ext cx="5709920" cy="6991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077085" y="2266950"/>
            <a:ext cx="15932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定义组件模板</a:t>
            </a:r>
          </a:p>
        </p:txBody>
      </p: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 lnSpcReduction="20000"/>
          </a:bodyPr>
          <a:lstStyle/>
          <a:p>
            <a:pPr lvl="0"/>
            <a:r>
              <a:rPr lang="zh-CN" altLang="en-US" dirty="0">
                <a:sym typeface="+mn-ea"/>
              </a:rPr>
              <a:t>任务 5-2 创建局部组件（续） </a:t>
            </a:r>
          </a:p>
          <a:p>
            <a:pPr marL="457200" lvl="1" indent="0">
              <a:buNone/>
            </a:pPr>
            <a:endParaRPr lang="zh-CN" altLang="en-US" dirty="0">
              <a:sym typeface="+mn-ea"/>
            </a:endParaRP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项目 5 会员中心页面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38200" y="2144395"/>
            <a:ext cx="5120005" cy="4580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027420" y="2144395"/>
            <a:ext cx="5749290" cy="27806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35725" y="1535430"/>
            <a:ext cx="1654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定义局部组件</a:t>
            </a: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Vue 过渡和动画：利用</a:t>
            </a:r>
            <a:r>
              <a:rPr lang="zh-CN" dirty="0">
                <a:sym typeface="+mn-ea"/>
              </a:rPr>
              <a:t> Vue 内置组件 Transition 和 TransitionGroup，</a:t>
            </a:r>
            <a:r>
              <a:rPr lang="zh-CN" dirty="0"/>
              <a:t>在页面组件中元素显示状态发生改变时，元素不会直接显示和隐藏，而是伴随一个过渡或动画效果，该效果的核心原理是 CSS 的类（class）选择器</a:t>
            </a:r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请编写一个登录页面，其中包含 3 个输入框：用户名、密码和验证码。只有当用户输入密码错误时，才要求输入验证码，并使用 Transition 组件实现验证码输入框显示的过渡效果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200"/>
              <a:t>在 Vue 中实现过渡和动画是指利用 Vue 内置组件 Transition 和 TransitionGroup 来实现 CSS3 过渡和动画，使得元素显示状态发生改变时，会伴随一个过渡或动画的效果，从而有效地提升用户体验。 </a:t>
            </a:r>
          </a:p>
          <a:p>
            <a:r>
              <a:rPr lang="zh-CN" altLang="en-US" sz="2200"/>
              <a:t>Transition 组件可应用于单个元素、多个元素或多个组件在进入和离开 DOM 时的过渡和动画。Transition 组件通过包裹一个或多个元素，结合定义样式类，实现元素状态变化的过渡效果。</a:t>
            </a:r>
          </a:p>
          <a:p>
            <a:r>
              <a:rPr lang="zh-CN" altLang="en-US" sz="2200"/>
              <a:t>Transition 组件与 CSS3 的 animation 和@keyframes 属性配合，可在元素状态变化过程中实现动画效果。 </a:t>
            </a:r>
          </a:p>
          <a:p>
            <a:endParaRPr lang="zh-CN" altLang="en-US"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>
                <a:sym typeface="+mn-ea"/>
              </a:rPr>
              <a:t>Vue 提供了 6 个样式类，其中 v-enter-from、v-enter-active、v-enter-to 用于定义进入阶段的开始、生效和结束状态的样式；v-leave-from、v-leave-active、v-leave-to 用于定义离开阶段的开始、生效和结束状态的样式。 </a:t>
            </a:r>
            <a:endParaRPr lang="zh-CN" altLang="en-US"/>
          </a:p>
          <a:p>
            <a:r>
              <a:rPr lang="zh-CN" altLang="en-US">
                <a:sym typeface="+mn-ea"/>
              </a:rPr>
              <a:t>Transition 组件与 JavaScript 钩子函数相结合，还可以实现动态过渡和动态动画。JavaScript 钩子函数共有 8 个，其中 before-enter、enter、after-enter 和 enter-cancelled 分别在进入阶段的开始前、运行时、完成后和被取消时被调用；before-leave、leave、after-leave和 leave-cancelled 则是在离开阶段的开始前、运行时、完成后和被取消时被调用。 </a:t>
            </a:r>
            <a:endParaRPr lang="zh-CN" altLang="en-US"/>
          </a:p>
          <a:p>
            <a:r>
              <a:rPr lang="zh-CN" altLang="en-US">
                <a:sym typeface="+mn-ea"/>
              </a:rPr>
              <a:t>TransitionGroup 组件可以将过渡效果应用到列表的构建过程中，即在一个元素或组件被插入和移出 v-for 列表时应用过渡，从而实现动态列表效果。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认识过渡和动画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 fontScale="90000"/>
          </a:bodyPr>
          <a:lstStyle/>
          <a:p>
            <a:r>
              <a:rPr lang="zh-CN" dirty="0"/>
              <a:t> 回顾CSS3的 transition 和 animation 属性相关知识</a:t>
            </a:r>
          </a:p>
          <a:p>
            <a:pPr lvl="1"/>
            <a:r>
              <a:rPr lang="zh-CN" dirty="0"/>
              <a:t>样式属性预设值均包括 none（无属性）、all（所有属性）和特定属性，默认值为 all</a:t>
            </a:r>
          </a:p>
          <a:p>
            <a:pPr lvl="1"/>
            <a:r>
              <a:rPr lang="zh-CN" dirty="0"/>
              <a:t>时间曲线都可以利用 cubic_x0002_bezier 函数自行定义，也可以使用预设值，包括 linear（匀速）、ease（开始慢、中间快、结束慢）、ease-in（开始慢）、ease-out（结束慢）、ease-in-out（开始慢、结束慢），默认值为 ease。</a:t>
            </a:r>
          </a:p>
          <a:p>
            <a:pPr lvl="1"/>
            <a:r>
              <a:rPr lang="zh-CN" dirty="0"/>
              <a:t>animation 属性通过@keyframes 属性逐步改变元素的 CSS 样式来绘制动画的，@keyframes 属性值通常采用百分比方式定义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dirty="0"/>
              <a:t> Transition 组件</a:t>
            </a:r>
          </a:p>
          <a:p>
            <a:pPr lvl="1"/>
            <a:r>
              <a:rPr lang="zh-CN" dirty="0"/>
              <a:t>实现过渡和动画的方式：当它包裹一般元素或通过默认插槽传递的组件时，被包裹者就可应用进入和离开的动画效果</a:t>
            </a:r>
          </a:p>
          <a:p>
            <a:pPr lvl="1"/>
            <a:r>
              <a:rPr lang="zh-CN" dirty="0"/>
              <a:t>特点：只能包裹单个元素或组件</a:t>
            </a:r>
          </a:p>
          <a:p>
            <a:pPr lvl="1"/>
            <a:r>
              <a:rPr lang="zh-CN" dirty="0"/>
              <a:t>进入和离开状态触发方式 </a:t>
            </a:r>
          </a:p>
          <a:p>
            <a:pPr lvl="2"/>
            <a:r>
              <a:rPr lang="zh-CN" dirty="0"/>
              <a:t>由 v-if 指令控制元素的插入和删除操作。 </a:t>
            </a:r>
          </a:p>
          <a:p>
            <a:pPr lvl="2"/>
            <a:r>
              <a:rPr lang="zh-CN" dirty="0"/>
              <a:t>由 v-show 指令切换元素的显示和隐藏状态。 </a:t>
            </a:r>
          </a:p>
          <a:p>
            <a:pPr lvl="2"/>
            <a:r>
              <a:rPr lang="zh-CN" dirty="0"/>
              <a:t>由内置组件 Component 控制组件间的动态切换。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817110"/>
          </a:xfrm>
        </p:spPr>
        <p:txBody>
          <a:bodyPr anchor="t">
            <a:normAutofit fontScale="90000"/>
          </a:bodyPr>
          <a:lstStyle/>
          <a:p>
            <a:pPr lvl="1"/>
            <a:r>
              <a:rPr lang="zh-CN" dirty="0"/>
              <a:t> Transition 组件的语法</a:t>
            </a:r>
          </a:p>
          <a:p>
            <a:pPr lvl="1"/>
            <a:endParaRPr lang="zh-CN" dirty="0"/>
          </a:p>
          <a:p>
            <a:pPr lvl="1"/>
            <a:r>
              <a:rPr lang="zh-CN" dirty="0"/>
              <a:t>Transition 组件的常用属性</a:t>
            </a:r>
          </a:p>
          <a:p>
            <a:pPr lvl="2"/>
            <a:r>
              <a:rPr lang="zh-CN" dirty="0"/>
              <a:t>name：用于自动生成过渡样式类（class）名 </a:t>
            </a:r>
          </a:p>
          <a:p>
            <a:pPr lvl="2"/>
            <a:r>
              <a:rPr lang="zh-CN" dirty="0"/>
              <a:t>appear：表示是否在初始渲染时使用过渡，默认值为 false</a:t>
            </a:r>
          </a:p>
          <a:p>
            <a:pPr lvl="2"/>
            <a:r>
              <a:rPr lang="zh-CN" dirty="0"/>
              <a:t>css：表示是否使用过渡样式类，默认值为 true</a:t>
            </a:r>
          </a:p>
          <a:p>
            <a:pPr lvl="2"/>
            <a:r>
              <a:rPr lang="zh-CN" dirty="0"/>
              <a:t>type：用于指定过渡事件类型，侦听过渡何时结束，有效值为“transition”和“animation”</a:t>
            </a:r>
          </a:p>
          <a:p>
            <a:pPr lvl="2"/>
            <a:r>
              <a:rPr lang="zh-CN" dirty="0"/>
              <a:t>mode：表示控制离开/进入过渡的模式，有效值为“out-in”和“in-out”，默认当前元素和新元素的过渡动作同时进行</a:t>
            </a:r>
          </a:p>
          <a:p>
            <a:pPr lvl="2"/>
            <a:r>
              <a:rPr lang="zh-CN" dirty="0"/>
              <a:t>duration：指定过渡的持续时间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23130" y="1755775"/>
            <a:ext cx="5059045" cy="908050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817110"/>
          </a:xfrm>
        </p:spPr>
        <p:txBody>
          <a:bodyPr anchor="t">
            <a:normAutofit/>
          </a:bodyPr>
          <a:lstStyle/>
          <a:p>
            <a:pPr lvl="0"/>
            <a:r>
              <a:rPr lang="zh-CN" dirty="0"/>
              <a:t> </a:t>
            </a:r>
            <a:r>
              <a:rPr lang="zh-CN" dirty="0">
                <a:sym typeface="+mn-ea"/>
              </a:rPr>
              <a:t>Transition实现</a:t>
            </a:r>
            <a:r>
              <a:rPr lang="zh-CN" dirty="0"/>
              <a:t>过渡和动画的原理</a:t>
            </a:r>
          </a:p>
          <a:p>
            <a:pPr lvl="1"/>
            <a:r>
              <a:rPr lang="zh-CN" dirty="0"/>
              <a:t>当插入或删除被包裹在 Transition 组件内的元素时，Vue 首先判断目标元素是否应用了一个CSS3 过渡/动画效果。如果是，则会在某个时间点自动添加或移除对应的样式类，否则，将会调用对应的 JavaScript 钩子函数。如果上述情况均不存在，则下一帧将立即执行插入或删除元素的操作</a:t>
            </a:r>
          </a:p>
          <a:p>
            <a:pPr lvl="1"/>
            <a:endParaRPr lang="zh-CN" dirty="0"/>
          </a:p>
          <a:p>
            <a:pPr lvl="1"/>
            <a:endParaRPr lang="zh-CN" dirty="0"/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10651490" cy="4817110"/>
          </a:xfrm>
        </p:spPr>
        <p:txBody>
          <a:bodyPr anchor="t">
            <a:normAutofit/>
          </a:bodyPr>
          <a:lstStyle/>
          <a:p>
            <a:pPr lvl="1"/>
            <a:r>
              <a:rPr lang="zh-CN" dirty="0"/>
              <a:t> 过渡和动画样式类</a:t>
            </a:r>
          </a:p>
          <a:p>
            <a:pPr lvl="1"/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67640" y="2906395"/>
            <a:ext cx="7296785" cy="20751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t="1233"/>
          <a:stretch>
            <a:fillRect/>
          </a:stretch>
        </p:blipFill>
        <p:spPr>
          <a:xfrm>
            <a:off x="7574915" y="1762760"/>
            <a:ext cx="4472940" cy="36099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8594090" y="5629275"/>
            <a:ext cx="2935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 6 个样式类生效的时间点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标题 7169"/>
          <p:cNvSpPr>
            <a:spLocks noGrp="1"/>
          </p:cNvSpPr>
          <p:nvPr>
            <p:ph type="title"/>
          </p:nvPr>
        </p:nvSpPr>
        <p:spPr>
          <a:xfrm>
            <a:off x="838200" y="570230"/>
            <a:ext cx="10515600" cy="852805"/>
          </a:xfrm>
        </p:spPr>
        <p:txBody>
          <a:bodyPr anchor="ctr"/>
          <a:lstStyle/>
          <a:p>
            <a:r>
              <a:rPr lang="zh-CN" altLang="en-US" dirty="0">
                <a:sym typeface="+mn-ea"/>
              </a:rPr>
              <a:t>实现过渡和动画</a:t>
            </a:r>
          </a:p>
        </p:txBody>
      </p:sp>
      <p:sp>
        <p:nvSpPr>
          <p:cNvPr id="20481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712470" y="1535430"/>
            <a:ext cx="5445760" cy="1893570"/>
          </a:xfrm>
        </p:spPr>
        <p:txBody>
          <a:bodyPr anchor="t">
            <a:normAutofit fontScale="90000"/>
          </a:bodyPr>
          <a:lstStyle/>
          <a:p>
            <a:pPr lvl="0"/>
            <a:r>
              <a:rPr lang="zh-CN" dirty="0"/>
              <a:t> Transition 结合</a:t>
            </a:r>
            <a:r>
              <a:rPr lang="en-US" altLang="zh-CN" dirty="0"/>
              <a:t>CSS3</a:t>
            </a:r>
            <a:r>
              <a:rPr lang="zh-CN" dirty="0"/>
              <a:t>实现过渡示例</a:t>
            </a:r>
          </a:p>
          <a:p>
            <a:pPr lvl="1"/>
            <a:r>
              <a:rPr lang="zh-CN" altLang="en-US">
                <a:sym typeface="+mn-ea"/>
              </a:rPr>
              <a:t>采用过渡方式，实现字符串“Hello World”的显示和隐藏</a:t>
            </a:r>
            <a:endParaRPr lang="zh-CN" altLang="en-US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  <a:p>
            <a:pPr lvl="1"/>
            <a:endParaRPr lang="zh-CN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633845" y="50800"/>
            <a:ext cx="5470525" cy="30473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635115" y="3098165"/>
            <a:ext cx="5471160" cy="3689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4580" y="4622165"/>
            <a:ext cx="461899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当单击“change”按钮时，字符串在右侧出现并向左移，以慢速结束，过程中字体颜色变为红色；再次单击“change”按钮时，字符串向右移动一段距离后消失，但变化速度</a:t>
            </a:r>
          </a:p>
          <a:p>
            <a:r>
              <a:rPr lang="zh-CN" altLang="en-US"/>
              <a:t>与左移过程的不太一样，过程中字体颜色变为红色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45055" y="3913505"/>
            <a:ext cx="1864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u="sng"/>
              <a:t>示例运行结果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1921</Words>
  <Application>Microsoft Macintosh PowerPoint</Application>
  <PresentationFormat>宽屏</PresentationFormat>
  <Paragraphs>144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认识过渡和动画</vt:lpstr>
      <vt:lpstr>认识过渡和动画</vt:lpstr>
      <vt:lpstr>实现过渡和动画</vt:lpstr>
      <vt:lpstr>实现过渡和动画</vt:lpstr>
      <vt:lpstr>实现过渡和动画</vt:lpstr>
      <vt:lpstr>实现过渡和动画</vt:lpstr>
      <vt:lpstr>实现过渡和动画</vt:lpstr>
      <vt:lpstr>实现过渡和动画</vt:lpstr>
      <vt:lpstr>实现过渡和动画</vt:lpstr>
      <vt:lpstr>实现过渡和动画</vt:lpstr>
      <vt:lpstr>实现过渡和动画</vt:lpstr>
      <vt:lpstr>实现过渡和动画</vt:lpstr>
      <vt:lpstr>基于JavaScript钩子函数实现过渡和动画</vt:lpstr>
      <vt:lpstr>多个元素过渡</vt:lpstr>
      <vt:lpstr>多个元素过渡</vt:lpstr>
      <vt:lpstr>多个元素过渡</vt:lpstr>
      <vt:lpstr>多个元素过渡</vt:lpstr>
      <vt:lpstr>多个组件过渡</vt:lpstr>
      <vt:lpstr>列表过渡</vt:lpstr>
      <vt:lpstr>列表过渡</vt:lpstr>
      <vt:lpstr>列表过渡</vt:lpstr>
      <vt:lpstr>列表过渡</vt:lpstr>
      <vt:lpstr>项目 5 会员中心页面</vt:lpstr>
      <vt:lpstr>项目 5 会员中心页面</vt:lpstr>
      <vt:lpstr>项目 5 会员中心页面</vt:lpstr>
      <vt:lpstr>项目 5 会员中心页面</vt:lpstr>
      <vt:lpstr>项目 5 会员中心页面</vt:lpstr>
      <vt:lpstr>同步训练</vt:lpstr>
      <vt:lpstr>单元小结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389</cp:revision>
  <dcterms:created xsi:type="dcterms:W3CDTF">2021-08-26T09:34:00Z</dcterms:created>
  <dcterms:modified xsi:type="dcterms:W3CDTF">2024-03-25T14:46:13Z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