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sldIdLst>
    <p:sldId id="256" r:id="rId3"/>
    <p:sldId id="257" r:id="rId4"/>
    <p:sldId id="533" r:id="rId5"/>
    <p:sldId id="584" r:id="rId6"/>
    <p:sldId id="611" r:id="rId7"/>
    <p:sldId id="612" r:id="rId8"/>
    <p:sldId id="583" r:id="rId9"/>
    <p:sldId id="661" r:id="rId10"/>
    <p:sldId id="613" r:id="rId11"/>
    <p:sldId id="614" r:id="rId12"/>
    <p:sldId id="585" r:id="rId13"/>
    <p:sldId id="586" r:id="rId14"/>
    <p:sldId id="587" r:id="rId15"/>
    <p:sldId id="534" r:id="rId16"/>
    <p:sldId id="641" r:id="rId17"/>
    <p:sldId id="642" r:id="rId18"/>
    <p:sldId id="562" r:id="rId19"/>
    <p:sldId id="588" r:id="rId20"/>
    <p:sldId id="643" r:id="rId21"/>
    <p:sldId id="688" r:id="rId22"/>
    <p:sldId id="644" r:id="rId23"/>
    <p:sldId id="645" r:id="rId24"/>
    <p:sldId id="689" r:id="rId25"/>
    <p:sldId id="647" r:id="rId26"/>
    <p:sldId id="646" r:id="rId27"/>
    <p:sldId id="648" r:id="rId28"/>
    <p:sldId id="581" r:id="rId29"/>
    <p:sldId id="598" r:id="rId30"/>
    <p:sldId id="599" r:id="rId31"/>
    <p:sldId id="649" r:id="rId32"/>
    <p:sldId id="600" r:id="rId33"/>
    <p:sldId id="650" r:id="rId34"/>
    <p:sldId id="651" r:id="rId35"/>
    <p:sldId id="445" r:id="rId36"/>
    <p:sldId id="343" r:id="rId37"/>
    <p:sldId id="602" r:id="rId38"/>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3" userDrawn="1">
          <p15:clr>
            <a:srgbClr val="A4A3A4"/>
          </p15:clr>
        </p15:guide>
        <p15:guide id="2" pos="38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CC83"/>
    <a:srgbClr val="A9D08E"/>
    <a:srgbClr val="B7D8A1"/>
    <a:srgbClr val="C5D6CC"/>
    <a:srgbClr val="C9D9D0"/>
    <a:srgbClr val="D3E0D9"/>
    <a:srgbClr val="B5CBC0"/>
    <a:srgbClr val="98B7A8"/>
    <a:srgbClr val="0C7750"/>
    <a:srgbClr val="799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showGuides="1">
      <p:cViewPr varScale="1">
        <p:scale>
          <a:sx n="110" d="100"/>
          <a:sy n="110" d="100"/>
        </p:scale>
        <p:origin x="608" y="184"/>
      </p:cViewPr>
      <p:guideLst>
        <p:guide orient="horz" pos="2193"/>
        <p:guide pos="38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gs" Target="tags/tag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44650" y="196818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101" name="图片 100"/>
          <p:cNvPicPr/>
          <p:nvPr userDrawn="1">
            <p:custDataLst>
              <p:tags r:id="rId1"/>
            </p:custDataLst>
          </p:nvPr>
        </p:nvPicPr>
        <p:blipFill>
          <a:blip r:embed="rId3"/>
          <a:stretch>
            <a:fillRect/>
          </a:stretch>
        </p:blipFill>
        <p:spPr>
          <a:xfrm>
            <a:off x="0" y="-635"/>
            <a:ext cx="12192635" cy="4684395"/>
          </a:xfrm>
          <a:prstGeom prst="rect">
            <a:avLst/>
          </a:prstGeom>
          <a:noFill/>
          <a:ln w="9525">
            <a:noFill/>
          </a:ln>
        </p:spPr>
      </p:pic>
      <p:sp>
        <p:nvSpPr>
          <p:cNvPr id="7" name="矩形 6"/>
          <p:cNvSpPr/>
          <p:nvPr userDrawn="1"/>
        </p:nvSpPr>
        <p:spPr>
          <a:xfrm>
            <a:off x="0" y="4606290"/>
            <a:ext cx="12192000" cy="2251710"/>
          </a:xfrm>
          <a:prstGeom prst="rect">
            <a:avLst/>
          </a:prstGeom>
          <a:solidFill>
            <a:srgbClr val="C5D6C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a:t>单击此处编辑母版标题样式</a:t>
            </a:r>
          </a:p>
        </p:txBody>
      </p:sp>
      <p:sp>
        <p:nvSpPr>
          <p:cNvPr id="3" name="内容占位符 2"/>
          <p:cNvSpPr>
            <a:spLocks noGrp="1"/>
          </p:cNvSpPr>
          <p:nvPr>
            <p:ph idx="1"/>
          </p:nvPr>
        </p:nvSpPr>
        <p:spPr/>
        <p:txBody>
          <a:bodyPr/>
          <a:lstStyle>
            <a:lvl1pPr>
              <a:lnSpc>
                <a:spcPct val="140000"/>
              </a:lnSpc>
              <a:buClr>
                <a:srgbClr val="A9D08E"/>
              </a:buClr>
              <a:buFont typeface="Wingdings" panose="05000000000000000000" charset="0"/>
              <a:buChar char="p"/>
              <a:defRPr/>
            </a:lvl1pPr>
            <a:lvl2pPr>
              <a:lnSpc>
                <a:spcPct val="140000"/>
              </a:lnSpc>
              <a:buClr>
                <a:srgbClr val="F8CBAD"/>
              </a:buClr>
              <a:buFont typeface="Wingdings" panose="05000000000000000000" charset="0"/>
              <a:buChar char="p"/>
              <a:defRPr/>
            </a:lvl2pPr>
            <a:lvl3pPr>
              <a:lnSpc>
                <a:spcPct val="140000"/>
              </a:lnSpc>
              <a:buClr>
                <a:srgbClr val="BFBFBF"/>
              </a:buClr>
              <a:buFont typeface="Wingdings" panose="05000000000000000000" charset="0"/>
              <a:buChar char="p"/>
              <a:defRPr/>
            </a:lvl3pPr>
            <a:lvl4pPr>
              <a:lnSpc>
                <a:spcPct val="140000"/>
              </a:lnSpc>
              <a:buClr>
                <a:srgbClr val="8FAADC"/>
              </a:buClr>
              <a:buFont typeface="Wingdings" panose="05000000000000000000" charset="0"/>
              <a:buChar char="p"/>
              <a:defRPr/>
            </a:lvl4pPr>
            <a:lvl5pPr>
              <a:lnSpc>
                <a:spcPct val="140000"/>
              </a:lnSpc>
              <a:buClr>
                <a:srgbClr val="8FAADC"/>
              </a:buClr>
              <a:buFont typeface="Wingdings" panose="05000000000000000000" charset="0"/>
              <a:buChar char="p"/>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8" name="直接连接符 7"/>
          <p:cNvCxnSpPr/>
          <p:nvPr/>
        </p:nvCxnSpPr>
        <p:spPr>
          <a:xfrm flipH="1">
            <a:off x="-24130" y="1456055"/>
            <a:ext cx="11358880" cy="18415"/>
          </a:xfrm>
          <a:prstGeom prst="line">
            <a:avLst/>
          </a:prstGeom>
          <a:ln w="28575">
            <a:solidFill>
              <a:srgbClr val="A2CC8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图片 9" descr="u=465521538,3144323540&amp;fm=253&amp;fmt=auto&amp;app=138&amp;f=PNG(1)(1)"/>
          <p:cNvPicPr>
            <a:picLocks noChangeAspect="1"/>
          </p:cNvPicPr>
          <p:nvPr userDrawn="1"/>
        </p:nvPicPr>
        <p:blipFill>
          <a:blip r:embed="rId2"/>
          <a:srcRect l="31279" t="16320" r="30544" b="15627"/>
          <a:stretch>
            <a:fillRect/>
          </a:stretch>
        </p:blipFill>
        <p:spPr>
          <a:xfrm>
            <a:off x="10656570" y="6159500"/>
            <a:ext cx="1535430" cy="698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44650" y="196818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101" name="图片 100"/>
          <p:cNvPicPr/>
          <p:nvPr userDrawn="1">
            <p:custDataLst>
              <p:tags r:id="rId1"/>
            </p:custDataLst>
          </p:nvPr>
        </p:nvPicPr>
        <p:blipFill>
          <a:blip r:embed="rId3"/>
          <a:stretch>
            <a:fillRect/>
          </a:stretch>
        </p:blipFill>
        <p:spPr>
          <a:xfrm>
            <a:off x="0" y="-635"/>
            <a:ext cx="12192635" cy="4684395"/>
          </a:xfrm>
          <a:prstGeom prst="rect">
            <a:avLst/>
          </a:prstGeom>
          <a:noFill/>
          <a:ln w="9525">
            <a:noFill/>
          </a:ln>
        </p:spPr>
      </p:pic>
      <p:sp>
        <p:nvSpPr>
          <p:cNvPr id="7" name="矩形 6"/>
          <p:cNvSpPr/>
          <p:nvPr userDrawn="1"/>
        </p:nvSpPr>
        <p:spPr>
          <a:xfrm>
            <a:off x="0" y="4606290"/>
            <a:ext cx="12192000" cy="2251710"/>
          </a:xfrm>
          <a:prstGeom prst="rect">
            <a:avLst/>
          </a:prstGeom>
          <a:solidFill>
            <a:srgbClr val="C5D6C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a:t>单击此处编辑母版标题样式</a:t>
            </a:r>
          </a:p>
        </p:txBody>
      </p:sp>
      <p:sp>
        <p:nvSpPr>
          <p:cNvPr id="3" name="内容占位符 2"/>
          <p:cNvSpPr>
            <a:spLocks noGrp="1"/>
          </p:cNvSpPr>
          <p:nvPr>
            <p:ph idx="1"/>
          </p:nvPr>
        </p:nvSpPr>
        <p:spPr/>
        <p:txBody>
          <a:bodyPr/>
          <a:lstStyle>
            <a:lvl1pPr>
              <a:lnSpc>
                <a:spcPct val="140000"/>
              </a:lnSpc>
              <a:buClr>
                <a:srgbClr val="A9D08E"/>
              </a:buClr>
              <a:buFont typeface="Wingdings" panose="05000000000000000000" charset="0"/>
              <a:buChar char="p"/>
              <a:defRPr/>
            </a:lvl1pPr>
            <a:lvl2pPr>
              <a:lnSpc>
                <a:spcPct val="140000"/>
              </a:lnSpc>
              <a:buClr>
                <a:srgbClr val="F8CBAD"/>
              </a:buClr>
              <a:buFont typeface="Wingdings" panose="05000000000000000000" charset="0"/>
              <a:buChar char="p"/>
              <a:defRPr/>
            </a:lvl2pPr>
            <a:lvl3pPr>
              <a:lnSpc>
                <a:spcPct val="140000"/>
              </a:lnSpc>
              <a:buClr>
                <a:srgbClr val="BFBFBF"/>
              </a:buClr>
              <a:buFont typeface="Wingdings" panose="05000000000000000000" charset="0"/>
              <a:buChar char="p"/>
              <a:defRPr/>
            </a:lvl3pPr>
            <a:lvl4pPr>
              <a:lnSpc>
                <a:spcPct val="140000"/>
              </a:lnSpc>
              <a:buClr>
                <a:srgbClr val="8FAADC"/>
              </a:buClr>
              <a:buFont typeface="Wingdings" panose="05000000000000000000" charset="0"/>
              <a:buChar char="p"/>
              <a:defRPr/>
            </a:lvl4pPr>
            <a:lvl5pPr>
              <a:lnSpc>
                <a:spcPct val="140000"/>
              </a:lnSpc>
              <a:buClr>
                <a:srgbClr val="8FAADC"/>
              </a:buClr>
              <a:buFont typeface="Wingdings" panose="05000000000000000000" charset="0"/>
              <a:buChar char="p"/>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8" name="直接连接符 7"/>
          <p:cNvCxnSpPr/>
          <p:nvPr/>
        </p:nvCxnSpPr>
        <p:spPr>
          <a:xfrm flipH="1">
            <a:off x="-24130" y="1456055"/>
            <a:ext cx="11358880" cy="18415"/>
          </a:xfrm>
          <a:prstGeom prst="line">
            <a:avLst/>
          </a:prstGeom>
          <a:ln w="28575">
            <a:solidFill>
              <a:srgbClr val="A2CC8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图片 9" descr="u=465521538,3144323540&amp;fm=253&amp;fmt=auto&amp;app=138&amp;f=PNG(1)(1)"/>
          <p:cNvPicPr>
            <a:picLocks noChangeAspect="1"/>
          </p:cNvPicPr>
          <p:nvPr userDrawn="1"/>
        </p:nvPicPr>
        <p:blipFill>
          <a:blip r:embed="rId2"/>
          <a:srcRect l="31279" t="16320" r="30544" b="15627"/>
          <a:stretch>
            <a:fillRect/>
          </a:stretch>
        </p:blipFill>
        <p:spPr>
          <a:xfrm>
            <a:off x="10656570" y="6159500"/>
            <a:ext cx="1535430" cy="698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rgbClr val="043118"/>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92D050"/>
        </a:buClr>
        <a:buFont typeface="Wingdings" panose="05000000000000000000" charset="0"/>
        <a:buChar char="p"/>
        <a:defRPr sz="2800" kern="1200">
          <a:solidFill>
            <a:srgbClr val="05482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5482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5482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5482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5482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rgbClr val="043118"/>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92D050"/>
        </a:buClr>
        <a:buFont typeface="Wingdings" panose="05000000000000000000" charset="0"/>
        <a:buChar char="p"/>
        <a:defRPr sz="2800" kern="1200">
          <a:solidFill>
            <a:srgbClr val="05482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5482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5482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5482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5482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19.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4.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23.png"/><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54.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58.xml"/><Relationship Id="rId7" Type="http://schemas.openxmlformats.org/officeDocument/2006/relationships/image" Target="../media/image35.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34.png"/><Relationship Id="rId5" Type="http://schemas.openxmlformats.org/officeDocument/2006/relationships/slideLayout" Target="../slideLayouts/slideLayout2.xml"/><Relationship Id="rId4" Type="http://schemas.openxmlformats.org/officeDocument/2006/relationships/tags" Target="../tags/tag59.xml"/><Relationship Id="rId9"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1.xml"/><Relationship Id="rId1" Type="http://schemas.openxmlformats.org/officeDocument/2006/relationships/tags" Target="../tags/tag6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3.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48.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47.png"/><Relationship Id="rId5" Type="http://schemas.openxmlformats.org/officeDocument/2006/relationships/slideLayout" Target="../slideLayouts/slideLayout2.xml"/><Relationship Id="rId4" Type="http://schemas.openxmlformats.org/officeDocument/2006/relationships/tags" Target="../tags/tag7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9.xml"/><Relationship Id="rId7" Type="http://schemas.openxmlformats.org/officeDocument/2006/relationships/slideLayout" Target="../slideLayouts/slideLayout2.xml"/><Relationship Id="rId12" Type="http://schemas.openxmlformats.org/officeDocument/2006/relationships/image" Target="../media/image1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image" Target="../media/image11.png"/><Relationship Id="rId5" Type="http://schemas.openxmlformats.org/officeDocument/2006/relationships/tags" Target="../tags/tag21.xml"/><Relationship Id="rId10" Type="http://schemas.openxmlformats.org/officeDocument/2006/relationships/image" Target="../media/image10.png"/><Relationship Id="rId4" Type="http://schemas.openxmlformats.org/officeDocument/2006/relationships/tags" Target="../tags/tag20.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4.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3.png"/><Relationship Id="rId5" Type="http://schemas.openxmlformats.org/officeDocument/2006/relationships/slideLayout" Target="../slideLayouts/slideLayout2.xml"/><Relationship Id="rId4"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12200" y="6071870"/>
            <a:ext cx="2766695" cy="521970"/>
          </a:xfrm>
          <a:prstGeom prst="rect">
            <a:avLst/>
          </a:prstGeom>
          <a:noFill/>
        </p:spPr>
        <p:txBody>
          <a:bodyPr wrap="square" rtlCol="0">
            <a:spAutoFit/>
          </a:bodyPr>
          <a:lstStyle/>
          <a:p>
            <a:r>
              <a:rPr lang="zh-CN" altLang="en-US" sz="2800">
                <a:solidFill>
                  <a:schemeClr val="accent5">
                    <a:lumMod val="50000"/>
                  </a:schemeClr>
                </a:solidFill>
              </a:rPr>
              <a:t>主讲 陈向</a:t>
            </a:r>
            <a:endParaRPr lang="zh-CN" altLang="en-US" sz="2800" dirty="0">
              <a:solidFill>
                <a:schemeClr val="accent5">
                  <a:lumMod val="50000"/>
                </a:schemeClr>
              </a:solidFill>
            </a:endParaRPr>
          </a:p>
        </p:txBody>
      </p:sp>
      <p:sp>
        <p:nvSpPr>
          <p:cNvPr id="3" name="矩形 2"/>
          <p:cNvSpPr/>
          <p:nvPr>
            <p:custDataLst>
              <p:tags r:id="rId1"/>
            </p:custDataLst>
          </p:nvPr>
        </p:nvSpPr>
        <p:spPr>
          <a:xfrm>
            <a:off x="12700" y="3394710"/>
            <a:ext cx="12179935" cy="960755"/>
          </a:xfrm>
          <a:prstGeom prst="rect">
            <a:avLst/>
          </a:prstGeom>
          <a:solidFill>
            <a:srgbClr val="00C18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sz="4800">
                <a:solidFill>
                  <a:schemeClr val="accent5">
                    <a:lumMod val="50000"/>
                  </a:schemeClr>
                </a:solidFill>
                <a:latin typeface="微软雅黑" panose="020B0503020204020204" charset="-122"/>
                <a:ea typeface="微软雅黑" panose="020B0503020204020204" charset="-122"/>
                <a:cs typeface="微软雅黑" panose="020B0503020204020204" charset="-122"/>
                <a:sym typeface="+mn-ea"/>
              </a:rPr>
              <a:t>Vue.js 前端开发基础及项目化应用</a:t>
            </a:r>
            <a:endParaRPr lang="zh-CN" altLang="en-US" sz="4800">
              <a:solidFill>
                <a:schemeClr val="accent5">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custDataLst>
              <p:tags r:id="rId2"/>
            </p:custDataLst>
          </p:nvPr>
        </p:nvSpPr>
        <p:spPr>
          <a:xfrm>
            <a:off x="2818702" y="4936490"/>
            <a:ext cx="6568580" cy="645160"/>
          </a:xfrm>
          <a:prstGeom prst="rect">
            <a:avLst/>
          </a:prstGeom>
          <a:noFill/>
        </p:spPr>
        <p:txBody>
          <a:bodyPr wrap="square" rtlCol="0">
            <a:spAutoFit/>
          </a:bodyPr>
          <a:lstStyle/>
          <a:p>
            <a:pPr algn="ctr"/>
            <a:r>
              <a:rPr lang="zh-CN" altLang="en-US" sz="3600" dirty="0">
                <a:solidFill>
                  <a:schemeClr val="accent5">
                    <a:lumMod val="50000"/>
                  </a:schemeClr>
                </a:solidFill>
              </a:rPr>
              <a:t>单元八 路由管理——Vue Router</a:t>
            </a:r>
            <a:endParaRPr sz="3600">
              <a:solidFill>
                <a:schemeClr val="accent5">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路由属性</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dirty="0"/>
              <a:t> </a:t>
            </a:r>
            <a:r>
              <a:rPr lang="en-US" altLang="zh-CN" dirty="0">
                <a:latin typeface="微软雅黑" panose="020B0503020204020204" charset="-122"/>
                <a:ea typeface="微软雅黑" panose="020B0503020204020204" charset="-122"/>
              </a:rPr>
              <a:t>命名视图</a:t>
            </a:r>
          </a:p>
          <a:p>
            <a:pPr marL="685800" lvl="2">
              <a:spcBef>
                <a:spcPts val="1000"/>
              </a:spcBef>
              <a:buClr>
                <a:srgbClr val="A9D08E"/>
              </a:buClr>
            </a:pPr>
            <a:r>
              <a:rPr sz="2400" dirty="0">
                <a:latin typeface="微软雅黑" panose="020B0503020204020204" charset="-122"/>
                <a:ea typeface="微软雅黑" panose="020B0503020204020204" charset="-122"/>
              </a:rPr>
              <a:t>每个路由可以对应一个或多个 RouterView 组件，</a:t>
            </a:r>
            <a:r>
              <a:rPr lang="zh-CN" sz="2400" dirty="0">
                <a:latin typeface="微软雅黑" panose="020B0503020204020204" charset="-122"/>
                <a:ea typeface="微软雅黑" panose="020B0503020204020204" charset="-122"/>
              </a:rPr>
              <a:t>当</a:t>
            </a:r>
            <a:r>
              <a:rPr sz="2400" dirty="0">
                <a:latin typeface="微软雅黑" panose="020B0503020204020204" charset="-122"/>
                <a:ea typeface="微软雅黑" panose="020B0503020204020204" charset="-122"/>
              </a:rPr>
              <a:t>应用程序需要在同层路由展示多个视图，可以通过为 RouterView 命名，建立一个路由与多个视图的对应关系</a:t>
            </a:r>
          </a:p>
          <a:p>
            <a:pPr marL="685800" lvl="2">
              <a:spcBef>
                <a:spcPts val="1000"/>
              </a:spcBef>
              <a:buClr>
                <a:srgbClr val="A9D08E"/>
              </a:buClr>
            </a:pPr>
            <a:r>
              <a:rPr lang="zh-CN" altLang="en-US" sz="2400" dirty="0">
                <a:latin typeface="微软雅黑" panose="020B0503020204020204" charset="-122"/>
                <a:ea typeface="微软雅黑" panose="020B0503020204020204" charset="-122"/>
              </a:rPr>
              <a:t>示例：</a:t>
            </a:r>
          </a:p>
          <a:p>
            <a:pPr marL="685800" lvl="2">
              <a:spcBef>
                <a:spcPts val="1000"/>
              </a:spcBef>
              <a:buClr>
                <a:srgbClr val="A9D08E"/>
              </a:buClr>
            </a:pPr>
            <a:endParaRPr lang="zh-CN" altLang="en-US" sz="2400" dirty="0">
              <a:latin typeface="微软雅黑" panose="020B0503020204020204" charset="-122"/>
              <a:ea typeface="微软雅黑" panose="020B0503020204020204" charset="-122"/>
            </a:endParaRPr>
          </a:p>
        </p:txBody>
      </p:sp>
      <p:sp>
        <p:nvSpPr>
          <p:cNvPr id="3" name="文本框 2"/>
          <p:cNvSpPr txBox="1"/>
          <p:nvPr/>
        </p:nvSpPr>
        <p:spPr>
          <a:xfrm>
            <a:off x="4243705" y="5328285"/>
            <a:ext cx="4636135" cy="645160"/>
          </a:xfrm>
          <a:prstGeom prst="rect">
            <a:avLst/>
          </a:prstGeom>
          <a:solidFill>
            <a:schemeClr val="bg1">
              <a:lumMod val="95000"/>
            </a:schemeClr>
          </a:solidFill>
        </p:spPr>
        <p:txBody>
          <a:bodyPr wrap="square" rtlCol="0" anchor="t">
            <a:spAutoFit/>
          </a:bodyPr>
          <a:lstStyle/>
          <a:p>
            <a:r>
              <a:rPr lang="zh-CN" altLang="en-US"/>
              <a:t>页面中按照上、中和下的位置顺序，同时显示“菜单信息”“主页信息”“页脚信息”</a:t>
            </a:r>
          </a:p>
        </p:txBody>
      </p:sp>
      <p:sp>
        <p:nvSpPr>
          <p:cNvPr id="8" name="TextBox 1"/>
          <p:cNvSpPr txBox="1"/>
          <p:nvPr>
            <p:custDataLst>
              <p:tags r:id="rId2"/>
            </p:custDataLst>
          </p:nvPr>
        </p:nvSpPr>
        <p:spPr>
          <a:xfrm>
            <a:off x="5550609" y="4580442"/>
            <a:ext cx="1569660" cy="369332"/>
          </a:xfrm>
          <a:prstGeom prst="rect">
            <a:avLst/>
          </a:prstGeom>
          <a:noFill/>
        </p:spPr>
        <p:txBody>
          <a:bodyPr wrap="none" rtlCol="0">
            <a:spAutoFit/>
          </a:bodyPr>
          <a:lstStyle/>
          <a:p>
            <a:r>
              <a:rPr lang="zh-CN" altLang="en-US" u="sng" dirty="0"/>
              <a:t>示例运行结果</a:t>
            </a: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路由属性</a:t>
            </a:r>
            <a:endParaRPr lang="zh-CN" altLang="en-US" dirty="0">
              <a:sym typeface="+mn-ea"/>
            </a:endParaRPr>
          </a:p>
        </p:txBody>
      </p:sp>
      <p:pic>
        <p:nvPicPr>
          <p:cNvPr id="3" name="图片 2"/>
          <p:cNvPicPr>
            <a:picLocks noChangeAspect="1"/>
          </p:cNvPicPr>
          <p:nvPr>
            <p:custDataLst>
              <p:tags r:id="rId1"/>
            </p:custDataLst>
          </p:nvPr>
        </p:nvPicPr>
        <p:blipFill>
          <a:blip r:embed="rId4"/>
          <a:stretch>
            <a:fillRect/>
          </a:stretch>
        </p:blipFill>
        <p:spPr>
          <a:xfrm>
            <a:off x="553720" y="1610995"/>
            <a:ext cx="5057140" cy="4670425"/>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5734050" y="1621155"/>
            <a:ext cx="5867400" cy="4355465"/>
          </a:xfrm>
          <a:prstGeom prst="rect">
            <a:avLst/>
          </a:prstGeom>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latin typeface="微软雅黑" panose="020B0503020204020204" charset="-122"/>
                <a:ea typeface="微软雅黑" panose="020B0503020204020204" charset="-122"/>
                <a:cs typeface="微软雅黑" panose="020B0503020204020204" charset="-122"/>
              </a:rPr>
              <a:t>动态路由</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pPr lvl="0"/>
            <a:r>
              <a:rPr lang="zh-CN" altLang="en-US" dirty="0"/>
              <a:t>路由传参</a:t>
            </a:r>
          </a:p>
          <a:p>
            <a:pPr lvl="1"/>
            <a:r>
              <a:rPr lang="zh-CN" altLang="en-US" dirty="0"/>
              <a:t>通过增加一个动态字段定义路由匹配模式，从而构成一个带参的路由。利用传递参数的不同，可实现动态路由匹配</a:t>
            </a:r>
          </a:p>
          <a:p>
            <a:pPr lvl="1"/>
            <a:r>
              <a:rPr lang="zh-CN" altLang="en-US" sz="2400" dirty="0"/>
              <a:t>示例：</a:t>
            </a:r>
          </a:p>
        </p:txBody>
      </p:sp>
      <p:sp>
        <p:nvSpPr>
          <p:cNvPr id="2" name="文本框 1"/>
          <p:cNvSpPr txBox="1"/>
          <p:nvPr/>
        </p:nvSpPr>
        <p:spPr>
          <a:xfrm>
            <a:off x="2720340" y="4630420"/>
            <a:ext cx="5080000" cy="645160"/>
          </a:xfrm>
          <a:prstGeom prst="rect">
            <a:avLst/>
          </a:prstGeom>
          <a:solidFill>
            <a:schemeClr val="bg1">
              <a:lumMod val="95000"/>
            </a:schemeClr>
          </a:solidFill>
        </p:spPr>
        <p:txBody>
          <a:bodyPr wrap="square" rtlCol="0" anchor="t">
            <a:spAutoFit/>
          </a:bodyPr>
          <a:lstStyle/>
          <a:p>
            <a:r>
              <a:rPr lang="zh-CN" altLang="en-US"/>
              <a:t>单击“用户账户”，显示“账户信息”和“用户名：zhangsan”。</a:t>
            </a:r>
          </a:p>
        </p:txBody>
      </p:sp>
      <p:sp>
        <p:nvSpPr>
          <p:cNvPr id="8" name="TextBox 1"/>
          <p:cNvSpPr txBox="1"/>
          <p:nvPr>
            <p:custDataLst>
              <p:tags r:id="rId2"/>
            </p:custDataLst>
          </p:nvPr>
        </p:nvSpPr>
        <p:spPr>
          <a:xfrm>
            <a:off x="4185359" y="4050852"/>
            <a:ext cx="1569660" cy="369332"/>
          </a:xfrm>
          <a:prstGeom prst="rect">
            <a:avLst/>
          </a:prstGeom>
          <a:noFill/>
        </p:spPr>
        <p:txBody>
          <a:bodyPr wrap="none" rtlCol="0">
            <a:spAutoFit/>
          </a:bodyPr>
          <a:lstStyle/>
          <a:p>
            <a:r>
              <a:rPr lang="zh-CN" altLang="en-US" u="sng" dirty="0"/>
              <a:t>示例运行结果</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latin typeface="微软雅黑" panose="020B0503020204020204" charset="-122"/>
                <a:ea typeface="微软雅黑" panose="020B0503020204020204" charset="-122"/>
                <a:cs typeface="微软雅黑" panose="020B0503020204020204" charset="-122"/>
                <a:sym typeface="+mn-ea"/>
              </a:rPr>
              <a:t>动态路由</a:t>
            </a:r>
            <a:endParaRPr lang="zh-CN" altLang="en-US" dirty="0">
              <a:sym typeface="+mn-ea"/>
            </a:endParaRPr>
          </a:p>
        </p:txBody>
      </p:sp>
      <p:pic>
        <p:nvPicPr>
          <p:cNvPr id="2" name="图片 1"/>
          <p:cNvPicPr>
            <a:picLocks noChangeAspect="1"/>
          </p:cNvPicPr>
          <p:nvPr>
            <p:custDataLst>
              <p:tags r:id="rId1"/>
            </p:custDataLst>
          </p:nvPr>
        </p:nvPicPr>
        <p:blipFill>
          <a:blip r:embed="rId5"/>
          <a:stretch>
            <a:fillRect/>
          </a:stretch>
        </p:blipFill>
        <p:spPr>
          <a:xfrm>
            <a:off x="332105" y="1703705"/>
            <a:ext cx="5661025" cy="588010"/>
          </a:xfrm>
          <a:prstGeom prst="rect">
            <a:avLst/>
          </a:prstGeom>
        </p:spPr>
      </p:pic>
      <p:pic>
        <p:nvPicPr>
          <p:cNvPr id="3" name="图片 2"/>
          <p:cNvPicPr>
            <a:picLocks noChangeAspect="1"/>
          </p:cNvPicPr>
          <p:nvPr>
            <p:custDataLst>
              <p:tags r:id="rId2"/>
            </p:custDataLst>
          </p:nvPr>
        </p:nvPicPr>
        <p:blipFill>
          <a:blip r:embed="rId6"/>
          <a:stretch>
            <a:fillRect/>
          </a:stretch>
        </p:blipFill>
        <p:spPr>
          <a:xfrm>
            <a:off x="332105" y="2291715"/>
            <a:ext cx="5654040" cy="3276600"/>
          </a:xfrm>
          <a:prstGeom prst="rect">
            <a:avLst/>
          </a:prstGeom>
        </p:spPr>
      </p:pic>
      <p:pic>
        <p:nvPicPr>
          <p:cNvPr id="4" name="图片 3"/>
          <p:cNvPicPr>
            <a:picLocks noChangeAspect="1"/>
          </p:cNvPicPr>
          <p:nvPr>
            <p:custDataLst>
              <p:tags r:id="rId3"/>
            </p:custDataLst>
          </p:nvPr>
        </p:nvPicPr>
        <p:blipFill>
          <a:blip r:embed="rId7"/>
          <a:stretch>
            <a:fillRect/>
          </a:stretch>
        </p:blipFill>
        <p:spPr>
          <a:xfrm>
            <a:off x="6165215" y="1703705"/>
            <a:ext cx="5283200" cy="3624580"/>
          </a:xfrm>
          <a:prstGeom prst="rect">
            <a:avLst/>
          </a:prstGeom>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路由函数</a:t>
            </a:r>
          </a:p>
        </p:txBody>
      </p:sp>
      <p:sp>
        <p:nvSpPr>
          <p:cNvPr id="20481" name="内容占位符 2"/>
          <p:cNvSpPr>
            <a:spLocks noGrp="1"/>
          </p:cNvSpPr>
          <p:nvPr>
            <p:ph idx="1"/>
            <p:custDataLst>
              <p:tags r:id="rId1"/>
            </p:custDataLst>
          </p:nvPr>
        </p:nvSpPr>
        <p:spPr>
          <a:xfrm>
            <a:off x="712470" y="1535430"/>
            <a:ext cx="10640695" cy="4641850"/>
          </a:xfrm>
        </p:spPr>
        <p:txBody>
          <a:bodyPr anchor="t">
            <a:normAutofit/>
          </a:bodyPr>
          <a:lstStyle/>
          <a:p>
            <a:r>
              <a:rPr lang="zh-CN" altLang="en-US" dirty="0">
                <a:sym typeface="+mn-ea"/>
              </a:rPr>
              <a:t>Vue Router 提供添加、</a:t>
            </a:r>
            <a:r>
              <a:rPr lang="zh-CN" dirty="0">
                <a:sym typeface="+mn-ea"/>
              </a:rPr>
              <a:t>删除路由的函数，支持</a:t>
            </a:r>
            <a:r>
              <a:rPr lang="zh-CN" altLang="en-US" dirty="0"/>
              <a:t>应用程序运行中的路由增删（动态更新路由）操作</a:t>
            </a:r>
          </a:p>
          <a:p>
            <a:pPr lvl="0"/>
            <a:r>
              <a:rPr lang="zh-CN" altLang="en-US" dirty="0"/>
              <a:t>实现动态路由的步骤</a:t>
            </a:r>
          </a:p>
          <a:p>
            <a:pPr lvl="1"/>
            <a:r>
              <a:rPr lang="zh-CN" altLang="en-US" dirty="0"/>
              <a:t>使用路由管理器实例的 addRoute 或 removeRoute 函数，实现添加或删除路由的操作</a:t>
            </a:r>
          </a:p>
          <a:p>
            <a:pPr lvl="1"/>
            <a:r>
              <a:rPr lang="zh-CN" altLang="en-US" dirty="0"/>
              <a:t>使用路由管理器实例的 push 函数，实现新路由的跳转操作</a:t>
            </a:r>
          </a:p>
          <a:p>
            <a:pPr lvl="1"/>
            <a:r>
              <a:rPr lang="zh-CN" altLang="en-US" dirty="0"/>
              <a:t>示例</a:t>
            </a:r>
          </a:p>
          <a:p>
            <a:endParaRPr lang="zh-CN" dirty="0"/>
          </a:p>
        </p:txBody>
      </p:sp>
      <p:sp>
        <p:nvSpPr>
          <p:cNvPr id="3" name="文本框 2"/>
          <p:cNvSpPr txBox="1"/>
          <p:nvPr/>
        </p:nvSpPr>
        <p:spPr>
          <a:xfrm>
            <a:off x="4225290" y="5520055"/>
            <a:ext cx="6096000" cy="1198880"/>
          </a:xfrm>
          <a:prstGeom prst="rect">
            <a:avLst/>
          </a:prstGeom>
          <a:solidFill>
            <a:schemeClr val="bg1">
              <a:lumMod val="95000"/>
            </a:schemeClr>
          </a:solidFill>
        </p:spPr>
        <p:txBody>
          <a:bodyPr wrap="square" rtlCol="0" anchor="t">
            <a:spAutoFit/>
          </a:bodyPr>
          <a:lstStyle/>
          <a:p>
            <a:r>
              <a:rPr lang="zh-CN" altLang="en-US"/>
              <a:t>单击“主页”和“关于网站”，页面上分别显示“主页信息”和“关于网站信息”；单击“删除路由”按钮后，再次单击“关于网站”，页面上将无任何信息，并在控制台提示找不到匹配“about”的路由</a:t>
            </a:r>
          </a:p>
        </p:txBody>
      </p:sp>
      <p:sp>
        <p:nvSpPr>
          <p:cNvPr id="4" name="文本框 3"/>
          <p:cNvSpPr txBox="1"/>
          <p:nvPr/>
        </p:nvSpPr>
        <p:spPr>
          <a:xfrm>
            <a:off x="1982470" y="6052185"/>
            <a:ext cx="1678940" cy="368300"/>
          </a:xfrm>
          <a:prstGeom prst="rect">
            <a:avLst/>
          </a:prstGeom>
          <a:noFill/>
        </p:spPr>
        <p:txBody>
          <a:bodyPr wrap="square" rtlCol="0">
            <a:spAutoFit/>
          </a:bodyPr>
          <a:lstStyle/>
          <a:p>
            <a:r>
              <a:rPr lang="zh-CN" altLang="en-US" u="sng"/>
              <a:t>示例运行结果</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路由函数</a:t>
            </a:r>
          </a:p>
        </p:txBody>
      </p:sp>
      <p:pic>
        <p:nvPicPr>
          <p:cNvPr id="2" name="图片 1"/>
          <p:cNvPicPr>
            <a:picLocks noChangeAspect="1"/>
          </p:cNvPicPr>
          <p:nvPr>
            <p:custDataLst>
              <p:tags r:id="rId1"/>
            </p:custDataLst>
          </p:nvPr>
        </p:nvPicPr>
        <p:blipFill>
          <a:blip r:embed="rId5"/>
          <a:stretch>
            <a:fillRect/>
          </a:stretch>
        </p:blipFill>
        <p:spPr>
          <a:xfrm>
            <a:off x="177800" y="1597025"/>
            <a:ext cx="5497830" cy="4551680"/>
          </a:xfrm>
          <a:prstGeom prst="rect">
            <a:avLst/>
          </a:prstGeom>
        </p:spPr>
      </p:pic>
      <p:pic>
        <p:nvPicPr>
          <p:cNvPr id="3" name="图片 2"/>
          <p:cNvPicPr>
            <a:picLocks noChangeAspect="1"/>
          </p:cNvPicPr>
          <p:nvPr>
            <p:custDataLst>
              <p:tags r:id="rId2"/>
            </p:custDataLst>
          </p:nvPr>
        </p:nvPicPr>
        <p:blipFill>
          <a:blip r:embed="rId6"/>
          <a:stretch>
            <a:fillRect/>
          </a:stretch>
        </p:blipFill>
        <p:spPr>
          <a:xfrm>
            <a:off x="5810250" y="1597025"/>
            <a:ext cx="5907405" cy="3977005"/>
          </a:xfrm>
          <a:prstGeom prst="rect">
            <a:avLst/>
          </a:prstGeom>
        </p:spPr>
      </p:pic>
      <p:pic>
        <p:nvPicPr>
          <p:cNvPr id="4" name="图片 3"/>
          <p:cNvPicPr>
            <a:picLocks noChangeAspect="1"/>
          </p:cNvPicPr>
          <p:nvPr>
            <p:custDataLst>
              <p:tags r:id="rId3"/>
            </p:custDataLst>
          </p:nvPr>
        </p:nvPicPr>
        <p:blipFill>
          <a:blip r:embed="rId7"/>
          <a:stretch>
            <a:fillRect/>
          </a:stretch>
        </p:blipFill>
        <p:spPr>
          <a:xfrm>
            <a:off x="5810250" y="5060315"/>
            <a:ext cx="5993130" cy="932180"/>
          </a:xfrm>
          <a:prstGeom prst="rect">
            <a:avLst/>
          </a:prstGeom>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导航</a:t>
            </a:r>
          </a:p>
        </p:txBody>
      </p:sp>
      <p:sp>
        <p:nvSpPr>
          <p:cNvPr id="20481" name="内容占位符 2"/>
          <p:cNvSpPr>
            <a:spLocks noGrp="1"/>
          </p:cNvSpPr>
          <p:nvPr>
            <p:ph idx="1"/>
            <p:custDataLst>
              <p:tags r:id="rId1"/>
            </p:custDataLst>
          </p:nvPr>
        </p:nvSpPr>
        <p:spPr>
          <a:xfrm>
            <a:off x="712470" y="1535430"/>
            <a:ext cx="10640695" cy="4641850"/>
          </a:xfrm>
        </p:spPr>
        <p:txBody>
          <a:bodyPr anchor="t">
            <a:normAutofit/>
          </a:bodyPr>
          <a:lstStyle/>
          <a:p>
            <a:r>
              <a:rPr lang="zh-CN" dirty="0"/>
              <a:t>声明式导航</a:t>
            </a:r>
          </a:p>
          <a:p>
            <a:pPr lvl="1"/>
            <a:r>
              <a:rPr lang="zh-CN" dirty="0"/>
              <a:t>定义：采用 RouterLink 组件代替 HTML 的 a 链接定义导航链接</a:t>
            </a:r>
          </a:p>
          <a:p>
            <a:pPr lvl="1"/>
            <a:r>
              <a:rPr lang="zh-CN" dirty="0"/>
              <a:t>语法</a:t>
            </a:r>
          </a:p>
          <a:p>
            <a:pPr lvl="2"/>
            <a:r>
              <a:rPr lang="zh-CN" dirty="0"/>
              <a:t>使用 to 属性指定路由</a:t>
            </a:r>
          </a:p>
          <a:p>
            <a:pPr lvl="2"/>
            <a:r>
              <a:rPr lang="zh-CN" dirty="0"/>
              <a:t>使用 to 属性绑定路由对象</a:t>
            </a:r>
          </a:p>
          <a:p>
            <a:pPr lvl="2"/>
            <a:endParaRPr lang="zh-CN" dirty="0"/>
          </a:p>
          <a:p>
            <a:pPr lvl="2"/>
            <a:endParaRPr lang="zh-CN" dirty="0"/>
          </a:p>
        </p:txBody>
      </p:sp>
      <p:pic>
        <p:nvPicPr>
          <p:cNvPr id="2" name="图片 1"/>
          <p:cNvPicPr>
            <a:picLocks noChangeAspect="1"/>
          </p:cNvPicPr>
          <p:nvPr>
            <p:custDataLst>
              <p:tags r:id="rId2"/>
            </p:custDataLst>
          </p:nvPr>
        </p:nvPicPr>
        <p:blipFill>
          <a:blip r:embed="rId6"/>
          <a:stretch>
            <a:fillRect/>
          </a:stretch>
        </p:blipFill>
        <p:spPr>
          <a:xfrm>
            <a:off x="4993005" y="3474720"/>
            <a:ext cx="5742940" cy="354330"/>
          </a:xfrm>
          <a:prstGeom prst="rect">
            <a:avLst/>
          </a:prstGeom>
        </p:spPr>
      </p:pic>
      <p:pic>
        <p:nvPicPr>
          <p:cNvPr id="5" name="图片 4"/>
          <p:cNvPicPr>
            <a:picLocks noChangeAspect="1"/>
          </p:cNvPicPr>
          <p:nvPr>
            <p:custDataLst>
              <p:tags r:id="rId3"/>
            </p:custDataLst>
          </p:nvPr>
        </p:nvPicPr>
        <p:blipFill>
          <a:blip r:embed="rId7"/>
          <a:stretch>
            <a:fillRect/>
          </a:stretch>
        </p:blipFill>
        <p:spPr>
          <a:xfrm>
            <a:off x="4973320" y="3992245"/>
            <a:ext cx="6024880" cy="360680"/>
          </a:xfrm>
          <a:prstGeom prst="rect">
            <a:avLst/>
          </a:prstGeom>
        </p:spPr>
      </p:pic>
      <p:sp>
        <p:nvSpPr>
          <p:cNvPr id="6" name="文本框 5"/>
          <p:cNvSpPr txBox="1"/>
          <p:nvPr/>
        </p:nvSpPr>
        <p:spPr>
          <a:xfrm>
            <a:off x="3874135" y="5709285"/>
            <a:ext cx="4237355" cy="645160"/>
          </a:xfrm>
          <a:prstGeom prst="rect">
            <a:avLst/>
          </a:prstGeom>
          <a:solidFill>
            <a:schemeClr val="bg1">
              <a:lumMod val="95000"/>
            </a:schemeClr>
          </a:solidFill>
        </p:spPr>
        <p:txBody>
          <a:bodyPr wrap="square" rtlCol="0" anchor="t">
            <a:spAutoFit/>
          </a:bodyPr>
          <a:lstStyle/>
          <a:p>
            <a:r>
              <a:rPr lang="zh-CN" altLang="en-US"/>
              <a:t>单击“主页”和“账户”，页面上分别显示“主页信息”和“用户账户信息”</a:t>
            </a:r>
          </a:p>
        </p:txBody>
      </p:sp>
      <p:sp>
        <p:nvSpPr>
          <p:cNvPr id="7" name="文本框 6"/>
          <p:cNvSpPr txBox="1"/>
          <p:nvPr>
            <p:custDataLst>
              <p:tags r:id="rId4"/>
            </p:custDataLst>
          </p:nvPr>
        </p:nvSpPr>
        <p:spPr>
          <a:xfrm>
            <a:off x="4973320" y="4966970"/>
            <a:ext cx="1678940" cy="368300"/>
          </a:xfrm>
          <a:prstGeom prst="rect">
            <a:avLst/>
          </a:prstGeom>
          <a:noFill/>
        </p:spPr>
        <p:txBody>
          <a:bodyPr wrap="square" rtlCol="0">
            <a:spAutoFit/>
          </a:bodyPr>
          <a:lstStyle/>
          <a:p>
            <a:r>
              <a:rPr lang="zh-CN" altLang="en-US" u="sng"/>
              <a:t>示例运行结果</a:t>
            </a: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zh-CN" altLang="en-US" dirty="0" err="1">
                <a:sym typeface="+mn-ea"/>
              </a:rPr>
              <a:t>导航</a:t>
            </a:r>
          </a:p>
        </p:txBody>
      </p:sp>
      <p:pic>
        <p:nvPicPr>
          <p:cNvPr id="3" name="图片 2"/>
          <p:cNvPicPr>
            <a:picLocks noChangeAspect="1"/>
          </p:cNvPicPr>
          <p:nvPr>
            <p:custDataLst>
              <p:tags r:id="rId1"/>
            </p:custDataLst>
          </p:nvPr>
        </p:nvPicPr>
        <p:blipFill>
          <a:blip r:embed="rId4"/>
          <a:stretch>
            <a:fillRect/>
          </a:stretch>
        </p:blipFill>
        <p:spPr>
          <a:xfrm>
            <a:off x="1031875" y="1586230"/>
            <a:ext cx="4355465" cy="5179060"/>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5810250" y="1586230"/>
            <a:ext cx="4886960" cy="4002405"/>
          </a:xfrm>
          <a:prstGeom prst="rect">
            <a:avLst/>
          </a:prstGeom>
        </p:spPr>
      </p:pic>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导航</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altLang="en-US" dirty="0"/>
              <a:t>编程式导航</a:t>
            </a:r>
            <a:endParaRPr lang="en-US" altLang="zh-CN" dirty="0"/>
          </a:p>
          <a:p>
            <a:pPr lvl="1"/>
            <a:r>
              <a:rPr lang="en-US" altLang="zh-CN" dirty="0"/>
              <a:t>push 函数 </a:t>
            </a:r>
            <a:endParaRPr lang="zh-CN" dirty="0"/>
          </a:p>
          <a:p>
            <a:pPr lvl="2"/>
            <a:r>
              <a:rPr lang="zh-CN" dirty="0"/>
              <a:t>作用：</a:t>
            </a:r>
            <a:r>
              <a:rPr lang="zh-CN" altLang="en-US">
                <a:sym typeface="+mn-ea"/>
              </a:rPr>
              <a:t>用于从一个位置导航到另一个指定的不同位置，等同于语句“&lt;router-link to="/xxx"&gt;页面内容名称&lt;/router-link&gt;”</a:t>
            </a:r>
          </a:p>
          <a:p>
            <a:pPr lvl="2"/>
            <a:r>
              <a:rPr lang="zh-CN" altLang="en-US" dirty="0"/>
              <a:t>示例：</a:t>
            </a:r>
          </a:p>
          <a:p>
            <a:pPr lvl="1"/>
            <a:r>
              <a:rPr lang="en-US" altLang="zh-CN" dirty="0"/>
              <a:t>go</a:t>
            </a:r>
            <a:r>
              <a:rPr lang="zh-CN" altLang="en-US" dirty="0"/>
              <a:t>函数</a:t>
            </a:r>
          </a:p>
          <a:p>
            <a:pPr lvl="2"/>
            <a:r>
              <a:rPr lang="zh-CN" altLang="en-US" dirty="0"/>
              <a:t>实现前进或后退多少个页面</a:t>
            </a:r>
          </a:p>
          <a:p>
            <a:pPr lvl="2"/>
            <a:r>
              <a:rPr lang="zh-CN" altLang="en-US" dirty="0"/>
              <a:t>示例：</a:t>
            </a:r>
          </a:p>
        </p:txBody>
      </p:sp>
      <p:pic>
        <p:nvPicPr>
          <p:cNvPr id="3" name="图片 2"/>
          <p:cNvPicPr>
            <a:picLocks noChangeAspect="1"/>
          </p:cNvPicPr>
          <p:nvPr>
            <p:custDataLst>
              <p:tags r:id="rId2"/>
            </p:custDataLst>
          </p:nvPr>
        </p:nvPicPr>
        <p:blipFill>
          <a:blip r:embed="rId5"/>
          <a:stretch>
            <a:fillRect/>
          </a:stretch>
        </p:blipFill>
        <p:spPr>
          <a:xfrm>
            <a:off x="2757805" y="3703955"/>
            <a:ext cx="7943850" cy="768350"/>
          </a:xfrm>
          <a:prstGeom prst="rect">
            <a:avLst/>
          </a:prstGeom>
        </p:spPr>
      </p:pic>
      <p:pic>
        <p:nvPicPr>
          <p:cNvPr id="4" name="图片 3"/>
          <p:cNvPicPr>
            <a:picLocks noChangeAspect="1"/>
          </p:cNvPicPr>
          <p:nvPr>
            <p:custDataLst>
              <p:tags r:id="rId3"/>
            </p:custDataLst>
          </p:nvPr>
        </p:nvPicPr>
        <p:blipFill>
          <a:blip r:embed="rId6"/>
          <a:stretch>
            <a:fillRect/>
          </a:stretch>
        </p:blipFill>
        <p:spPr>
          <a:xfrm>
            <a:off x="2757805" y="5367655"/>
            <a:ext cx="3404870" cy="644525"/>
          </a:xfrm>
          <a:prstGeom prst="rect">
            <a:avLst/>
          </a:prstGeom>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导航</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altLang="en-US" dirty="0">
                <a:sym typeface="+mn-ea"/>
              </a:rPr>
              <a:t>编程式导航（续）</a:t>
            </a:r>
            <a:endParaRPr lang="en-US" altLang="zh-CN" dirty="0"/>
          </a:p>
          <a:p>
            <a:pPr lvl="1"/>
            <a:r>
              <a:rPr lang="en-US" altLang="zh-CN" dirty="0"/>
              <a:t>replace 函数 </a:t>
            </a:r>
            <a:endParaRPr lang="zh-CN" dirty="0"/>
          </a:p>
          <a:p>
            <a:pPr lvl="2"/>
            <a:r>
              <a:rPr lang="zh-CN" dirty="0"/>
              <a:t>作用：</a:t>
            </a:r>
            <a:r>
              <a:rPr lang="zh-CN" altLang="en-US">
                <a:sym typeface="+mn-ea"/>
              </a:rPr>
              <a:t>数用于用其他位置替换当前位置，其作用等同于语句“&lt;router-link to="/xxx" replace&gt;页面内容名称&lt;/router-link&gt;”</a:t>
            </a:r>
          </a:p>
          <a:p>
            <a:pPr lvl="2"/>
            <a:r>
              <a:rPr lang="zh-CN" altLang="en-US" dirty="0"/>
              <a:t>示例：</a:t>
            </a:r>
          </a:p>
          <a:p>
            <a:pPr lvl="3"/>
            <a:r>
              <a:rPr lang="zh-CN" altLang="en-US" sz="1800" dirty="0"/>
              <a:t>使用方式一：</a:t>
            </a:r>
          </a:p>
          <a:p>
            <a:pPr lvl="3"/>
            <a:endParaRPr lang="zh-CN" altLang="en-US" sz="1800" dirty="0"/>
          </a:p>
          <a:p>
            <a:pPr lvl="3"/>
            <a:r>
              <a:rPr lang="zh-CN" altLang="en-US" sz="1800" dirty="0"/>
              <a:t>使用方式二：</a:t>
            </a:r>
            <a:endParaRPr lang="zh-CN" altLang="en-US" dirty="0"/>
          </a:p>
        </p:txBody>
      </p:sp>
      <p:pic>
        <p:nvPicPr>
          <p:cNvPr id="2" name="图片 1"/>
          <p:cNvPicPr>
            <a:picLocks noChangeAspect="1"/>
          </p:cNvPicPr>
          <p:nvPr>
            <p:custDataLst>
              <p:tags r:id="rId2"/>
            </p:custDataLst>
          </p:nvPr>
        </p:nvPicPr>
        <p:blipFill>
          <a:blip r:embed="rId5"/>
          <a:stretch>
            <a:fillRect/>
          </a:stretch>
        </p:blipFill>
        <p:spPr>
          <a:xfrm>
            <a:off x="3764280" y="4319905"/>
            <a:ext cx="7586345" cy="428625"/>
          </a:xfrm>
          <a:prstGeom prst="rect">
            <a:avLst/>
          </a:prstGeom>
        </p:spPr>
      </p:pic>
      <p:pic>
        <p:nvPicPr>
          <p:cNvPr id="5" name="图片 4"/>
          <p:cNvPicPr>
            <a:picLocks noChangeAspect="1"/>
          </p:cNvPicPr>
          <p:nvPr>
            <p:custDataLst>
              <p:tags r:id="rId3"/>
            </p:custDataLst>
          </p:nvPr>
        </p:nvPicPr>
        <p:blipFill>
          <a:blip r:embed="rId6"/>
          <a:stretch>
            <a:fillRect/>
          </a:stretch>
        </p:blipFill>
        <p:spPr>
          <a:xfrm>
            <a:off x="3764280" y="5217795"/>
            <a:ext cx="7038975" cy="396240"/>
          </a:xfrm>
          <a:prstGeom prst="rect">
            <a:avLst/>
          </a:prstGeom>
        </p:spPr>
      </p:pic>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p>
        </p:txBody>
      </p:sp>
      <p:sp>
        <p:nvSpPr>
          <p:cNvPr id="3" name="内容占位符 2"/>
          <p:cNvSpPr>
            <a:spLocks noGrp="1"/>
          </p:cNvSpPr>
          <p:nvPr>
            <p:ph idx="1"/>
          </p:nvPr>
        </p:nvSpPr>
        <p:spPr/>
        <p:txBody>
          <a:bodyPr>
            <a:normAutofit/>
          </a:bodyPr>
          <a:lstStyle/>
          <a:p>
            <a:r>
              <a:rPr lang="en-US" dirty="0" err="1">
                <a:latin typeface="微软雅黑" panose="020B0503020204020204" charset="-122"/>
                <a:ea typeface="微软雅黑" panose="020B0503020204020204" charset="-122"/>
                <a:cs typeface="微软雅黑" panose="020B0503020204020204" charset="-122"/>
              </a:rPr>
              <a:t>认识 Vue Router </a:t>
            </a:r>
          </a:p>
          <a:p>
            <a:r>
              <a:rPr lang="zh-CN" altLang="en-US" dirty="0">
                <a:latin typeface="微软雅黑" panose="020B0503020204020204" charset="-122"/>
                <a:ea typeface="微软雅黑" panose="020B0503020204020204" charset="-122"/>
                <a:cs typeface="微软雅黑" panose="020B0503020204020204" charset="-122"/>
              </a:rPr>
              <a:t>路由属性 </a:t>
            </a:r>
          </a:p>
          <a:p>
            <a:r>
              <a:rPr lang="zh-CN" altLang="en-US" dirty="0">
                <a:latin typeface="微软雅黑" panose="020B0503020204020204" charset="-122"/>
                <a:ea typeface="微软雅黑" panose="020B0503020204020204" charset="-122"/>
                <a:cs typeface="微软雅黑" panose="020B0503020204020204" charset="-122"/>
              </a:rPr>
              <a:t>动态路由</a:t>
            </a:r>
          </a:p>
          <a:p>
            <a:r>
              <a:rPr lang="zh-CN" altLang="en-US" dirty="0">
                <a:latin typeface="微软雅黑" panose="020B0503020204020204" charset="-122"/>
                <a:ea typeface="微软雅黑" panose="020B0503020204020204" charset="-122"/>
                <a:cs typeface="微软雅黑" panose="020B0503020204020204" charset="-122"/>
              </a:rPr>
              <a:t>导航</a:t>
            </a:r>
          </a:p>
          <a:p>
            <a:r>
              <a:rPr lang="zh-CN" altLang="en-US" dirty="0">
                <a:latin typeface="微软雅黑" panose="020B0503020204020204" charset="-122"/>
                <a:ea typeface="微软雅黑" panose="020B0503020204020204" charset="-122"/>
                <a:cs typeface="微软雅黑" panose="020B0503020204020204" charset="-122"/>
              </a:rPr>
              <a:t>导航守卫</a:t>
            </a:r>
          </a:p>
          <a:p>
            <a:r>
              <a:rPr dirty="0" err="1">
                <a:latin typeface="微软雅黑" panose="020B0503020204020204" charset="-122"/>
                <a:ea typeface="微软雅黑" panose="020B0503020204020204" charset="-122"/>
                <a:cs typeface="微软雅黑" panose="020B0503020204020204" charset="-122"/>
              </a:rPr>
              <a:t>项目</a:t>
            </a:r>
            <a:r>
              <a:rPr dirty="0">
                <a:latin typeface="微软雅黑" panose="020B0503020204020204" charset="-122"/>
                <a:ea typeface="微软雅黑" panose="020B0503020204020204" charset="-122"/>
                <a:cs typeface="微软雅黑" panose="020B0503020204020204" charset="-122"/>
              </a:rPr>
              <a:t> </a:t>
            </a:r>
            <a:r>
              <a:rPr lang="en-US" dirty="0">
                <a:latin typeface="微软雅黑" panose="020B0503020204020204" charset="-122"/>
                <a:ea typeface="微软雅黑" panose="020B0503020204020204" charset="-122"/>
                <a:cs typeface="微软雅黑" panose="020B0503020204020204" charset="-122"/>
              </a:rPr>
              <a:t>8 </a:t>
            </a:r>
            <a:r>
              <a:rPr lang="zh-CN" altLang="en-US" dirty="0">
                <a:latin typeface="微软雅黑" panose="020B0503020204020204" charset="-122"/>
                <a:ea typeface="微软雅黑" panose="020B0503020204020204" charset="-122"/>
              </a:rPr>
              <a:t>用户登录及注册</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mn-ea"/>
              </a:rPr>
              <a:t>导航守卫</a:t>
            </a:r>
            <a:endParaRPr lang="zh-CN" altLang="en-US"/>
          </a:p>
        </p:txBody>
      </p:sp>
      <p:sp>
        <p:nvSpPr>
          <p:cNvPr id="6" name="内容占位符 5"/>
          <p:cNvSpPr>
            <a:spLocks noGrp="1"/>
          </p:cNvSpPr>
          <p:nvPr>
            <p:ph idx="1"/>
          </p:nvPr>
        </p:nvSpPr>
        <p:spPr>
          <a:xfrm>
            <a:off x="838200" y="1632585"/>
            <a:ext cx="10515600" cy="4351338"/>
          </a:xfrm>
        </p:spPr>
        <p:txBody>
          <a:bodyPr/>
          <a:lstStyle/>
          <a:p>
            <a:r>
              <a:rPr lang="zh-CN" altLang="en-US"/>
              <a:t>访问后端管理页面场景</a:t>
            </a:r>
          </a:p>
        </p:txBody>
      </p:sp>
      <p:pic>
        <p:nvPicPr>
          <p:cNvPr id="3" name="图片 2" descr="绘图1(2)"/>
          <p:cNvPicPr>
            <a:picLocks noChangeAspect="1"/>
          </p:cNvPicPr>
          <p:nvPr/>
        </p:nvPicPr>
        <p:blipFill>
          <a:blip r:embed="rId2"/>
          <a:stretch>
            <a:fillRect/>
          </a:stretch>
        </p:blipFill>
        <p:spPr>
          <a:xfrm>
            <a:off x="1339850" y="2778760"/>
            <a:ext cx="8970645" cy="33712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导航守卫</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altLang="en-US" dirty="0"/>
              <a:t>导航守卫</a:t>
            </a:r>
            <a:r>
              <a:rPr lang="en-US" altLang="zh-CN" dirty="0"/>
              <a:t> </a:t>
            </a:r>
            <a:endParaRPr lang="zh-CN" dirty="0"/>
          </a:p>
          <a:p>
            <a:pPr lvl="1"/>
            <a:r>
              <a:rPr lang="zh-CN" dirty="0"/>
              <a:t>作用：</a:t>
            </a:r>
            <a:r>
              <a:rPr lang="zh-CN" altLang="en-US">
                <a:sym typeface="+mn-ea"/>
              </a:rPr>
              <a:t>类似于拦截器，它在导航被触发前或后，会激发特殊动作，并决定是否执行此次路由跳转操作</a:t>
            </a:r>
          </a:p>
          <a:p>
            <a:pPr lvl="1"/>
            <a:r>
              <a:rPr lang="zh-CN" altLang="en-US" dirty="0"/>
              <a:t>组成：由一组钩子函数组成，可应用于导航到某个路由前、路由变化时或导航离开某个路由的阶段</a:t>
            </a:r>
          </a:p>
          <a:p>
            <a:pPr lvl="1"/>
            <a:r>
              <a:rPr lang="zh-CN" altLang="en-US" dirty="0"/>
              <a:t>分类：全局、路由和组件</a:t>
            </a:r>
          </a:p>
          <a:p>
            <a:pPr lvl="1"/>
            <a:endParaRPr lang="zh-CN" altLang="en-US" dirty="0"/>
          </a:p>
          <a:p>
            <a:pPr lvl="0"/>
            <a:endParaRPr lang="zh-CN" altLang="en-US" dirty="0"/>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导航守卫</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fontScale="80000"/>
          </a:bodyPr>
          <a:lstStyle/>
          <a:p>
            <a:r>
              <a:rPr lang="zh-CN" sz="3500"/>
              <a:t>全局导航守卫</a:t>
            </a:r>
          </a:p>
          <a:p>
            <a:pPr lvl="1"/>
            <a:r>
              <a:rPr lang="zh-CN" sz="2750"/>
              <a:t> beforeEach 钩子函数：用于实现全局前置守卫</a:t>
            </a:r>
          </a:p>
          <a:p>
            <a:pPr lvl="1"/>
            <a:r>
              <a:rPr lang="zh-CN" sz="2750"/>
              <a:t> </a:t>
            </a:r>
            <a:r>
              <a:rPr lang="zh-CN" sz="2750">
                <a:sym typeface="+mn-ea"/>
              </a:rPr>
              <a:t>beforeEach 钩子函数可接收 3 个参数 to、from 和 next，afterEach 则可接收两个参数 to 和from</a:t>
            </a:r>
          </a:p>
          <a:p>
            <a:pPr lvl="2">
              <a:lnSpc>
                <a:spcPct val="170000"/>
              </a:lnSpc>
            </a:pPr>
            <a:r>
              <a:rPr lang="zh-CN"/>
              <a:t>to：即将进入的目标路由对象。 </a:t>
            </a:r>
          </a:p>
          <a:p>
            <a:pPr lvl="2">
              <a:lnSpc>
                <a:spcPct val="170000"/>
              </a:lnSpc>
            </a:pPr>
            <a:r>
              <a:rPr lang="zh-CN"/>
              <a:t>from：当前导航正要离开的路由对象。 </a:t>
            </a:r>
          </a:p>
          <a:p>
            <a:pPr lvl="2">
              <a:lnSpc>
                <a:spcPct val="170000"/>
              </a:lnSpc>
            </a:pPr>
            <a:r>
              <a:rPr lang="zh-CN"/>
              <a:t>next：下一步执行的操作函数。每个 beforeEach 函数必须调用该函数。next 可以接收布尔和字符串类型参数。next()表示执行下一个钩子函数；next(false)表示中断当前导航；如果参数为路径字符串或路由对象，则表示跳转到该路由</a:t>
            </a:r>
            <a:endParaRPr lang="zh-CN" altLang="en-US" dirty="0"/>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ym typeface="+mn-ea"/>
              </a:rPr>
              <a:t>导航守卫</a:t>
            </a:r>
            <a:endParaRPr lang="zh-CN" altLang="en-US"/>
          </a:p>
        </p:txBody>
      </p:sp>
      <p:pic>
        <p:nvPicPr>
          <p:cNvPr id="3" name="图片 2" descr="绘图1(3)"/>
          <p:cNvPicPr>
            <a:picLocks noChangeAspect="1"/>
          </p:cNvPicPr>
          <p:nvPr/>
        </p:nvPicPr>
        <p:blipFill>
          <a:blip r:embed="rId3"/>
          <a:stretch>
            <a:fillRect/>
          </a:stretch>
        </p:blipFill>
        <p:spPr>
          <a:xfrm>
            <a:off x="861060" y="3269615"/>
            <a:ext cx="9834880" cy="3404235"/>
          </a:xfrm>
          <a:prstGeom prst="rect">
            <a:avLst/>
          </a:prstGeom>
        </p:spPr>
      </p:pic>
      <p:pic>
        <p:nvPicPr>
          <p:cNvPr id="7" name="内容占位符 6"/>
          <p:cNvPicPr>
            <a:picLocks noGrp="1" noChangeAspect="1"/>
          </p:cNvPicPr>
          <p:nvPr>
            <p:ph idx="1"/>
            <p:custDataLst>
              <p:tags r:id="rId1"/>
            </p:custDataLst>
          </p:nvPr>
        </p:nvPicPr>
        <p:blipFill>
          <a:blip r:embed="rId4"/>
          <a:stretch>
            <a:fillRect/>
          </a:stretch>
        </p:blipFill>
        <p:spPr>
          <a:xfrm>
            <a:off x="3824605" y="147320"/>
            <a:ext cx="6061710" cy="31222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导航守卫</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lnSpcReduction="20000"/>
          </a:bodyPr>
          <a:lstStyle/>
          <a:p>
            <a:r>
              <a:rPr lang="zh-CN"/>
              <a:t>全局导航守卫（续）</a:t>
            </a:r>
          </a:p>
          <a:p>
            <a:pPr lvl="1"/>
            <a:r>
              <a:rPr lang="zh-CN"/>
              <a:t> 示例：</a:t>
            </a:r>
            <a:endParaRPr lang="zh-CN" altLang="en-US" dirty="0"/>
          </a:p>
        </p:txBody>
      </p:sp>
      <p:sp>
        <p:nvSpPr>
          <p:cNvPr id="2" name="文本框 1"/>
          <p:cNvSpPr txBox="1"/>
          <p:nvPr/>
        </p:nvSpPr>
        <p:spPr>
          <a:xfrm>
            <a:off x="2637155" y="4385310"/>
            <a:ext cx="6096000" cy="1198880"/>
          </a:xfrm>
          <a:prstGeom prst="rect">
            <a:avLst/>
          </a:prstGeom>
          <a:solidFill>
            <a:schemeClr val="bg1">
              <a:lumMod val="95000"/>
            </a:schemeClr>
          </a:solidFill>
        </p:spPr>
        <p:txBody>
          <a:bodyPr wrap="square" rtlCol="0" anchor="t">
            <a:spAutoFit/>
          </a:bodyPr>
          <a:lstStyle/>
          <a:p>
            <a:r>
              <a:rPr lang="zh-CN" altLang="en-US"/>
              <a:t>，页面标题显示为“8-9.html#/”，单击“用户账户”和“关于网站”，页面都会切换到 Account 组件内容，页面标题变成“accountPage”；单击“主页”，则切换至 Home 组件内容，页面标题恢复为最初内容</a:t>
            </a:r>
          </a:p>
        </p:txBody>
      </p:sp>
      <p:sp>
        <p:nvSpPr>
          <p:cNvPr id="3" name="文本框 2"/>
          <p:cNvSpPr txBox="1"/>
          <p:nvPr/>
        </p:nvSpPr>
        <p:spPr>
          <a:xfrm>
            <a:off x="4665345" y="3463925"/>
            <a:ext cx="1554480" cy="368300"/>
          </a:xfrm>
          <a:prstGeom prst="rect">
            <a:avLst/>
          </a:prstGeom>
          <a:noFill/>
        </p:spPr>
        <p:txBody>
          <a:bodyPr wrap="square" rtlCol="0">
            <a:spAutoFit/>
          </a:bodyPr>
          <a:lstStyle/>
          <a:p>
            <a:r>
              <a:rPr lang="zh-CN" altLang="en-US"/>
              <a:t>示例运行结果</a:t>
            </a:r>
          </a:p>
        </p:txBody>
      </p:sp>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导航守卫</a:t>
            </a:r>
          </a:p>
        </p:txBody>
      </p:sp>
      <p:pic>
        <p:nvPicPr>
          <p:cNvPr id="3" name="图片 2"/>
          <p:cNvPicPr>
            <a:picLocks noChangeAspect="1"/>
          </p:cNvPicPr>
          <p:nvPr>
            <p:custDataLst>
              <p:tags r:id="rId1"/>
            </p:custDataLst>
          </p:nvPr>
        </p:nvPicPr>
        <p:blipFill>
          <a:blip r:embed="rId6"/>
          <a:stretch>
            <a:fillRect/>
          </a:stretch>
        </p:blipFill>
        <p:spPr>
          <a:xfrm>
            <a:off x="838200" y="92075"/>
            <a:ext cx="4521835" cy="2108835"/>
          </a:xfrm>
          <a:prstGeom prst="rect">
            <a:avLst/>
          </a:prstGeom>
        </p:spPr>
      </p:pic>
      <p:pic>
        <p:nvPicPr>
          <p:cNvPr id="4" name="图片 3"/>
          <p:cNvPicPr>
            <a:picLocks noChangeAspect="1"/>
          </p:cNvPicPr>
          <p:nvPr>
            <p:custDataLst>
              <p:tags r:id="rId2"/>
            </p:custDataLst>
          </p:nvPr>
        </p:nvPicPr>
        <p:blipFill>
          <a:blip r:embed="rId7"/>
          <a:stretch>
            <a:fillRect/>
          </a:stretch>
        </p:blipFill>
        <p:spPr>
          <a:xfrm>
            <a:off x="838835" y="2190750"/>
            <a:ext cx="4521835" cy="4543425"/>
          </a:xfrm>
          <a:prstGeom prst="rect">
            <a:avLst/>
          </a:prstGeom>
        </p:spPr>
      </p:pic>
      <p:pic>
        <p:nvPicPr>
          <p:cNvPr id="5" name="图片 4"/>
          <p:cNvPicPr>
            <a:picLocks noChangeAspect="1"/>
          </p:cNvPicPr>
          <p:nvPr>
            <p:custDataLst>
              <p:tags r:id="rId3"/>
            </p:custDataLst>
          </p:nvPr>
        </p:nvPicPr>
        <p:blipFill>
          <a:blip r:embed="rId8"/>
          <a:srcRect r="2399"/>
          <a:stretch>
            <a:fillRect/>
          </a:stretch>
        </p:blipFill>
        <p:spPr>
          <a:xfrm>
            <a:off x="5560060" y="142875"/>
            <a:ext cx="5071745" cy="5220335"/>
          </a:xfrm>
          <a:prstGeom prst="rect">
            <a:avLst/>
          </a:prstGeom>
        </p:spPr>
      </p:pic>
      <p:pic>
        <p:nvPicPr>
          <p:cNvPr id="6" name="图片 5"/>
          <p:cNvPicPr>
            <a:picLocks noChangeAspect="1"/>
          </p:cNvPicPr>
          <p:nvPr>
            <p:custDataLst>
              <p:tags r:id="rId4"/>
            </p:custDataLst>
          </p:nvPr>
        </p:nvPicPr>
        <p:blipFill>
          <a:blip r:embed="rId9"/>
          <a:stretch>
            <a:fillRect/>
          </a:stretch>
        </p:blipFill>
        <p:spPr>
          <a:xfrm>
            <a:off x="5560060" y="5363210"/>
            <a:ext cx="5116195" cy="1021715"/>
          </a:xfrm>
          <a:prstGeom prst="rect">
            <a:avLst/>
          </a:prstGeom>
        </p:spPr>
      </p:pic>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altLang="zh-CN" dirty="0" err="1">
                <a:sym typeface="+mn-ea"/>
              </a:rPr>
              <a:t>导航守卫</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a:t>路由导航守卫</a:t>
            </a:r>
          </a:p>
          <a:p>
            <a:pPr lvl="1"/>
            <a:r>
              <a:rPr lang="zh-CN"/>
              <a:t> 定义在路由对象中，作为其一个对象属性</a:t>
            </a:r>
          </a:p>
          <a:p>
            <a:pPr lvl="1"/>
            <a:r>
              <a:rPr lang="zh-CN"/>
              <a:t>作用范围仅限于当前路由，且它只有前置守卫</a:t>
            </a:r>
          </a:p>
          <a:p>
            <a:pPr lvl="1"/>
            <a:r>
              <a:rPr lang="zh-CN"/>
              <a:t>  beforeEnter钩子函数，接收参数to、from 和 next</a:t>
            </a:r>
          </a:p>
          <a:p>
            <a:pPr lvl="1"/>
            <a:r>
              <a:rPr lang="zh-CN"/>
              <a:t>示例：</a:t>
            </a:r>
          </a:p>
          <a:p>
            <a:pPr lvl="1"/>
            <a:endParaRPr lang="zh-CN" altLang="en-US" dirty="0"/>
          </a:p>
          <a:p>
            <a:pPr lvl="0"/>
            <a:endParaRPr lang="zh-CN" altLang="en-US" dirty="0"/>
          </a:p>
        </p:txBody>
      </p:sp>
      <p:sp>
        <p:nvSpPr>
          <p:cNvPr id="2" name="文本框 1"/>
          <p:cNvSpPr txBox="1"/>
          <p:nvPr/>
        </p:nvSpPr>
        <p:spPr>
          <a:xfrm>
            <a:off x="3925570" y="5532120"/>
            <a:ext cx="4340860" cy="645160"/>
          </a:xfrm>
          <a:prstGeom prst="rect">
            <a:avLst/>
          </a:prstGeom>
          <a:solidFill>
            <a:schemeClr val="bg1">
              <a:lumMod val="95000"/>
            </a:schemeClr>
          </a:solidFill>
        </p:spPr>
        <p:txBody>
          <a:bodyPr wrap="square" rtlCol="0" anchor="t">
            <a:spAutoFit/>
          </a:bodyPr>
          <a:lstStyle/>
          <a:p>
            <a:r>
              <a:rPr lang="zh-CN" altLang="en-US"/>
              <a:t>当 rand 值大于 5.0 时，单击“用户账户”将被拒绝进入路由 account。</a:t>
            </a:r>
          </a:p>
        </p:txBody>
      </p:sp>
      <p:sp>
        <p:nvSpPr>
          <p:cNvPr id="3" name="文本框 2"/>
          <p:cNvSpPr txBox="1"/>
          <p:nvPr>
            <p:custDataLst>
              <p:tags r:id="rId2"/>
            </p:custDataLst>
          </p:nvPr>
        </p:nvSpPr>
        <p:spPr>
          <a:xfrm>
            <a:off x="4954905" y="4651375"/>
            <a:ext cx="1554480" cy="368300"/>
          </a:xfrm>
          <a:prstGeom prst="rect">
            <a:avLst/>
          </a:prstGeom>
          <a:noFill/>
        </p:spPr>
        <p:txBody>
          <a:bodyPr wrap="square" rtlCol="0">
            <a:spAutoFit/>
          </a:bodyPr>
          <a:lstStyle/>
          <a:p>
            <a:r>
              <a:rPr lang="zh-CN" altLang="en-US"/>
              <a:t>示例运行结果</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712470" y="1535430"/>
            <a:ext cx="10651490" cy="4641850"/>
          </a:xfrm>
        </p:spPr>
        <p:txBody>
          <a:bodyPr anchor="t">
            <a:normAutofit/>
          </a:bodyPr>
          <a:lstStyle/>
          <a:p>
            <a:pPr lvl="0"/>
            <a:r>
              <a:rPr lang="zh-CN" altLang="en-US" dirty="0"/>
              <a:t>需求描述 </a:t>
            </a:r>
            <a:endParaRPr lang="en-US" altLang="zh-CN" dirty="0"/>
          </a:p>
          <a:p>
            <a:pPr lvl="1"/>
            <a:r>
              <a:rPr lang="zh-CN" altLang="en-US" dirty="0"/>
              <a:t>在历史名城游网站中，要求用户登录后才能进入主页，如果用户不存在，则要求先注册</a:t>
            </a:r>
          </a:p>
        </p:txBody>
      </p:sp>
      <p:sp>
        <p:nvSpPr>
          <p:cNvPr id="20484" name="标题 7169"/>
          <p:cNvSpPr>
            <a:spLocks noGrp="1"/>
          </p:cNvSpPr>
          <p:nvPr>
            <p:ph type="title"/>
          </p:nvPr>
        </p:nvSpPr>
        <p:spPr/>
        <p:txBody>
          <a:bodyPr anchor="ctr"/>
          <a:lstStyle/>
          <a:p>
            <a:r>
              <a:rPr lang="zh-CN" altLang="en-US" dirty="0"/>
              <a:t>项目</a:t>
            </a:r>
            <a:r>
              <a:rPr dirty="0"/>
              <a:t>8 </a:t>
            </a:r>
            <a:r>
              <a:rPr lang="zh-CN" altLang="en-US" dirty="0"/>
              <a:t>用户登录及注册 </a:t>
            </a:r>
            <a:endParaRPr lang="zh-CN" altLang="en-US" dirty="0">
              <a:sym typeface="+mn-ea"/>
            </a:endParaRPr>
          </a:p>
        </p:txBody>
      </p:sp>
      <p:pic>
        <p:nvPicPr>
          <p:cNvPr id="3" name="图片 2"/>
          <p:cNvPicPr>
            <a:picLocks noChangeAspect="1"/>
          </p:cNvPicPr>
          <p:nvPr>
            <p:custDataLst>
              <p:tags r:id="rId1"/>
            </p:custDataLst>
          </p:nvPr>
        </p:nvPicPr>
        <p:blipFill>
          <a:blip r:embed="rId4"/>
          <a:stretch>
            <a:fillRect/>
          </a:stretch>
        </p:blipFill>
        <p:spPr>
          <a:xfrm>
            <a:off x="196215" y="3429000"/>
            <a:ext cx="4642485" cy="2536190"/>
          </a:xfrm>
          <a:prstGeom prst="rect">
            <a:avLst/>
          </a:prstGeom>
        </p:spPr>
      </p:pic>
      <p:pic>
        <p:nvPicPr>
          <p:cNvPr id="4" name="图片 3"/>
          <p:cNvPicPr>
            <a:picLocks noChangeAspect="1"/>
          </p:cNvPicPr>
          <p:nvPr>
            <p:custDataLst>
              <p:tags r:id="rId2"/>
            </p:custDataLst>
          </p:nvPr>
        </p:nvPicPr>
        <p:blipFill>
          <a:blip r:embed="rId5"/>
          <a:stretch>
            <a:fillRect/>
          </a:stretch>
        </p:blipFill>
        <p:spPr>
          <a:xfrm>
            <a:off x="4888865" y="3429000"/>
            <a:ext cx="6647180" cy="2600960"/>
          </a:xfrm>
          <a:prstGeom prst="rect">
            <a:avLst/>
          </a:prstGeom>
        </p:spPr>
      </p:pic>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712470" y="1535430"/>
            <a:ext cx="10651490" cy="4641850"/>
          </a:xfrm>
        </p:spPr>
        <p:txBody>
          <a:bodyPr anchor="t">
            <a:normAutofit fontScale="80000"/>
          </a:bodyPr>
          <a:lstStyle/>
          <a:p>
            <a:pPr lvl="0"/>
            <a:r>
              <a:rPr lang="zh-CN" altLang="en-US" sz="3500" dirty="0"/>
              <a:t>实现思路</a:t>
            </a:r>
            <a:r>
              <a:rPr lang="zh-CN" altLang="en-US" dirty="0"/>
              <a:t> </a:t>
            </a:r>
            <a:endParaRPr lang="en-US" altLang="zh-CN" dirty="0"/>
          </a:p>
          <a:p>
            <a:pPr lvl="1"/>
            <a:r>
              <a:rPr lang="zh-CN" altLang="en-US" sz="2500" dirty="0"/>
              <a:t>将主页、登录和注册部分均构建成局部组件，作为根组件的子组件 </a:t>
            </a:r>
          </a:p>
          <a:p>
            <a:pPr lvl="1"/>
            <a:r>
              <a:rPr lang="zh-CN" altLang="en-US" sz="2500" dirty="0"/>
              <a:t>创建路由数组，包括主页、登录和注册路由</a:t>
            </a:r>
          </a:p>
          <a:p>
            <a:pPr lvl="1"/>
            <a:r>
              <a:rPr lang="zh-CN" altLang="en-US" sz="2500" dirty="0"/>
              <a:t>创建路由管理器实例。定义全局导航守卫，将用户登录与否作为是否跳转到主页路由的条件，即当用户未登录时，跳转至登录路由；当用户登录成功时，则跳转至主页路由</a:t>
            </a:r>
          </a:p>
          <a:p>
            <a:pPr lvl="1"/>
            <a:r>
              <a:rPr lang="zh-CN" altLang="en-US" sz="2500" dirty="0"/>
              <a:t>注册组件处理注册信息的录入和保存，并实现路由跳转逻辑：当用户注册成功时，保存用户名和密码，并跳转到登录路由</a:t>
            </a:r>
          </a:p>
          <a:p>
            <a:pPr lvl="1"/>
            <a:r>
              <a:rPr lang="zh-CN" altLang="en-US" sz="2500" dirty="0"/>
              <a:t>登录组件处理登录信息的录入和验证，并实现路由跳转逻辑：当用户登录成功时，跳转到主页路由，否则跳转到注册路由</a:t>
            </a:r>
          </a:p>
        </p:txBody>
      </p:sp>
      <p:sp>
        <p:nvSpPr>
          <p:cNvPr id="20484" name="标题 7169"/>
          <p:cNvSpPr>
            <a:spLocks noGrp="1"/>
          </p:cNvSpPr>
          <p:nvPr>
            <p:ph type="title"/>
          </p:nvPr>
        </p:nvSpPr>
        <p:spPr/>
        <p:txBody>
          <a:bodyPr anchor="ctr"/>
          <a:lstStyle/>
          <a:p>
            <a:r>
              <a:rPr lang="zh-CN" altLang="en-US" dirty="0"/>
              <a:t>项目</a:t>
            </a:r>
            <a:r>
              <a:rPr dirty="0">
                <a:sym typeface="+mn-ea"/>
              </a:rPr>
              <a:t>8 </a:t>
            </a:r>
            <a:r>
              <a:rPr lang="zh-CN" altLang="en-US" dirty="0">
                <a:sym typeface="+mn-ea"/>
              </a:rPr>
              <a:t>用户登录及注册</a:t>
            </a:r>
            <a:r>
              <a:rPr lang="zh-CN" altLang="en-US" dirty="0"/>
              <a:t> </a:t>
            </a:r>
            <a:endParaRPr lang="zh-CN" altLang="en-US" dirty="0">
              <a:sym typeface="+mn-ea"/>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712470" y="1535430"/>
            <a:ext cx="10651490" cy="4641850"/>
          </a:xfrm>
        </p:spPr>
        <p:txBody>
          <a:bodyPr anchor="t">
            <a:normAutofit/>
          </a:bodyPr>
          <a:lstStyle/>
          <a:p>
            <a:pPr lvl="0"/>
            <a:r>
              <a:rPr lang="zh-CN" altLang="en-US" dirty="0"/>
              <a:t>任务</a:t>
            </a:r>
            <a:r>
              <a:rPr dirty="0"/>
              <a:t>8-1 </a:t>
            </a:r>
            <a:r>
              <a:rPr lang="zh-CN" altLang="en-US" dirty="0"/>
              <a:t>构建页面头部布局</a:t>
            </a:r>
          </a:p>
        </p:txBody>
      </p:sp>
      <p:sp>
        <p:nvSpPr>
          <p:cNvPr id="20484" name="标题 7169"/>
          <p:cNvSpPr>
            <a:spLocks noGrp="1"/>
          </p:cNvSpPr>
          <p:nvPr>
            <p:ph type="title"/>
          </p:nvPr>
        </p:nvSpPr>
        <p:spPr/>
        <p:txBody>
          <a:bodyPr anchor="ctr"/>
          <a:lstStyle/>
          <a:p>
            <a:r>
              <a:rPr lang="zh-CN" altLang="en-US" dirty="0"/>
              <a:t>项目</a:t>
            </a:r>
            <a:r>
              <a:rPr dirty="0">
                <a:sym typeface="+mn-ea"/>
              </a:rPr>
              <a:t>8 </a:t>
            </a:r>
            <a:r>
              <a:rPr lang="zh-CN" altLang="en-US" dirty="0">
                <a:sym typeface="+mn-ea"/>
              </a:rPr>
              <a:t>用户登录及注册</a:t>
            </a:r>
            <a:r>
              <a:rPr lang="zh-CN" altLang="en-US" dirty="0"/>
              <a:t> </a:t>
            </a:r>
            <a:endParaRPr lang="zh-CN" altLang="en-US" dirty="0">
              <a:sym typeface="+mn-ea"/>
            </a:endParaRPr>
          </a:p>
        </p:txBody>
      </p:sp>
      <p:pic>
        <p:nvPicPr>
          <p:cNvPr id="2" name="图片 1"/>
          <p:cNvPicPr>
            <a:picLocks noChangeAspect="1"/>
          </p:cNvPicPr>
          <p:nvPr>
            <p:custDataLst>
              <p:tags r:id="rId1"/>
            </p:custDataLst>
          </p:nvPr>
        </p:nvPicPr>
        <p:blipFill>
          <a:blip r:embed="rId3"/>
          <a:stretch>
            <a:fillRect/>
          </a:stretch>
        </p:blipFill>
        <p:spPr>
          <a:xfrm>
            <a:off x="478790" y="2385695"/>
            <a:ext cx="7313930" cy="3502660"/>
          </a:xfrm>
          <a:prstGeom prst="rect">
            <a:avLst/>
          </a:prstGeom>
        </p:spPr>
      </p:pic>
      <p:sp>
        <p:nvSpPr>
          <p:cNvPr id="3" name="文本框 2"/>
          <p:cNvSpPr txBox="1"/>
          <p:nvPr/>
        </p:nvSpPr>
        <p:spPr>
          <a:xfrm>
            <a:off x="2397125" y="6177280"/>
            <a:ext cx="2192020" cy="368300"/>
          </a:xfrm>
          <a:prstGeom prst="rect">
            <a:avLst/>
          </a:prstGeom>
          <a:noFill/>
        </p:spPr>
        <p:txBody>
          <a:bodyPr wrap="square" rtlCol="0" anchor="t">
            <a:spAutoFit/>
          </a:bodyPr>
          <a:lstStyle/>
          <a:p>
            <a:r>
              <a:rPr lang="zh-CN" altLang="en-US"/>
              <a:t>构建页面头部布局</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认识 Vue Router</a:t>
            </a:r>
            <a:endParaRPr lang="zh-CN" altLang="en-US" dirty="0">
              <a:sym typeface="+mn-ea"/>
            </a:endParaRP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dirty="0"/>
              <a:t> </a:t>
            </a:r>
            <a:r>
              <a:rPr lang="en-US" altLang="zh-CN" dirty="0" err="1">
                <a:latin typeface="微软雅黑" panose="020B0503020204020204" charset="-122"/>
                <a:ea typeface="微软雅黑" panose="020B0503020204020204" charset="-122"/>
                <a:cs typeface="微软雅黑" panose="020B0503020204020204" charset="-122"/>
              </a:rPr>
              <a:t>路由</a:t>
            </a:r>
          </a:p>
          <a:p>
            <a:pPr lvl="1"/>
            <a:r>
              <a:rPr lang="zh-CN" dirty="0">
                <a:latin typeface="微软雅黑" panose="020B0503020204020204" charset="-122"/>
                <a:ea typeface="微软雅黑" panose="020B0503020204020204" charset="-122"/>
              </a:rPr>
              <a:t>前端路由：Hash 地址与组件之间的对应关系</a:t>
            </a:r>
          </a:p>
          <a:p>
            <a:pPr lvl="1"/>
            <a:r>
              <a:rPr dirty="0">
                <a:latin typeface="微软雅黑" panose="020B0503020204020204" charset="-122"/>
                <a:ea typeface="微软雅黑" panose="020B0503020204020204" charset="-122"/>
              </a:rPr>
              <a:t>后端路由</a:t>
            </a:r>
            <a:r>
              <a:rPr lang="zh-CN" dirty="0">
                <a:latin typeface="微软雅黑" panose="020B0503020204020204" charset="-122"/>
                <a:ea typeface="微软雅黑" panose="020B0503020204020204" charset="-122"/>
              </a:rPr>
              <a:t>：请求方法、请求地址与请求处理函数之间的对应关系</a:t>
            </a:r>
          </a:p>
          <a:p>
            <a:pPr lvl="0"/>
            <a:r>
              <a:rPr lang="zh-CN" altLang="en-US" dirty="0">
                <a:latin typeface="微软雅黑" panose="020B0503020204020204" charset="-122"/>
                <a:ea typeface="微软雅黑" panose="020B0503020204020204" charset="-122"/>
              </a:rPr>
              <a:t>路由管理器</a:t>
            </a:r>
          </a:p>
          <a:p>
            <a:pPr lvl="1"/>
            <a:r>
              <a:rPr lang="zh-CN" altLang="en-US" dirty="0">
                <a:latin typeface="微软雅黑" panose="020B0503020204020204" charset="-122"/>
                <a:ea typeface="微软雅黑" panose="020B0503020204020204" charset="-122"/>
              </a:rPr>
              <a:t>定义：将负责管理路由、实现 Hash 地址到组件间映射的机制</a:t>
            </a:r>
          </a:p>
          <a:p>
            <a:pPr lvl="1"/>
            <a:r>
              <a:rPr lang="zh-CN" altLang="en-US" dirty="0">
                <a:latin typeface="微软雅黑" panose="020B0503020204020204" charset="-122"/>
                <a:ea typeface="微软雅黑" panose="020B0503020204020204" charset="-122"/>
              </a:rPr>
              <a:t>相关概念</a:t>
            </a:r>
          </a:p>
        </p:txBody>
      </p:sp>
      <p:pic>
        <p:nvPicPr>
          <p:cNvPr id="2" name="图片 1"/>
          <p:cNvPicPr>
            <a:picLocks noChangeAspect="1"/>
          </p:cNvPicPr>
          <p:nvPr>
            <p:custDataLst>
              <p:tags r:id="rId2"/>
            </p:custDataLst>
          </p:nvPr>
        </p:nvPicPr>
        <p:blipFill>
          <a:blip r:embed="rId4"/>
          <a:stretch>
            <a:fillRect/>
          </a:stretch>
        </p:blipFill>
        <p:spPr>
          <a:xfrm>
            <a:off x="2806065" y="4875530"/>
            <a:ext cx="8947150" cy="1898650"/>
          </a:xfrm>
          <a:prstGeom prst="rect">
            <a:avLst/>
          </a:prstGeom>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712470" y="1535430"/>
            <a:ext cx="10651490" cy="4641850"/>
          </a:xfrm>
        </p:spPr>
        <p:txBody>
          <a:bodyPr anchor="t">
            <a:normAutofit/>
          </a:bodyPr>
          <a:lstStyle/>
          <a:p>
            <a:pPr lvl="0"/>
            <a:r>
              <a:rPr lang="zh-CN" altLang="en-US" dirty="0"/>
              <a:t>任务</a:t>
            </a:r>
            <a:r>
              <a:rPr dirty="0"/>
              <a:t>8-1 </a:t>
            </a:r>
            <a:r>
              <a:rPr lang="zh-CN" altLang="en-US" dirty="0"/>
              <a:t>构建页面头部布局（续）</a:t>
            </a:r>
          </a:p>
        </p:txBody>
      </p:sp>
      <p:sp>
        <p:nvSpPr>
          <p:cNvPr id="20484" name="标题 7169"/>
          <p:cNvSpPr>
            <a:spLocks noGrp="1"/>
          </p:cNvSpPr>
          <p:nvPr>
            <p:ph type="title"/>
          </p:nvPr>
        </p:nvSpPr>
        <p:spPr/>
        <p:txBody>
          <a:bodyPr anchor="ctr"/>
          <a:lstStyle/>
          <a:p>
            <a:r>
              <a:rPr lang="zh-CN" altLang="en-US" dirty="0"/>
              <a:t>项目</a:t>
            </a:r>
            <a:r>
              <a:rPr dirty="0">
                <a:sym typeface="+mn-ea"/>
              </a:rPr>
              <a:t>8 </a:t>
            </a:r>
            <a:r>
              <a:rPr lang="zh-CN" altLang="en-US" dirty="0">
                <a:sym typeface="+mn-ea"/>
              </a:rPr>
              <a:t>用户登录及注册</a:t>
            </a:r>
            <a:r>
              <a:rPr lang="zh-CN" altLang="en-US" dirty="0"/>
              <a:t> </a:t>
            </a:r>
            <a:endParaRPr lang="zh-CN" altLang="en-US" dirty="0">
              <a:sym typeface="+mn-ea"/>
            </a:endParaRPr>
          </a:p>
        </p:txBody>
      </p:sp>
      <p:pic>
        <p:nvPicPr>
          <p:cNvPr id="4" name="图片 3"/>
          <p:cNvPicPr>
            <a:picLocks noChangeAspect="1"/>
          </p:cNvPicPr>
          <p:nvPr>
            <p:custDataLst>
              <p:tags r:id="rId1"/>
            </p:custDataLst>
          </p:nvPr>
        </p:nvPicPr>
        <p:blipFill>
          <a:blip r:embed="rId5"/>
          <a:stretch>
            <a:fillRect/>
          </a:stretch>
        </p:blipFill>
        <p:spPr>
          <a:xfrm>
            <a:off x="173990" y="2229485"/>
            <a:ext cx="5975350" cy="1062990"/>
          </a:xfrm>
          <a:prstGeom prst="rect">
            <a:avLst/>
          </a:prstGeom>
        </p:spPr>
      </p:pic>
      <p:pic>
        <p:nvPicPr>
          <p:cNvPr id="5" name="图片 4"/>
          <p:cNvPicPr>
            <a:picLocks noChangeAspect="1"/>
          </p:cNvPicPr>
          <p:nvPr>
            <p:custDataLst>
              <p:tags r:id="rId2"/>
            </p:custDataLst>
          </p:nvPr>
        </p:nvPicPr>
        <p:blipFill>
          <a:blip r:embed="rId6"/>
          <a:stretch>
            <a:fillRect/>
          </a:stretch>
        </p:blipFill>
        <p:spPr>
          <a:xfrm>
            <a:off x="173990" y="3279775"/>
            <a:ext cx="5971540" cy="3070225"/>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6217920" y="1691005"/>
            <a:ext cx="5532120" cy="4907915"/>
          </a:xfrm>
          <a:prstGeom prst="rect">
            <a:avLst/>
          </a:prstGeom>
        </p:spPr>
      </p:pic>
      <p:sp>
        <p:nvSpPr>
          <p:cNvPr id="7" name="文本框 6"/>
          <p:cNvSpPr txBox="1"/>
          <p:nvPr/>
        </p:nvSpPr>
        <p:spPr>
          <a:xfrm>
            <a:off x="2480310" y="6350000"/>
            <a:ext cx="2802255" cy="368300"/>
          </a:xfrm>
          <a:prstGeom prst="rect">
            <a:avLst/>
          </a:prstGeom>
          <a:noFill/>
        </p:spPr>
        <p:txBody>
          <a:bodyPr wrap="square" rtlCol="0" anchor="t">
            <a:spAutoFit/>
          </a:bodyPr>
          <a:lstStyle/>
          <a:p>
            <a:r>
              <a:rPr lang="zh-CN" altLang="en-US"/>
              <a:t>登录和注册组件模板</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712470" y="1535430"/>
            <a:ext cx="10651490" cy="4641850"/>
          </a:xfrm>
        </p:spPr>
        <p:txBody>
          <a:bodyPr anchor="t">
            <a:normAutofit/>
          </a:bodyPr>
          <a:lstStyle/>
          <a:p>
            <a:pPr lvl="0"/>
            <a:r>
              <a:rPr lang="zh-CN" altLang="en-US" dirty="0"/>
              <a:t>任务 </a:t>
            </a:r>
            <a:r>
              <a:rPr lang="en-US" altLang="zh-CN" dirty="0"/>
              <a:t>8-2 </a:t>
            </a:r>
            <a:r>
              <a:rPr lang="zh-CN" altLang="en-US" dirty="0"/>
              <a:t>实现登录和注册功能</a:t>
            </a:r>
          </a:p>
          <a:p>
            <a:pPr lvl="1"/>
            <a:endParaRPr lang="en-US" altLang="zh-CN" dirty="0"/>
          </a:p>
        </p:txBody>
      </p:sp>
      <p:sp>
        <p:nvSpPr>
          <p:cNvPr id="20484" name="标题 7169"/>
          <p:cNvSpPr>
            <a:spLocks noGrp="1"/>
          </p:cNvSpPr>
          <p:nvPr>
            <p:ph type="title"/>
          </p:nvPr>
        </p:nvSpPr>
        <p:spPr/>
        <p:txBody>
          <a:bodyPr anchor="ctr"/>
          <a:lstStyle/>
          <a:p>
            <a:r>
              <a:rPr lang="zh-CN" altLang="en-US" dirty="0"/>
              <a:t>项目</a:t>
            </a:r>
            <a:r>
              <a:rPr dirty="0">
                <a:sym typeface="+mn-ea"/>
              </a:rPr>
              <a:t>8 </a:t>
            </a:r>
            <a:r>
              <a:rPr lang="zh-CN" altLang="en-US" dirty="0">
                <a:sym typeface="+mn-ea"/>
              </a:rPr>
              <a:t>用户登录及注册</a:t>
            </a:r>
            <a:r>
              <a:rPr lang="zh-CN" altLang="en-US" dirty="0"/>
              <a:t> </a:t>
            </a:r>
            <a:endParaRPr lang="zh-CN" altLang="en-US" dirty="0">
              <a:sym typeface="+mn-ea"/>
            </a:endParaRPr>
          </a:p>
        </p:txBody>
      </p:sp>
      <p:pic>
        <p:nvPicPr>
          <p:cNvPr id="2" name="图片 1"/>
          <p:cNvPicPr>
            <a:picLocks noChangeAspect="1"/>
          </p:cNvPicPr>
          <p:nvPr>
            <p:custDataLst>
              <p:tags r:id="rId1"/>
            </p:custDataLst>
          </p:nvPr>
        </p:nvPicPr>
        <p:blipFill>
          <a:blip r:embed="rId4"/>
          <a:stretch>
            <a:fillRect/>
          </a:stretch>
        </p:blipFill>
        <p:spPr>
          <a:xfrm>
            <a:off x="6649085" y="0"/>
            <a:ext cx="4531995" cy="6768465"/>
          </a:xfrm>
          <a:prstGeom prst="rect">
            <a:avLst/>
          </a:prstGeom>
        </p:spPr>
      </p:pic>
      <p:sp>
        <p:nvSpPr>
          <p:cNvPr id="7" name="文本框 6"/>
          <p:cNvSpPr txBox="1"/>
          <p:nvPr>
            <p:custDataLst>
              <p:tags r:id="rId2"/>
            </p:custDataLst>
          </p:nvPr>
        </p:nvSpPr>
        <p:spPr>
          <a:xfrm>
            <a:off x="3307080" y="3678555"/>
            <a:ext cx="1470660" cy="368300"/>
          </a:xfrm>
          <a:prstGeom prst="rect">
            <a:avLst/>
          </a:prstGeom>
          <a:noFill/>
        </p:spPr>
        <p:txBody>
          <a:bodyPr wrap="square" rtlCol="0" anchor="t">
            <a:spAutoFit/>
          </a:bodyPr>
          <a:lstStyle/>
          <a:p>
            <a:r>
              <a:rPr lang="zh-CN" altLang="en-US"/>
              <a:t>登录组件</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712470" y="1535430"/>
            <a:ext cx="10651490" cy="4641850"/>
          </a:xfrm>
        </p:spPr>
        <p:txBody>
          <a:bodyPr anchor="t">
            <a:normAutofit/>
          </a:bodyPr>
          <a:lstStyle/>
          <a:p>
            <a:pPr lvl="0"/>
            <a:r>
              <a:rPr lang="zh-CN" altLang="en-US" dirty="0"/>
              <a:t>任务 </a:t>
            </a:r>
            <a:r>
              <a:rPr lang="en-US" altLang="zh-CN" dirty="0"/>
              <a:t>8-2 </a:t>
            </a:r>
            <a:r>
              <a:rPr lang="zh-CN" altLang="en-US" dirty="0"/>
              <a:t>实现登录和注册功能</a:t>
            </a:r>
          </a:p>
          <a:p>
            <a:pPr lvl="1"/>
            <a:endParaRPr lang="en-US" altLang="zh-CN" dirty="0"/>
          </a:p>
        </p:txBody>
      </p:sp>
      <p:sp>
        <p:nvSpPr>
          <p:cNvPr id="20484" name="标题 7169"/>
          <p:cNvSpPr>
            <a:spLocks noGrp="1"/>
          </p:cNvSpPr>
          <p:nvPr>
            <p:ph type="title"/>
          </p:nvPr>
        </p:nvSpPr>
        <p:spPr/>
        <p:txBody>
          <a:bodyPr anchor="ctr"/>
          <a:lstStyle/>
          <a:p>
            <a:r>
              <a:rPr lang="zh-CN" altLang="en-US" dirty="0"/>
              <a:t>项目</a:t>
            </a:r>
            <a:r>
              <a:rPr dirty="0">
                <a:sym typeface="+mn-ea"/>
              </a:rPr>
              <a:t>8 </a:t>
            </a:r>
            <a:r>
              <a:rPr lang="zh-CN" altLang="en-US" dirty="0">
                <a:sym typeface="+mn-ea"/>
              </a:rPr>
              <a:t>用户登录及注册</a:t>
            </a:r>
            <a:r>
              <a:rPr lang="zh-CN" altLang="en-US" dirty="0"/>
              <a:t> </a:t>
            </a:r>
            <a:endParaRPr lang="zh-CN" altLang="en-US" dirty="0">
              <a:sym typeface="+mn-ea"/>
            </a:endParaRPr>
          </a:p>
        </p:txBody>
      </p:sp>
      <p:pic>
        <p:nvPicPr>
          <p:cNvPr id="3" name="图片 2"/>
          <p:cNvPicPr>
            <a:picLocks noChangeAspect="1"/>
          </p:cNvPicPr>
          <p:nvPr>
            <p:custDataLst>
              <p:tags r:id="rId1"/>
            </p:custDataLst>
          </p:nvPr>
        </p:nvPicPr>
        <p:blipFill>
          <a:blip r:embed="rId5"/>
          <a:stretch>
            <a:fillRect/>
          </a:stretch>
        </p:blipFill>
        <p:spPr>
          <a:xfrm>
            <a:off x="6537325" y="431800"/>
            <a:ext cx="5528945" cy="384810"/>
          </a:xfrm>
          <a:prstGeom prst="rect">
            <a:avLst/>
          </a:prstGeom>
        </p:spPr>
      </p:pic>
      <p:pic>
        <p:nvPicPr>
          <p:cNvPr id="4" name="图片 3"/>
          <p:cNvPicPr>
            <a:picLocks noChangeAspect="1"/>
          </p:cNvPicPr>
          <p:nvPr>
            <p:custDataLst>
              <p:tags r:id="rId2"/>
            </p:custDataLst>
          </p:nvPr>
        </p:nvPicPr>
        <p:blipFill>
          <a:blip r:embed="rId6"/>
          <a:stretch>
            <a:fillRect/>
          </a:stretch>
        </p:blipFill>
        <p:spPr>
          <a:xfrm>
            <a:off x="6537325" y="816610"/>
            <a:ext cx="5528945" cy="5708015"/>
          </a:xfrm>
          <a:prstGeom prst="rect">
            <a:avLst/>
          </a:prstGeom>
        </p:spPr>
      </p:pic>
      <p:sp>
        <p:nvSpPr>
          <p:cNvPr id="7" name="文本框 6"/>
          <p:cNvSpPr txBox="1"/>
          <p:nvPr>
            <p:custDataLst>
              <p:tags r:id="rId3"/>
            </p:custDataLst>
          </p:nvPr>
        </p:nvSpPr>
        <p:spPr>
          <a:xfrm>
            <a:off x="3172460" y="3486785"/>
            <a:ext cx="1160780" cy="368300"/>
          </a:xfrm>
          <a:prstGeom prst="rect">
            <a:avLst/>
          </a:prstGeom>
          <a:noFill/>
        </p:spPr>
        <p:txBody>
          <a:bodyPr wrap="square" rtlCol="0" anchor="t">
            <a:spAutoFit/>
          </a:bodyPr>
          <a:lstStyle/>
          <a:p>
            <a:r>
              <a:rPr lang="zh-CN" altLang="en-US"/>
              <a:t>注册组件</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内容占位符 2"/>
          <p:cNvSpPr>
            <a:spLocks noGrp="1"/>
          </p:cNvSpPr>
          <p:nvPr>
            <p:ph idx="1"/>
          </p:nvPr>
        </p:nvSpPr>
        <p:spPr>
          <a:xfrm>
            <a:off x="712470" y="1535430"/>
            <a:ext cx="10651490" cy="4641850"/>
          </a:xfrm>
        </p:spPr>
        <p:txBody>
          <a:bodyPr anchor="t">
            <a:normAutofit/>
          </a:bodyPr>
          <a:lstStyle/>
          <a:p>
            <a:pPr lvl="0"/>
            <a:r>
              <a:rPr lang="zh-CN" altLang="en-US" dirty="0"/>
              <a:t>任务 </a:t>
            </a:r>
            <a:r>
              <a:rPr lang="en-US" altLang="zh-CN" dirty="0"/>
              <a:t>8-2 </a:t>
            </a:r>
            <a:r>
              <a:rPr lang="zh-CN" altLang="en-US" dirty="0"/>
              <a:t>实现登录和注册功能</a:t>
            </a:r>
          </a:p>
          <a:p>
            <a:pPr lvl="1"/>
            <a:endParaRPr lang="en-US" altLang="zh-CN" dirty="0"/>
          </a:p>
        </p:txBody>
      </p:sp>
      <p:sp>
        <p:nvSpPr>
          <p:cNvPr id="20484" name="标题 7169"/>
          <p:cNvSpPr>
            <a:spLocks noGrp="1"/>
          </p:cNvSpPr>
          <p:nvPr>
            <p:ph type="title"/>
          </p:nvPr>
        </p:nvSpPr>
        <p:spPr/>
        <p:txBody>
          <a:bodyPr anchor="ctr"/>
          <a:lstStyle/>
          <a:p>
            <a:r>
              <a:rPr lang="zh-CN" altLang="en-US" dirty="0"/>
              <a:t>项目</a:t>
            </a:r>
            <a:r>
              <a:rPr dirty="0">
                <a:sym typeface="+mn-ea"/>
              </a:rPr>
              <a:t>8 </a:t>
            </a:r>
            <a:r>
              <a:rPr lang="zh-CN" altLang="en-US" dirty="0">
                <a:sym typeface="+mn-ea"/>
              </a:rPr>
              <a:t>用户登录及注册</a:t>
            </a:r>
            <a:r>
              <a:rPr lang="zh-CN" altLang="en-US" dirty="0"/>
              <a:t> </a:t>
            </a:r>
            <a:endParaRPr lang="zh-CN" altLang="en-US" dirty="0">
              <a:sym typeface="+mn-ea"/>
            </a:endParaRPr>
          </a:p>
        </p:txBody>
      </p:sp>
      <p:sp>
        <p:nvSpPr>
          <p:cNvPr id="7" name="文本框 6"/>
          <p:cNvSpPr txBox="1"/>
          <p:nvPr>
            <p:custDataLst>
              <p:tags r:id="rId1"/>
            </p:custDataLst>
          </p:nvPr>
        </p:nvSpPr>
        <p:spPr>
          <a:xfrm>
            <a:off x="7761605" y="5732145"/>
            <a:ext cx="1811655" cy="368300"/>
          </a:xfrm>
          <a:prstGeom prst="rect">
            <a:avLst/>
          </a:prstGeom>
          <a:noFill/>
        </p:spPr>
        <p:txBody>
          <a:bodyPr wrap="square" rtlCol="0" anchor="t">
            <a:spAutoFit/>
          </a:bodyPr>
          <a:lstStyle/>
          <a:p>
            <a:r>
              <a:rPr lang="zh-CN" altLang="en-US"/>
              <a:t>全局注册</a:t>
            </a:r>
            <a:endParaRPr lang="en-US" altLang="zh-CN"/>
          </a:p>
        </p:txBody>
      </p:sp>
      <p:pic>
        <p:nvPicPr>
          <p:cNvPr id="2" name="图片 1"/>
          <p:cNvPicPr>
            <a:picLocks noChangeAspect="1"/>
          </p:cNvPicPr>
          <p:nvPr>
            <p:custDataLst>
              <p:tags r:id="rId2"/>
            </p:custDataLst>
          </p:nvPr>
        </p:nvPicPr>
        <p:blipFill>
          <a:blip r:embed="rId6"/>
          <a:stretch>
            <a:fillRect/>
          </a:stretch>
        </p:blipFill>
        <p:spPr>
          <a:xfrm>
            <a:off x="984885" y="2594610"/>
            <a:ext cx="4695190" cy="2357755"/>
          </a:xfrm>
          <a:prstGeom prst="rect">
            <a:avLst/>
          </a:prstGeom>
        </p:spPr>
      </p:pic>
      <p:pic>
        <p:nvPicPr>
          <p:cNvPr id="5" name="图片 4"/>
          <p:cNvPicPr>
            <a:picLocks noChangeAspect="1"/>
          </p:cNvPicPr>
          <p:nvPr>
            <p:custDataLst>
              <p:tags r:id="rId3"/>
            </p:custDataLst>
          </p:nvPr>
        </p:nvPicPr>
        <p:blipFill>
          <a:blip r:embed="rId7"/>
          <a:stretch>
            <a:fillRect/>
          </a:stretch>
        </p:blipFill>
        <p:spPr>
          <a:xfrm>
            <a:off x="6302375" y="2594610"/>
            <a:ext cx="4868545" cy="1591310"/>
          </a:xfrm>
          <a:prstGeom prst="rect">
            <a:avLst/>
          </a:prstGeom>
        </p:spPr>
      </p:pic>
      <p:sp>
        <p:nvSpPr>
          <p:cNvPr id="6" name="文本框 5"/>
          <p:cNvSpPr txBox="1"/>
          <p:nvPr>
            <p:custDataLst>
              <p:tags r:id="rId4"/>
            </p:custDataLst>
          </p:nvPr>
        </p:nvSpPr>
        <p:spPr>
          <a:xfrm>
            <a:off x="2331720" y="5859145"/>
            <a:ext cx="1811655" cy="368300"/>
          </a:xfrm>
          <a:prstGeom prst="rect">
            <a:avLst/>
          </a:prstGeom>
          <a:noFill/>
        </p:spPr>
        <p:txBody>
          <a:bodyPr wrap="square" rtlCol="0" anchor="t">
            <a:spAutoFit/>
          </a:bodyPr>
          <a:lstStyle/>
          <a:p>
            <a:r>
              <a:rPr lang="zh-CN" altLang="en-US"/>
              <a:t>全局前置守卫</a:t>
            </a: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同步训练</a:t>
            </a:r>
          </a:p>
        </p:txBody>
      </p:sp>
      <p:sp>
        <p:nvSpPr>
          <p:cNvPr id="3" name="内容占位符 2"/>
          <p:cNvSpPr>
            <a:spLocks noGrp="1"/>
          </p:cNvSpPr>
          <p:nvPr>
            <p:ph idx="1"/>
          </p:nvPr>
        </p:nvSpPr>
        <p:spPr/>
        <p:txBody>
          <a:bodyPr>
            <a:normAutofit lnSpcReduction="20000"/>
          </a:bodyPr>
          <a:lstStyle/>
          <a:p>
            <a:r>
              <a:rPr lang="zh-CN" altLang="en-US" dirty="0"/>
              <a:t>请创建网站程序，其页面布局由头部导航栏和页面主体内容组成。导航栏包括一级菜单“首页”、“科技”、“关于我们”，“科技”包含二级菜单“探索”、“应用”；对应菜单层次，创建顶级路由和子路由，以及对应的页面主体内容组件；实现各路由间的跳转操作，且跳转完成后页面主体内容更新为当前组件内容，页面标题更新为当前菜单名。</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单元小结</a:t>
            </a:r>
          </a:p>
        </p:txBody>
      </p:sp>
      <p:sp>
        <p:nvSpPr>
          <p:cNvPr id="3" name="内容占位符 2"/>
          <p:cNvSpPr>
            <a:spLocks noGrp="1"/>
          </p:cNvSpPr>
          <p:nvPr>
            <p:ph idx="1"/>
          </p:nvPr>
        </p:nvSpPr>
        <p:spPr>
          <a:xfrm>
            <a:off x="838200" y="1825625"/>
            <a:ext cx="10515600" cy="4527550"/>
          </a:xfrm>
        </p:spPr>
        <p:txBody>
          <a:bodyPr>
            <a:noAutofit/>
          </a:bodyPr>
          <a:lstStyle/>
          <a:p>
            <a:r>
              <a:rPr lang="en-US" altLang="zh-CN" sz="2000" dirty="0"/>
              <a:t>Vue Router 是 Vue 官方推荐的路由管理器，它与 Vue 框架核心深度集成，负责管理 URL和实现 URL 到组件的映射。 </a:t>
            </a:r>
          </a:p>
          <a:p>
            <a:r>
              <a:rPr lang="en-US" altLang="zh-CN" sz="2000" dirty="0"/>
              <a:t>路由可以理解为一种对应关系。它分为前端路由和后端路由。后端路由是请求方法、请求地址与请求处理函数之间的对应关系。前端路由是在单页面应用中实现组件切换的方式，也是 Vue 项目所用的方式。它是 Hash 地址与组件之间的对应关系</a:t>
            </a:r>
            <a:r>
              <a:rPr lang="zh-CN" altLang="en-US" sz="2000" dirty="0"/>
              <a:t>。</a:t>
            </a:r>
          </a:p>
          <a:p>
            <a:r>
              <a:rPr lang="zh-CN" altLang="en-US" sz="2000" dirty="0"/>
              <a:t>针对定义路由，Vue Router 提供了多个属性。使用 path 和 component 属性可以定义一个简单的路由；path、component 和 children 属性配合使用可定义嵌套路由；path、component和 name 结合可为路由进行命名；path、components 属性与 RouterView 组件 name 属性结合可定义命名视图。 </a:t>
            </a:r>
          </a:p>
          <a:p>
            <a:endParaRPr lang="zh-CN" alt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单元小结</a:t>
            </a:r>
          </a:p>
        </p:txBody>
      </p:sp>
      <p:sp>
        <p:nvSpPr>
          <p:cNvPr id="3" name="内容占位符 2"/>
          <p:cNvSpPr>
            <a:spLocks noGrp="1"/>
          </p:cNvSpPr>
          <p:nvPr>
            <p:ph idx="1"/>
          </p:nvPr>
        </p:nvSpPr>
        <p:spPr>
          <a:xfrm>
            <a:off x="838200" y="1578610"/>
            <a:ext cx="10515600" cy="4774565"/>
          </a:xfrm>
        </p:spPr>
        <p:txBody>
          <a:bodyPr>
            <a:noAutofit/>
          </a:bodyPr>
          <a:lstStyle/>
          <a:p>
            <a:r>
              <a:rPr sz="2000">
                <a:latin typeface="微软雅黑" panose="020B0503020204020204" charset="-122"/>
                <a:ea typeface="微软雅黑" panose="020B0503020204020204" charset="-122"/>
                <a:cs typeface="微软雅黑" panose="020B0503020204020204" charset="-122"/>
              </a:rPr>
              <a:t>Vue Router 提供了两种方式，支持通过对路由进行操作来实现动态路由。一是采用路由传参支持同一类型的多个请求路径对应同一组件的映射。利用传递的参数不同，实现动态路由匹配。二是采用添加、删除路由的函数，支持动态地更新路由操作。动态更新路由发生在程序运行过程中，需要通过编程方式来实现。 </a:t>
            </a:r>
          </a:p>
          <a:p>
            <a:r>
              <a:rPr sz="2000">
                <a:latin typeface="微软雅黑" panose="020B0503020204020204" charset="-122"/>
                <a:ea typeface="微软雅黑" panose="020B0503020204020204" charset="-122"/>
                <a:cs typeface="微软雅黑" panose="020B0503020204020204" charset="-122"/>
              </a:rPr>
              <a:t>导航是指页面间的路由跳转操作。Vue Router 支持声明式和编程式导航。声明式导航采用outerLink 组件定义导航链接；编程式导航采用编程方式，借助路由管理器实例的 push 和 replace函数进行导航驱动。 </a:t>
            </a:r>
          </a:p>
          <a:p>
            <a:r>
              <a:rPr sz="2000">
                <a:latin typeface="微软雅黑" panose="020B0503020204020204" charset="-122"/>
                <a:ea typeface="微软雅黑" panose="020B0503020204020204" charset="-122"/>
                <a:cs typeface="微软雅黑" panose="020B0503020204020204" charset="-122"/>
              </a:rPr>
              <a:t>导航守卫是在导航被触发前或后，会激发特殊动作，并决定否执行此次路由跳转操作。Vue Router 提供了多种定义导航守卫的方式。导航守卫根据作用范围可分为全局、路由和组件三类。三者被调用执行的顺序为：全局-&gt;路由-&gt;组件。</a:t>
            </a:r>
            <a:r>
              <a:rPr lang="zh-CN" altLang="en-US" sz="2000" dirty="0">
                <a:latin typeface="微软雅黑" panose="020B0503020204020204" charset="-122"/>
                <a:ea typeface="微软雅黑" panose="020B0503020204020204" charset="-122"/>
                <a:cs typeface="微软雅黑" panose="020B0503020204020204" charset="-122"/>
              </a:rPr>
              <a:t> </a:t>
            </a:r>
            <a:endParaRPr lang="en-US" altLang="zh-CN" sz="2000" dirty="0">
              <a:latin typeface="微软雅黑" panose="020B0503020204020204" charset="-122"/>
              <a:ea typeface="微软雅黑" panose="020B0503020204020204" charset="-122"/>
              <a:cs typeface="微软雅黑" panose="020B0503020204020204" charset="-122"/>
            </a:endParaRPr>
          </a:p>
          <a:p>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zh-CN" altLang="en-US" dirty="0">
                <a:sym typeface="+mn-ea"/>
              </a:rPr>
              <a:t>认识</a:t>
            </a:r>
            <a:r>
              <a:rPr lang="en-US" dirty="0" err="1">
                <a:latin typeface="微软雅黑" panose="020B0503020204020204" charset="-122"/>
                <a:ea typeface="微软雅黑" panose="020B0503020204020204" charset="-122"/>
                <a:cs typeface="微软雅黑" panose="020B0503020204020204" charset="-122"/>
                <a:sym typeface="+mn-ea"/>
              </a:rPr>
              <a:t>Vue Router</a:t>
            </a:r>
            <a:endParaRPr lang="zh-CN" altLang="en-US" dirty="0">
              <a:sym typeface="+mn-ea"/>
            </a:endParaRP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dirty="0"/>
              <a:t> </a:t>
            </a:r>
            <a:r>
              <a:rPr>
                <a:latin typeface="微软雅黑" panose="020B0503020204020204" charset="-122"/>
                <a:ea typeface="微软雅黑" panose="020B0503020204020204" charset="-122"/>
                <a:cs typeface="微软雅黑" panose="020B0503020204020204" charset="-122"/>
              </a:rPr>
              <a:t>使用前端路由的步骤</a:t>
            </a:r>
          </a:p>
          <a:p>
            <a:pPr lvl="1"/>
            <a:r>
              <a:rPr>
                <a:latin typeface="微软雅黑" panose="020B0503020204020204" charset="-122"/>
                <a:ea typeface="微软雅黑" panose="020B0503020204020204" charset="-122"/>
                <a:cs typeface="微软雅黑" panose="020B0503020204020204" charset="-122"/>
              </a:rPr>
              <a:t>创建一个或一组路由，建立对应的 Hash 地址与组件间的映射关系</a:t>
            </a:r>
          </a:p>
          <a:p>
            <a:pPr lvl="1"/>
            <a:r>
              <a:rPr>
                <a:latin typeface="微软雅黑" panose="020B0503020204020204" charset="-122"/>
                <a:ea typeface="微软雅黑" panose="020B0503020204020204" charset="-122"/>
                <a:cs typeface="微软雅黑" panose="020B0503020204020204" charset="-122"/>
              </a:rPr>
              <a:t>创建路由管理器实例，利用其提供的功能函数，实现组件间的切换，实现页面内容更新的效果</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zh-CN" altLang="en-US" dirty="0">
                <a:sym typeface="+mn-ea"/>
              </a:rPr>
              <a:t>认识</a:t>
            </a:r>
            <a:r>
              <a:rPr lang="en-US" dirty="0" err="1">
                <a:latin typeface="微软雅黑" panose="020B0503020204020204" charset="-122"/>
                <a:ea typeface="微软雅黑" panose="020B0503020204020204" charset="-122"/>
                <a:cs typeface="微软雅黑" panose="020B0503020204020204" charset="-122"/>
                <a:sym typeface="+mn-ea"/>
              </a:rPr>
              <a:t>Vue Router</a:t>
            </a:r>
            <a:endParaRPr lang="zh-CN" altLang="en-US" dirty="0">
              <a:sym typeface="+mn-ea"/>
            </a:endParaRP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dirty="0"/>
              <a:t> </a:t>
            </a:r>
            <a:r>
              <a:rPr>
                <a:latin typeface="微软雅黑" panose="020B0503020204020204" charset="-122"/>
                <a:ea typeface="微软雅黑" panose="020B0503020204020204" charset="-122"/>
                <a:cs typeface="微软雅黑" panose="020B0503020204020204" charset="-122"/>
              </a:rPr>
              <a:t>使用前端路由的步骤</a:t>
            </a:r>
          </a:p>
          <a:p>
            <a:pPr lvl="1"/>
            <a:r>
              <a:rPr>
                <a:latin typeface="微软雅黑" panose="020B0503020204020204" charset="-122"/>
                <a:ea typeface="微软雅黑" panose="020B0503020204020204" charset="-122"/>
                <a:cs typeface="微软雅黑" panose="020B0503020204020204" charset="-122"/>
              </a:rPr>
              <a:t>创建一个或一组路由，建立对应的 Hash 地址与组件间的映射关系</a:t>
            </a:r>
          </a:p>
          <a:p>
            <a:pPr lvl="1"/>
            <a:r>
              <a:rPr>
                <a:latin typeface="微软雅黑" panose="020B0503020204020204" charset="-122"/>
                <a:ea typeface="微软雅黑" panose="020B0503020204020204" charset="-122"/>
                <a:cs typeface="微软雅黑" panose="020B0503020204020204" charset="-122"/>
              </a:rPr>
              <a:t>创建路由管理器实例，利用其提供的功能函数，实现组件间的切换，实现页面内容更新的效果</a:t>
            </a:r>
          </a:p>
          <a:p>
            <a:pPr lvl="0"/>
            <a:r>
              <a:rPr>
                <a:latin typeface="微软雅黑" panose="020B0503020204020204" charset="-122"/>
                <a:ea typeface="微软雅黑" panose="020B0503020204020204" charset="-122"/>
                <a:cs typeface="微软雅黑" panose="020B0503020204020204" charset="-122"/>
                <a:sym typeface="+mn-ea"/>
              </a:rPr>
              <a:t>安装</a:t>
            </a:r>
            <a:r>
              <a:rPr lang="zh-CN">
                <a:latin typeface="微软雅黑" panose="020B0503020204020204" charset="-122"/>
                <a:ea typeface="微软雅黑" panose="020B0503020204020204" charset="-122"/>
                <a:cs typeface="微软雅黑" panose="020B0503020204020204" charset="-122"/>
              </a:rPr>
              <a:t>路由管理器</a:t>
            </a:r>
            <a:r>
              <a:rPr>
                <a:latin typeface="微软雅黑" panose="020B0503020204020204" charset="-122"/>
                <a:ea typeface="微软雅黑" panose="020B0503020204020204" charset="-122"/>
                <a:cs typeface="微软雅黑" panose="020B0503020204020204" charset="-122"/>
              </a:rPr>
              <a:t>Vue Router </a:t>
            </a:r>
          </a:p>
          <a:p>
            <a:pPr lvl="1"/>
            <a:r>
              <a:rPr>
                <a:latin typeface="微软雅黑" panose="020B0503020204020204" charset="-122"/>
                <a:ea typeface="微软雅黑" panose="020B0503020204020204" charset="-122"/>
                <a:cs typeface="微软雅黑" panose="020B0503020204020204" charset="-122"/>
              </a:rPr>
              <a:t> CDN</a:t>
            </a:r>
            <a:r>
              <a:rPr lang="zh-CN">
                <a:latin typeface="微软雅黑" panose="020B0503020204020204" charset="-122"/>
                <a:ea typeface="微软雅黑" panose="020B0503020204020204" charset="-122"/>
                <a:cs typeface="微软雅黑" panose="020B0503020204020204" charset="-122"/>
              </a:rPr>
              <a:t>安装</a:t>
            </a:r>
            <a:r>
              <a:rPr>
                <a:latin typeface="微软雅黑" panose="020B0503020204020204" charset="-122"/>
                <a:ea typeface="微软雅黑" panose="020B0503020204020204" charset="-122"/>
                <a:cs typeface="微软雅黑" panose="020B0503020204020204" charset="-122"/>
              </a:rPr>
              <a:t>方式</a:t>
            </a:r>
          </a:p>
        </p:txBody>
      </p:sp>
      <p:pic>
        <p:nvPicPr>
          <p:cNvPr id="2" name="图片 1"/>
          <p:cNvPicPr>
            <a:picLocks noChangeAspect="1"/>
          </p:cNvPicPr>
          <p:nvPr>
            <p:custDataLst>
              <p:tags r:id="rId2"/>
            </p:custDataLst>
          </p:nvPr>
        </p:nvPicPr>
        <p:blipFill>
          <a:blip r:embed="rId4"/>
          <a:stretch>
            <a:fillRect/>
          </a:stretch>
        </p:blipFill>
        <p:spPr>
          <a:xfrm>
            <a:off x="1186180" y="5335270"/>
            <a:ext cx="8401050" cy="516890"/>
          </a:xfrm>
          <a:prstGeom prst="rect">
            <a:avLst/>
          </a:prstGeom>
        </p:spPr>
      </p:pic>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zh-CN" altLang="en-US" dirty="0">
                <a:sym typeface="+mn-ea"/>
              </a:rPr>
              <a:t>认识</a:t>
            </a:r>
            <a:r>
              <a:rPr lang="en-US" dirty="0" err="1">
                <a:latin typeface="微软雅黑" panose="020B0503020204020204" charset="-122"/>
                <a:ea typeface="微软雅黑" panose="020B0503020204020204" charset="-122"/>
                <a:cs typeface="微软雅黑" panose="020B0503020204020204" charset="-122"/>
                <a:sym typeface="+mn-ea"/>
              </a:rPr>
              <a:t>Vue Router</a:t>
            </a:r>
            <a:endParaRPr lang="zh-CN" altLang="en-US" dirty="0">
              <a:sym typeface="+mn-ea"/>
            </a:endParaRPr>
          </a:p>
        </p:txBody>
      </p:sp>
      <p:sp>
        <p:nvSpPr>
          <p:cNvPr id="20481" name="内容占位符 2"/>
          <p:cNvSpPr>
            <a:spLocks noGrp="1"/>
          </p:cNvSpPr>
          <p:nvPr>
            <p:ph idx="1"/>
            <p:custDataLst>
              <p:tags r:id="rId1"/>
            </p:custDataLst>
          </p:nvPr>
        </p:nvSpPr>
        <p:spPr>
          <a:xfrm>
            <a:off x="712470" y="1535430"/>
            <a:ext cx="4730750" cy="1689735"/>
          </a:xfrm>
        </p:spPr>
        <p:txBody>
          <a:bodyPr anchor="t">
            <a:normAutofit/>
          </a:bodyPr>
          <a:lstStyle/>
          <a:p>
            <a:r>
              <a:rPr sz="2400">
                <a:latin typeface="微软雅黑" panose="020B0503020204020204" charset="-122"/>
                <a:ea typeface="微软雅黑" panose="020B0503020204020204" charset="-122"/>
                <a:cs typeface="微软雅黑" panose="020B0503020204020204" charset="-122"/>
                <a:sym typeface="+mn-ea"/>
              </a:rPr>
              <a:t>Vue Router </a:t>
            </a:r>
            <a:r>
              <a:rPr lang="zh-CN" sz="2400" dirty="0"/>
              <a:t>示例：</a:t>
            </a:r>
            <a:r>
              <a:rPr sz="2400">
                <a:latin typeface="微软雅黑" panose="020B0503020204020204" charset="-122"/>
                <a:ea typeface="微软雅黑" panose="020B0503020204020204" charset="-122"/>
                <a:cs typeface="微软雅黑" panose="020B0503020204020204" charset="-122"/>
              </a:rPr>
              <a:t>Vue Router 实现页面中组件的切换</a:t>
            </a:r>
            <a:endParaRPr>
              <a:latin typeface="微软雅黑" panose="020B0503020204020204" charset="-122"/>
              <a:ea typeface="微软雅黑" panose="020B0503020204020204" charset="-122"/>
              <a:cs typeface="微软雅黑" panose="020B0503020204020204" charset="-122"/>
            </a:endParaRPr>
          </a:p>
          <a:p>
            <a:pPr lvl="0"/>
            <a:endParaRPr>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838200" y="4558665"/>
            <a:ext cx="3937635" cy="922020"/>
          </a:xfrm>
          <a:prstGeom prst="rect">
            <a:avLst/>
          </a:prstGeom>
          <a:solidFill>
            <a:schemeClr val="bg1">
              <a:lumMod val="95000"/>
            </a:schemeClr>
          </a:solidFill>
        </p:spPr>
        <p:txBody>
          <a:bodyPr wrap="square" rtlCol="0" anchor="t">
            <a:spAutoFit/>
          </a:bodyPr>
          <a:lstStyle/>
          <a:p>
            <a:r>
              <a:rPr lang="zh-CN" altLang="en-US"/>
              <a:t>单击“主页”和“用户账户”时，页面内容分别显示“主页信息”和“账户信息”</a:t>
            </a:r>
          </a:p>
        </p:txBody>
      </p:sp>
      <p:pic>
        <p:nvPicPr>
          <p:cNvPr id="4" name="图片 3"/>
          <p:cNvPicPr>
            <a:picLocks noChangeAspect="1"/>
          </p:cNvPicPr>
          <p:nvPr>
            <p:custDataLst>
              <p:tags r:id="rId2"/>
            </p:custDataLst>
          </p:nvPr>
        </p:nvPicPr>
        <p:blipFill>
          <a:blip r:embed="rId6"/>
          <a:stretch>
            <a:fillRect/>
          </a:stretch>
        </p:blipFill>
        <p:spPr>
          <a:xfrm>
            <a:off x="5708015" y="183515"/>
            <a:ext cx="4671695" cy="1792605"/>
          </a:xfrm>
          <a:prstGeom prst="rect">
            <a:avLst/>
          </a:prstGeom>
        </p:spPr>
      </p:pic>
      <p:pic>
        <p:nvPicPr>
          <p:cNvPr id="5" name="图片 4"/>
          <p:cNvPicPr>
            <a:picLocks noChangeAspect="1"/>
          </p:cNvPicPr>
          <p:nvPr>
            <p:custDataLst>
              <p:tags r:id="rId3"/>
            </p:custDataLst>
          </p:nvPr>
        </p:nvPicPr>
        <p:blipFill>
          <a:blip r:embed="rId7"/>
          <a:stretch>
            <a:fillRect/>
          </a:stretch>
        </p:blipFill>
        <p:spPr>
          <a:xfrm>
            <a:off x="5716270" y="1976120"/>
            <a:ext cx="4663440" cy="4806315"/>
          </a:xfrm>
          <a:prstGeom prst="rect">
            <a:avLst/>
          </a:prstGeom>
        </p:spPr>
      </p:pic>
      <p:sp>
        <p:nvSpPr>
          <p:cNvPr id="6" name="TextBox 1"/>
          <p:cNvSpPr txBox="1"/>
          <p:nvPr>
            <p:custDataLst>
              <p:tags r:id="rId4"/>
            </p:custDataLst>
          </p:nvPr>
        </p:nvSpPr>
        <p:spPr>
          <a:xfrm>
            <a:off x="1739339" y="3881942"/>
            <a:ext cx="1569660" cy="369332"/>
          </a:xfrm>
          <a:prstGeom prst="rect">
            <a:avLst/>
          </a:prstGeom>
          <a:noFill/>
        </p:spPr>
        <p:txBody>
          <a:bodyPr wrap="none" rtlCol="0">
            <a:spAutoFit/>
          </a:bodyPr>
          <a:lstStyle/>
          <a:p>
            <a:r>
              <a:rPr lang="zh-CN" altLang="en-US" u="sng" dirty="0"/>
              <a:t>示例运行结果</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路由属性</a:t>
            </a:r>
          </a:p>
        </p:txBody>
      </p:sp>
      <p:sp>
        <p:nvSpPr>
          <p:cNvPr id="20481" name="内容占位符 2"/>
          <p:cNvSpPr>
            <a:spLocks noGrp="1"/>
          </p:cNvSpPr>
          <p:nvPr>
            <p:ph idx="1"/>
            <p:custDataLst>
              <p:tags r:id="rId1"/>
            </p:custDataLst>
          </p:nvPr>
        </p:nvSpPr>
        <p:spPr>
          <a:xfrm>
            <a:off x="712470" y="1535430"/>
            <a:ext cx="10651490" cy="4641850"/>
          </a:xfrm>
        </p:spPr>
        <p:txBody>
          <a:bodyPr anchor="t">
            <a:normAutofit/>
          </a:bodyPr>
          <a:lstStyle/>
          <a:p>
            <a:r>
              <a:rPr lang="zh-CN" dirty="0"/>
              <a:t> </a:t>
            </a:r>
            <a:r>
              <a:rPr lang="en-US" altLang="zh-CN" dirty="0">
                <a:latin typeface="微软雅黑" panose="020B0503020204020204" charset="-122"/>
                <a:ea typeface="微软雅黑" panose="020B0503020204020204" charset="-122"/>
              </a:rPr>
              <a:t>嵌套路由</a:t>
            </a:r>
          </a:p>
          <a:p>
            <a:pPr marL="685800" lvl="2">
              <a:spcBef>
                <a:spcPts val="1000"/>
              </a:spcBef>
              <a:buClr>
                <a:srgbClr val="A9D08E"/>
              </a:buClr>
            </a:pPr>
            <a:r>
              <a:rPr lang="zh-CN" sz="2400" dirty="0">
                <a:latin typeface="微软雅黑" panose="020B0503020204020204" charset="-122"/>
                <a:ea typeface="微软雅黑" panose="020B0503020204020204" charset="-122"/>
              </a:rPr>
              <a:t>定义：</a:t>
            </a:r>
            <a:r>
              <a:rPr sz="2400" dirty="0">
                <a:latin typeface="微软雅黑" panose="020B0503020204020204" charset="-122"/>
                <a:ea typeface="微软雅黑" panose="020B0503020204020204" charset="-122"/>
              </a:rPr>
              <a:t>在一个路由内包含其子路由，这种路由结构</a:t>
            </a:r>
          </a:p>
          <a:p>
            <a:pPr marL="685800" lvl="2">
              <a:spcBef>
                <a:spcPts val="1000"/>
              </a:spcBef>
              <a:buClr>
                <a:srgbClr val="A9D08E"/>
              </a:buClr>
            </a:pPr>
            <a:r>
              <a:rPr lang="zh-CN" altLang="en-US" sz="2400" dirty="0">
                <a:latin typeface="微软雅黑" panose="020B0503020204020204" charset="-122"/>
                <a:ea typeface="微软雅黑" panose="020B0503020204020204" charset="-122"/>
              </a:rPr>
              <a:t>示例：</a:t>
            </a:r>
          </a:p>
        </p:txBody>
      </p:sp>
      <p:pic>
        <p:nvPicPr>
          <p:cNvPr id="2" name="图片 1"/>
          <p:cNvPicPr>
            <a:picLocks noChangeAspect="1"/>
          </p:cNvPicPr>
          <p:nvPr>
            <p:custDataLst>
              <p:tags r:id="rId2"/>
            </p:custDataLst>
          </p:nvPr>
        </p:nvPicPr>
        <p:blipFill>
          <a:blip r:embed="rId4"/>
          <a:stretch>
            <a:fillRect/>
          </a:stretch>
        </p:blipFill>
        <p:spPr>
          <a:xfrm>
            <a:off x="1683385" y="3625215"/>
            <a:ext cx="5817870" cy="1978025"/>
          </a:xfrm>
          <a:prstGeom prst="rect">
            <a:avLst/>
          </a:prstGeom>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err="1">
                <a:latin typeface="微软雅黑" panose="020B0503020204020204" charset="-122"/>
                <a:ea typeface="微软雅黑" panose="020B0503020204020204" charset="-122"/>
                <a:cs typeface="微软雅黑" panose="020B0503020204020204" charset="-122"/>
                <a:sym typeface="+mn-ea"/>
              </a:rPr>
              <a:t>路由属性</a:t>
            </a:r>
            <a:endParaRPr lang="zh-CN" altLang="en-US"/>
          </a:p>
        </p:txBody>
      </p:sp>
      <p:pic>
        <p:nvPicPr>
          <p:cNvPr id="4" name="内容占位符 3"/>
          <p:cNvPicPr>
            <a:picLocks noGrp="1" noChangeAspect="1"/>
          </p:cNvPicPr>
          <p:nvPr>
            <p:ph idx="1"/>
            <p:custDataLst>
              <p:tags r:id="rId1"/>
            </p:custDataLst>
          </p:nvPr>
        </p:nvPicPr>
        <p:blipFill>
          <a:blip r:embed="rId8"/>
          <a:stretch>
            <a:fillRect/>
          </a:stretch>
        </p:blipFill>
        <p:spPr>
          <a:xfrm>
            <a:off x="573405" y="2773680"/>
            <a:ext cx="5022850" cy="533400"/>
          </a:xfrm>
          <a:prstGeom prst="rect">
            <a:avLst/>
          </a:prstGeom>
        </p:spPr>
      </p:pic>
      <p:pic>
        <p:nvPicPr>
          <p:cNvPr id="5" name="图片 4"/>
          <p:cNvPicPr>
            <a:picLocks noChangeAspect="1"/>
          </p:cNvPicPr>
          <p:nvPr>
            <p:custDataLst>
              <p:tags r:id="rId2"/>
            </p:custDataLst>
          </p:nvPr>
        </p:nvPicPr>
        <p:blipFill>
          <a:blip r:embed="rId9"/>
          <a:stretch>
            <a:fillRect/>
          </a:stretch>
        </p:blipFill>
        <p:spPr>
          <a:xfrm>
            <a:off x="573405" y="3307080"/>
            <a:ext cx="5048250" cy="3244850"/>
          </a:xfrm>
          <a:prstGeom prst="rect">
            <a:avLst/>
          </a:prstGeom>
        </p:spPr>
      </p:pic>
      <p:pic>
        <p:nvPicPr>
          <p:cNvPr id="6" name="图片 5"/>
          <p:cNvPicPr>
            <a:picLocks noChangeAspect="1"/>
          </p:cNvPicPr>
          <p:nvPr>
            <p:custDataLst>
              <p:tags r:id="rId3"/>
            </p:custDataLst>
          </p:nvPr>
        </p:nvPicPr>
        <p:blipFill>
          <a:blip r:embed="rId10"/>
          <a:stretch>
            <a:fillRect/>
          </a:stretch>
        </p:blipFill>
        <p:spPr>
          <a:xfrm>
            <a:off x="6005195" y="285115"/>
            <a:ext cx="4933950" cy="2889250"/>
          </a:xfrm>
          <a:prstGeom prst="rect">
            <a:avLst/>
          </a:prstGeom>
        </p:spPr>
      </p:pic>
      <p:pic>
        <p:nvPicPr>
          <p:cNvPr id="7" name="图片 6"/>
          <p:cNvPicPr>
            <a:picLocks noChangeAspect="1"/>
          </p:cNvPicPr>
          <p:nvPr>
            <p:custDataLst>
              <p:tags r:id="rId4"/>
            </p:custDataLst>
          </p:nvPr>
        </p:nvPicPr>
        <p:blipFill>
          <a:blip r:embed="rId11"/>
          <a:stretch>
            <a:fillRect/>
          </a:stretch>
        </p:blipFill>
        <p:spPr>
          <a:xfrm>
            <a:off x="6096000" y="3818890"/>
            <a:ext cx="4933315" cy="642620"/>
          </a:xfrm>
          <a:prstGeom prst="rect">
            <a:avLst/>
          </a:prstGeom>
        </p:spPr>
      </p:pic>
      <p:pic>
        <p:nvPicPr>
          <p:cNvPr id="8" name="图片 7"/>
          <p:cNvPicPr>
            <a:picLocks noChangeAspect="1"/>
          </p:cNvPicPr>
          <p:nvPr>
            <p:custDataLst>
              <p:tags r:id="rId5"/>
            </p:custDataLst>
          </p:nvPr>
        </p:nvPicPr>
        <p:blipFill>
          <a:blip r:embed="rId12"/>
          <a:stretch>
            <a:fillRect/>
          </a:stretch>
        </p:blipFill>
        <p:spPr>
          <a:xfrm>
            <a:off x="6096000" y="4461510"/>
            <a:ext cx="4915535" cy="1781810"/>
          </a:xfrm>
          <a:prstGeom prst="rect">
            <a:avLst/>
          </a:prstGeom>
        </p:spPr>
      </p:pic>
      <p:sp>
        <p:nvSpPr>
          <p:cNvPr id="20481" name="内容占位符 2"/>
          <p:cNvSpPr>
            <a:spLocks noGrp="1"/>
          </p:cNvSpPr>
          <p:nvPr>
            <p:custDataLst>
              <p:tags r:id="rId6"/>
            </p:custDataLst>
          </p:nvPr>
        </p:nvSpPr>
        <p:spPr>
          <a:xfrm>
            <a:off x="712470" y="1535430"/>
            <a:ext cx="10651490" cy="4641850"/>
          </a:xfrm>
          <a:prstGeom prst="rect">
            <a:avLst/>
          </a:prstGeom>
        </p:spPr>
        <p:txBody>
          <a:bodyPr vert="horz" lIns="91440" tIns="45720" rIns="91440" bIns="45720" rtlCol="0" anchor="t">
            <a:normAutofit/>
          </a:bodyPr>
          <a:lstStyle>
            <a:lvl1pPr marL="228600" indent="-228600" algn="l" defTabSz="914400" rtl="0" eaLnBrk="1" latinLnBrk="0" hangingPunct="1">
              <a:lnSpc>
                <a:spcPct val="140000"/>
              </a:lnSpc>
              <a:spcBef>
                <a:spcPts val="1000"/>
              </a:spcBef>
              <a:buClr>
                <a:srgbClr val="A9D08E"/>
              </a:buClr>
              <a:buFont typeface="Wingdings" panose="05000000000000000000" charset="0"/>
              <a:buChar char="p"/>
              <a:defRPr sz="2800" kern="1200">
                <a:solidFill>
                  <a:srgbClr val="054822"/>
                </a:solidFill>
                <a:latin typeface="+mn-lt"/>
                <a:ea typeface="+mn-ea"/>
                <a:cs typeface="+mn-cs"/>
              </a:defRPr>
            </a:lvl1pPr>
            <a:lvl2pPr marL="685800" indent="-228600" algn="l" defTabSz="914400" rtl="0" eaLnBrk="1" latinLnBrk="0" hangingPunct="1">
              <a:lnSpc>
                <a:spcPct val="140000"/>
              </a:lnSpc>
              <a:spcBef>
                <a:spcPts val="500"/>
              </a:spcBef>
              <a:buClr>
                <a:srgbClr val="F8CBAD"/>
              </a:buClr>
              <a:buFont typeface="Wingdings" panose="05000000000000000000" charset="0"/>
              <a:buChar char="p"/>
              <a:defRPr sz="2400" kern="1200">
                <a:solidFill>
                  <a:srgbClr val="054822"/>
                </a:solidFill>
                <a:latin typeface="+mn-lt"/>
                <a:ea typeface="+mn-ea"/>
                <a:cs typeface="+mn-cs"/>
              </a:defRPr>
            </a:lvl2pPr>
            <a:lvl3pPr marL="1143000" indent="-228600" algn="l" defTabSz="914400" rtl="0" eaLnBrk="1" latinLnBrk="0" hangingPunct="1">
              <a:lnSpc>
                <a:spcPct val="140000"/>
              </a:lnSpc>
              <a:spcBef>
                <a:spcPts val="500"/>
              </a:spcBef>
              <a:buClr>
                <a:srgbClr val="BFBFBF"/>
              </a:buClr>
              <a:buFont typeface="Wingdings" panose="05000000000000000000" charset="0"/>
              <a:buChar char="p"/>
              <a:defRPr sz="2000" kern="1200">
                <a:solidFill>
                  <a:srgbClr val="054822"/>
                </a:solidFill>
                <a:latin typeface="+mn-lt"/>
                <a:ea typeface="+mn-ea"/>
                <a:cs typeface="+mn-cs"/>
              </a:defRPr>
            </a:lvl3pPr>
            <a:lvl4pPr marL="1600200" indent="-228600" algn="l" defTabSz="914400" rtl="0" eaLnBrk="1" latinLnBrk="0" hangingPunct="1">
              <a:lnSpc>
                <a:spcPct val="140000"/>
              </a:lnSpc>
              <a:spcBef>
                <a:spcPts val="500"/>
              </a:spcBef>
              <a:buClr>
                <a:srgbClr val="8FAADC"/>
              </a:buClr>
              <a:buFont typeface="Wingdings" panose="05000000000000000000" charset="0"/>
              <a:buChar char="p"/>
              <a:defRPr sz="1800" kern="1200">
                <a:solidFill>
                  <a:srgbClr val="054822"/>
                </a:solidFill>
                <a:latin typeface="+mn-lt"/>
                <a:ea typeface="+mn-ea"/>
                <a:cs typeface="+mn-cs"/>
              </a:defRPr>
            </a:lvl4pPr>
            <a:lvl5pPr marL="2057400" indent="-228600" algn="l" defTabSz="914400" rtl="0" eaLnBrk="1" latinLnBrk="0" hangingPunct="1">
              <a:lnSpc>
                <a:spcPct val="140000"/>
              </a:lnSpc>
              <a:spcBef>
                <a:spcPts val="500"/>
              </a:spcBef>
              <a:buClr>
                <a:srgbClr val="8FAADC"/>
              </a:buClr>
              <a:buFont typeface="Wingdings" panose="05000000000000000000" charset="0"/>
              <a:buChar char="p"/>
              <a:defRPr sz="1800" kern="1200">
                <a:solidFill>
                  <a:srgbClr val="05482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dirty="0"/>
              <a:t> </a:t>
            </a:r>
            <a:r>
              <a:rPr lang="en-US" altLang="zh-CN" dirty="0">
                <a:latin typeface="微软雅黑" panose="020B0503020204020204" charset="-122"/>
                <a:ea typeface="微软雅黑" panose="020B0503020204020204" charset="-122"/>
              </a:rPr>
              <a:t>嵌套路由</a:t>
            </a:r>
            <a:r>
              <a:rPr lang="zh-CN" altLang="en-US" dirty="0">
                <a:latin typeface="微软雅黑" panose="020B0503020204020204" charset="-122"/>
                <a:ea typeface="微软雅黑" panose="020B0503020204020204" charset="-122"/>
              </a:rPr>
              <a:t>示例</a:t>
            </a:r>
            <a:endParaRPr lang="en-US" altLang="zh-CN" dirty="0">
              <a:latin typeface="微软雅黑" panose="020B0503020204020204" charset="-122"/>
              <a:ea typeface="微软雅黑" panose="020B0503020204020204" charset="-122"/>
            </a:endParaRPr>
          </a:p>
          <a:p>
            <a:pPr marL="685800" lvl="2">
              <a:spcBef>
                <a:spcPts val="1000"/>
              </a:spcBef>
              <a:buClr>
                <a:srgbClr val="A9D08E"/>
              </a:buClr>
            </a:pP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路由属性</a:t>
            </a:r>
          </a:p>
        </p:txBody>
      </p:sp>
      <p:sp>
        <p:nvSpPr>
          <p:cNvPr id="20481" name="内容占位符 2"/>
          <p:cNvSpPr>
            <a:spLocks noGrp="1"/>
          </p:cNvSpPr>
          <p:nvPr>
            <p:ph idx="1"/>
            <p:custDataLst>
              <p:tags r:id="rId1"/>
            </p:custDataLst>
          </p:nvPr>
        </p:nvSpPr>
        <p:spPr>
          <a:xfrm>
            <a:off x="712470" y="1535430"/>
            <a:ext cx="5384165" cy="4641850"/>
          </a:xfrm>
        </p:spPr>
        <p:txBody>
          <a:bodyPr anchor="t">
            <a:normAutofit/>
          </a:bodyPr>
          <a:lstStyle/>
          <a:p>
            <a:r>
              <a:rPr lang="zh-CN" dirty="0"/>
              <a:t> 命名</a:t>
            </a:r>
            <a:r>
              <a:rPr lang="en-US" altLang="zh-CN" dirty="0">
                <a:latin typeface="微软雅黑" panose="020B0503020204020204" charset="-122"/>
                <a:ea typeface="微软雅黑" panose="020B0503020204020204" charset="-122"/>
              </a:rPr>
              <a:t>路由</a:t>
            </a:r>
          </a:p>
          <a:p>
            <a:pPr marL="685800" lvl="2">
              <a:spcBef>
                <a:spcPts val="1000"/>
              </a:spcBef>
              <a:buClr>
                <a:srgbClr val="A9D08E"/>
              </a:buClr>
            </a:pPr>
            <a:r>
              <a:rPr lang="zh-CN" sz="2400" dirty="0">
                <a:latin typeface="微软雅黑" panose="020B0503020204020204" charset="-122"/>
                <a:ea typeface="微软雅黑" panose="020B0503020204020204" charset="-122"/>
              </a:rPr>
              <a:t>定义：利用</a:t>
            </a:r>
            <a:r>
              <a:rPr sz="2400" dirty="0">
                <a:latin typeface="微软雅黑" panose="020B0503020204020204" charset="-122"/>
                <a:ea typeface="微软雅黑" panose="020B0503020204020204" charset="-122"/>
              </a:rPr>
              <a:t>路由属性 name 可为路由进行命名</a:t>
            </a:r>
            <a:r>
              <a:rPr lang="zh-CN" sz="2400" dirty="0">
                <a:latin typeface="微软雅黑" panose="020B0503020204020204" charset="-122"/>
                <a:ea typeface="微软雅黑" panose="020B0503020204020204" charset="-122"/>
              </a:rPr>
              <a:t>的路由</a:t>
            </a:r>
            <a:endParaRPr sz="2400" dirty="0">
              <a:latin typeface="微软雅黑" panose="020B0503020204020204" charset="-122"/>
              <a:ea typeface="微软雅黑" panose="020B0503020204020204" charset="-122"/>
            </a:endParaRPr>
          </a:p>
          <a:p>
            <a:pPr marL="685800" lvl="2">
              <a:spcBef>
                <a:spcPts val="1000"/>
              </a:spcBef>
              <a:buClr>
                <a:srgbClr val="A9D08E"/>
              </a:buClr>
            </a:pPr>
            <a:r>
              <a:rPr lang="zh-CN" altLang="en-US" sz="2400" dirty="0">
                <a:latin typeface="微软雅黑" panose="020B0503020204020204" charset="-122"/>
                <a:ea typeface="微软雅黑" panose="020B0503020204020204" charset="-122"/>
              </a:rPr>
              <a:t>示例：</a:t>
            </a:r>
          </a:p>
        </p:txBody>
      </p:sp>
      <p:pic>
        <p:nvPicPr>
          <p:cNvPr id="4" name="图片 3"/>
          <p:cNvPicPr>
            <a:picLocks noChangeAspect="1"/>
          </p:cNvPicPr>
          <p:nvPr>
            <p:custDataLst>
              <p:tags r:id="rId2"/>
            </p:custDataLst>
          </p:nvPr>
        </p:nvPicPr>
        <p:blipFill>
          <a:blip r:embed="rId6"/>
          <a:stretch>
            <a:fillRect/>
          </a:stretch>
        </p:blipFill>
        <p:spPr>
          <a:xfrm>
            <a:off x="6203315" y="513715"/>
            <a:ext cx="5810885" cy="341249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6203315" y="3919220"/>
            <a:ext cx="5810250" cy="2799715"/>
          </a:xfrm>
          <a:prstGeom prst="rect">
            <a:avLst/>
          </a:prstGeom>
        </p:spPr>
      </p:pic>
      <p:sp>
        <p:nvSpPr>
          <p:cNvPr id="7" name="文本框 6"/>
          <p:cNvSpPr txBox="1"/>
          <p:nvPr/>
        </p:nvSpPr>
        <p:spPr>
          <a:xfrm>
            <a:off x="1694815" y="5022850"/>
            <a:ext cx="3418840" cy="368300"/>
          </a:xfrm>
          <a:prstGeom prst="rect">
            <a:avLst/>
          </a:prstGeom>
          <a:solidFill>
            <a:schemeClr val="bg1">
              <a:lumMod val="95000"/>
            </a:schemeClr>
          </a:solidFill>
        </p:spPr>
        <p:txBody>
          <a:bodyPr wrap="square" rtlCol="0" anchor="t">
            <a:spAutoFit/>
          </a:bodyPr>
          <a:lstStyle/>
          <a:p>
            <a:r>
              <a:rPr lang="zh-CN" altLang="en-US"/>
              <a:t>浏览器页面上显示“主页信息”</a:t>
            </a:r>
          </a:p>
        </p:txBody>
      </p:sp>
      <p:sp>
        <p:nvSpPr>
          <p:cNvPr id="8" name="TextBox 1"/>
          <p:cNvSpPr txBox="1"/>
          <p:nvPr>
            <p:custDataLst>
              <p:tags r:id="rId4"/>
            </p:custDataLst>
          </p:nvPr>
        </p:nvSpPr>
        <p:spPr>
          <a:xfrm>
            <a:off x="2619449" y="4347397"/>
            <a:ext cx="1569660" cy="369332"/>
          </a:xfrm>
          <a:prstGeom prst="rect">
            <a:avLst/>
          </a:prstGeom>
          <a:noFill/>
        </p:spPr>
        <p:txBody>
          <a:bodyPr wrap="none" rtlCol="0">
            <a:spAutoFit/>
          </a:bodyPr>
          <a:lstStyle/>
          <a:p>
            <a:r>
              <a:rPr lang="zh-CN" altLang="en-US" u="sng" dirty="0"/>
              <a:t>示例运行结果</a:t>
            </a: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34702848-59b2-4722-b230-36aac792f849"/>
  <p:tag name="COMMONDATA" val="eyJoZGlkIjoiYTZlNmMxOTFlYmQwNzdlMjMwZjY2N2U1YWQxYzJmMG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1484</Words>
  <Application>Microsoft Macintosh PowerPoint</Application>
  <PresentationFormat>宽屏</PresentationFormat>
  <Paragraphs>156</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36</vt:i4>
      </vt:variant>
    </vt:vector>
  </HeadingPairs>
  <TitlesOfParts>
    <vt:vector size="42" baseType="lpstr">
      <vt:lpstr>微软雅黑</vt:lpstr>
      <vt:lpstr>Arial</vt:lpstr>
      <vt:lpstr>Calibri</vt:lpstr>
      <vt:lpstr>Wingdings</vt:lpstr>
      <vt:lpstr>Office 主题</vt:lpstr>
      <vt:lpstr>1_Office 主题</vt:lpstr>
      <vt:lpstr>PowerPoint 演示文稿</vt:lpstr>
      <vt:lpstr>目录</vt:lpstr>
      <vt:lpstr>认识 Vue Router</vt:lpstr>
      <vt:lpstr>认识Vue Router</vt:lpstr>
      <vt:lpstr>认识Vue Router</vt:lpstr>
      <vt:lpstr>认识Vue Router</vt:lpstr>
      <vt:lpstr>路由属性</vt:lpstr>
      <vt:lpstr>路由属性</vt:lpstr>
      <vt:lpstr>路由属性</vt:lpstr>
      <vt:lpstr>路由属性</vt:lpstr>
      <vt:lpstr>路由属性</vt:lpstr>
      <vt:lpstr>动态路由</vt:lpstr>
      <vt:lpstr>动态路由</vt:lpstr>
      <vt:lpstr>路由函数</vt:lpstr>
      <vt:lpstr>路由函数</vt:lpstr>
      <vt:lpstr>导航</vt:lpstr>
      <vt:lpstr>导航</vt:lpstr>
      <vt:lpstr>导航</vt:lpstr>
      <vt:lpstr>导航</vt:lpstr>
      <vt:lpstr>导航守卫</vt:lpstr>
      <vt:lpstr>导航守卫</vt:lpstr>
      <vt:lpstr>导航守卫</vt:lpstr>
      <vt:lpstr>导航守卫</vt:lpstr>
      <vt:lpstr>导航守卫</vt:lpstr>
      <vt:lpstr>导航守卫</vt:lpstr>
      <vt:lpstr>导航守卫</vt:lpstr>
      <vt:lpstr>项目8 用户登录及注册 </vt:lpstr>
      <vt:lpstr>项目8 用户登录及注册 </vt:lpstr>
      <vt:lpstr>项目8 用户登录及注册 </vt:lpstr>
      <vt:lpstr>项目8 用户登录及注册 </vt:lpstr>
      <vt:lpstr>项目8 用户登录及注册 </vt:lpstr>
      <vt:lpstr>项目8 用户登录及注册 </vt:lpstr>
      <vt:lpstr>项目8 用户登录及注册 </vt:lpstr>
      <vt:lpstr>同步训练</vt:lpstr>
      <vt:lpstr>单元小结</vt:lpstr>
      <vt:lpstr>单元小结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xiang chen</cp:lastModifiedBy>
  <cp:revision>540</cp:revision>
  <dcterms:created xsi:type="dcterms:W3CDTF">2021-08-26T09:34:00Z</dcterms:created>
  <dcterms:modified xsi:type="dcterms:W3CDTF">2024-03-25T14:44:05Z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AB50BD35566C4775B04D806471B6C655_13</vt:lpwstr>
  </property>
</Properties>
</file>