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sldIdLst>
    <p:sldId id="256" r:id="rId3"/>
    <p:sldId id="257" r:id="rId4"/>
    <p:sldId id="533" r:id="rId5"/>
    <p:sldId id="292" r:id="rId6"/>
    <p:sldId id="534" r:id="rId7"/>
    <p:sldId id="562" r:id="rId8"/>
    <p:sldId id="563" r:id="rId9"/>
    <p:sldId id="564" r:id="rId10"/>
    <p:sldId id="535" r:id="rId11"/>
    <p:sldId id="536" r:id="rId12"/>
    <p:sldId id="537" r:id="rId13"/>
    <p:sldId id="538" r:id="rId14"/>
    <p:sldId id="539" r:id="rId15"/>
    <p:sldId id="567" r:id="rId16"/>
    <p:sldId id="566" r:id="rId17"/>
    <p:sldId id="565" r:id="rId18"/>
    <p:sldId id="540" r:id="rId19"/>
    <p:sldId id="542" r:id="rId20"/>
    <p:sldId id="568" r:id="rId21"/>
    <p:sldId id="569" r:id="rId22"/>
    <p:sldId id="544" r:id="rId23"/>
    <p:sldId id="570" r:id="rId24"/>
    <p:sldId id="571" r:id="rId25"/>
    <p:sldId id="572" r:id="rId26"/>
    <p:sldId id="573" r:id="rId27"/>
    <p:sldId id="575" r:id="rId28"/>
    <p:sldId id="576" r:id="rId29"/>
    <p:sldId id="577" r:id="rId30"/>
    <p:sldId id="578" r:id="rId31"/>
    <p:sldId id="579" r:id="rId32"/>
    <p:sldId id="527" r:id="rId33"/>
    <p:sldId id="551" r:id="rId34"/>
    <p:sldId id="581" r:id="rId35"/>
    <p:sldId id="582" r:id="rId36"/>
    <p:sldId id="445" r:id="rId37"/>
    <p:sldId id="343" r:id="rId38"/>
    <p:sldId id="554" r:id="rId39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CC83"/>
    <a:srgbClr val="A9D08E"/>
    <a:srgbClr val="B7D8A1"/>
    <a:srgbClr val="C5D6CC"/>
    <a:srgbClr val="C9D9D0"/>
    <a:srgbClr val="D3E0D9"/>
    <a:srgbClr val="B5CBC0"/>
    <a:srgbClr val="98B7A8"/>
    <a:srgbClr val="0C7750"/>
    <a:srgbClr val="7992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4650" y="196818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101" name="图片 100"/>
          <p:cNvPicPr/>
          <p:nvPr userDrawn="1"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635"/>
            <a:ext cx="12192635" cy="46843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 userDrawn="1"/>
        </p:nvSpPr>
        <p:spPr>
          <a:xfrm>
            <a:off x="0" y="4606290"/>
            <a:ext cx="12192000" cy="2251710"/>
          </a:xfrm>
          <a:prstGeom prst="rect">
            <a:avLst/>
          </a:prstGeom>
          <a:solidFill>
            <a:srgbClr val="C5D6C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40000"/>
              </a:lnSpc>
              <a:buClr>
                <a:srgbClr val="A9D08E"/>
              </a:buClr>
              <a:buFont typeface="Wingdings" panose="05000000000000000000" charset="0"/>
              <a:buChar char="p"/>
              <a:defRPr/>
            </a:lvl1pPr>
            <a:lvl2pPr>
              <a:lnSpc>
                <a:spcPct val="140000"/>
              </a:lnSpc>
              <a:buClr>
                <a:srgbClr val="F8CBAD"/>
              </a:buClr>
              <a:buFont typeface="Wingdings" panose="05000000000000000000" charset="0"/>
              <a:buChar char="p"/>
              <a:defRPr/>
            </a:lvl2pPr>
            <a:lvl3pPr>
              <a:lnSpc>
                <a:spcPct val="140000"/>
              </a:lnSpc>
              <a:buClr>
                <a:srgbClr val="BFBFBF"/>
              </a:buClr>
              <a:buFont typeface="Wingdings" panose="05000000000000000000" charset="0"/>
              <a:buChar char="p"/>
              <a:defRPr/>
            </a:lvl3pPr>
            <a:lvl4pPr>
              <a:lnSpc>
                <a:spcPct val="140000"/>
              </a:lnSpc>
              <a:buClr>
                <a:srgbClr val="8FAADC"/>
              </a:buClr>
              <a:buFont typeface="Wingdings" panose="05000000000000000000" charset="0"/>
              <a:buChar char="p"/>
              <a:defRPr/>
            </a:lvl4pPr>
            <a:lvl5pPr>
              <a:lnSpc>
                <a:spcPct val="140000"/>
              </a:lnSpc>
              <a:buClr>
                <a:srgbClr val="8FAADC"/>
              </a:buClr>
              <a:buFont typeface="Wingdings" panose="05000000000000000000" charset="0"/>
              <a:buChar char="p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-24130" y="1456055"/>
            <a:ext cx="11358880" cy="18415"/>
          </a:xfrm>
          <a:prstGeom prst="line">
            <a:avLst/>
          </a:prstGeom>
          <a:ln w="28575">
            <a:solidFill>
              <a:srgbClr val="A2CC8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u=465521538,3144323540&amp;fm=253&amp;fmt=auto&amp;app=138&amp;f=PNG(1)(1)"/>
          <p:cNvPicPr>
            <a:picLocks noChangeAspect="1"/>
          </p:cNvPicPr>
          <p:nvPr userDrawn="1"/>
        </p:nvPicPr>
        <p:blipFill>
          <a:blip r:embed="rId2"/>
          <a:srcRect l="31279" t="16320" r="30544" b="15627"/>
          <a:stretch>
            <a:fillRect/>
          </a:stretch>
        </p:blipFill>
        <p:spPr>
          <a:xfrm>
            <a:off x="10656570" y="6159500"/>
            <a:ext cx="1535430" cy="698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4650" y="196818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101" name="图片 100"/>
          <p:cNvPicPr/>
          <p:nvPr userDrawn="1"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635"/>
            <a:ext cx="12192635" cy="46843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 userDrawn="1"/>
        </p:nvSpPr>
        <p:spPr>
          <a:xfrm>
            <a:off x="0" y="4606290"/>
            <a:ext cx="12192000" cy="2251710"/>
          </a:xfrm>
          <a:prstGeom prst="rect">
            <a:avLst/>
          </a:prstGeom>
          <a:solidFill>
            <a:srgbClr val="C5D6C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40000"/>
              </a:lnSpc>
              <a:buClr>
                <a:srgbClr val="A9D08E"/>
              </a:buClr>
              <a:buFont typeface="Wingdings" panose="05000000000000000000" charset="0"/>
              <a:buChar char="p"/>
              <a:defRPr/>
            </a:lvl1pPr>
            <a:lvl2pPr>
              <a:lnSpc>
                <a:spcPct val="140000"/>
              </a:lnSpc>
              <a:buClr>
                <a:srgbClr val="F8CBAD"/>
              </a:buClr>
              <a:buFont typeface="Wingdings" panose="05000000000000000000" charset="0"/>
              <a:buChar char="p"/>
              <a:defRPr/>
            </a:lvl2pPr>
            <a:lvl3pPr>
              <a:lnSpc>
                <a:spcPct val="140000"/>
              </a:lnSpc>
              <a:buClr>
                <a:srgbClr val="BFBFBF"/>
              </a:buClr>
              <a:buFont typeface="Wingdings" panose="05000000000000000000" charset="0"/>
              <a:buChar char="p"/>
              <a:defRPr/>
            </a:lvl3pPr>
            <a:lvl4pPr>
              <a:lnSpc>
                <a:spcPct val="140000"/>
              </a:lnSpc>
              <a:buClr>
                <a:srgbClr val="8FAADC"/>
              </a:buClr>
              <a:buFont typeface="Wingdings" panose="05000000000000000000" charset="0"/>
              <a:buChar char="p"/>
              <a:defRPr/>
            </a:lvl4pPr>
            <a:lvl5pPr>
              <a:lnSpc>
                <a:spcPct val="140000"/>
              </a:lnSpc>
              <a:buClr>
                <a:srgbClr val="8FAADC"/>
              </a:buClr>
              <a:buFont typeface="Wingdings" panose="05000000000000000000" charset="0"/>
              <a:buChar char="p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-24130" y="1456055"/>
            <a:ext cx="11358880" cy="18415"/>
          </a:xfrm>
          <a:prstGeom prst="line">
            <a:avLst/>
          </a:prstGeom>
          <a:ln w="28575">
            <a:solidFill>
              <a:srgbClr val="A2CC8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u=465521538,3144323540&amp;fm=253&amp;fmt=auto&amp;app=138&amp;f=PNG(1)(1)"/>
          <p:cNvPicPr>
            <a:picLocks noChangeAspect="1"/>
          </p:cNvPicPr>
          <p:nvPr userDrawn="1"/>
        </p:nvPicPr>
        <p:blipFill>
          <a:blip r:embed="rId2"/>
          <a:srcRect l="31279" t="16320" r="30544" b="15627"/>
          <a:stretch>
            <a:fillRect/>
          </a:stretch>
        </p:blipFill>
        <p:spPr>
          <a:xfrm>
            <a:off x="10656570" y="6159500"/>
            <a:ext cx="1535430" cy="698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311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2D050"/>
        </a:buClr>
        <a:buFont typeface="Wingdings" panose="05000000000000000000" charset="0"/>
        <a:buChar char="p"/>
        <a:defRPr sz="2800" kern="1200">
          <a:solidFill>
            <a:srgbClr val="05482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5482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5482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5482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5482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311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2D050"/>
        </a:buClr>
        <a:buFont typeface="Wingdings" panose="05000000000000000000" charset="0"/>
        <a:buChar char="p"/>
        <a:defRPr sz="2800" kern="1200">
          <a:solidFill>
            <a:srgbClr val="05482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5482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5482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5482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5482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36.xml"/><Relationship Id="rId7" Type="http://schemas.openxmlformats.org/officeDocument/2006/relationships/image" Target="../media/image20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24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0.xml"/><Relationship Id="rId7" Type="http://schemas.openxmlformats.org/officeDocument/2006/relationships/image" Target="../media/image5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712200" y="6071870"/>
            <a:ext cx="2766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主讲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zh-CN" altLang="en-US" sz="2800">
                <a:solidFill>
                  <a:schemeClr val="accent5">
                    <a:lumMod val="50000"/>
                  </a:schemeClr>
                </a:solidFill>
              </a:rPr>
              <a:t>陈向</a:t>
            </a:r>
            <a:endParaRPr lang="zh-CN" alt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2700" y="3394710"/>
            <a:ext cx="12179935" cy="960755"/>
          </a:xfrm>
          <a:prstGeom prst="rect">
            <a:avLst/>
          </a:prstGeom>
          <a:solidFill>
            <a:srgbClr val="00C18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480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Vue.js 前端开发基础及项目化应用</a:t>
            </a:r>
            <a:endParaRPr lang="zh-CN" altLang="en-US" sz="480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103880" y="4936490"/>
            <a:ext cx="56788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>
                <a:solidFill>
                  <a:schemeClr val="accent5">
                    <a:lumMod val="50000"/>
                  </a:schemeClr>
                </a:solidFill>
              </a:rPr>
              <a:t>单元六</a:t>
            </a:r>
            <a:r>
              <a:rPr lang="en-US" altLang="zh-CN" sz="360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zh-CN" altLang="en-US" sz="3600">
                <a:solidFill>
                  <a:schemeClr val="accent5">
                    <a:lumMod val="50000"/>
                  </a:schemeClr>
                </a:solidFill>
              </a:rPr>
              <a:t>组合式API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altLang="zh-CN" dirty="0">
                <a:sym typeface="+mn-ea"/>
              </a:rPr>
              <a:t>setup</a:t>
            </a:r>
            <a:r>
              <a:rPr lang="zh-CN" altLang="en-US" dirty="0">
                <a:sym typeface="+mn-ea"/>
              </a:rPr>
              <a:t>函数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1765" y="1576705"/>
            <a:ext cx="5499735" cy="3114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685790" y="1586865"/>
            <a:ext cx="6309360" cy="360870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zh-CN" altLang="en-US" dirty="0">
                <a:sym typeface="+mn-ea"/>
              </a:rPr>
              <a:t>访问生命周期钩子函数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51490" cy="4817110"/>
          </a:xfrm>
        </p:spPr>
        <p:txBody>
          <a:bodyPr anchor="t">
            <a:normAutofit/>
          </a:bodyPr>
          <a:lstStyle/>
          <a:p>
            <a:pPr lvl="0"/>
            <a:r>
              <a:rPr lang="zh-CN" dirty="0"/>
              <a:t>可访问的钩子函数： beforeMount、mounted、beforeUpdate、updated、beforeUnmount、unmounted </a:t>
            </a:r>
          </a:p>
          <a:p>
            <a:pPr lvl="0"/>
            <a:r>
              <a:rPr lang="zh-CN" dirty="0"/>
              <a:t>访问方法：在每个钩子函数名之前加上“on”，并将函数名首字母改为大写</a:t>
            </a:r>
          </a:p>
          <a:p>
            <a:pPr lvl="1"/>
            <a:endParaRPr lang="zh-CN" dirty="0"/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zh-CN" altLang="en-US" dirty="0">
                <a:sym typeface="+mn-ea"/>
              </a:rPr>
              <a:t>访问生命周期钩子函数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41965" cy="1893570"/>
          </a:xfrm>
        </p:spPr>
        <p:txBody>
          <a:bodyPr anchor="t">
            <a:normAutofit/>
          </a:bodyPr>
          <a:lstStyle/>
          <a:p>
            <a:pPr lvl="0"/>
            <a:r>
              <a:rPr lang="zh-CN" dirty="0"/>
              <a:t> 访问</a:t>
            </a:r>
            <a:r>
              <a:rPr lang="en-US" dirty="0"/>
              <a:t>mounted</a:t>
            </a:r>
            <a:r>
              <a:rPr lang="zh-CN" altLang="en-US" dirty="0"/>
              <a:t>函数</a:t>
            </a:r>
            <a:r>
              <a:rPr lang="zh-CN" dirty="0"/>
              <a:t>示例</a:t>
            </a:r>
          </a:p>
          <a:p>
            <a:pPr marL="457200" lvl="1" indent="0">
              <a:buNone/>
            </a:pPr>
            <a:endParaRPr lang="zh-CN" altLang="en-US"/>
          </a:p>
          <a:p>
            <a:pPr lvl="1"/>
            <a:endParaRPr lang="zh-CN" dirty="0"/>
          </a:p>
          <a:p>
            <a:pPr lvl="1"/>
            <a:endParaRPr lang="zh-CN" dirty="0"/>
          </a:p>
          <a:p>
            <a:pPr lvl="1"/>
            <a:endParaRPr lang="zh-CN" dirty="0"/>
          </a:p>
          <a:p>
            <a:pPr lvl="1"/>
            <a:endParaRPr 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084580" y="4622165"/>
            <a:ext cx="4618990" cy="9220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/>
              <a:t>浏览器页面和控制台均显示“这是一个局部组件”信息，且控制台还输出了字符串“mounted is invoked”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273935" y="3913505"/>
            <a:ext cx="1689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/>
              <a:t>示例运行结果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863715" y="1893570"/>
            <a:ext cx="4845685" cy="48456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rcRect t="-1522" r="7165"/>
          <a:stretch>
            <a:fillRect/>
          </a:stretch>
        </p:blipFill>
        <p:spPr>
          <a:xfrm>
            <a:off x="6553835" y="102870"/>
            <a:ext cx="5255260" cy="164846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zh-CN" altLang="en-US" dirty="0">
                <a:sym typeface="+mn-ea"/>
              </a:rPr>
              <a:t>响应性原理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41965" cy="4817110"/>
          </a:xfrm>
        </p:spPr>
        <p:txBody>
          <a:bodyPr anchor="t">
            <a:normAutofit/>
          </a:bodyPr>
          <a:lstStyle/>
          <a:p>
            <a:pPr lvl="0"/>
            <a:r>
              <a:rPr lang="zh-CN" sz="2400" dirty="0"/>
              <a:t> 响应性是一种自动响应数据变化的代码机制。其本质工作是监听数据的变化，并做出相应的处理</a:t>
            </a:r>
          </a:p>
          <a:p>
            <a:pPr lvl="1"/>
            <a:r>
              <a:rPr lang="zh-CN" sz="1995" dirty="0"/>
              <a:t>副作用函数：它是会引起副作用的函数，它的执行会直接或间接影响该函数作用域之外的部分，例如：</a:t>
            </a:r>
          </a:p>
          <a:p>
            <a:pPr lvl="1"/>
            <a:endParaRPr lang="zh-CN" sz="1995" dirty="0"/>
          </a:p>
          <a:p>
            <a:pPr lvl="1"/>
            <a:endParaRPr lang="zh-CN" sz="2000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84935" y="3688080"/>
            <a:ext cx="6391275" cy="166052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zh-CN" altLang="en-US" dirty="0">
                <a:sym typeface="+mn-ea"/>
              </a:rPr>
              <a:t>响应性原理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41965" cy="4817110"/>
          </a:xfrm>
        </p:spPr>
        <p:txBody>
          <a:bodyPr anchor="t">
            <a:normAutofit/>
          </a:bodyPr>
          <a:lstStyle/>
          <a:p>
            <a:pPr lvl="1"/>
            <a:r>
              <a:rPr lang="zh-CN" sz="2000" dirty="0"/>
              <a:t>副作用函数实现对数据响应需要满足的条件</a:t>
            </a:r>
          </a:p>
          <a:p>
            <a:pPr lvl="2"/>
            <a:r>
              <a:rPr lang="zh-CN" sz="1665" dirty="0"/>
              <a:t>effect 函数的执行触发对 obj.text 的读取操作</a:t>
            </a:r>
          </a:p>
          <a:p>
            <a:pPr lvl="2"/>
            <a:r>
              <a:rPr lang="zh-CN" sz="1665" dirty="0"/>
              <a:t>修改 obj.text 的值，触发 effect 函数的重新执行，并影响它的执行结果</a:t>
            </a:r>
          </a:p>
          <a:p>
            <a:pPr lvl="1"/>
            <a:endParaRPr lang="zh-CN" sz="1995" dirty="0"/>
          </a:p>
          <a:p>
            <a:pPr lvl="1"/>
            <a:endParaRPr lang="zh-CN" sz="1995" dirty="0"/>
          </a:p>
          <a:p>
            <a:pPr lvl="1"/>
            <a:endParaRPr lang="zh-CN" sz="1995" dirty="0"/>
          </a:p>
          <a:p>
            <a:pPr lvl="1"/>
            <a:endParaRPr lang="zh-CN" sz="1995" dirty="0"/>
          </a:p>
          <a:p>
            <a:pPr lvl="1"/>
            <a:r>
              <a:rPr lang="zh-CN" sz="1995" dirty="0"/>
              <a:t>Vue3 中有 3 种 effect 函数，它们分别对应视图渲染、计算属性和数据监听器</a:t>
            </a:r>
          </a:p>
          <a:p>
            <a:pPr lvl="1"/>
            <a:endParaRPr lang="zh-CN" sz="1995" dirty="0"/>
          </a:p>
          <a:p>
            <a:pPr lvl="1"/>
            <a:endParaRPr lang="zh-CN" sz="2000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91005" y="2988310"/>
            <a:ext cx="6128385" cy="170561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zh-CN" altLang="en-US" dirty="0">
                <a:sym typeface="+mn-ea"/>
              </a:rPr>
              <a:t>响应性原理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41965" cy="4817110"/>
          </a:xfrm>
        </p:spPr>
        <p:txBody>
          <a:bodyPr anchor="t">
            <a:normAutofit/>
          </a:bodyPr>
          <a:lstStyle/>
          <a:p>
            <a:pPr lvl="0"/>
            <a:r>
              <a:rPr lang="zh-CN" sz="2395" dirty="0"/>
              <a:t>Proxy</a:t>
            </a:r>
          </a:p>
          <a:p>
            <a:pPr lvl="1"/>
            <a:r>
              <a:rPr lang="zh-CN" sz="2055" dirty="0"/>
              <a:t>Proxy 被称为代理，它包装了另一个对象，即在该对象和外界之间设置拦截，以便对外界的访问进行过滤和修改</a:t>
            </a:r>
          </a:p>
          <a:p>
            <a:pPr lvl="1"/>
            <a:r>
              <a:rPr lang="zh-CN" sz="2055" dirty="0"/>
              <a:t>定义</a:t>
            </a:r>
            <a:r>
              <a:rPr lang="en-US" altLang="zh-CN" sz="2055" dirty="0"/>
              <a:t>Proxy</a:t>
            </a:r>
            <a:r>
              <a:rPr lang="zh-CN" altLang="en-US" sz="2055" dirty="0"/>
              <a:t>对象的</a:t>
            </a:r>
            <a:r>
              <a:rPr lang="zh-CN" sz="2055" dirty="0"/>
              <a:t>语法</a:t>
            </a:r>
          </a:p>
          <a:p>
            <a:pPr lvl="1"/>
            <a:endParaRPr lang="zh-CN" sz="2055" dirty="0"/>
          </a:p>
          <a:p>
            <a:pPr lvl="1"/>
            <a:endParaRPr lang="zh-CN" sz="2055" dirty="0"/>
          </a:p>
          <a:p>
            <a:pPr lvl="1"/>
            <a:endParaRPr lang="zh-CN" sz="2055" dirty="0"/>
          </a:p>
          <a:p>
            <a:pPr lvl="1"/>
            <a:r>
              <a:rPr lang="en-US" altLang="zh-CN" sz="2055" dirty="0"/>
              <a:t> </a:t>
            </a:r>
            <a:endParaRPr lang="zh-CN" sz="1710" dirty="0"/>
          </a:p>
          <a:p>
            <a:pPr lvl="1"/>
            <a:endParaRPr lang="zh-CN" sz="1995" dirty="0"/>
          </a:p>
          <a:p>
            <a:pPr lvl="1"/>
            <a:endParaRPr lang="zh-CN" sz="2000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230370" y="3149600"/>
            <a:ext cx="5213350" cy="47053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zh-CN" altLang="en-US" dirty="0">
                <a:sym typeface="+mn-ea"/>
              </a:rPr>
              <a:t>响应性原理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41965" cy="4817110"/>
          </a:xfrm>
        </p:spPr>
        <p:txBody>
          <a:bodyPr anchor="t">
            <a:normAutofit/>
          </a:bodyPr>
          <a:lstStyle/>
          <a:p>
            <a:pPr lvl="0"/>
            <a:r>
              <a:rPr lang="zh-CN" sz="2395" dirty="0"/>
              <a:t>响应式数据的实现过程</a:t>
            </a:r>
          </a:p>
          <a:p>
            <a:pPr lvl="1"/>
            <a:endParaRPr lang="zh-CN" sz="2055" dirty="0"/>
          </a:p>
          <a:p>
            <a:pPr lvl="1"/>
            <a:endParaRPr lang="zh-CN" sz="2055" dirty="0"/>
          </a:p>
          <a:p>
            <a:pPr lvl="1"/>
            <a:endParaRPr lang="zh-CN" sz="2055" dirty="0"/>
          </a:p>
          <a:p>
            <a:pPr lvl="1"/>
            <a:r>
              <a:rPr lang="en-US" altLang="zh-CN" sz="2055" dirty="0"/>
              <a:t> </a:t>
            </a:r>
            <a:endParaRPr lang="zh-CN" sz="1710" dirty="0"/>
          </a:p>
          <a:p>
            <a:pPr lvl="1"/>
            <a:endParaRPr lang="zh-CN" sz="1995" dirty="0"/>
          </a:p>
          <a:p>
            <a:pPr lvl="1"/>
            <a:endParaRPr lang="zh-CN" sz="2000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2225" y="2276475"/>
            <a:ext cx="8772525" cy="430339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zh-CN" altLang="en-US" dirty="0">
                <a:sym typeface="+mn-ea"/>
              </a:rPr>
              <a:t>响应性原理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41330" cy="4817110"/>
          </a:xfrm>
        </p:spPr>
        <p:txBody>
          <a:bodyPr anchor="t">
            <a:normAutofit/>
          </a:bodyPr>
          <a:lstStyle/>
          <a:p>
            <a:pPr lvl="0"/>
            <a:r>
              <a:rPr lang="zh-CN" dirty="0"/>
              <a:t>实现响应式数据示例</a:t>
            </a:r>
          </a:p>
          <a:p>
            <a:pPr lvl="1"/>
            <a:endParaRPr lang="zh-CN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915920" y="2339975"/>
            <a:ext cx="4464685" cy="40322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rcRect r="5361"/>
          <a:stretch>
            <a:fillRect/>
          </a:stretch>
        </p:blipFill>
        <p:spPr>
          <a:xfrm>
            <a:off x="7431405" y="2364105"/>
            <a:ext cx="4648200" cy="19208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431405" y="4315460"/>
            <a:ext cx="4648200" cy="7004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6530" y="4559935"/>
            <a:ext cx="2461895" cy="9220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/>
              <a:t>浏览器页面上先是显示“hello world”，3s 后变成了“hello Vue.js”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79425" y="3965575"/>
            <a:ext cx="1605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/>
              <a:t>示例运行结果</a:t>
            </a:r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zh-CN" altLang="en-US" dirty="0">
                <a:sym typeface="+mn-ea"/>
              </a:rPr>
              <a:t>响应性 API 的应用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41330" cy="4817110"/>
          </a:xfrm>
        </p:spPr>
        <p:txBody>
          <a:bodyPr anchor="t">
            <a:normAutofit/>
          </a:bodyPr>
          <a:lstStyle/>
          <a:p>
            <a:pPr lvl="0"/>
            <a:r>
              <a:rPr lang="zh-CN" dirty="0"/>
              <a:t>常用</a:t>
            </a:r>
            <a:r>
              <a:rPr lang="en-US" altLang="zh-CN" dirty="0"/>
              <a:t>API</a:t>
            </a:r>
            <a:r>
              <a:rPr lang="zh-CN" dirty="0"/>
              <a:t>有： reactive、ref、toRef、toRefs、computed和 watch 等</a:t>
            </a:r>
          </a:p>
          <a:p>
            <a:pPr lvl="0"/>
            <a:r>
              <a:rPr lang="zh-CN" dirty="0"/>
              <a:t>reactive 和 ref</a:t>
            </a:r>
          </a:p>
          <a:p>
            <a:pPr lvl="1"/>
            <a:r>
              <a:rPr lang="zh-CN" dirty="0"/>
              <a:t>作用：在</a:t>
            </a:r>
            <a:r>
              <a:rPr lang="en-US" altLang="zh-CN" dirty="0"/>
              <a:t>setup</a:t>
            </a:r>
            <a:r>
              <a:rPr lang="zh-CN" altLang="en-US" dirty="0"/>
              <a:t>函数中，对所定义的</a:t>
            </a:r>
            <a:r>
              <a:rPr lang="zh-CN" dirty="0"/>
              <a:t>变量进行包装并返回响应式数据</a:t>
            </a:r>
          </a:p>
          <a:p>
            <a:pPr lvl="0"/>
            <a:r>
              <a:rPr lang="zh-CN" dirty="0"/>
              <a:t>reactive：根据传入的对象，返回一个深度响应式对象</a:t>
            </a:r>
          </a:p>
          <a:p>
            <a:pPr lvl="0"/>
            <a:r>
              <a:rPr lang="zh-CN" dirty="0"/>
              <a:t>ref：只接收一个基本类型数据，并返回一个响应式且可变的 ref 对象</a:t>
            </a:r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zh-CN" altLang="en-US" dirty="0">
                <a:sym typeface="+mn-ea"/>
              </a:rPr>
              <a:t>响应性 API 的应用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41330" cy="4817110"/>
          </a:xfrm>
        </p:spPr>
        <p:txBody>
          <a:bodyPr anchor="t">
            <a:normAutofit/>
          </a:bodyPr>
          <a:lstStyle/>
          <a:p>
            <a:pPr lvl="0"/>
            <a:r>
              <a:rPr lang="zh-CN" dirty="0"/>
              <a:t>ref 和 reactive 应用示例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985135" y="3970020"/>
            <a:ext cx="5260340" cy="9220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在页面上分别单击“修改 title”“修改 student”和“修改 product”按钮，页面中的 title、student 和 product 的值会随之发生变化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93260" y="3201035"/>
            <a:ext cx="1647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/>
              <a:t>示例运行结果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组合式 API</a:t>
            </a:r>
          </a:p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响应性 API </a:t>
            </a:r>
          </a:p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provide/inject 响应式传值</a:t>
            </a:r>
          </a:p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 6 查询历史名城相关诗词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zh-CN" altLang="en-US" dirty="0">
                <a:sym typeface="+mn-ea"/>
              </a:rPr>
              <a:t>响应性 API 的应用</a:t>
            </a: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1095" y="1495425"/>
            <a:ext cx="4286885" cy="52311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rcRect r="6013"/>
          <a:stretch>
            <a:fillRect/>
          </a:stretch>
        </p:blipFill>
        <p:spPr>
          <a:xfrm>
            <a:off x="5695315" y="1446530"/>
            <a:ext cx="4406900" cy="22834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695315" y="3559175"/>
            <a:ext cx="4406265" cy="316738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zh-CN" altLang="en-US" dirty="0">
                <a:sym typeface="+mn-ea"/>
              </a:rPr>
              <a:t>响应性 API 的应用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41330" cy="4817110"/>
          </a:xfrm>
        </p:spPr>
        <p:txBody>
          <a:bodyPr anchor="t">
            <a:normAutofit/>
          </a:bodyPr>
          <a:lstStyle/>
          <a:p>
            <a:pPr lvl="0"/>
            <a:r>
              <a:rPr lang="zh-CN" dirty="0"/>
              <a:t>toRef 和 toRefs</a:t>
            </a:r>
          </a:p>
          <a:p>
            <a:pPr lvl="1"/>
            <a:r>
              <a:rPr lang="zh-CN" dirty="0"/>
              <a:t>作用：将响应式对象中的属性也转换为响应式的，但</a:t>
            </a:r>
            <a:r>
              <a:rPr lang="zh-CN" dirty="0">
                <a:sym typeface="+mn-ea"/>
              </a:rPr>
              <a:t>toRef 只能转换一个属性，而toRefs可以处理该对象的所有属性</a:t>
            </a:r>
          </a:p>
          <a:p>
            <a:pPr lvl="1"/>
            <a:r>
              <a:rPr lang="zh-CN" dirty="0"/>
              <a:t>toRef  接收两个参数</a:t>
            </a:r>
            <a:r>
              <a:rPr lang="en-US" altLang="zh-CN" dirty="0"/>
              <a:t>(</a:t>
            </a:r>
            <a:r>
              <a:rPr lang="zh-CN" dirty="0"/>
              <a:t>源响应式对象和属性名</a:t>
            </a:r>
            <a:r>
              <a:rPr lang="en-US" altLang="zh-CN" dirty="0"/>
              <a:t>)</a:t>
            </a:r>
            <a:r>
              <a:rPr lang="zh-CN" dirty="0"/>
              <a:t>，返回一个 ref 数据，并且转换后的值和转换前的值是关联的</a:t>
            </a:r>
          </a:p>
          <a:p>
            <a:pPr lvl="1"/>
            <a:r>
              <a:rPr lang="zh-CN" dirty="0"/>
              <a:t>toRefs 接收一个对象类型参数，返回的结果对象的每个属性都是指向原始对象相应属性的 ref对象</a:t>
            </a:r>
          </a:p>
          <a:p>
            <a:pPr lvl="1"/>
            <a:endParaRPr lang="zh-CN" dirty="0"/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zh-CN" altLang="en-US" dirty="0">
                <a:sym typeface="+mn-ea"/>
              </a:rPr>
              <a:t>响应性 API 的应用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41330" cy="4817110"/>
          </a:xfrm>
        </p:spPr>
        <p:txBody>
          <a:bodyPr anchor="t">
            <a:normAutofit/>
          </a:bodyPr>
          <a:lstStyle/>
          <a:p>
            <a:pPr lvl="0"/>
            <a:r>
              <a:rPr lang="zh-CN" dirty="0"/>
              <a:t>toRef 和 toRefs应用示例</a:t>
            </a:r>
          </a:p>
          <a:p>
            <a:pPr lvl="1"/>
            <a:endParaRPr 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3346450" y="4189730"/>
            <a:ext cx="5207635" cy="9220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/>
              <a:t>分别单击“修改 title”“修改 student”和“修改 product”按钮，页面中的 title、student 和 product 的值会随之发生变化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916805" y="3479800"/>
            <a:ext cx="1584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/>
              <a:t>示例运行结果</a:t>
            </a:r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zh-CN" altLang="en-US" dirty="0">
                <a:sym typeface="+mn-ea"/>
              </a:rPr>
              <a:t>响应性 API 的应用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8200" y="30480"/>
            <a:ext cx="5017770" cy="67538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142355" y="30480"/>
            <a:ext cx="4407535" cy="680085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zh-CN" altLang="en-US" dirty="0">
                <a:sym typeface="+mn-ea"/>
              </a:rPr>
              <a:t>响应性 API 的应用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41330" cy="4817110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 dirty="0"/>
              <a:t>computed</a:t>
            </a:r>
          </a:p>
          <a:p>
            <a:pPr lvl="1"/>
            <a:r>
              <a:rPr lang="zh-CN" dirty="0"/>
              <a:t>作用：在 setup 函数中的作用仍然是缓存数据，但使用方法有些不同</a:t>
            </a:r>
          </a:p>
          <a:p>
            <a:pPr lvl="1"/>
            <a:endParaRPr 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3346450" y="4189730"/>
            <a:ext cx="5342255" cy="9220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浏览器页面上显示 count 为 1，computedCount 为 2，每单击一次“递增”按钮，count 和 computedCount 均会增加 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916805" y="3479800"/>
            <a:ext cx="1584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/>
              <a:t>示例运行结果</a:t>
            </a:r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zh-CN" altLang="en-US" dirty="0">
                <a:sym typeface="+mn-ea"/>
              </a:rPr>
              <a:t>响应性 API 的应用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8200" y="1586230"/>
            <a:ext cx="5123815" cy="36277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269355" y="1586230"/>
            <a:ext cx="4723130" cy="354266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zh-CN" altLang="en-US" dirty="0">
                <a:sym typeface="+mn-ea"/>
              </a:rPr>
              <a:t>响应性 API 的应用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41330" cy="4817110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 dirty="0"/>
              <a:t>watch</a:t>
            </a:r>
          </a:p>
          <a:p>
            <a:pPr lvl="1"/>
            <a:r>
              <a:rPr lang="zh-CN" dirty="0"/>
              <a:t>作用：仍用于侦听指定的数据源，并在回调函数中调用副作用函数。但用法与选项式 API 中的有些不同</a:t>
            </a:r>
          </a:p>
          <a:p>
            <a:pPr lvl="1"/>
            <a:r>
              <a:rPr lang="zh-CN" dirty="0"/>
              <a:t>语法：watch 接收的参数是监听对象和回调函数，其中监听对象可以是使用 ref 或 reactive 定义的响应式对象、具有返回值的 getter 函数，或是由这些类型的值组成的数组；回调函数有两个参数：监听对象的原始值和更新值</a:t>
            </a:r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zh-CN" altLang="en-US" dirty="0">
                <a:sym typeface="+mn-ea"/>
              </a:rPr>
              <a:t>响应性 API 的应用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41330" cy="4817110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 dirty="0"/>
              <a:t>watch</a:t>
            </a:r>
            <a:r>
              <a:rPr lang="zh-CN" altLang="en-US" dirty="0"/>
              <a:t>（续）</a:t>
            </a:r>
            <a:endParaRPr lang="en-US" altLang="zh-CN" dirty="0"/>
          </a:p>
          <a:p>
            <a:pPr lvl="1"/>
            <a:r>
              <a:rPr lang="zh-CN" dirty="0"/>
              <a:t>监听使用 ref 定义的对象</a:t>
            </a:r>
          </a:p>
          <a:p>
            <a:pPr lvl="1"/>
            <a:endParaRPr lang="zh-CN" dirty="0"/>
          </a:p>
          <a:p>
            <a:pPr lvl="1"/>
            <a:endParaRPr lang="zh-CN" dirty="0"/>
          </a:p>
          <a:p>
            <a:pPr lvl="1"/>
            <a:r>
              <a:rPr lang="zh-CN" dirty="0"/>
              <a:t>监听使用 reactive 定义的对象的某个属性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155565" y="2265045"/>
            <a:ext cx="6313170" cy="13157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281295" y="4152265"/>
            <a:ext cx="5892800" cy="270573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provide/inject 响应式传值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41330" cy="4817110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 dirty="0"/>
              <a:t>provide</a:t>
            </a:r>
            <a:r>
              <a:rPr lang="zh-CN" altLang="en-US" dirty="0"/>
              <a:t>和</a:t>
            </a:r>
            <a:r>
              <a:rPr lang="en-US" altLang="zh-CN" dirty="0"/>
              <a:t>inject</a:t>
            </a:r>
            <a:r>
              <a:rPr lang="zh-CN" altLang="en-US" dirty="0"/>
              <a:t>组合使用的作用</a:t>
            </a:r>
            <a:endParaRPr lang="en-US" altLang="zh-CN" dirty="0"/>
          </a:p>
          <a:p>
            <a:pPr lvl="1"/>
            <a:r>
              <a:rPr lang="zh-CN" altLang="en-US" dirty="0"/>
              <a:t>实现跨层传递数据，其中</a:t>
            </a:r>
            <a:r>
              <a:rPr lang="en-US" altLang="zh-CN" dirty="0"/>
              <a:t>provide</a:t>
            </a:r>
            <a:r>
              <a:rPr lang="zh-CN" altLang="en-US" dirty="0"/>
              <a:t>提供数据和函数，为后代组件所用；</a:t>
            </a:r>
            <a:r>
              <a:rPr lang="en-US" altLang="zh-CN" dirty="0"/>
              <a:t>inject</a:t>
            </a:r>
            <a:r>
              <a:rPr lang="zh-CN" altLang="en-US" dirty="0"/>
              <a:t>则为后代组件提供注入的入口，所注入的即</a:t>
            </a:r>
            <a:r>
              <a:rPr lang="en-US" altLang="zh-CN" dirty="0"/>
              <a:t>provide </a:t>
            </a:r>
            <a:r>
              <a:rPr lang="zh-CN" altLang="en-US" dirty="0"/>
              <a:t>所提供的数据和函数</a:t>
            </a:r>
            <a:endParaRPr lang="en-US" altLang="zh-CN" dirty="0"/>
          </a:p>
          <a:p>
            <a:pPr lvl="1"/>
            <a:r>
              <a:rPr lang="zh-CN" altLang="en-US" dirty="0"/>
              <a:t>示例：利用 </a:t>
            </a:r>
            <a:r>
              <a:rPr lang="en-US" altLang="zh-CN" dirty="0"/>
              <a:t>provide </a:t>
            </a:r>
            <a:r>
              <a:rPr lang="zh-CN" altLang="en-US" dirty="0"/>
              <a:t>和 </a:t>
            </a:r>
            <a:r>
              <a:rPr lang="en-US" altLang="zh-CN" dirty="0"/>
              <a:t>inject </a:t>
            </a:r>
            <a:r>
              <a:rPr lang="zh-CN" altLang="en-US" dirty="0"/>
              <a:t>实现跨层传递数据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C34DD6-630E-689B-E594-1A391EC6BC52}"/>
              </a:ext>
            </a:extLst>
          </p:cNvPr>
          <p:cNvSpPr txBox="1"/>
          <p:nvPr/>
        </p:nvSpPr>
        <p:spPr>
          <a:xfrm>
            <a:off x="3363985" y="5541605"/>
            <a:ext cx="576323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effectLst/>
                <a:latin typeface="FZLanTingKanHei-R-GBK"/>
              </a:rPr>
              <a:t>在页面上每次单击父组件中的“递增”按钮时，父、子和孙组件显示的数据均同时递增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FZLanTingKanHei-R-GBK"/>
              </a:rPr>
              <a:t>10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FZLanTingKanHei-R-GBK"/>
              </a:rPr>
              <a:t>，单击孙组件中的“递减”按钮时，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FZLanTingKanHei-R-GBK"/>
              </a:rPr>
              <a:t>3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FZLanTingKanHei-R-GBK"/>
              </a:rPr>
              <a:t>个组件也同时递减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FZLanTingKanHei-R-GBK"/>
              </a:rPr>
              <a:t>10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21F39D-F17C-5BE8-9776-6847C94934AE}"/>
              </a:ext>
            </a:extLst>
          </p:cNvPr>
          <p:cNvSpPr txBox="1"/>
          <p:nvPr/>
        </p:nvSpPr>
        <p:spPr>
          <a:xfrm>
            <a:off x="4983917" y="4729760"/>
            <a:ext cx="1584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/>
              <a:t>示例运行结果</a:t>
            </a:r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provide/inject 响应式传值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4ACA76-BAF7-D658-5075-84CDE6339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5" y="1601032"/>
            <a:ext cx="4088665" cy="35162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293DC20-99DD-2FE1-484A-A78C81FD3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12" y="1601032"/>
            <a:ext cx="3707934" cy="226093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65C5889-2457-5C8E-D992-8736350504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52" r="5820"/>
          <a:stretch/>
        </p:blipFill>
        <p:spPr>
          <a:xfrm>
            <a:off x="4353885" y="3867428"/>
            <a:ext cx="3688361" cy="227381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401C6B6-9BB4-CB64-3581-717B31DDB3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2108" y="1584254"/>
            <a:ext cx="3636739" cy="386076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2DDC8E8-B607-112D-7A71-8AE0739486EF}"/>
              </a:ext>
            </a:extLst>
          </p:cNvPr>
          <p:cNvSpPr txBox="1"/>
          <p:nvPr/>
        </p:nvSpPr>
        <p:spPr>
          <a:xfrm>
            <a:off x="5090069" y="62877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程序主要代码</a:t>
            </a:r>
          </a:p>
        </p:txBody>
      </p:sp>
    </p:spTree>
    <p:extLst>
      <p:ext uri="{BB962C8B-B14F-4D97-AF65-F5344CB8AC3E}">
        <p14:creationId xmlns:p14="http://schemas.microsoft.com/office/powerpoint/2010/main" val="2805467455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zh-CN" altLang="en-US" dirty="0">
                <a:sym typeface="+mn-ea"/>
              </a:rPr>
              <a:t>认识组合式 API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r>
              <a:rPr lang="zh-CN" dirty="0"/>
              <a:t> </a:t>
            </a:r>
            <a:r>
              <a:rPr lang="en-US" altLang="zh-CN" dirty="0"/>
              <a:t>Vue</a:t>
            </a:r>
            <a:r>
              <a:rPr lang="zh-CN" altLang="en-US" dirty="0"/>
              <a:t>编写组件方式：选项式 API 和组合式 API</a:t>
            </a:r>
          </a:p>
          <a:p>
            <a:pPr lvl="1"/>
            <a:r>
              <a:rPr lang="zh-CN" altLang="en-US" dirty="0"/>
              <a:t>两者对比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rcRect l="2181" t="-418" r="1259" b="5380"/>
          <a:stretch>
            <a:fillRect/>
          </a:stretch>
        </p:blipFill>
        <p:spPr>
          <a:xfrm>
            <a:off x="2291080" y="2731770"/>
            <a:ext cx="7305675" cy="40386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r>
              <a:rPr lang="zh-CN" altLang="en-US" dirty="0">
                <a:solidFill>
                  <a:srgbClr val="000000"/>
                </a:solidFill>
                <a:effectLst/>
                <a:latin typeface="FZLanTingHei-DB-GBK"/>
              </a:rPr>
              <a:t>需求描述 </a:t>
            </a:r>
            <a:endParaRPr lang="en-US" altLang="zh-CN" dirty="0">
              <a:solidFill>
                <a:srgbClr val="000000"/>
              </a:solidFill>
              <a:effectLst/>
              <a:latin typeface="FZLanTingHei-DB-GBK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effectLst/>
                <a:latin typeface="FZLanTingKanHei-R-GBK"/>
              </a:rPr>
              <a:t>在历史名城游网站的诗词栏目中，要求根据用户所选区域里的城市名称，查询相关的诗词，并显示出诗词的名称、作者及其所属朝代和内容</a:t>
            </a:r>
            <a:endParaRPr lang="zh-CN" altLang="en-US" dirty="0">
              <a:sym typeface="+mn-ea"/>
            </a:endParaRP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项目 </a:t>
            </a:r>
            <a:r>
              <a:rPr lang="en-US" altLang="zh-CN" dirty="0"/>
              <a:t>6</a:t>
            </a:r>
            <a:r>
              <a:rPr lang="zh-CN" altLang="en-US" dirty="0"/>
              <a:t> 查询历史名城相关诗词 </a:t>
            </a:r>
            <a:endParaRPr lang="zh-CN" altLang="en-US" dirty="0"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64CA00-9AD4-6ED0-B799-708ACA01C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608" y="3703155"/>
            <a:ext cx="3971353" cy="278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98785"/>
      </p:ext>
    </p:extLst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实现思路 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  <a:effectLst/>
                <a:latin typeface="+mn-ea"/>
              </a:rPr>
              <a:t>将查询处理部分构建成局部组件，作为根组件的子组件</a:t>
            </a:r>
            <a:endParaRPr lang="zh-CN" altLang="en-US" dirty="0">
              <a:latin typeface="+mn-ea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effectLst/>
                <a:latin typeface="+mn-ea"/>
              </a:rPr>
              <a:t>根组件通过 </a:t>
            </a:r>
            <a:r>
              <a:rPr lang="en-US" altLang="zh-CN" dirty="0">
                <a:solidFill>
                  <a:srgbClr val="000000"/>
                </a:solidFill>
                <a:effectLst/>
                <a:latin typeface="+mn-ea"/>
              </a:rPr>
              <a:t>props 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ea"/>
              </a:rPr>
              <a:t>将所选区域里的城市列表传递给子组件，作为用户选择城市的依据</a:t>
            </a:r>
            <a:endParaRPr lang="zh-CN" altLang="en-US" dirty="0">
              <a:latin typeface="+mn-ea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effectLst/>
                <a:latin typeface="+mn-ea"/>
              </a:rPr>
              <a:t>根据查询结果，利用计算属性 </a:t>
            </a:r>
            <a:r>
              <a:rPr lang="en-US" altLang="zh-CN" dirty="0">
                <a:solidFill>
                  <a:srgbClr val="000000"/>
                </a:solidFill>
                <a:effectLst/>
                <a:latin typeface="+mn-ea"/>
              </a:rPr>
              <a:t>computed 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ea"/>
              </a:rPr>
              <a:t>更新某个城市相关诗词的数量。 </a:t>
            </a:r>
            <a:endParaRPr lang="zh-CN" altLang="en-US" dirty="0">
              <a:latin typeface="+mn-ea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effectLst/>
                <a:latin typeface="+mn-ea"/>
              </a:rPr>
              <a:t>采用 </a:t>
            </a:r>
            <a:r>
              <a:rPr lang="en-US" altLang="zh-CN" dirty="0">
                <a:solidFill>
                  <a:srgbClr val="000000"/>
                </a:solidFill>
                <a:effectLst/>
                <a:latin typeface="+mn-ea"/>
              </a:rPr>
              <a:t>v-for 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ea"/>
              </a:rPr>
              <a:t>指令和 </a:t>
            </a:r>
            <a:r>
              <a:rPr lang="en-US" altLang="zh-CN" dirty="0">
                <a:solidFill>
                  <a:srgbClr val="000000"/>
                </a:solidFill>
                <a:effectLst/>
                <a:latin typeface="+mn-ea"/>
              </a:rPr>
              <a:t>dl 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ea"/>
              </a:rPr>
              <a:t>元素显示所查询出来的诗词列表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项目 </a:t>
            </a:r>
            <a:r>
              <a:rPr lang="en-US" altLang="zh-CN" dirty="0"/>
              <a:t>6</a:t>
            </a:r>
            <a:r>
              <a:rPr lang="zh-CN" altLang="en-US" dirty="0"/>
              <a:t> 查询历史名城相关诗词 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dirty="0">
                <a:solidFill>
                  <a:srgbClr val="000000"/>
                </a:solidFill>
                <a:effectLst/>
                <a:latin typeface="+mn-ea"/>
              </a:rPr>
              <a:t>任务 </a:t>
            </a:r>
            <a:r>
              <a:rPr lang="en-US" altLang="zh-CN" dirty="0">
                <a:solidFill>
                  <a:srgbClr val="000000"/>
                </a:solidFill>
                <a:effectLst/>
                <a:latin typeface="+mn-ea"/>
              </a:rPr>
              <a:t>6-1 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ea"/>
              </a:rPr>
              <a:t>采用选项式 </a:t>
            </a:r>
            <a:r>
              <a:rPr lang="en-US" altLang="zh-CN" dirty="0">
                <a:solidFill>
                  <a:srgbClr val="000000"/>
                </a:solidFill>
                <a:effectLst/>
                <a:latin typeface="+mn-ea"/>
              </a:rPr>
              <a:t>API 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ea"/>
              </a:rPr>
              <a:t>实现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项目 </a:t>
            </a:r>
            <a:r>
              <a:rPr lang="en-US" altLang="zh-CN" dirty="0"/>
              <a:t>6</a:t>
            </a:r>
            <a:r>
              <a:rPr lang="zh-CN" altLang="en-US" dirty="0"/>
              <a:t> 查询历史名城相关诗词 </a:t>
            </a:r>
            <a:endParaRPr lang="zh-CN" altLang="en-US" dirty="0">
              <a:sym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ECE9D88-E8F9-CEF4-50FB-4B5CFDAFE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767" y="509270"/>
            <a:ext cx="5277233" cy="240805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E093CCF-EF21-E56B-34AF-7170462F2394}"/>
              </a:ext>
            </a:extLst>
          </p:cNvPr>
          <p:cNvSpPr txBox="1"/>
          <p:nvPr/>
        </p:nvSpPr>
        <p:spPr>
          <a:xfrm>
            <a:off x="8802862" y="1685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定义组件模板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771690D-543A-C860-D431-293EE3D73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132" y="3045997"/>
            <a:ext cx="4291112" cy="213429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BB857C7-C001-64E0-2B45-1C4EF43C9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504" y="3045997"/>
            <a:ext cx="4415246" cy="285961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073374-B115-44E8-F3CF-9E0760C41A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787"/>
          <a:stretch/>
        </p:blipFill>
        <p:spPr>
          <a:xfrm>
            <a:off x="6025131" y="5199341"/>
            <a:ext cx="4312218" cy="165865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41F2257-CD5E-9623-DFC3-D8735818FDAA}"/>
              </a:ext>
            </a:extLst>
          </p:cNvPr>
          <p:cNvSpPr txBox="1"/>
          <p:nvPr/>
        </p:nvSpPr>
        <p:spPr>
          <a:xfrm>
            <a:off x="51278" y="45979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定义查询组件</a:t>
            </a:r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dirty="0">
                <a:solidFill>
                  <a:srgbClr val="000000"/>
                </a:solidFill>
                <a:effectLst/>
                <a:latin typeface="+mn-ea"/>
              </a:rPr>
              <a:t>任务 </a:t>
            </a:r>
            <a:r>
              <a:rPr lang="en-US" altLang="zh-CN" dirty="0">
                <a:solidFill>
                  <a:srgbClr val="000000"/>
                </a:solidFill>
                <a:effectLst/>
                <a:latin typeface="+mn-ea"/>
              </a:rPr>
              <a:t>6-2 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利用组合式 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API 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重构</a:t>
            </a:r>
            <a:endParaRPr lang="zh-CN" altLang="en-US" dirty="0">
              <a:solidFill>
                <a:srgbClr val="000000"/>
              </a:solidFill>
              <a:latin typeface="+mn-ea"/>
              <a:sym typeface="+mn-ea"/>
            </a:endParaRP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项目 </a:t>
            </a:r>
            <a:r>
              <a:rPr lang="en-US" altLang="zh-CN" dirty="0"/>
              <a:t>6</a:t>
            </a:r>
            <a:r>
              <a:rPr lang="zh-CN" altLang="en-US" dirty="0"/>
              <a:t> 查询历史名城相关诗词 </a:t>
            </a:r>
            <a:endParaRPr lang="zh-CN" alt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795200"/>
      </p:ext>
    </p:extLst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项目 </a:t>
            </a:r>
            <a:r>
              <a:rPr lang="en-US" altLang="zh-CN" dirty="0"/>
              <a:t>6</a:t>
            </a:r>
            <a:r>
              <a:rPr lang="zh-CN" altLang="en-US" dirty="0"/>
              <a:t> 查询历史名城相关诗词 </a:t>
            </a:r>
            <a:endParaRPr lang="zh-CN" altLang="en-US" dirty="0"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D62AF0-21FA-E9DF-D4ED-F2E8E42D4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709294"/>
            <a:ext cx="4709837" cy="60831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A80D3E7-A805-D3B8-ECE8-74264C1F3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012" y="718820"/>
            <a:ext cx="3967438" cy="426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1703"/>
      </p:ext>
    </p:extLst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同步训练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请利用组合式 </a:t>
            </a:r>
            <a:r>
              <a:rPr lang="en-US" altLang="zh-CN" dirty="0"/>
              <a:t>API </a:t>
            </a:r>
            <a:r>
              <a:rPr lang="zh-CN" altLang="en-US" dirty="0"/>
              <a:t>实现简易计算器，其中包括加、减、乘和除运算功能。 </a:t>
            </a:r>
            <a:endParaRPr lang="en-US" altLang="zh-CN" dirty="0"/>
          </a:p>
          <a:p>
            <a:r>
              <a:rPr lang="zh-CN" altLang="en-US" dirty="0"/>
              <a:t>提示：通过监听输入框（</a:t>
            </a:r>
            <a:r>
              <a:rPr lang="en-US" altLang="zh-CN" dirty="0"/>
              <a:t>input </a:t>
            </a:r>
            <a:r>
              <a:rPr lang="zh-CN" altLang="en-US" dirty="0"/>
              <a:t>元素）的输入事件，实现运算结果的动态刷新。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7550"/>
          </a:xfrm>
        </p:spPr>
        <p:txBody>
          <a:bodyPr>
            <a:no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effectLst/>
                <a:latin typeface="FZLanTingKanHei-R-GBK"/>
              </a:rPr>
              <a:t>组合式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FZLanTingKanHei-R-GBK"/>
              </a:rPr>
              <a:t>API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FZLanTingKanHei-R-GBK"/>
              </a:rPr>
              <a:t>是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FZLanTingKanHei-R-GBK"/>
              </a:rPr>
              <a:t>Vue3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FZLanTingKanHei-R-GBK"/>
              </a:rPr>
              <a:t>所提供的一个非常重要的特性，它包含一组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FZLanTingKanHei-R-GBK"/>
              </a:rPr>
              <a:t>API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FZLanTingKanHei-R-GBK"/>
              </a:rPr>
              <a:t>，允许开发者使用导入的函数而非声明选项的方式来编写组件。其包含的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FZLanTingKanHei-R-GBK"/>
              </a:rPr>
              <a:t>API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FZLanTingKanHei-R-GBK"/>
              </a:rPr>
              <a:t>如下。 </a:t>
            </a:r>
            <a:endParaRPr lang="zh-CN" altLang="en-US" sz="1600" dirty="0"/>
          </a:p>
          <a:p>
            <a:pPr lvl="1"/>
            <a:r>
              <a:rPr lang="zh-CN" altLang="en-US" sz="1400" dirty="0">
                <a:solidFill>
                  <a:srgbClr val="000000"/>
                </a:solidFill>
                <a:effectLst/>
                <a:latin typeface="FZLanTingKanHei-R-GBK"/>
              </a:rPr>
              <a:t>生命周期钩子函数：在生命周期钩子函数之前加“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FZLanTingKanHei-R-GBK"/>
              </a:rPr>
              <a:t>on”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FZLanTingKanHei-R-GBK"/>
              </a:rPr>
              <a:t>，并将函数名首字母改为大写。 </a:t>
            </a:r>
            <a:endParaRPr lang="zh-CN" altLang="en-US" sz="1200" dirty="0"/>
          </a:p>
          <a:p>
            <a:pPr lvl="1"/>
            <a:r>
              <a:rPr lang="zh-CN" altLang="en-US" sz="1400" dirty="0">
                <a:solidFill>
                  <a:srgbClr val="000000"/>
                </a:solidFill>
                <a:effectLst/>
                <a:latin typeface="FZLanTingKanHei-R-GBK"/>
              </a:rPr>
              <a:t>响应性 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FZLanTingKanHei-R-GBK"/>
              </a:rPr>
              <a:t>API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FZLanTingKanHei-R-GBK"/>
              </a:rPr>
              <a:t>：用于创建响应式数据、计算属性和数据监听器。 </a:t>
            </a:r>
            <a:endParaRPr lang="zh-CN" altLang="en-US" sz="1200" dirty="0"/>
          </a:p>
          <a:p>
            <a:pPr lvl="1"/>
            <a:r>
              <a:rPr lang="zh-CN" altLang="en-US" sz="1400" dirty="0">
                <a:solidFill>
                  <a:srgbClr val="000000"/>
                </a:solidFill>
                <a:effectLst/>
                <a:latin typeface="FZLanTingKanHei-R-GBK"/>
              </a:rPr>
              <a:t>依赖注入：允许开发者在使用响应性 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FZLanTingKanHei-R-GBK"/>
              </a:rPr>
              <a:t>API 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FZLanTingKanHei-R-GBK"/>
              </a:rPr>
              <a:t>的同时，利用 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FZLanTingKanHei-R-GBK"/>
              </a:rPr>
              <a:t>provide/inject 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FZLanTingKanHei-R-GBK"/>
              </a:rPr>
              <a:t>依赖注入系统。 </a:t>
            </a:r>
            <a:endParaRPr lang="zh-CN" altLang="en-US" sz="1200" dirty="0"/>
          </a:p>
          <a:p>
            <a:r>
              <a:rPr lang="zh-CN" altLang="en-US" sz="1800" dirty="0">
                <a:solidFill>
                  <a:srgbClr val="000000"/>
                </a:solidFill>
                <a:effectLst/>
                <a:latin typeface="FZLanTingKanHei-R-GBK"/>
              </a:rPr>
              <a:t>组合式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FZLanTingKanHei-R-GBK"/>
              </a:rPr>
              <a:t>API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FZLanTingKanHei-R-GBK"/>
              </a:rPr>
              <a:t>采用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FZLanTingKanHei-R-GBK"/>
              </a:rPr>
              <a:t>setup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FZLanTingKanHei-R-GBK"/>
              </a:rPr>
              <a:t>函数定义各功能的响应式数据和功能函数，以功能逻辑点为单位组织相关的响应式数据和功能函数，根据需要将它们集中在一起或独立出去，使得代码的结构更为清晰，尤其适用于复杂组件的开发。 </a:t>
            </a:r>
            <a:endParaRPr lang="zh-CN" altLang="en-US" sz="1600" dirty="0"/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FZLanTingKanHei-R-GBK"/>
              </a:rPr>
              <a:t>setup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FZLanTingKanHei-R-GBK"/>
              </a:rPr>
              <a:t>函数是生命周期钩子函数，它可以访问除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FZLanTingKanHei-R-GBK"/>
              </a:rPr>
              <a:t>beforeCreate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FZLanTingKanHei-R-GBK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FZLanTingKanHei-R-GBK"/>
              </a:rPr>
              <a:t>和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FZLanTingKanHei-R-GBK"/>
              </a:rPr>
              <a:t>created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FZLanTingKanHei-R-GBK"/>
              </a:rPr>
              <a:t>之外的其他生命周期钩子函数，包括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FZLanTingKanHei-R-GBK"/>
              </a:rPr>
              <a:t>beforeMount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FZLanTingKanHei-R-GBK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FZLanTingKanHei-R-GBK"/>
              </a:rPr>
              <a:t>mounted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FZLanTingKanHei-R-GBK"/>
              </a:rPr>
              <a:t>、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FZLanTingKanHei-R-GBK"/>
              </a:rPr>
              <a:t>beforeUpdate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FZLanTingKanHei-R-GBK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FZLanTingKanHei-R-GBK"/>
              </a:rPr>
              <a:t>updated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FZLanTingKanHei-R-GBK"/>
              </a:rPr>
              <a:t>、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FZLanTingKanHei-R-GBK"/>
              </a:rPr>
              <a:t>beforeUnmount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FZLanTingKanHei-R-GBK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FZLanTingKanHei-R-GBK"/>
              </a:rPr>
              <a:t>unmounted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FZLanTingKanHei-R-GBK"/>
              </a:rPr>
              <a:t>，访问方式是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FZLanTingKanHei-R-GBK"/>
              </a:rPr>
              <a:t>on+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FZLanTingKanHei-R-GBK"/>
              </a:rPr>
              <a:t>首字母大写的生命周期钩子函数名。</a:t>
            </a:r>
            <a:r>
              <a:rPr lang="zh-CN" altLang="en-US" sz="2200" dirty="0"/>
              <a:t> </a:t>
            </a:r>
          </a:p>
          <a:p>
            <a:endParaRPr lang="zh-CN" altLang="en-US" sz="22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1900" dirty="0">
                <a:solidFill>
                  <a:srgbClr val="000000"/>
                </a:solidFill>
                <a:latin typeface="FZLanTingKanHei-R-GBK"/>
              </a:rPr>
              <a:t>响应性 </a:t>
            </a:r>
            <a:r>
              <a:rPr lang="en-US" altLang="zh-CN" sz="1900" dirty="0">
                <a:solidFill>
                  <a:srgbClr val="000000"/>
                </a:solidFill>
                <a:latin typeface="FZLanTingKanHei-R-GBK"/>
              </a:rPr>
              <a:t>API </a:t>
            </a:r>
            <a:r>
              <a:rPr lang="zh-CN" altLang="en-US" sz="1900" dirty="0">
                <a:solidFill>
                  <a:srgbClr val="000000"/>
                </a:solidFill>
                <a:latin typeface="FZLanTingKanHei-R-GBK"/>
              </a:rPr>
              <a:t>常用的主要有 </a:t>
            </a:r>
            <a:r>
              <a:rPr lang="en-US" altLang="zh-CN" sz="1900" dirty="0">
                <a:solidFill>
                  <a:srgbClr val="000000"/>
                </a:solidFill>
                <a:latin typeface="FZLanTingKanHei-R-GBK"/>
              </a:rPr>
              <a:t>reactive</a:t>
            </a:r>
            <a:r>
              <a:rPr lang="zh-CN" altLang="en-US" sz="1900" dirty="0">
                <a:solidFill>
                  <a:srgbClr val="000000"/>
                </a:solidFill>
                <a:latin typeface="FZLanTingKanHei-R-GBK"/>
              </a:rPr>
              <a:t>、</a:t>
            </a:r>
            <a:r>
              <a:rPr lang="en-US" altLang="zh-CN" sz="1900" dirty="0">
                <a:solidFill>
                  <a:srgbClr val="000000"/>
                </a:solidFill>
                <a:latin typeface="FZLanTingKanHei-R-GBK"/>
              </a:rPr>
              <a:t>ref</a:t>
            </a:r>
            <a:r>
              <a:rPr lang="zh-CN" altLang="en-US" sz="1900" dirty="0">
                <a:solidFill>
                  <a:srgbClr val="000000"/>
                </a:solidFill>
                <a:latin typeface="FZLanTingKanHei-R-GBK"/>
              </a:rPr>
              <a:t>、</a:t>
            </a:r>
            <a:r>
              <a:rPr lang="en-US" altLang="zh-CN" sz="1900" dirty="0" err="1">
                <a:solidFill>
                  <a:srgbClr val="000000"/>
                </a:solidFill>
                <a:latin typeface="FZLanTingKanHei-R-GBK"/>
              </a:rPr>
              <a:t>toRef</a:t>
            </a:r>
            <a:r>
              <a:rPr lang="zh-CN" altLang="en-US" sz="1900" dirty="0">
                <a:solidFill>
                  <a:srgbClr val="000000"/>
                </a:solidFill>
                <a:latin typeface="FZLanTingKanHei-R-GBK"/>
              </a:rPr>
              <a:t>、</a:t>
            </a:r>
            <a:r>
              <a:rPr lang="en-US" altLang="zh-CN" sz="1900" dirty="0" err="1">
                <a:solidFill>
                  <a:srgbClr val="000000"/>
                </a:solidFill>
                <a:latin typeface="FZLanTingKanHei-R-GBK"/>
              </a:rPr>
              <a:t>toRefs</a:t>
            </a:r>
            <a:r>
              <a:rPr lang="zh-CN" altLang="en-US" sz="1900" dirty="0">
                <a:solidFill>
                  <a:srgbClr val="000000"/>
                </a:solidFill>
                <a:latin typeface="FZLanTingKanHei-R-GBK"/>
              </a:rPr>
              <a:t>、</a:t>
            </a:r>
            <a:r>
              <a:rPr lang="en-US" altLang="zh-CN" sz="1900" dirty="0">
                <a:solidFill>
                  <a:srgbClr val="000000"/>
                </a:solidFill>
                <a:latin typeface="FZLanTingKanHei-R-GBK"/>
              </a:rPr>
              <a:t>computed </a:t>
            </a:r>
            <a:r>
              <a:rPr lang="zh-CN" altLang="en-US" sz="1900" dirty="0">
                <a:solidFill>
                  <a:srgbClr val="000000"/>
                </a:solidFill>
                <a:latin typeface="FZLanTingKanHei-R-GBK"/>
              </a:rPr>
              <a:t>和 </a:t>
            </a:r>
            <a:r>
              <a:rPr lang="en-US" altLang="zh-CN" sz="1900" dirty="0">
                <a:solidFill>
                  <a:srgbClr val="000000"/>
                </a:solidFill>
                <a:latin typeface="FZLanTingKanHei-R-GBK"/>
              </a:rPr>
              <a:t>watch </a:t>
            </a:r>
            <a:r>
              <a:rPr lang="zh-CN" altLang="en-US" sz="1900" dirty="0">
                <a:solidFill>
                  <a:srgbClr val="000000"/>
                </a:solidFill>
                <a:latin typeface="FZLanTingKanHei-R-GBK"/>
              </a:rPr>
              <a:t>等。 </a:t>
            </a:r>
          </a:p>
          <a:p>
            <a:pPr lvl="1"/>
            <a:r>
              <a:rPr lang="en-US" altLang="zh-CN" sz="1500" dirty="0">
                <a:solidFill>
                  <a:srgbClr val="000000"/>
                </a:solidFill>
                <a:latin typeface="FZLanTingKanHei-R-GBK"/>
              </a:rPr>
              <a:t>ref</a:t>
            </a:r>
            <a:r>
              <a:rPr lang="zh-CN" altLang="en-US" sz="1500" dirty="0">
                <a:solidFill>
                  <a:srgbClr val="000000"/>
                </a:solidFill>
                <a:latin typeface="FZLanTingKanHei-R-GBK"/>
              </a:rPr>
              <a:t>：接收基本类型数据，并返回一个响应式且可变的对象，该对象是一个 </a:t>
            </a:r>
            <a:r>
              <a:rPr lang="en-US" altLang="zh-CN" sz="1500" dirty="0">
                <a:solidFill>
                  <a:srgbClr val="000000"/>
                </a:solidFill>
                <a:latin typeface="FZLanTingKanHei-R-GBK"/>
              </a:rPr>
              <a:t>ref </a:t>
            </a:r>
            <a:r>
              <a:rPr lang="zh-CN" altLang="en-US" sz="1500" dirty="0">
                <a:solidFill>
                  <a:srgbClr val="000000"/>
                </a:solidFill>
                <a:latin typeface="FZLanTingKanHei-R-GBK"/>
              </a:rPr>
              <a:t>对象，在 </a:t>
            </a:r>
            <a:r>
              <a:rPr lang="en-US" altLang="zh-CN" sz="1500" dirty="0">
                <a:solidFill>
                  <a:srgbClr val="000000"/>
                </a:solidFill>
                <a:latin typeface="FZLanTingKanHei-R-GBK"/>
              </a:rPr>
              <a:t>setup </a:t>
            </a:r>
            <a:r>
              <a:rPr lang="zh-CN" altLang="en-US" sz="1500" dirty="0">
                <a:solidFill>
                  <a:srgbClr val="000000"/>
                </a:solidFill>
                <a:latin typeface="FZLanTingKanHei-R-GBK"/>
              </a:rPr>
              <a:t>函数内需要通过 </a:t>
            </a:r>
            <a:r>
              <a:rPr lang="en-US" altLang="zh-CN" sz="1500" dirty="0">
                <a:solidFill>
                  <a:srgbClr val="000000"/>
                </a:solidFill>
                <a:latin typeface="FZLanTingKanHei-R-GBK"/>
              </a:rPr>
              <a:t>value </a:t>
            </a:r>
            <a:r>
              <a:rPr lang="zh-CN" altLang="en-US" sz="1500" dirty="0">
                <a:solidFill>
                  <a:srgbClr val="000000"/>
                </a:solidFill>
                <a:latin typeface="FZLanTingKanHei-R-GBK"/>
              </a:rPr>
              <a:t>属性进行访问。 </a:t>
            </a:r>
          </a:p>
          <a:p>
            <a:pPr lvl="1"/>
            <a:r>
              <a:rPr lang="en-US" altLang="zh-CN" sz="1500" dirty="0">
                <a:solidFill>
                  <a:srgbClr val="000000"/>
                </a:solidFill>
                <a:latin typeface="FZLanTingKanHei-R-GBK"/>
              </a:rPr>
              <a:t>reactive</a:t>
            </a:r>
            <a:r>
              <a:rPr lang="zh-CN" altLang="en-US" sz="1500" dirty="0">
                <a:solidFill>
                  <a:srgbClr val="000000"/>
                </a:solidFill>
                <a:latin typeface="FZLanTingKanHei-R-GBK"/>
              </a:rPr>
              <a:t>：根据传入的对象，返回一个深度响应式对象，如果响应式对象的属性值发生改动，无论嵌套层级有多深，均会触发数据响应。 </a:t>
            </a:r>
          </a:p>
          <a:p>
            <a:pPr lvl="1"/>
            <a:r>
              <a:rPr lang="en-US" altLang="zh-CN" sz="1500" dirty="0" err="1">
                <a:solidFill>
                  <a:srgbClr val="000000"/>
                </a:solidFill>
                <a:latin typeface="FZLanTingKanHei-R-GBK"/>
              </a:rPr>
              <a:t>toRef</a:t>
            </a:r>
            <a:r>
              <a:rPr lang="en-US" altLang="zh-CN" sz="1500" dirty="0">
                <a:solidFill>
                  <a:srgbClr val="000000"/>
                </a:solidFill>
                <a:latin typeface="FZLanTingKanHei-R-GBK"/>
              </a:rPr>
              <a:t> </a:t>
            </a:r>
            <a:r>
              <a:rPr lang="zh-CN" altLang="en-US" sz="1500" dirty="0">
                <a:solidFill>
                  <a:srgbClr val="000000"/>
                </a:solidFill>
                <a:latin typeface="FZLanTingKanHei-R-GBK"/>
              </a:rPr>
              <a:t>和 </a:t>
            </a:r>
            <a:r>
              <a:rPr lang="en-US" altLang="zh-CN" sz="1500" dirty="0" err="1">
                <a:solidFill>
                  <a:srgbClr val="000000"/>
                </a:solidFill>
                <a:latin typeface="FZLanTingKanHei-R-GBK"/>
              </a:rPr>
              <a:t>toRefs</a:t>
            </a:r>
            <a:r>
              <a:rPr lang="zh-CN" altLang="en-US" sz="1500" dirty="0">
                <a:solidFill>
                  <a:srgbClr val="000000"/>
                </a:solidFill>
                <a:latin typeface="FZLanTingKanHei-R-GBK"/>
              </a:rPr>
              <a:t>：分别用于将响应式数据中的某个属性或所有属性转换为响应式对象，以 保持属性的响应性，每个属性转换后返回的对象也是 </a:t>
            </a:r>
            <a:r>
              <a:rPr lang="en-US" altLang="zh-CN" sz="1500" dirty="0">
                <a:solidFill>
                  <a:srgbClr val="000000"/>
                </a:solidFill>
                <a:latin typeface="FZLanTingKanHei-R-GBK"/>
              </a:rPr>
              <a:t>ref </a:t>
            </a:r>
            <a:r>
              <a:rPr lang="zh-CN" altLang="en-US" sz="1500" dirty="0">
                <a:solidFill>
                  <a:srgbClr val="000000"/>
                </a:solidFill>
                <a:latin typeface="FZLanTingKanHei-R-GBK"/>
              </a:rPr>
              <a:t>对象，需要通过 </a:t>
            </a:r>
            <a:r>
              <a:rPr lang="en-US" altLang="zh-CN" sz="1500" dirty="0">
                <a:solidFill>
                  <a:srgbClr val="000000"/>
                </a:solidFill>
                <a:latin typeface="FZLanTingKanHei-R-GBK"/>
              </a:rPr>
              <a:t>value </a:t>
            </a:r>
            <a:r>
              <a:rPr lang="zh-CN" altLang="en-US" sz="1500" dirty="0">
                <a:solidFill>
                  <a:srgbClr val="000000"/>
                </a:solidFill>
                <a:latin typeface="FZLanTingKanHei-R-GBK"/>
              </a:rPr>
              <a:t>属性进行访问。 </a:t>
            </a:r>
          </a:p>
          <a:p>
            <a:pPr lvl="1"/>
            <a:r>
              <a:rPr lang="en-US" altLang="zh-CN" sz="1500" dirty="0">
                <a:solidFill>
                  <a:srgbClr val="000000"/>
                </a:solidFill>
                <a:latin typeface="FZLanTingKanHei-R-GBK"/>
              </a:rPr>
              <a:t>computed</a:t>
            </a:r>
            <a:r>
              <a:rPr lang="zh-CN" altLang="en-US" sz="1500" dirty="0">
                <a:solidFill>
                  <a:srgbClr val="000000"/>
                </a:solidFill>
                <a:latin typeface="FZLanTingKanHei-R-GBK"/>
              </a:rPr>
              <a:t>：用于缓存数据，它依赖于响应式原始数据，当数据变化时会触发它的更新，得到一个全新的数据。 </a:t>
            </a:r>
          </a:p>
          <a:p>
            <a:pPr lvl="1"/>
            <a:r>
              <a:rPr lang="en-US" altLang="zh-CN" sz="1500" dirty="0">
                <a:solidFill>
                  <a:srgbClr val="000000"/>
                </a:solidFill>
                <a:latin typeface="FZLanTingKanHei-R-GBK"/>
              </a:rPr>
              <a:t>watch</a:t>
            </a:r>
            <a:r>
              <a:rPr lang="zh-CN" altLang="en-US" sz="1500" dirty="0">
                <a:solidFill>
                  <a:srgbClr val="000000"/>
                </a:solidFill>
                <a:latin typeface="FZLanTingKanHei-R-GBK"/>
              </a:rPr>
              <a:t>：用于侦听指定的数据源，并在回调函数中调用副作用函数。默认情况下，它是惰性的，即只有当被侦听的源数据发生变化时才执行回调函数。 </a:t>
            </a:r>
            <a:endParaRPr lang="en-US" altLang="zh-CN" sz="1500" dirty="0">
              <a:solidFill>
                <a:srgbClr val="000000"/>
              </a:solidFill>
              <a:latin typeface="FZLanTingKanHei-R-GBK"/>
            </a:endParaRPr>
          </a:p>
          <a:p>
            <a:r>
              <a:rPr lang="en-US" altLang="zh-CN" sz="1900" dirty="0">
                <a:solidFill>
                  <a:srgbClr val="000000"/>
                </a:solidFill>
                <a:latin typeface="FZLanTingKanHei-R-GBK"/>
              </a:rPr>
              <a:t>Vue3 </a:t>
            </a:r>
            <a:r>
              <a:rPr lang="zh-CN" altLang="en-US" sz="1900" dirty="0">
                <a:solidFill>
                  <a:srgbClr val="000000"/>
                </a:solidFill>
                <a:latin typeface="FZLanTingKanHei-R-GBK"/>
              </a:rPr>
              <a:t>中将 </a:t>
            </a:r>
            <a:r>
              <a:rPr lang="en-US" altLang="zh-CN" sz="1900" dirty="0">
                <a:solidFill>
                  <a:srgbClr val="000000"/>
                </a:solidFill>
                <a:latin typeface="FZLanTingKanHei-R-GBK"/>
              </a:rPr>
              <a:t>provide </a:t>
            </a:r>
            <a:r>
              <a:rPr lang="zh-CN" altLang="en-US" sz="1900" dirty="0">
                <a:solidFill>
                  <a:srgbClr val="000000"/>
                </a:solidFill>
                <a:latin typeface="FZLanTingKanHei-R-GBK"/>
              </a:rPr>
              <a:t>和 </a:t>
            </a:r>
            <a:r>
              <a:rPr lang="en-US" altLang="zh-CN" sz="1900" dirty="0">
                <a:solidFill>
                  <a:srgbClr val="000000"/>
                </a:solidFill>
                <a:latin typeface="FZLanTingKanHei-R-GBK"/>
              </a:rPr>
              <a:t>inject </a:t>
            </a:r>
            <a:r>
              <a:rPr lang="zh-CN" altLang="en-US" sz="1900" dirty="0">
                <a:solidFill>
                  <a:srgbClr val="000000"/>
                </a:solidFill>
                <a:latin typeface="FZLanTingKanHei-R-GBK"/>
              </a:rPr>
              <a:t>结合使用，可以方便地实现跨层传递数据的功能，其中 </a:t>
            </a:r>
            <a:r>
              <a:rPr lang="en-US" altLang="zh-CN" sz="1900" dirty="0">
                <a:solidFill>
                  <a:srgbClr val="000000"/>
                </a:solidFill>
                <a:latin typeface="FZLanTingKanHei-R-GBK"/>
              </a:rPr>
              <a:t>provide </a:t>
            </a:r>
            <a:r>
              <a:rPr lang="zh-CN" altLang="en-US" sz="1900" dirty="0">
                <a:solidFill>
                  <a:srgbClr val="000000"/>
                </a:solidFill>
                <a:latin typeface="FZLanTingKanHei-R-GBK"/>
              </a:rPr>
              <a:t>负责提供数据和函数，为后代组件所用；</a:t>
            </a:r>
            <a:r>
              <a:rPr lang="en-US" altLang="zh-CN" sz="1900" dirty="0">
                <a:solidFill>
                  <a:srgbClr val="000000"/>
                </a:solidFill>
                <a:latin typeface="FZLanTingKanHei-R-GBK"/>
              </a:rPr>
              <a:t>inject </a:t>
            </a:r>
            <a:r>
              <a:rPr lang="zh-CN" altLang="en-US" sz="1900" dirty="0">
                <a:solidFill>
                  <a:srgbClr val="000000"/>
                </a:solidFill>
                <a:latin typeface="FZLanTingKanHei-R-GBK"/>
              </a:rPr>
              <a:t>用于给后代组件注入 </a:t>
            </a:r>
            <a:r>
              <a:rPr lang="en-US" altLang="zh-CN" sz="1900" dirty="0">
                <a:solidFill>
                  <a:srgbClr val="000000"/>
                </a:solidFill>
                <a:latin typeface="FZLanTingKanHei-R-GBK"/>
              </a:rPr>
              <a:t>provide </a:t>
            </a:r>
            <a:r>
              <a:rPr lang="zh-CN" altLang="en-US" sz="1900" dirty="0">
                <a:solidFill>
                  <a:srgbClr val="000000"/>
                </a:solidFill>
                <a:latin typeface="FZLanTingKanHei-R-GBK"/>
              </a:rPr>
              <a:t>所提供的数据和函数。 在使用 </a:t>
            </a:r>
            <a:r>
              <a:rPr lang="en-US" altLang="zh-CN" sz="1900" dirty="0">
                <a:solidFill>
                  <a:srgbClr val="000000"/>
                </a:solidFill>
                <a:latin typeface="FZLanTingKanHei-R-GBK"/>
              </a:rPr>
              <a:t>provide </a:t>
            </a:r>
            <a:r>
              <a:rPr lang="zh-CN" altLang="en-US" sz="1900" dirty="0">
                <a:solidFill>
                  <a:srgbClr val="000000"/>
                </a:solidFill>
                <a:latin typeface="FZLanTingKanHei-R-GBK"/>
              </a:rPr>
              <a:t>和 </a:t>
            </a:r>
            <a:r>
              <a:rPr lang="en-US" altLang="zh-CN" sz="1900" dirty="0">
                <a:solidFill>
                  <a:srgbClr val="000000"/>
                </a:solidFill>
                <a:latin typeface="FZLanTingKanHei-R-GBK"/>
              </a:rPr>
              <a:t>inject </a:t>
            </a:r>
            <a:r>
              <a:rPr lang="zh-CN" altLang="en-US" sz="1900" dirty="0">
                <a:solidFill>
                  <a:srgbClr val="000000"/>
                </a:solidFill>
                <a:latin typeface="FZLanTingKanHei-R-GBK"/>
              </a:rPr>
              <a:t>时，仍需遵循 </a:t>
            </a:r>
            <a:r>
              <a:rPr lang="en-US" altLang="zh-CN" sz="1900" dirty="0">
                <a:solidFill>
                  <a:srgbClr val="000000"/>
                </a:solidFill>
                <a:latin typeface="FZLanTingKanHei-R-GBK"/>
              </a:rPr>
              <a:t>Vue </a:t>
            </a:r>
            <a:r>
              <a:rPr lang="zh-CN" altLang="en-US" sz="1900" dirty="0">
                <a:solidFill>
                  <a:srgbClr val="000000"/>
                </a:solidFill>
                <a:latin typeface="FZLanTingKanHei-R-GBK"/>
              </a:rPr>
              <a:t>框架的单向数据流原则：在父传子前提下，父组件的数据发生变化会通知子组件自动更新，而子组件不能在其内部直接修改父组件传递过来的数据。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zh-CN" altLang="en-US" dirty="0">
                <a:sym typeface="+mn-ea"/>
              </a:rPr>
              <a:t>认识组合式 API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096895" y="0"/>
            <a:ext cx="4547870" cy="20472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08305" y="2057400"/>
            <a:ext cx="4055745" cy="4171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539865" y="2042795"/>
            <a:ext cx="4267200" cy="177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539865" y="3810635"/>
            <a:ext cx="4273550" cy="3035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6465" y="1511935"/>
            <a:ext cx="155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选项式</a:t>
            </a:r>
            <a:r>
              <a:rPr lang="en-US" altLang="zh-CN"/>
              <a:t>API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791575" y="1511935"/>
            <a:ext cx="1729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组合式</a:t>
            </a:r>
            <a:r>
              <a:rPr lang="en-US" altLang="zh-CN"/>
              <a:t>API</a:t>
            </a: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zh-CN" altLang="en-US" dirty="0">
                <a:sym typeface="+mn-ea"/>
              </a:rPr>
              <a:t>认识组合式 API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 fontScale="97500" lnSpcReduction="10000"/>
          </a:bodyPr>
          <a:lstStyle/>
          <a:p>
            <a:r>
              <a:rPr lang="zh-CN" dirty="0"/>
              <a:t> 组合式 API ：包含一组 API，允许开发者使用导入的函数而非声明选项的方式来编写组件。其包含的 API 如下。 </a:t>
            </a:r>
          </a:p>
          <a:p>
            <a:pPr lvl="1"/>
            <a:r>
              <a:rPr lang="zh-CN" dirty="0"/>
              <a:t>生命周期钩子函数：在生命周期钩子函数名之前加“on”，并将函数名首字母改为大写，使得在组件中可以访问这些函数，如 onMounted 和 onUnmounted 函数</a:t>
            </a:r>
          </a:p>
          <a:p>
            <a:pPr lvl="1"/>
            <a:r>
              <a:rPr lang="zh-CN" dirty="0"/>
              <a:t>响应性 API：用于创建响应式数据、计算属性和数据监听器，如 ref 和 reactive 函数 </a:t>
            </a:r>
          </a:p>
          <a:p>
            <a:pPr lvl="1"/>
            <a:r>
              <a:rPr lang="zh-CN" dirty="0"/>
              <a:t>依赖注入：允许开发者在使用响应性 API 的同时，利用 provide/inject 依赖注入系统 </a:t>
            </a:r>
          </a:p>
          <a:p>
            <a:endParaRPr lang="zh-CN" dirty="0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zh-CN" altLang="en-US" dirty="0">
                <a:sym typeface="+mn-ea"/>
              </a:rPr>
              <a:t>setup 函数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r>
              <a:rPr lang="zh-CN" dirty="0"/>
              <a:t> setup 函数</a:t>
            </a:r>
          </a:p>
          <a:p>
            <a:pPr lvl="1"/>
            <a:r>
              <a:rPr lang="zh-CN" dirty="0"/>
              <a:t> 作用：Vue3 所提供的新的组件选项，它是组件中组合式 API 的起点。该函数在组件实例被创建之前、props 被解析之后立即被调用，且仅执行一次。它替代了生命周期钩子函数 beforeCreate 和 created</a:t>
            </a:r>
          </a:p>
          <a:p>
            <a:pPr lvl="1"/>
            <a:r>
              <a:rPr lang="zh-CN" dirty="0"/>
              <a:t>函数结构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165475" y="4064635"/>
            <a:ext cx="4259580" cy="265874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zh-CN" altLang="en-US" dirty="0">
                <a:sym typeface="+mn-ea"/>
              </a:rPr>
              <a:t>setup 函数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r>
              <a:rPr lang="zh-CN" dirty="0"/>
              <a:t> 参数 props</a:t>
            </a:r>
          </a:p>
          <a:p>
            <a:pPr lvl="1"/>
            <a:r>
              <a:rPr lang="zh-CN" dirty="0"/>
              <a:t> props 本身是子组件中的选项，其所定义的属性用于接收父组件传递过来的数据，props 以 setup函数的参数形式将这些数据提供给 setup 函数使用</a:t>
            </a:r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示例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86125" y="5040630"/>
            <a:ext cx="6096000" cy="9220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/>
              <a:t>浏览器页面上显示“这是一个局部组件”，控制台中输出了“父组件传来的信息”，若修改了父组件中 pname 的值，控制台的输出内容也会更新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235575" y="4358005"/>
            <a:ext cx="1720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/>
              <a:t>示例运行结果</a:t>
            </a: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zh-CN" altLang="en-US" dirty="0">
                <a:sym typeface="+mn-ea"/>
              </a:rPr>
              <a:t>setup 函数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8835" y="1555115"/>
            <a:ext cx="4707255" cy="44297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098540" y="1555115"/>
            <a:ext cx="4998720" cy="270192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altLang="zh-CN" dirty="0">
                <a:sym typeface="+mn-ea"/>
              </a:rPr>
              <a:t>setup</a:t>
            </a:r>
            <a:r>
              <a:rPr lang="zh-CN" altLang="en-US" dirty="0">
                <a:sym typeface="+mn-ea"/>
              </a:rPr>
              <a:t>函数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51490" cy="4817110"/>
          </a:xfrm>
        </p:spPr>
        <p:txBody>
          <a:bodyPr anchor="t">
            <a:normAutofit/>
          </a:bodyPr>
          <a:lstStyle/>
          <a:p>
            <a:pPr lvl="0"/>
            <a:r>
              <a:rPr lang="zh-CN" dirty="0"/>
              <a:t> 参数 context</a:t>
            </a:r>
          </a:p>
          <a:p>
            <a:pPr lvl="1"/>
            <a:r>
              <a:rPr lang="zh-CN" dirty="0"/>
              <a:t>context 是一个普通的 JavaScript 对象，可为 setup 函数提供其他可能有用的值</a:t>
            </a:r>
            <a:r>
              <a:rPr lang="zh-CN" altLang="en-US" dirty="0"/>
              <a:t>，包括三个属性</a:t>
            </a:r>
            <a:endParaRPr lang="en-US" altLang="zh-CN" dirty="0"/>
          </a:p>
          <a:p>
            <a:pPr lvl="2"/>
            <a:r>
              <a:rPr lang="en-US" altLang="zh-CN" dirty="0" err="1"/>
              <a:t>attrs</a:t>
            </a:r>
            <a:r>
              <a:rPr lang="zh-CN" altLang="en-US" dirty="0"/>
              <a:t>：传递给当前组件的非</a:t>
            </a:r>
            <a:r>
              <a:rPr lang="en-US" altLang="zh-CN" dirty="0"/>
              <a:t>props</a:t>
            </a:r>
            <a:r>
              <a:rPr lang="zh-CN" altLang="en-US" dirty="0"/>
              <a:t>属性</a:t>
            </a:r>
            <a:endParaRPr lang="en-US" altLang="zh-CN" dirty="0"/>
          </a:p>
          <a:p>
            <a:pPr lvl="2"/>
            <a:r>
              <a:rPr lang="en-US" altLang="zh-CN" dirty="0"/>
              <a:t>slots</a:t>
            </a:r>
            <a:r>
              <a:rPr lang="zh-CN" altLang="en-US" dirty="0"/>
              <a:t>：具有模板插槽渲染功能的对象</a:t>
            </a:r>
            <a:endParaRPr lang="en-US" altLang="zh-CN" dirty="0"/>
          </a:p>
          <a:p>
            <a:pPr lvl="2"/>
            <a:r>
              <a:rPr lang="en-US" altLang="zh-CN" dirty="0"/>
              <a:t>emit</a:t>
            </a:r>
            <a:r>
              <a:rPr lang="zh-CN" altLang="en-US" dirty="0"/>
              <a:t>：当前组件发出事件的方法 </a:t>
            </a:r>
            <a:endParaRPr lang="en-US" altLang="zh-CN" dirty="0"/>
          </a:p>
          <a:p>
            <a:pPr lvl="1"/>
            <a:r>
              <a:rPr lang="zh-CN" dirty="0"/>
              <a:t>示例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10262" y="5707380"/>
            <a:ext cx="6096000" cy="645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浏览器页面上显示“这是一个局部组件”，控制台中输出了“局部组件名称”以及 context 的 3 个属性对象</a:t>
            </a: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4967127" y="5218113"/>
            <a:ext cx="1720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/>
              <a:t>示例运行结果</a:t>
            </a:r>
          </a:p>
        </p:txBody>
      </p:sp>
    </p:spTree>
  </p:cSld>
  <p:clrMapOvr>
    <a:masterClrMapping/>
  </p:clrMapOvr>
  <p:transition>
    <p:rand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34702848-59b2-4722-b230-36aac792f849"/>
  <p:tag name="COMMONDATA" val="eyJoZGlkIjoiYTZlNmMxOTFlYmQwNzdlMjMwZjY2N2U1YWQxYzJmMG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2042</Words>
  <Application>Microsoft Macintosh PowerPoint</Application>
  <PresentationFormat>宽屏</PresentationFormat>
  <Paragraphs>159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微软雅黑</vt:lpstr>
      <vt:lpstr>FZLanTingHei-DB-GBK</vt:lpstr>
      <vt:lpstr>FZLanTingKanHei-R-GBK</vt:lpstr>
      <vt:lpstr>Arial</vt:lpstr>
      <vt:lpstr>Calibri</vt:lpstr>
      <vt:lpstr>Wingdings</vt:lpstr>
      <vt:lpstr>Office 主题</vt:lpstr>
      <vt:lpstr>1_Office 主题</vt:lpstr>
      <vt:lpstr>PowerPoint 演示文稿</vt:lpstr>
      <vt:lpstr>目录</vt:lpstr>
      <vt:lpstr>认识组合式 API</vt:lpstr>
      <vt:lpstr>认识组合式 API</vt:lpstr>
      <vt:lpstr>认识组合式 API</vt:lpstr>
      <vt:lpstr>setup 函数</vt:lpstr>
      <vt:lpstr>setup 函数</vt:lpstr>
      <vt:lpstr>setup 函数</vt:lpstr>
      <vt:lpstr>setup函数</vt:lpstr>
      <vt:lpstr>setup函数</vt:lpstr>
      <vt:lpstr>访问生命周期钩子函数</vt:lpstr>
      <vt:lpstr>访问生命周期钩子函数</vt:lpstr>
      <vt:lpstr>响应性原理</vt:lpstr>
      <vt:lpstr>响应性原理</vt:lpstr>
      <vt:lpstr>响应性原理</vt:lpstr>
      <vt:lpstr>响应性原理</vt:lpstr>
      <vt:lpstr>响应性原理</vt:lpstr>
      <vt:lpstr>响应性 API 的应用</vt:lpstr>
      <vt:lpstr>响应性 API 的应用</vt:lpstr>
      <vt:lpstr>响应性 API 的应用</vt:lpstr>
      <vt:lpstr>响应性 API 的应用</vt:lpstr>
      <vt:lpstr>响应性 API 的应用</vt:lpstr>
      <vt:lpstr>响应性 API 的应用</vt:lpstr>
      <vt:lpstr>响应性 API 的应用</vt:lpstr>
      <vt:lpstr>响应性 API 的应用</vt:lpstr>
      <vt:lpstr>响应性 API 的应用</vt:lpstr>
      <vt:lpstr>响应性 API 的应用</vt:lpstr>
      <vt:lpstr>provide/inject 响应式传值</vt:lpstr>
      <vt:lpstr>provide/inject 响应式传值</vt:lpstr>
      <vt:lpstr>项目 6 查询历史名城相关诗词 </vt:lpstr>
      <vt:lpstr>项目 6 查询历史名城相关诗词 </vt:lpstr>
      <vt:lpstr>项目 6 查询历史名城相关诗词 </vt:lpstr>
      <vt:lpstr>项目 6 查询历史名城相关诗词 </vt:lpstr>
      <vt:lpstr>项目 6 查询历史名城相关诗词 </vt:lpstr>
      <vt:lpstr>同步训练</vt:lpstr>
      <vt:lpstr>单元小结</vt:lpstr>
      <vt:lpstr>单元小结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xiang chen</cp:lastModifiedBy>
  <cp:revision>445</cp:revision>
  <dcterms:created xsi:type="dcterms:W3CDTF">2021-08-26T09:34:00Z</dcterms:created>
  <dcterms:modified xsi:type="dcterms:W3CDTF">2024-03-26T02:57:56Z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AB50BD35566C4775B04D806471B6C655_13</vt:lpwstr>
  </property>
</Properties>
</file>