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</p:sldMasterIdLst>
  <p:sldIdLst>
    <p:sldId id="256" r:id="rId3"/>
    <p:sldId id="257" r:id="rId4"/>
    <p:sldId id="533" r:id="rId5"/>
    <p:sldId id="683" r:id="rId6"/>
    <p:sldId id="684" r:id="rId7"/>
    <p:sldId id="685" r:id="rId8"/>
    <p:sldId id="584" r:id="rId9"/>
    <p:sldId id="687" r:id="rId10"/>
    <p:sldId id="611" r:id="rId11"/>
    <p:sldId id="661" r:id="rId12"/>
    <p:sldId id="688" r:id="rId13"/>
    <p:sldId id="689" r:id="rId14"/>
    <p:sldId id="613" r:id="rId15"/>
    <p:sldId id="691" r:id="rId16"/>
    <p:sldId id="690" r:id="rId17"/>
    <p:sldId id="692" r:id="rId18"/>
    <p:sldId id="693" r:id="rId19"/>
    <p:sldId id="695" r:id="rId20"/>
    <p:sldId id="694" r:id="rId21"/>
    <p:sldId id="696" r:id="rId22"/>
    <p:sldId id="697" r:id="rId23"/>
    <p:sldId id="698" r:id="rId24"/>
    <p:sldId id="662" r:id="rId25"/>
    <p:sldId id="700" r:id="rId26"/>
    <p:sldId id="699" r:id="rId27"/>
    <p:sldId id="665" r:id="rId28"/>
    <p:sldId id="714" r:id="rId29"/>
    <p:sldId id="715" r:id="rId30"/>
    <p:sldId id="716" r:id="rId31"/>
    <p:sldId id="717" r:id="rId32"/>
    <p:sldId id="718" r:id="rId33"/>
    <p:sldId id="719" r:id="rId34"/>
    <p:sldId id="720" r:id="rId35"/>
    <p:sldId id="445" r:id="rId36"/>
    <p:sldId id="343" r:id="rId37"/>
    <p:sldId id="721" r:id="rId38"/>
  </p:sldIdLst>
  <p:sldSz cx="12192000" cy="6858000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CC83"/>
    <a:srgbClr val="A9D08E"/>
    <a:srgbClr val="B7D8A1"/>
    <a:srgbClr val="C5D6CC"/>
    <a:srgbClr val="C9D9D0"/>
    <a:srgbClr val="D3E0D9"/>
    <a:srgbClr val="B5CBC0"/>
    <a:srgbClr val="98B7A8"/>
    <a:srgbClr val="0C7750"/>
    <a:srgbClr val="7992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608" y="184"/>
      </p:cViewPr>
      <p:guideLst>
        <p:guide orient="horz" pos="222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gs" Target="tags/tag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44650" y="196818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101" name="图片 100"/>
          <p:cNvPicPr/>
          <p:nvPr userDrawn="1"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635"/>
            <a:ext cx="12192635" cy="46843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 userDrawn="1"/>
        </p:nvSpPr>
        <p:spPr>
          <a:xfrm>
            <a:off x="0" y="4606290"/>
            <a:ext cx="12192000" cy="2251710"/>
          </a:xfrm>
          <a:prstGeom prst="rect">
            <a:avLst/>
          </a:prstGeom>
          <a:solidFill>
            <a:srgbClr val="C5D6C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40000"/>
              </a:lnSpc>
              <a:buClr>
                <a:srgbClr val="A9D08E"/>
              </a:buClr>
              <a:buFont typeface="Wingdings" panose="05000000000000000000" charset="0"/>
              <a:buChar char="p"/>
              <a:defRPr/>
            </a:lvl1pPr>
            <a:lvl2pPr>
              <a:lnSpc>
                <a:spcPct val="140000"/>
              </a:lnSpc>
              <a:buClr>
                <a:srgbClr val="F8CBAD"/>
              </a:buClr>
              <a:buFont typeface="Wingdings" panose="05000000000000000000" charset="0"/>
              <a:buChar char="p"/>
              <a:defRPr/>
            </a:lvl2pPr>
            <a:lvl3pPr>
              <a:lnSpc>
                <a:spcPct val="140000"/>
              </a:lnSpc>
              <a:buClr>
                <a:srgbClr val="BFBFBF"/>
              </a:buClr>
              <a:buFont typeface="Wingdings" panose="05000000000000000000" charset="0"/>
              <a:buChar char="p"/>
              <a:defRPr/>
            </a:lvl3pPr>
            <a:lvl4pPr>
              <a:lnSpc>
                <a:spcPct val="140000"/>
              </a:lnSpc>
              <a:buClr>
                <a:srgbClr val="8FAADC"/>
              </a:buClr>
              <a:buFont typeface="Wingdings" panose="05000000000000000000" charset="0"/>
              <a:buChar char="p"/>
              <a:defRPr/>
            </a:lvl4pPr>
            <a:lvl5pPr>
              <a:lnSpc>
                <a:spcPct val="140000"/>
              </a:lnSpc>
              <a:buClr>
                <a:srgbClr val="8FAADC"/>
              </a:buClr>
              <a:buFont typeface="Wingdings" panose="05000000000000000000" charset="0"/>
              <a:buChar char="p"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-24130" y="1456055"/>
            <a:ext cx="11358880" cy="18415"/>
          </a:xfrm>
          <a:prstGeom prst="line">
            <a:avLst/>
          </a:prstGeom>
          <a:ln w="28575">
            <a:solidFill>
              <a:srgbClr val="A2CC8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u=465521538,3144323540&amp;fm=253&amp;fmt=auto&amp;app=138&amp;f=PNG(1)(1)"/>
          <p:cNvPicPr>
            <a:picLocks noChangeAspect="1"/>
          </p:cNvPicPr>
          <p:nvPr userDrawn="1"/>
        </p:nvPicPr>
        <p:blipFill>
          <a:blip r:embed="rId2"/>
          <a:srcRect l="31279" t="16320" r="30544" b="15627"/>
          <a:stretch>
            <a:fillRect/>
          </a:stretch>
        </p:blipFill>
        <p:spPr>
          <a:xfrm>
            <a:off x="10656570" y="6159500"/>
            <a:ext cx="1535430" cy="698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44650" y="196818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101" name="图片 100"/>
          <p:cNvPicPr/>
          <p:nvPr userDrawn="1"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635"/>
            <a:ext cx="12192635" cy="46843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 userDrawn="1"/>
        </p:nvSpPr>
        <p:spPr>
          <a:xfrm>
            <a:off x="0" y="4606290"/>
            <a:ext cx="12192000" cy="2251710"/>
          </a:xfrm>
          <a:prstGeom prst="rect">
            <a:avLst/>
          </a:prstGeom>
          <a:solidFill>
            <a:srgbClr val="C5D6C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40000"/>
              </a:lnSpc>
              <a:buClr>
                <a:srgbClr val="A9D08E"/>
              </a:buClr>
              <a:buFont typeface="Wingdings" panose="05000000000000000000" charset="0"/>
              <a:buChar char="p"/>
              <a:defRPr/>
            </a:lvl1pPr>
            <a:lvl2pPr>
              <a:lnSpc>
                <a:spcPct val="140000"/>
              </a:lnSpc>
              <a:buClr>
                <a:srgbClr val="F8CBAD"/>
              </a:buClr>
              <a:buFont typeface="Wingdings" panose="05000000000000000000" charset="0"/>
              <a:buChar char="p"/>
              <a:defRPr/>
            </a:lvl2pPr>
            <a:lvl3pPr>
              <a:lnSpc>
                <a:spcPct val="140000"/>
              </a:lnSpc>
              <a:buClr>
                <a:srgbClr val="BFBFBF"/>
              </a:buClr>
              <a:buFont typeface="Wingdings" panose="05000000000000000000" charset="0"/>
              <a:buChar char="p"/>
              <a:defRPr/>
            </a:lvl3pPr>
            <a:lvl4pPr>
              <a:lnSpc>
                <a:spcPct val="140000"/>
              </a:lnSpc>
              <a:buClr>
                <a:srgbClr val="8FAADC"/>
              </a:buClr>
              <a:buFont typeface="Wingdings" panose="05000000000000000000" charset="0"/>
              <a:buChar char="p"/>
              <a:defRPr/>
            </a:lvl4pPr>
            <a:lvl5pPr>
              <a:lnSpc>
                <a:spcPct val="140000"/>
              </a:lnSpc>
              <a:buClr>
                <a:srgbClr val="8FAADC"/>
              </a:buClr>
              <a:buFont typeface="Wingdings" panose="05000000000000000000" charset="0"/>
              <a:buChar char="p"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-24130" y="1456055"/>
            <a:ext cx="11358880" cy="18415"/>
          </a:xfrm>
          <a:prstGeom prst="line">
            <a:avLst/>
          </a:prstGeom>
          <a:ln w="28575">
            <a:solidFill>
              <a:srgbClr val="A2CC8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u=465521538,3144323540&amp;fm=253&amp;fmt=auto&amp;app=138&amp;f=PNG(1)(1)"/>
          <p:cNvPicPr>
            <a:picLocks noChangeAspect="1"/>
          </p:cNvPicPr>
          <p:nvPr userDrawn="1"/>
        </p:nvPicPr>
        <p:blipFill>
          <a:blip r:embed="rId2"/>
          <a:srcRect l="31279" t="16320" r="30544" b="15627"/>
          <a:stretch>
            <a:fillRect/>
          </a:stretch>
        </p:blipFill>
        <p:spPr>
          <a:xfrm>
            <a:off x="10656570" y="6159500"/>
            <a:ext cx="1535430" cy="698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311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2D050"/>
        </a:buClr>
        <a:buFont typeface="Wingdings" panose="05000000000000000000" charset="0"/>
        <a:buChar char="p"/>
        <a:defRPr sz="2800" kern="1200">
          <a:solidFill>
            <a:srgbClr val="05482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5482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5482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5482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5482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311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2D050"/>
        </a:buClr>
        <a:buFont typeface="Wingdings" panose="05000000000000000000" charset="0"/>
        <a:buChar char="p"/>
        <a:defRPr sz="2800" kern="1200">
          <a:solidFill>
            <a:srgbClr val="05482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5482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5482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5482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5482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46.xml"/><Relationship Id="rId7" Type="http://schemas.openxmlformats.org/officeDocument/2006/relationships/image" Target="../media/image22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2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50.xml"/><Relationship Id="rId7" Type="http://schemas.openxmlformats.org/officeDocument/2006/relationships/image" Target="../media/image25.pn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2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67.xml"/><Relationship Id="rId7" Type="http://schemas.openxmlformats.org/officeDocument/2006/relationships/image" Target="../media/image35.pn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image" Target="../media/image3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74.xml"/><Relationship Id="rId7" Type="http://schemas.openxmlformats.org/officeDocument/2006/relationships/image" Target="../media/image40.png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image" Target="../media/image3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1.xml"/><Relationship Id="rId7" Type="http://schemas.openxmlformats.org/officeDocument/2006/relationships/image" Target="../media/image5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712200" y="6071870"/>
            <a:ext cx="2766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accent5">
                    <a:lumMod val="50000"/>
                  </a:schemeClr>
                </a:solidFill>
              </a:rPr>
              <a:t>主讲</a:t>
            </a:r>
            <a:r>
              <a:rPr lang="en-US" altLang="zh-CN" sz="280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zh-CN" altLang="en-US" sz="2800">
                <a:solidFill>
                  <a:schemeClr val="accent5">
                    <a:lumMod val="50000"/>
                  </a:schemeClr>
                </a:solidFill>
              </a:rPr>
              <a:t>陈向</a:t>
            </a:r>
            <a:endParaRPr lang="zh-CN" alt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12700" y="3394710"/>
            <a:ext cx="12179935" cy="960755"/>
          </a:xfrm>
          <a:prstGeom prst="rect">
            <a:avLst/>
          </a:prstGeom>
          <a:solidFill>
            <a:srgbClr val="00C18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480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Vue.js 前端开发基础及项目化应用</a:t>
            </a:r>
            <a:endParaRPr lang="zh-CN" altLang="en-US" sz="480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818702" y="4936490"/>
            <a:ext cx="65685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5">
                    <a:lumMod val="50000"/>
                  </a:schemeClr>
                </a:solidFill>
              </a:rPr>
              <a:t>单元十 构建工程化的Vue项目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en-US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项目组成要素</a:t>
            </a:r>
            <a:endParaRPr lang="zh-CN" altLang="en-US" dirty="0">
              <a:sym typeface="+mn-ea"/>
            </a:endParaRP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41965" cy="4868545"/>
          </a:xfrm>
        </p:spPr>
        <p:txBody>
          <a:bodyPr anchor="t">
            <a:normAutofit/>
          </a:bodyPr>
          <a:lstStyle/>
          <a:p>
            <a:pPr lvl="0"/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单文件组件</a:t>
            </a:r>
          </a:p>
          <a:p>
            <a:pPr lvl="1"/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单文件组件（Single-File Component，SFC）是一种特殊的文件格式，它将 Vue 组件的 template、script 和 style 这 3 个部分封装在一个扩展名为.vue 的单个文件中</a:t>
            </a:r>
          </a:p>
          <a:p>
            <a:pPr lvl="1"/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解读单文件组件：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57200" lvl="1" indent="0">
              <a:buNone/>
            </a:pP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878830" y="3422650"/>
            <a:ext cx="5202555" cy="5981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878830" y="4023995"/>
            <a:ext cx="5202555" cy="258127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en-US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项目组成要素</a:t>
            </a:r>
            <a:endParaRPr lang="zh-CN" altLang="en-US" dirty="0">
              <a:sym typeface="+mn-ea"/>
            </a:endParaRP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41965" cy="4868545"/>
          </a:xfrm>
        </p:spPr>
        <p:txBody>
          <a:bodyPr anchor="t">
            <a:normAutofit/>
          </a:bodyPr>
          <a:lstStyle/>
          <a:p>
            <a:pPr lvl="0"/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示例：创建 Vue 工程项目，实现历史名城游网站首页页头组件的正常加载</a:t>
            </a:r>
          </a:p>
          <a:p>
            <a:pPr marL="457200" lvl="1" indent="0">
              <a:buNone/>
            </a:pP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71550" y="4076700"/>
            <a:ext cx="9682480" cy="1244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48530" y="3438525"/>
            <a:ext cx="1668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/>
              <a:t>示例运行结果</a:t>
            </a: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en-US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项目组成要素</a:t>
            </a:r>
            <a:endParaRPr lang="zh-CN" altLang="en-US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23215" y="1586230"/>
            <a:ext cx="5704205" cy="36963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291580" y="1586230"/>
            <a:ext cx="4804410" cy="2886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53895" y="5527675"/>
            <a:ext cx="19024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HeaderComp.vue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324215" y="5527675"/>
            <a:ext cx="13563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App.vue</a:t>
            </a: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en-US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项目配置文件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40695" cy="4641850"/>
          </a:xfrm>
        </p:spPr>
        <p:txBody>
          <a:bodyPr anchor="t">
            <a:normAutofit lnSpcReduction="10000"/>
          </a:bodyPr>
          <a:lstStyle/>
          <a:p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package.json</a:t>
            </a:r>
          </a:p>
          <a:p>
            <a:pPr marL="685800" lvl="2">
              <a:spcBef>
                <a:spcPts val="1000"/>
              </a:spcBef>
              <a:buClr>
                <a:srgbClr val="A9D08E"/>
              </a:buClr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作用：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</a:rPr>
              <a:t>件用于记录项目的基本信息（比如名称、版本、许可证、启动项目的方法、声明依赖包、运行脚本等元数据）</a:t>
            </a:r>
          </a:p>
          <a:p>
            <a:pPr marL="0" lvl="0">
              <a:spcBef>
                <a:spcPts val="1000"/>
              </a:spcBef>
              <a:buClr>
                <a:srgbClr val="A9D08E"/>
              </a:buClr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package.json 配置项</a:t>
            </a:r>
          </a:p>
          <a:p>
            <a:pPr lvl="1">
              <a:spcBef>
                <a:spcPts val="1000"/>
              </a:spcBef>
              <a:buClr>
                <a:srgbClr val="A9D08E"/>
              </a:buClr>
            </a:pP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name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：项目名称</a:t>
            </a:r>
          </a:p>
          <a:p>
            <a:pPr lvl="1">
              <a:spcBef>
                <a:spcPts val="1000"/>
              </a:spcBef>
              <a:buClr>
                <a:srgbClr val="A9D08E"/>
              </a:buClr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version：项目的版本号</a:t>
            </a:r>
          </a:p>
          <a:p>
            <a:pPr lvl="1">
              <a:spcBef>
                <a:spcPts val="1000"/>
              </a:spcBef>
              <a:buClr>
                <a:srgbClr val="A9D08E"/>
              </a:buClr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scripts：指定脚本命令，供 npm 直接调用</a:t>
            </a:r>
          </a:p>
          <a:p>
            <a:pPr marL="685800" lvl="2">
              <a:spcBef>
                <a:spcPts val="1000"/>
              </a:spcBef>
              <a:buClr>
                <a:srgbClr val="A9D08E"/>
              </a:buClr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en-US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项目配置文件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40695" cy="4641850"/>
          </a:xfrm>
        </p:spPr>
        <p:txBody>
          <a:bodyPr anchor="t">
            <a:normAutofit/>
          </a:bodyPr>
          <a:lstStyle/>
          <a:p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package.json 配置项（续）</a:t>
            </a:r>
          </a:p>
          <a:p>
            <a:pPr lvl="1">
              <a:spcBef>
                <a:spcPts val="1000"/>
              </a:spcBef>
              <a:buClr>
                <a:srgbClr val="A9D08E"/>
              </a:buClr>
            </a:pP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dependencies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：声明的是项目的生产环境中所必需的依赖包</a:t>
            </a:r>
          </a:p>
          <a:p>
            <a:pPr lvl="1">
              <a:spcBef>
                <a:spcPts val="1000"/>
              </a:spcBef>
              <a:buClr>
                <a:srgbClr val="A9D08E"/>
              </a:buClr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devDependencies：声明的是开发阶段需要的依赖包</a:t>
            </a:r>
          </a:p>
          <a:p>
            <a:pPr lvl="0">
              <a:spcBef>
                <a:spcPts val="1000"/>
              </a:spcBef>
              <a:buClr>
                <a:srgbClr val="A9D08E"/>
              </a:buClr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package.json 应用</a:t>
            </a:r>
          </a:p>
          <a:p>
            <a:pPr lvl="1">
              <a:spcBef>
                <a:spcPts val="1000"/>
              </a:spcBef>
              <a:buClr>
                <a:srgbClr val="A9D08E"/>
              </a:buClr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记录项目配置</a:t>
            </a:r>
          </a:p>
          <a:p>
            <a:pPr lvl="1">
              <a:spcBef>
                <a:spcPts val="1000"/>
              </a:spcBef>
              <a:buClr>
                <a:srgbClr val="A9D08E"/>
              </a:buClr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在复制项目时，用于自动下载依赖包并重新生成 node_modules 目录</a:t>
            </a:r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en-US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项目配置文件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40695" cy="4641850"/>
          </a:xfrm>
        </p:spPr>
        <p:txBody>
          <a:bodyPr anchor="t">
            <a:normAutofit lnSpcReduction="10000"/>
          </a:bodyPr>
          <a:lstStyle/>
          <a:p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vue.config.js</a:t>
            </a:r>
          </a:p>
          <a:p>
            <a:pPr marL="685800" lvl="2">
              <a:spcBef>
                <a:spcPts val="1000"/>
              </a:spcBef>
              <a:buClr>
                <a:srgbClr val="A9D08E"/>
              </a:buClr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用于保存与项目部署相关的配置，是一个可选的配置文件</a:t>
            </a:r>
          </a:p>
          <a:p>
            <a:pPr marL="685800" lvl="2">
              <a:spcBef>
                <a:spcPts val="1000"/>
              </a:spcBef>
              <a:buClr>
                <a:srgbClr val="A9D08E"/>
              </a:buClr>
            </a:pPr>
            <a:r>
              <a:rPr lang="zh-CN" sz="2400" dirty="0">
                <a:latin typeface="微软雅黑" panose="020B0503020204020204" charset="-122"/>
                <a:ea typeface="微软雅黑" panose="020B0503020204020204" charset="-122"/>
              </a:rPr>
              <a:t>文件结构</a:t>
            </a:r>
          </a:p>
          <a:p>
            <a:pPr lvl="0">
              <a:spcBef>
                <a:spcPts val="1000"/>
              </a:spcBef>
              <a:buClr>
                <a:srgbClr val="A9D08E"/>
              </a:buClr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vue.config.js 配置项</a:t>
            </a:r>
          </a:p>
          <a:p>
            <a:pPr lvl="1">
              <a:spcBef>
                <a:spcPts val="1000"/>
              </a:spcBef>
              <a:buClr>
                <a:srgbClr val="A9D08E"/>
              </a:buClr>
            </a:pP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publicPath：用于设置项目部署路径，默认Vue CLI 会将项目部署在域名的根路径上</a:t>
            </a:r>
          </a:p>
          <a:p>
            <a:pPr lvl="1">
              <a:spcBef>
                <a:spcPts val="1000"/>
              </a:spcBef>
              <a:buClr>
                <a:srgbClr val="A9D08E"/>
              </a:buClr>
            </a:pP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outputDir：用于设置项目打包生成的文件的存储目录，它可以是绝对或相对路径，默认为空字符串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53385" y="2758440"/>
            <a:ext cx="2462530" cy="82740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en-US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项目配置文件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40695" cy="4641850"/>
          </a:xfrm>
        </p:spPr>
        <p:txBody>
          <a:bodyPr anchor="t">
            <a:normAutofit/>
          </a:bodyPr>
          <a:lstStyle/>
          <a:p>
            <a:pPr lvl="0">
              <a:spcBef>
                <a:spcPts val="1000"/>
              </a:spcBef>
              <a:buClr>
                <a:srgbClr val="A9D08E"/>
              </a:buClr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vue.config.js 配置项（续）</a:t>
            </a:r>
          </a:p>
          <a:p>
            <a:pPr lvl="1">
              <a:spcBef>
                <a:spcPts val="1000"/>
              </a:spcBef>
              <a:buClr>
                <a:srgbClr val="A9D08E"/>
              </a:buClr>
            </a:pP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devServer：用于设置本地开发或调试的相关配置</a:t>
            </a:r>
          </a:p>
          <a:p>
            <a:pPr lvl="2">
              <a:spcBef>
                <a:spcPts val="1000"/>
              </a:spcBef>
              <a:buClr>
                <a:srgbClr val="A9D08E"/>
              </a:buClr>
            </a:pPr>
            <a:r>
              <a:rPr lang="zh-CN" sz="1665" dirty="0">
                <a:latin typeface="微软雅黑" panose="020B0503020204020204" charset="-122"/>
                <a:ea typeface="微软雅黑" panose="020B0503020204020204" charset="-122"/>
              </a:rPr>
              <a:t>port：指定项目运行端口号，默认</a:t>
            </a:r>
            <a:r>
              <a:rPr lang="en-US" altLang="zh-CN" sz="1665" dirty="0">
                <a:latin typeface="微软雅黑" panose="020B0503020204020204" charset="-122"/>
                <a:ea typeface="微软雅黑" panose="020B0503020204020204" charset="-122"/>
              </a:rPr>
              <a:t>8080</a:t>
            </a:r>
          </a:p>
          <a:p>
            <a:pPr lvl="2">
              <a:spcBef>
                <a:spcPts val="1000"/>
              </a:spcBef>
              <a:buClr>
                <a:srgbClr val="A9D08E"/>
              </a:buClr>
            </a:pPr>
            <a:r>
              <a:rPr lang="zh-CN" sz="1665" dirty="0">
                <a:latin typeface="微软雅黑" panose="020B0503020204020204" charset="-122"/>
                <a:ea typeface="微软雅黑" panose="020B0503020204020204" charset="-122"/>
              </a:rPr>
              <a:t>host：本地开发服务器主机域名，默认是 localhost</a:t>
            </a:r>
          </a:p>
          <a:p>
            <a:pPr lvl="2">
              <a:spcBef>
                <a:spcPts val="1000"/>
              </a:spcBef>
              <a:buClr>
                <a:srgbClr val="A9D08E"/>
              </a:buClr>
            </a:pPr>
            <a:r>
              <a:rPr lang="zh-CN" sz="1665" dirty="0">
                <a:latin typeface="微软雅黑" panose="020B0503020204020204" charset="-122"/>
                <a:ea typeface="微软雅黑" panose="020B0503020204020204" charset="-122"/>
              </a:rPr>
              <a:t>https：指定是否启用 HTTPS（Hypertext Transfer Protocol Secure，超文本传输安全协议）</a:t>
            </a:r>
          </a:p>
          <a:p>
            <a:pPr lvl="2">
              <a:spcBef>
                <a:spcPts val="1000"/>
              </a:spcBef>
              <a:buClr>
                <a:srgbClr val="A9D08E"/>
              </a:buClr>
            </a:pPr>
            <a:r>
              <a:rPr lang="zh-CN" sz="1665" dirty="0">
                <a:latin typeface="微软雅黑" panose="020B0503020204020204" charset="-122"/>
                <a:ea typeface="微软雅黑" panose="020B0503020204020204" charset="-122"/>
              </a:rPr>
              <a:t>open：指定在执行 npm run serve 命令启动项目时是否自动打开浏览器。 </a:t>
            </a:r>
          </a:p>
          <a:p>
            <a:pPr lvl="2">
              <a:spcBef>
                <a:spcPts val="1000"/>
              </a:spcBef>
              <a:buClr>
                <a:srgbClr val="A9D08E"/>
              </a:buClr>
            </a:pPr>
            <a:r>
              <a:rPr lang="zh-CN" sz="1665" dirty="0">
                <a:latin typeface="微软雅黑" panose="020B0503020204020204" charset="-122"/>
                <a:ea typeface="微软雅黑" panose="020B0503020204020204" charset="-122"/>
              </a:rPr>
              <a:t>proxy：配置本地开发服务器代理，以调用远程服务器接口。 </a:t>
            </a:r>
          </a:p>
          <a:p>
            <a:pPr lvl="2">
              <a:spcBef>
                <a:spcPts val="1000"/>
              </a:spcBef>
              <a:buClr>
                <a:srgbClr val="A9D08E"/>
              </a:buClr>
            </a:pPr>
            <a:r>
              <a:rPr lang="zh-CN" sz="1665" dirty="0">
                <a:latin typeface="微软雅黑" panose="020B0503020204020204" charset="-122"/>
                <a:ea typeface="微软雅黑" panose="020B0503020204020204" charset="-122"/>
              </a:rPr>
              <a:t>hot：指定是否启用模块的热替换功能</a:t>
            </a:r>
          </a:p>
          <a:p>
            <a:pPr marL="685800" lvl="2">
              <a:spcBef>
                <a:spcPts val="1000"/>
              </a:spcBef>
              <a:buClr>
                <a:srgbClr val="A9D08E"/>
              </a:buClr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en-US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项目配置文件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40695" cy="4641850"/>
          </a:xfrm>
        </p:spPr>
        <p:txBody>
          <a:bodyPr anchor="t">
            <a:normAutofit/>
          </a:bodyPr>
          <a:lstStyle/>
          <a:p>
            <a:pPr lvl="0">
              <a:spcBef>
                <a:spcPts val="1000"/>
              </a:spcBef>
              <a:buClr>
                <a:srgbClr val="A9D08E"/>
              </a:buClr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vue.config.js 配置项（续）</a:t>
            </a:r>
          </a:p>
          <a:p>
            <a:pPr lvl="1">
              <a:spcBef>
                <a:spcPts val="1000"/>
              </a:spcBef>
              <a:buClr>
                <a:srgbClr val="A9D08E"/>
              </a:buClr>
            </a:pPr>
            <a:r>
              <a:rPr lang="zh-CN" sz="2000" dirty="0">
                <a:latin typeface="微软雅黑" panose="020B0503020204020204" charset="-122"/>
                <a:ea typeface="微软雅黑" panose="020B0503020204020204" charset="-122"/>
              </a:rPr>
              <a:t>vue.config.js 应用示例</a:t>
            </a:r>
          </a:p>
          <a:p>
            <a:pPr marL="685800" lvl="2">
              <a:spcBef>
                <a:spcPts val="1000"/>
              </a:spcBef>
              <a:buClr>
                <a:srgbClr val="A9D08E"/>
              </a:buClr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48435" y="2848610"/>
            <a:ext cx="4450080" cy="233680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en-US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新一代构建工具 Vite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40695" cy="4641850"/>
          </a:xfrm>
        </p:spPr>
        <p:txBody>
          <a:bodyPr anchor="t">
            <a:normAutofit/>
          </a:bodyPr>
          <a:lstStyle/>
          <a:p>
            <a:pPr lvl="0">
              <a:spcBef>
                <a:spcPts val="1000"/>
              </a:spcBef>
              <a:buClr>
                <a:srgbClr val="A9D08E"/>
              </a:buClr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Vite</a:t>
            </a:r>
          </a:p>
          <a:p>
            <a:pPr lvl="1">
              <a:spcBef>
                <a:spcPts val="1000"/>
              </a:spcBef>
              <a:buClr>
                <a:srgbClr val="A9D08E"/>
              </a:buClr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是一种新型的前端构建工具，可以显著改善前端开发体验</a:t>
            </a:r>
          </a:p>
          <a:p>
            <a:pPr lvl="0">
              <a:spcBef>
                <a:spcPts val="1000"/>
              </a:spcBef>
              <a:buClr>
                <a:srgbClr val="A9D08E"/>
              </a:buClr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Vite组成</a:t>
            </a:r>
          </a:p>
          <a:p>
            <a:pPr lvl="1">
              <a:spcBef>
                <a:spcPts val="1000"/>
              </a:spcBef>
              <a:buClr>
                <a:srgbClr val="A9D08E"/>
              </a:buClr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开发服务器 </a:t>
            </a:r>
          </a:p>
          <a:p>
            <a:pPr lvl="1">
              <a:spcBef>
                <a:spcPts val="1000"/>
              </a:spcBef>
              <a:buClr>
                <a:srgbClr val="A9D08E"/>
              </a:buClr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构建指令集</a:t>
            </a:r>
          </a:p>
          <a:p>
            <a:pPr marL="0" lvl="0" indent="0">
              <a:spcBef>
                <a:spcPts val="1000"/>
              </a:spcBef>
              <a:buClr>
                <a:srgbClr val="A9D08E"/>
              </a:buClr>
              <a:buNone/>
            </a:pPr>
            <a:endParaRPr 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85800" lvl="2">
              <a:spcBef>
                <a:spcPts val="1000"/>
              </a:spcBef>
              <a:buClr>
                <a:srgbClr val="A9D08E"/>
              </a:buClr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en-US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新一代构建工具 Vite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40695" cy="4641850"/>
          </a:xfrm>
        </p:spPr>
        <p:txBody>
          <a:bodyPr anchor="t">
            <a:normAutofit lnSpcReduction="10000"/>
          </a:bodyPr>
          <a:lstStyle/>
          <a:p>
            <a:pPr lvl="0">
              <a:spcBef>
                <a:spcPts val="1000"/>
              </a:spcBef>
              <a:buClr>
                <a:srgbClr val="A9D08E"/>
              </a:buClr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Vite特点</a:t>
            </a:r>
          </a:p>
          <a:p>
            <a:pPr lvl="1">
              <a:spcBef>
                <a:spcPts val="1000"/>
              </a:spcBef>
              <a:buClr>
                <a:srgbClr val="A9D08E"/>
              </a:buClr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快速的冷启动：Vite 通过在一开始将项目中的模块区分为依赖和源码两类，缩短了开发服务器的启动时间</a:t>
            </a:r>
          </a:p>
          <a:p>
            <a:pPr lvl="1">
              <a:spcBef>
                <a:spcPts val="1000"/>
              </a:spcBef>
              <a:buClr>
                <a:srgbClr val="A9D08E"/>
              </a:buClr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即时的 HMR：Vite 提供即时、准确的更新，而无须重新加载整个页面或者删除应用程序状态</a:t>
            </a:r>
          </a:p>
          <a:p>
            <a:pPr lvl="1">
              <a:spcBef>
                <a:spcPts val="1000"/>
              </a:spcBef>
              <a:buClr>
                <a:srgbClr val="A9D08E"/>
              </a:buClr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真正的按需编译：Vite 在浏览器请求源码时进行转换并按需提供源码</a:t>
            </a:r>
          </a:p>
          <a:p>
            <a:pPr marL="0" lvl="0" indent="0">
              <a:spcBef>
                <a:spcPts val="1000"/>
              </a:spcBef>
              <a:buClr>
                <a:srgbClr val="A9D08E"/>
              </a:buClr>
              <a:buNone/>
            </a:pPr>
            <a:endParaRPr 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85800" lvl="2">
              <a:spcBef>
                <a:spcPts val="1000"/>
              </a:spcBef>
              <a:buClr>
                <a:srgbClr val="A9D08E"/>
              </a:buClr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 CLI 工具</a:t>
            </a: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快速构建项目</a:t>
            </a: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项目组成要素</a:t>
            </a: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项目配置文件</a:t>
            </a: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新一代构建工具 Vite</a:t>
            </a:r>
          </a:p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项目10 todoMVC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en-US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新一代构建工具 Vite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40695" cy="4641850"/>
          </a:xfrm>
        </p:spPr>
        <p:txBody>
          <a:bodyPr anchor="t">
            <a:normAutofit/>
          </a:bodyPr>
          <a:lstStyle/>
          <a:p>
            <a:pPr lvl="0">
              <a:spcBef>
                <a:spcPts val="1000"/>
              </a:spcBef>
              <a:buClr>
                <a:srgbClr val="A9D08E"/>
              </a:buClr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体验 Vite 工具</a:t>
            </a:r>
          </a:p>
          <a:p>
            <a:pPr lvl="1">
              <a:spcBef>
                <a:spcPts val="1000"/>
              </a:spcBef>
              <a:buClr>
                <a:srgbClr val="A9D08E"/>
              </a:buClr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项目初始化</a:t>
            </a:r>
          </a:p>
          <a:p>
            <a:pPr lvl="2">
              <a:spcBef>
                <a:spcPts val="1000"/>
              </a:spcBef>
              <a:buClr>
                <a:srgbClr val="A9D08E"/>
              </a:buClr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创建项目命令：npm create vite@latest</a:t>
            </a:r>
          </a:p>
          <a:p>
            <a:pPr marL="0" lvl="0" indent="0">
              <a:spcBef>
                <a:spcPts val="1000"/>
              </a:spcBef>
              <a:buClr>
                <a:srgbClr val="A9D08E"/>
              </a:buClr>
              <a:buNone/>
            </a:pPr>
            <a:endParaRPr 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85800" lvl="2">
              <a:spcBef>
                <a:spcPts val="1000"/>
              </a:spcBef>
              <a:buClr>
                <a:srgbClr val="A9D08E"/>
              </a:buClr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748155" y="3495040"/>
            <a:ext cx="6508115" cy="276987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en-US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新一代构建工具 Vite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40695" cy="4641850"/>
          </a:xfrm>
        </p:spPr>
        <p:txBody>
          <a:bodyPr anchor="t">
            <a:normAutofit/>
          </a:bodyPr>
          <a:lstStyle/>
          <a:p>
            <a:pPr lvl="0">
              <a:spcBef>
                <a:spcPts val="1000"/>
              </a:spcBef>
              <a:buClr>
                <a:srgbClr val="A9D08E"/>
              </a:buClr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体验 Vite 工具（续）</a:t>
            </a:r>
          </a:p>
          <a:p>
            <a:pPr lvl="1">
              <a:spcBef>
                <a:spcPts val="1000"/>
              </a:spcBef>
              <a:buClr>
                <a:srgbClr val="A9D08E"/>
              </a:buClr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项目运行：</a:t>
            </a:r>
          </a:p>
          <a:p>
            <a:pPr lvl="2">
              <a:spcBef>
                <a:spcPts val="1000"/>
              </a:spcBef>
              <a:buClr>
                <a:srgbClr val="A9D08E"/>
              </a:buClr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cd vite-project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          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//进入目录 vite-project </a:t>
            </a:r>
          </a:p>
          <a:p>
            <a:pPr lvl="2">
              <a:spcBef>
                <a:spcPts val="1000"/>
              </a:spcBef>
              <a:buClr>
                <a:srgbClr val="A9D08E"/>
              </a:buClr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npm run install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          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//安装项目的依赖包</a:t>
            </a:r>
          </a:p>
          <a:p>
            <a:pPr lvl="2">
              <a:spcBef>
                <a:spcPts val="1000"/>
              </a:spcBef>
              <a:buClr>
                <a:srgbClr val="A9D08E"/>
              </a:buClr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npm run dev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              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//启动开发服务器</a:t>
            </a:r>
          </a:p>
          <a:p>
            <a:pPr lvl="2">
              <a:spcBef>
                <a:spcPts val="1000"/>
              </a:spcBef>
              <a:buClr>
                <a:srgbClr val="A9D08E"/>
              </a:buClr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http://localhost:5173/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    //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浏览器上运行</a:t>
            </a:r>
            <a:endParaRPr 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spcBef>
                <a:spcPts val="1000"/>
              </a:spcBef>
              <a:buClr>
                <a:srgbClr val="A9D08E"/>
              </a:buClr>
              <a:buNone/>
            </a:pPr>
            <a:endParaRPr 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85800" lvl="2">
              <a:spcBef>
                <a:spcPts val="1000"/>
              </a:spcBef>
              <a:buClr>
                <a:srgbClr val="A9D08E"/>
              </a:buClr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420610" y="3988435"/>
            <a:ext cx="4079240" cy="279590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en-US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新一代构建工具 Vite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40695" cy="4641850"/>
          </a:xfrm>
        </p:spPr>
        <p:txBody>
          <a:bodyPr anchor="t">
            <a:normAutofit/>
          </a:bodyPr>
          <a:lstStyle/>
          <a:p>
            <a:pPr lvl="0">
              <a:spcBef>
                <a:spcPts val="1000"/>
              </a:spcBef>
              <a:buClr>
                <a:srgbClr val="A9D08E"/>
              </a:buClr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体验 Vite 工具（续）</a:t>
            </a:r>
          </a:p>
          <a:p>
            <a:pPr lvl="1">
              <a:spcBef>
                <a:spcPts val="1000"/>
              </a:spcBef>
              <a:buClr>
                <a:srgbClr val="A9D08E"/>
              </a:buClr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</a:rPr>
              <a:t>项目目录结构</a:t>
            </a:r>
          </a:p>
          <a:p>
            <a:pPr marL="0" lvl="0" indent="0">
              <a:spcBef>
                <a:spcPts val="1000"/>
              </a:spcBef>
              <a:buClr>
                <a:srgbClr val="A9D08E"/>
              </a:buClr>
              <a:buNone/>
            </a:pPr>
            <a:endParaRPr 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85800" lvl="2">
              <a:spcBef>
                <a:spcPts val="1000"/>
              </a:spcBef>
              <a:buClr>
                <a:srgbClr val="A9D08E"/>
              </a:buClr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779645" y="1535430"/>
            <a:ext cx="2506345" cy="520573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en-US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Element Plus 组件库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40695" cy="4641850"/>
          </a:xfrm>
        </p:spPr>
        <p:txBody>
          <a:bodyPr anchor="t">
            <a:normAutofit/>
          </a:bodyPr>
          <a:lstStyle/>
          <a:p>
            <a:r>
              <a:rPr lang="zh-CN" dirty="0"/>
              <a:t>Element Plus </a:t>
            </a:r>
          </a:p>
          <a:p>
            <a:pPr lvl="1"/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是一个基于 Vue3 的UI 组件库，用于制作页面样式、设计页面结构</a:t>
            </a:r>
          </a:p>
          <a:p>
            <a:pPr marL="0" lvl="0">
              <a:spcBef>
                <a:spcPts val="1000"/>
              </a:spcBef>
              <a:buClr>
                <a:srgbClr val="A9D08E"/>
              </a:buClr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使用方式：</a:t>
            </a:r>
          </a:p>
          <a:p>
            <a:pPr lvl="1">
              <a:spcBef>
                <a:spcPts val="1000"/>
              </a:spcBef>
              <a:buClr>
                <a:srgbClr val="A9D08E"/>
              </a:buClr>
            </a:pP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CDN 方式</a:t>
            </a:r>
          </a:p>
          <a:p>
            <a:pPr lvl="2">
              <a:spcBef>
                <a:spcPts val="1000"/>
              </a:spcBef>
              <a:buClr>
                <a:srgbClr val="A9D08E"/>
              </a:buClr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spcBef>
                <a:spcPts val="1000"/>
              </a:spcBef>
              <a:buClr>
                <a:srgbClr val="A9D08E"/>
              </a:buClr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spcBef>
                <a:spcPts val="1000"/>
              </a:spcBef>
              <a:buClr>
                <a:srgbClr val="A9D08E"/>
              </a:buClr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540250" y="3562985"/>
            <a:ext cx="5706110" cy="587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540250" y="4510405"/>
            <a:ext cx="3602990" cy="9258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540250" y="5879465"/>
            <a:ext cx="7341235" cy="57340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en-US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Element Plus 组件库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40695" cy="4641850"/>
          </a:xfrm>
        </p:spPr>
        <p:txBody>
          <a:bodyPr anchor="t">
            <a:normAutofit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使用方式（续）</a:t>
            </a:r>
          </a:p>
          <a:p>
            <a:pPr lvl="1">
              <a:spcBef>
                <a:spcPts val="1000"/>
              </a:spcBef>
              <a:buClr>
                <a:srgbClr val="A9D08E"/>
              </a:buClr>
            </a:pPr>
            <a:r>
              <a:rPr lang="zh-CN" sz="2880" dirty="0">
                <a:latin typeface="微软雅黑" panose="020B0503020204020204" charset="-122"/>
                <a:ea typeface="微软雅黑" panose="020B0503020204020204" charset="-122"/>
              </a:rPr>
              <a:t>插件方式</a:t>
            </a:r>
            <a:endParaRPr lang="zh-CN" altLang="en-US" sz="288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spcBef>
                <a:spcPts val="1000"/>
              </a:spcBef>
              <a:buClr>
                <a:srgbClr val="A9D08E"/>
              </a:buClr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spcBef>
                <a:spcPts val="1000"/>
              </a:spcBef>
              <a:buClr>
                <a:srgbClr val="A9D08E"/>
              </a:buClr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spcBef>
                <a:spcPts val="1000"/>
              </a:spcBef>
              <a:buClr>
                <a:srgbClr val="A9D08E"/>
              </a:buClr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 algn="l">
              <a:spcBef>
                <a:spcPts val="1000"/>
              </a:spcBef>
              <a:buClr>
                <a:srgbClr val="A9D08E"/>
              </a:buClr>
              <a:buSzTx/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 algn="l">
              <a:spcBef>
                <a:spcPts val="1000"/>
              </a:spcBef>
              <a:buClr>
                <a:srgbClr val="A9D08E"/>
              </a:buClr>
              <a:buSzTx/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182745" y="2590800"/>
            <a:ext cx="4351655" cy="3644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182745" y="3248025"/>
            <a:ext cx="6306185" cy="18853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182745" y="5426075"/>
            <a:ext cx="6306185" cy="52895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en-US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Element Plus 组件库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4518660" cy="4641850"/>
          </a:xfrm>
        </p:spPr>
        <p:txBody>
          <a:bodyPr anchor="t">
            <a:normAutofit/>
          </a:bodyPr>
          <a:lstStyle/>
          <a:p>
            <a:r>
              <a:rPr lang="zh-CN" dirty="0">
                <a:sym typeface="+mn-ea"/>
              </a:rPr>
              <a:t>Element Plus组件使用示例</a:t>
            </a:r>
          </a:p>
          <a:p>
            <a:pPr lvl="1"/>
            <a:r>
              <a:rPr lang="zh-CN" dirty="0"/>
              <a:t>使用 el-form 构建一个由输入框和按钮组成的表单</a:t>
            </a:r>
          </a:p>
          <a:p>
            <a:pPr lvl="1"/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3" algn="l">
              <a:spcBef>
                <a:spcPts val="1000"/>
              </a:spcBef>
              <a:buClr>
                <a:srgbClr val="A9D08E"/>
              </a:buClr>
              <a:buSzTx/>
            </a:pPr>
            <a:endParaRPr lang="zh-CN" altLang="en-US" sz="216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 algn="l">
              <a:spcBef>
                <a:spcPts val="1000"/>
              </a:spcBef>
              <a:buClr>
                <a:srgbClr val="A9D08E"/>
              </a:buClr>
              <a:buSzTx/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169535" y="1585595"/>
            <a:ext cx="6961505" cy="439102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en-US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项目 10 todoMVC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40695" cy="4641850"/>
          </a:xfrm>
        </p:spPr>
        <p:txBody>
          <a:bodyPr anchor="t">
            <a:normAutofit/>
          </a:bodyPr>
          <a:lstStyle/>
          <a:p>
            <a:r>
              <a:rPr lang="zh-CN" dirty="0"/>
              <a:t>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需求描述</a:t>
            </a:r>
            <a:endParaRPr 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85800" lvl="2">
              <a:spcBef>
                <a:spcPts val="1000"/>
              </a:spcBef>
              <a:buClr>
                <a:srgbClr val="A9D08E"/>
              </a:buClr>
            </a:pPr>
            <a:r>
              <a:rPr dirty="0">
                <a:latin typeface="微软雅黑" panose="020B0503020204020204" charset="-122"/>
                <a:ea typeface="微软雅黑" panose="020B0503020204020204" charset="-122"/>
              </a:rPr>
              <a:t>todoMVC 是一个经典案例，其功能是处理待办事项列表。它要求每在输入框中输入一个任务信息并单击回车键，将生成一个新的任务信息列表项。每个任务信息列表项由复选框、“删除”按钮组成，单击“删除”按钮可删除该任务，选中复选框表示任务为完成状态。任务信息列表下方显示已完成任务数和全部任务数，单击“清除已完成任务”按钮将清除已完成任务信息列表项</a:t>
            </a:r>
          </a:p>
          <a:p>
            <a:pPr marL="685800" lvl="2">
              <a:spcBef>
                <a:spcPts val="1000"/>
              </a:spcBef>
              <a:buClr>
                <a:srgbClr val="A9D08E"/>
              </a:buClr>
            </a:pPr>
            <a:endParaRPr lang="zh-CN" sz="216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685800" lvl="2">
              <a:spcBef>
                <a:spcPts val="1000"/>
              </a:spcBef>
              <a:buClr>
                <a:srgbClr val="A9D08E"/>
              </a:buClr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834380" y="4097020"/>
            <a:ext cx="5462905" cy="269875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en-US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项目 10 todoMVC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40695" cy="4641850"/>
          </a:xfrm>
        </p:spPr>
        <p:txBody>
          <a:bodyPr anchor="t">
            <a:normAutofit fontScale="70000"/>
          </a:bodyPr>
          <a:lstStyle/>
          <a:p>
            <a:r>
              <a:rPr lang="zh-CN" sz="4000" dirty="0"/>
              <a:t> </a:t>
            </a:r>
            <a:r>
              <a:rPr lang="zh-CN" altLang="en-US" sz="4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实现思路</a:t>
            </a:r>
          </a:p>
          <a:p>
            <a:pPr marL="685800" lvl="2">
              <a:spcBef>
                <a:spcPts val="1000"/>
              </a:spcBef>
              <a:buClr>
                <a:srgbClr val="A9D08E"/>
              </a:buClr>
            </a:pPr>
            <a:r>
              <a:rPr sz="2570" dirty="0">
                <a:latin typeface="微软雅黑" panose="020B0503020204020204" charset="-122"/>
                <a:ea typeface="微软雅黑" panose="020B0503020204020204" charset="-122"/>
              </a:rPr>
              <a:t>使用 Vue CLI 搭建 Vue 工程项目 todomvc，在项目中引入 Element Plus 组件库来构建页面 </a:t>
            </a:r>
          </a:p>
          <a:p>
            <a:pPr marL="685800" lvl="2">
              <a:spcBef>
                <a:spcPts val="1000"/>
              </a:spcBef>
              <a:buClr>
                <a:srgbClr val="A9D08E"/>
              </a:buClr>
            </a:pPr>
            <a:r>
              <a:rPr sz="2570" dirty="0">
                <a:latin typeface="微软雅黑" panose="020B0503020204020204" charset="-122"/>
                <a:ea typeface="微软雅黑" panose="020B0503020204020204" charset="-122"/>
              </a:rPr>
              <a:t>将页面布局分割成上、中、下 3 个部分，分别对应输入框、任务信息列表和任务信息列表下方内容，对应地创建 3 个组件文件：TodoHeader.vue、TodoList.vue、TodoFooter.vue。TodoHeader.vue 所定义的组件 TodoHeader 用于实现输入任务信息，TodoList.vue 所定义的组件 TodoList 用于实现任务信息列表的显示和操作，TodoFooter.vue 所定义的组件 TodoFooter用于实现任务完成情况统计，以及清除页面中已完成任务信息列表项</a:t>
            </a:r>
          </a:p>
          <a:p>
            <a:pPr marL="685800" lvl="2">
              <a:spcBef>
                <a:spcPts val="1000"/>
              </a:spcBef>
              <a:buClr>
                <a:srgbClr val="A9D08E"/>
              </a:buClr>
            </a:pPr>
            <a:r>
              <a:rPr sz="2570" dirty="0">
                <a:latin typeface="微软雅黑" panose="020B0503020204020204" charset="-122"/>
                <a:ea typeface="微软雅黑" panose="020B0503020204020204" charset="-122"/>
              </a:rPr>
              <a:t>通过根组件 App 调用 TodoHeader、TodoList 和 TodoFooter 组件。App 接收TodoHeader 传来的任务信息，与 TodoList、TodoFooter 进行双向数据传递，实现任务信息列表的增加、删除及其他操作</a:t>
            </a:r>
          </a:p>
          <a:p>
            <a:pPr marL="685800" lvl="2">
              <a:spcBef>
                <a:spcPts val="1000"/>
              </a:spcBef>
              <a:buClr>
                <a:srgbClr val="A9D08E"/>
              </a:buClr>
            </a:pPr>
            <a:endParaRPr lang="zh-CN" altLang="en-US" sz="257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en-US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项目 10 todoMVC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40695" cy="4641850"/>
          </a:xfrm>
        </p:spPr>
        <p:txBody>
          <a:bodyPr anchor="t">
            <a:normAutofit/>
          </a:bodyPr>
          <a:lstStyle/>
          <a:p>
            <a:r>
              <a:rPr lang="zh-CN" dirty="0"/>
              <a:t>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 10-1 构建项目主页布局</a:t>
            </a:r>
            <a:endParaRPr lang="zh-CN" altLang="en-US" sz="257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76250" y="2334895"/>
            <a:ext cx="5349240" cy="1828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932805" y="2323465"/>
            <a:ext cx="5908040" cy="332994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en-US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项目 10 todoMVC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40695" cy="4641850"/>
          </a:xfrm>
        </p:spPr>
        <p:txBody>
          <a:bodyPr anchor="t">
            <a:normAutofit/>
          </a:bodyPr>
          <a:lstStyle/>
          <a:p>
            <a:r>
              <a:rPr lang="zh-CN" dirty="0"/>
              <a:t>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 10-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构建组件 TodoHeader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6050" y="2242185"/>
            <a:ext cx="6508750" cy="3746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rcRect r="13579"/>
          <a:stretch>
            <a:fillRect/>
          </a:stretch>
        </p:blipFill>
        <p:spPr>
          <a:xfrm>
            <a:off x="6845935" y="2242185"/>
            <a:ext cx="5193030" cy="16402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41620" y="6361430"/>
            <a:ext cx="24917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构建组件 TodoHeader</a:t>
            </a: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en-US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Vue CLI 工具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/>
          </a:bodyPr>
          <a:lstStyle/>
          <a:p>
            <a:r>
              <a:rPr lang="en-US" altLang="zh-CN" dirty="0"/>
              <a:t>Vue Cli</a:t>
            </a:r>
            <a:endParaRPr lang="zh-CN" dirty="0"/>
          </a:p>
          <a:p>
            <a:pPr lvl="1"/>
            <a:r>
              <a:rPr lang="zh-CN" sz="2400" dirty="0"/>
              <a:t> 是一个基于 Vue 进行快速开发的完整系统，能够帮助开发者快速搭建项目的交互式脚手架</a:t>
            </a:r>
            <a:r>
              <a:rPr lang="zh-CN" dirty="0"/>
              <a:t> </a:t>
            </a:r>
          </a:p>
          <a:p>
            <a:pPr lvl="1"/>
            <a:endParaRPr lang="zh-CN" dirty="0"/>
          </a:p>
          <a:p>
            <a:pPr lvl="1"/>
            <a:endParaRPr lang="zh-CN" dirty="0"/>
          </a:p>
          <a:p>
            <a:pPr lvl="1"/>
            <a:endParaRPr lang="zh-CN" dirty="0"/>
          </a:p>
          <a:p>
            <a:pPr lvl="1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50210" y="3315335"/>
            <a:ext cx="6290945" cy="313372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en-US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项目 10 todoMVC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40695" cy="4641850"/>
          </a:xfrm>
        </p:spPr>
        <p:txBody>
          <a:bodyPr anchor="t">
            <a:normAutofit/>
          </a:bodyPr>
          <a:lstStyle/>
          <a:p>
            <a:r>
              <a:rPr lang="zh-CN" dirty="0"/>
              <a:t>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 10-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构建组件 TodoHeader（续）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715510" y="5995035"/>
            <a:ext cx="41846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完善 App 组件中调用 TodoHeader 的代码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770630" y="2416810"/>
            <a:ext cx="5638165" cy="324421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en-US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项目 10 todoMVC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40695" cy="4641850"/>
          </a:xfrm>
        </p:spPr>
        <p:txBody>
          <a:bodyPr anchor="t">
            <a:normAutofit/>
          </a:bodyPr>
          <a:lstStyle/>
          <a:p>
            <a:r>
              <a:rPr lang="zh-CN" dirty="0"/>
              <a:t>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 10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-3 构建组件 TodoList</a:t>
            </a:r>
            <a:endParaRPr 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15510" y="5995035"/>
            <a:ext cx="22948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构建组件 TodoList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5100" y="2313940"/>
            <a:ext cx="7175500" cy="20739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65100" y="4377690"/>
            <a:ext cx="7156450" cy="12515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453630" y="2354580"/>
            <a:ext cx="4526915" cy="316992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en-US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项目 10 todoMVC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40695" cy="4641850"/>
          </a:xfrm>
        </p:spPr>
        <p:txBody>
          <a:bodyPr anchor="t">
            <a:normAutofit/>
          </a:bodyPr>
          <a:lstStyle/>
          <a:p>
            <a:r>
              <a:rPr lang="zh-CN" dirty="0"/>
              <a:t>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 10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-3 构建组件 TodoList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续</a:t>
            </a:r>
            <a:r>
              <a:rPr 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74955" y="4083685"/>
            <a:ext cx="39268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完善 App 组件中调用 TodoList 的代码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288790" y="2211705"/>
            <a:ext cx="7609840" cy="12172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288790" y="3429000"/>
            <a:ext cx="7593330" cy="291655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en-US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项目 10 todoMVC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40695" cy="4641850"/>
          </a:xfrm>
        </p:spPr>
        <p:txBody>
          <a:bodyPr anchor="t">
            <a:normAutofit/>
          </a:bodyPr>
          <a:lstStyle/>
          <a:p>
            <a:r>
              <a:rPr lang="zh-CN" dirty="0"/>
              <a:t> 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10-4 构建组件 TodoFooter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546985" y="5168900"/>
            <a:ext cx="24301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构建组件 TodoFooter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8200" y="2287270"/>
            <a:ext cx="5372100" cy="19113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504940" y="939800"/>
            <a:ext cx="5377180" cy="27476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504940" y="3677285"/>
            <a:ext cx="5412105" cy="274764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同步训练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 dirty="0"/>
              <a:t>在实际开发过程中，网站首页可拆分成页头、主体部分和页脚 3 个组件，请使用 Vue CLI 工具实现整个首页的页面效果，要求最终效果如图所示。 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181475" y="2997200"/>
            <a:ext cx="5868035" cy="373888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7655"/>
            <a:ext cx="10515600" cy="4795520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Vue CLI 是一个基于 Vue 进行快速开发的完整系统，能够帮助开发者快速搭建项目的交互式脚手架。使用它可以轻松地创建、调用或管理项目，其流程化的工具链给开发者带来了极大的便利。使用 Vue CLI 可简化开发过程中的环境配置、依赖管理，以及项目工程的构建、打包及部署。 </a:t>
            </a:r>
          </a:p>
          <a:p>
            <a:r>
              <a:rPr lang="zh-CN" altLang="en-US" sz="2000" dirty="0"/>
              <a:t>Vue CLI 工具所构建的 Vue 工程项目，具有逻辑清晰的项目结构。项目的整体结构包括项目的各种模块和配置文件等。项目的组成要素有项目入口文件 main.js、单文件组件，以及项目配置文件 package.json 和 vue.config.js。 </a:t>
            </a:r>
          </a:p>
          <a:p>
            <a:r>
              <a:rPr lang="zh-CN" altLang="en-US" sz="2000" dirty="0"/>
              <a:t>单文件组件是一种特殊的文件格式，它将 Vue 组件的 template、script 和 style 这 3 个部分封装在一个扩展名为.vue 的单个文件中。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7655"/>
            <a:ext cx="10515600" cy="4795520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Vite 是一种新型的前端构建工具，可以显著改善前端开发体验。Vite 与 Vue CLI 所创建项目目录结构是类似的，开发者可按需选择使用 Vue CLI 或 Vite 来创建项目。 </a:t>
            </a:r>
          </a:p>
          <a:p>
            <a:r>
              <a:rPr lang="zh-CN" altLang="en-US" sz="2000" dirty="0"/>
              <a:t>Element Plus 是一个基于 Vue3 的 UI 组件库，内置了丰富的样式、布局、组件等，可以帮助开发者快速建成网站原型。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en-US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Vue CLI 工具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51490" cy="4951095"/>
          </a:xfrm>
        </p:spPr>
        <p:txBody>
          <a:bodyPr anchor="t">
            <a:normAutofit/>
          </a:bodyPr>
          <a:lstStyle/>
          <a:p>
            <a:r>
              <a:rPr lang="en-US" altLang="zh-CN" dirty="0"/>
              <a:t>Vue Cli</a:t>
            </a:r>
            <a:r>
              <a:rPr lang="zh-CN" altLang="en-US" dirty="0"/>
              <a:t>安装</a:t>
            </a:r>
            <a:endParaRPr lang="zh-CN" dirty="0"/>
          </a:p>
          <a:p>
            <a:pPr lvl="1"/>
            <a:r>
              <a:rPr lang="zh-CN" sz="2400" dirty="0"/>
              <a:t>安装命令 </a:t>
            </a:r>
          </a:p>
          <a:p>
            <a:pPr lvl="2"/>
            <a:r>
              <a:rPr lang="zh-CN" dirty="0"/>
              <a:t>npm install -g @vue/cli </a:t>
            </a:r>
            <a:r>
              <a:rPr lang="en-US" altLang="zh-CN" dirty="0"/>
              <a:t>       </a:t>
            </a:r>
            <a:r>
              <a:rPr lang="zh-CN" dirty="0"/>
              <a:t>//选项-g 表示全局安装</a:t>
            </a:r>
          </a:p>
          <a:p>
            <a:pPr lvl="1"/>
            <a:r>
              <a:rPr lang="zh-CN" dirty="0"/>
              <a:t>查看安装成功与否</a:t>
            </a:r>
          </a:p>
          <a:p>
            <a:pPr lvl="2"/>
            <a:r>
              <a:rPr lang="zh-CN" dirty="0"/>
              <a:t>vue -V 或者 vue --version //选项-V 要求大写</a:t>
            </a:r>
          </a:p>
          <a:p>
            <a:pPr lvl="1"/>
            <a:r>
              <a:rPr lang="zh-CN" dirty="0"/>
              <a:t>升级命令</a:t>
            </a:r>
          </a:p>
          <a:p>
            <a:pPr lvl="2"/>
            <a:r>
              <a:rPr lang="zh-CN" dirty="0"/>
              <a:t>npm update -g @vue/cli</a:t>
            </a:r>
          </a:p>
          <a:p>
            <a:pPr lvl="1"/>
            <a:r>
              <a:rPr lang="en-US" altLang="zh-CN" dirty="0"/>
              <a:t>cnpm</a:t>
            </a:r>
            <a:r>
              <a:rPr lang="zh-CN" altLang="en-US" dirty="0"/>
              <a:t>安装命令</a:t>
            </a:r>
          </a:p>
          <a:p>
            <a:pPr lvl="2"/>
            <a:r>
              <a:rPr lang="zh-CN" dirty="0"/>
              <a:t>npm install -g cnpm --registry=https://registry.npm.taobao.org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en-US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快速构建项目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51490" cy="4951095"/>
          </a:xfrm>
        </p:spPr>
        <p:txBody>
          <a:bodyPr anchor="t">
            <a:normAutofit/>
          </a:bodyPr>
          <a:lstStyle/>
          <a:p>
            <a:r>
              <a:rPr lang="zh-CN" sz="2400" dirty="0"/>
              <a:t>创建项目 </a:t>
            </a:r>
          </a:p>
          <a:p>
            <a:pPr lvl="1"/>
            <a:r>
              <a:rPr dirty="0"/>
              <a:t>vue create first-app</a:t>
            </a:r>
            <a:r>
              <a:rPr lang="en-US" dirty="0"/>
              <a:t>   //</a:t>
            </a:r>
            <a:r>
              <a:rPr lang="zh-CN" altLang="en-US" dirty="0"/>
              <a:t>创建名为</a:t>
            </a:r>
            <a:r>
              <a:rPr lang="en-US" altLang="zh-CN" dirty="0"/>
              <a:t>first-app</a:t>
            </a:r>
            <a:r>
              <a:rPr lang="zh-CN" altLang="en-US" dirty="0"/>
              <a:t>的项目</a:t>
            </a:r>
            <a:endParaRPr dirty="0"/>
          </a:p>
          <a:p>
            <a:pPr lvl="1"/>
            <a:endParaRPr lang="zh-CN" dirty="0"/>
          </a:p>
          <a:p>
            <a:pPr lvl="1"/>
            <a:endParaRPr lang="zh-CN" dirty="0"/>
          </a:p>
          <a:p>
            <a:pPr lvl="1"/>
            <a:endParaRPr lang="zh-CN" dirty="0"/>
          </a:p>
          <a:p>
            <a:pPr lvl="1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477770" y="2759710"/>
            <a:ext cx="4789805" cy="15544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4314190"/>
            <a:ext cx="7267575" cy="25139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411720" y="2759710"/>
            <a:ext cx="4637405" cy="257746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en-US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快速构建项目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51490" cy="4951095"/>
          </a:xfrm>
        </p:spPr>
        <p:txBody>
          <a:bodyPr anchor="t">
            <a:normAutofit/>
          </a:bodyPr>
          <a:lstStyle/>
          <a:p>
            <a:r>
              <a:rPr lang="zh-CN" altLang="en-US" dirty="0"/>
              <a:t>项目运行</a:t>
            </a:r>
          </a:p>
          <a:p>
            <a:pPr lvl="1"/>
            <a:r>
              <a:rPr lang="zh-CN" sz="2400" dirty="0"/>
              <a:t>cd first-app </a:t>
            </a:r>
          </a:p>
          <a:p>
            <a:pPr lvl="1"/>
            <a:r>
              <a:rPr lang="zh-CN" sz="2400" dirty="0"/>
              <a:t>npm run serve</a:t>
            </a:r>
          </a:p>
          <a:p>
            <a:pPr lvl="1"/>
            <a:endParaRPr lang="zh-CN" sz="2400" dirty="0"/>
          </a:p>
          <a:p>
            <a:pPr lvl="1"/>
            <a:r>
              <a:rPr lang="zh-CN" sz="2400" dirty="0"/>
              <a:t> http://localhost:8080/</a:t>
            </a:r>
          </a:p>
          <a:p>
            <a:pPr lvl="1"/>
            <a:endParaRPr lang="zh-CN" dirty="0"/>
          </a:p>
          <a:p>
            <a:pPr lvl="1"/>
            <a:endParaRPr lang="zh-CN" dirty="0"/>
          </a:p>
          <a:p>
            <a:pPr lvl="1"/>
            <a:endParaRPr lang="zh-CN" dirty="0"/>
          </a:p>
          <a:p>
            <a:pPr lvl="1"/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730625" y="1771650"/>
            <a:ext cx="5380355" cy="19850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838065" y="4012565"/>
            <a:ext cx="4425950" cy="275971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en-US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项目组成要素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8710295" cy="4641850"/>
          </a:xfrm>
        </p:spPr>
        <p:txBody>
          <a:bodyPr anchor="t">
            <a:normAutofit fontScale="60000"/>
          </a:bodyPr>
          <a:lstStyle/>
          <a:p>
            <a:r>
              <a:rPr lang="zh-CN" dirty="0"/>
              <a:t> </a:t>
            </a:r>
            <a:r>
              <a:rPr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项目结构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sz="3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node_modules：存放项目依赖模块。其中的文件是通过 npm 命令安装后自动生成的。 </a:t>
            </a:r>
          </a:p>
          <a:p>
            <a:pPr lvl="1"/>
            <a:r>
              <a:rPr sz="3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public：存放公有资源文件，如图标文件、运行入口文件 index. html 等。 </a:t>
            </a:r>
          </a:p>
          <a:p>
            <a:pPr lvl="1"/>
            <a:r>
              <a:rPr sz="3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src：存放开发过程中所编写的代码。该目录包括子目录 assets 和components，项目的根组件 App.vue 和入口文件 main.js。 </a:t>
            </a:r>
          </a:p>
          <a:p>
            <a:pPr lvl="2"/>
            <a:r>
              <a:rPr sz="3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assets：存放静态文件，如页面所需的图片、样式文件等。 </a:t>
            </a:r>
          </a:p>
          <a:p>
            <a:pPr lvl="2"/>
            <a:r>
              <a:rPr sz="3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components：存放开发所需的各种公共组件。 </a:t>
            </a:r>
          </a:p>
          <a:p>
            <a:pPr lvl="2"/>
            <a:r>
              <a:rPr sz="3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App.vue：项目根组件。 </a:t>
            </a:r>
          </a:p>
          <a:p>
            <a:pPr lvl="2"/>
            <a:r>
              <a:rPr sz="3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main.js：项目入口文件。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733280" y="1535430"/>
            <a:ext cx="2196465" cy="464121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en-US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项目组成要素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8710295" cy="5075555"/>
          </a:xfrm>
        </p:spPr>
        <p:txBody>
          <a:bodyPr anchor="t">
            <a:normAutofit fontScale="50000"/>
          </a:bodyPr>
          <a:lstStyle/>
          <a:p>
            <a:r>
              <a:rPr lang="zh-CN" sz="4800" dirty="0"/>
              <a:t> </a:t>
            </a:r>
            <a:r>
              <a: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项目结构</a:t>
            </a:r>
            <a:r>
              <a:rPr lang="zh-CN"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（续）</a:t>
            </a:r>
            <a:endParaRPr sz="4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/>
            <a:r>
              <a:rPr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.gitignore：提交 Git 仓库时需要忽略的文件列表。创建项目时已配置好，无须修改。 </a:t>
            </a:r>
          </a:p>
          <a:p>
            <a:pPr lvl="1"/>
            <a:r>
              <a:rPr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babel.config.js：Babel 工具的配置文件，用于将 ES6 的代码转换为向后兼容 ES 旧版本的代码，无须修改。 </a:t>
            </a:r>
          </a:p>
          <a:p>
            <a:pPr lvl="1"/>
            <a:r>
              <a:rPr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jsconfig.json：指定根目录和 JavaScript 语言服务提供的功能选项</a:t>
            </a:r>
          </a:p>
          <a:p>
            <a:pPr lvl="1"/>
            <a:r>
              <a:rPr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package-lock.json：项目安装依赖包时生成的文件，用于记录已安装依赖包的具体来源和版本号，并锁定各依赖包的版本号，以保证再次安装时版本的一致性</a:t>
            </a:r>
          </a:p>
          <a:p>
            <a:pPr lvl="1"/>
            <a:r>
              <a:rPr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package.json：存储一个 JSON 对象数据，用来描述项目名称、版本号、模块依赖等配置信息</a:t>
            </a:r>
          </a:p>
          <a:p>
            <a:pPr lvl="1"/>
            <a:r>
              <a:rPr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README.md：项目说明文档，记录项目的编译和调试方式</a:t>
            </a:r>
          </a:p>
          <a:p>
            <a:pPr lvl="1"/>
            <a:r>
              <a:rPr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vue.config.js：用于保存与项目部署相关的配置，包括代理设置、打包配置等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733280" y="1535430"/>
            <a:ext cx="2196465" cy="464121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en-US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项目组成要素</a:t>
            </a:r>
            <a:endParaRPr lang="zh-CN" altLang="en-US" dirty="0">
              <a:sym typeface="+mn-ea"/>
            </a:endParaRP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40695" cy="4868545"/>
          </a:xfrm>
        </p:spPr>
        <p:txBody>
          <a:bodyPr anchor="t">
            <a:normAutofit/>
          </a:bodyPr>
          <a:lstStyle/>
          <a:p>
            <a:pPr lvl="0"/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项目入口文件</a:t>
            </a:r>
          </a:p>
          <a:p>
            <a:pPr lvl="1"/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main.js 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 Vue 工程项目的入口文件，其作用是创建 Vue 应用实例、挂载根组件、导入项目所需插件以及注册全局组件</a:t>
            </a:r>
          </a:p>
          <a:p>
            <a:pPr lvl="1"/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解读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main.js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275965" y="3504565"/>
            <a:ext cx="4834255" cy="204597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34702848-59b2-4722-b230-36aac792f849"/>
  <p:tag name="COMMONDATA" val="eyJoZGlkIjoiYTZlNmMxOTFlYmQwNzdlMjMwZjY2N2U1YWQxYzJmMG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1452</Words>
  <Application>Microsoft Macintosh PowerPoint</Application>
  <PresentationFormat>宽屏</PresentationFormat>
  <Paragraphs>178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2" baseType="lpstr">
      <vt:lpstr>微软雅黑</vt:lpstr>
      <vt:lpstr>Arial</vt:lpstr>
      <vt:lpstr>Calibri</vt:lpstr>
      <vt:lpstr>Wingdings</vt:lpstr>
      <vt:lpstr>Office 主题</vt:lpstr>
      <vt:lpstr>1_Office 主题</vt:lpstr>
      <vt:lpstr>PowerPoint 演示文稿</vt:lpstr>
      <vt:lpstr>目录</vt:lpstr>
      <vt:lpstr>Vue CLI 工具</vt:lpstr>
      <vt:lpstr>Vue CLI 工具</vt:lpstr>
      <vt:lpstr>快速构建项目</vt:lpstr>
      <vt:lpstr>快速构建项目</vt:lpstr>
      <vt:lpstr>项目组成要素</vt:lpstr>
      <vt:lpstr>项目组成要素</vt:lpstr>
      <vt:lpstr>项目组成要素</vt:lpstr>
      <vt:lpstr>项目组成要素</vt:lpstr>
      <vt:lpstr>项目组成要素</vt:lpstr>
      <vt:lpstr>项目组成要素</vt:lpstr>
      <vt:lpstr>项目配置文件</vt:lpstr>
      <vt:lpstr>项目配置文件</vt:lpstr>
      <vt:lpstr>项目配置文件</vt:lpstr>
      <vt:lpstr>项目配置文件</vt:lpstr>
      <vt:lpstr>项目配置文件</vt:lpstr>
      <vt:lpstr>新一代构建工具 Vite</vt:lpstr>
      <vt:lpstr>新一代构建工具 Vite</vt:lpstr>
      <vt:lpstr>新一代构建工具 Vite</vt:lpstr>
      <vt:lpstr>新一代构建工具 Vite</vt:lpstr>
      <vt:lpstr>新一代构建工具 Vite</vt:lpstr>
      <vt:lpstr>Element Plus 组件库</vt:lpstr>
      <vt:lpstr>Element Plus 组件库</vt:lpstr>
      <vt:lpstr>Element Plus 组件库</vt:lpstr>
      <vt:lpstr>项目 10 todoMVC</vt:lpstr>
      <vt:lpstr>项目 10 todoMVC</vt:lpstr>
      <vt:lpstr>项目 10 todoMVC</vt:lpstr>
      <vt:lpstr>项目 10 todoMVC</vt:lpstr>
      <vt:lpstr>项目 10 todoMVC</vt:lpstr>
      <vt:lpstr>项目 10 todoMVC</vt:lpstr>
      <vt:lpstr>项目 10 todoMVC</vt:lpstr>
      <vt:lpstr>项目 10 todoMVC</vt:lpstr>
      <vt:lpstr>同步训练</vt:lpstr>
      <vt:lpstr>单元小结</vt:lpstr>
      <vt:lpstr>单元小结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xiang chen</cp:lastModifiedBy>
  <cp:revision>655</cp:revision>
  <dcterms:created xsi:type="dcterms:W3CDTF">2021-08-26T09:34:00Z</dcterms:created>
  <dcterms:modified xsi:type="dcterms:W3CDTF">2024-03-25T14:47:26Z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AB50BD35566C4775B04D806471B6C655_13</vt:lpwstr>
  </property>
</Properties>
</file>