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sldIdLst>
    <p:sldId id="256" r:id="rId3"/>
    <p:sldId id="257" r:id="rId4"/>
    <p:sldId id="533" r:id="rId5"/>
    <p:sldId id="724" r:id="rId6"/>
    <p:sldId id="683" r:id="rId7"/>
    <p:sldId id="725" r:id="rId8"/>
    <p:sldId id="726" r:id="rId9"/>
    <p:sldId id="727" r:id="rId10"/>
    <p:sldId id="728" r:id="rId11"/>
    <p:sldId id="729" r:id="rId12"/>
    <p:sldId id="730" r:id="rId13"/>
    <p:sldId id="731" r:id="rId14"/>
    <p:sldId id="732" r:id="rId15"/>
    <p:sldId id="733" r:id="rId16"/>
    <p:sldId id="734" r:id="rId17"/>
    <p:sldId id="735" r:id="rId18"/>
    <p:sldId id="736" r:id="rId19"/>
    <p:sldId id="737" r:id="rId20"/>
    <p:sldId id="738" r:id="rId21"/>
    <p:sldId id="739" r:id="rId22"/>
    <p:sldId id="740" r:id="rId23"/>
    <p:sldId id="741" r:id="rId24"/>
    <p:sldId id="744" r:id="rId25"/>
    <p:sldId id="745" r:id="rId26"/>
    <p:sldId id="746" r:id="rId27"/>
    <p:sldId id="747" r:id="rId28"/>
    <p:sldId id="748" r:id="rId29"/>
    <p:sldId id="749" r:id="rId30"/>
    <p:sldId id="750" r:id="rId31"/>
    <p:sldId id="751" r:id="rId32"/>
    <p:sldId id="752" r:id="rId33"/>
    <p:sldId id="753" r:id="rId34"/>
    <p:sldId id="754" r:id="rId35"/>
    <p:sldId id="755" r:id="rId36"/>
    <p:sldId id="756" r:id="rId37"/>
    <p:sldId id="757" r:id="rId38"/>
    <p:sldId id="758" r:id="rId39"/>
    <p:sldId id="343" r:id="rId40"/>
    <p:sldId id="721" r:id="rId41"/>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C83"/>
    <a:srgbClr val="A9D08E"/>
    <a:srgbClr val="B7D8A1"/>
    <a:srgbClr val="C5D6CC"/>
    <a:srgbClr val="C9D9D0"/>
    <a:srgbClr val="D3E0D9"/>
    <a:srgbClr val="B5CBC0"/>
    <a:srgbClr val="98B7A8"/>
    <a:srgbClr val="0C7750"/>
    <a:srgbClr val="799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showGuides="1">
      <p:cViewPr varScale="1">
        <p:scale>
          <a:sx n="110" d="100"/>
          <a:sy n="110" d="100"/>
        </p:scale>
        <p:origin x="608" y="184"/>
      </p:cViewPr>
      <p:guideLst>
        <p:guide orient="horz" pos="222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gs" Target="tags/tag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44650" y="196818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101" name="图片 100"/>
          <p:cNvPicPr/>
          <p:nvPr userDrawn="1">
            <p:custDataLst>
              <p:tags r:id="rId1"/>
            </p:custDataLst>
          </p:nvPr>
        </p:nvPicPr>
        <p:blipFill>
          <a:blip r:embed="rId3"/>
          <a:stretch>
            <a:fillRect/>
          </a:stretch>
        </p:blipFill>
        <p:spPr>
          <a:xfrm>
            <a:off x="0" y="-635"/>
            <a:ext cx="12192635" cy="4684395"/>
          </a:xfrm>
          <a:prstGeom prst="rect">
            <a:avLst/>
          </a:prstGeom>
          <a:noFill/>
          <a:ln w="9525">
            <a:noFill/>
          </a:ln>
        </p:spPr>
      </p:pic>
      <p:sp>
        <p:nvSpPr>
          <p:cNvPr id="7" name="矩形 6"/>
          <p:cNvSpPr/>
          <p:nvPr userDrawn="1"/>
        </p:nvSpPr>
        <p:spPr>
          <a:xfrm>
            <a:off x="0" y="4606290"/>
            <a:ext cx="12192000" cy="2251710"/>
          </a:xfrm>
          <a:prstGeom prst="rect">
            <a:avLst/>
          </a:prstGeom>
          <a:solidFill>
            <a:srgbClr val="C5D6C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a:t>单击此处编辑母版标题样式</a:t>
            </a:r>
          </a:p>
        </p:txBody>
      </p:sp>
      <p:sp>
        <p:nvSpPr>
          <p:cNvPr id="3" name="内容占位符 2"/>
          <p:cNvSpPr>
            <a:spLocks noGrp="1"/>
          </p:cNvSpPr>
          <p:nvPr>
            <p:ph idx="1"/>
          </p:nvPr>
        </p:nvSpPr>
        <p:spPr/>
        <p:txBody>
          <a:bodyPr/>
          <a:lstStyle>
            <a:lvl1pPr>
              <a:lnSpc>
                <a:spcPct val="140000"/>
              </a:lnSpc>
              <a:buClr>
                <a:srgbClr val="A9D08E"/>
              </a:buClr>
              <a:buFont typeface="Wingdings" panose="05000000000000000000" charset="0"/>
              <a:buChar char="p"/>
              <a:defRPr/>
            </a:lvl1pPr>
            <a:lvl2pPr>
              <a:lnSpc>
                <a:spcPct val="140000"/>
              </a:lnSpc>
              <a:buClr>
                <a:srgbClr val="F8CBAD"/>
              </a:buClr>
              <a:buFont typeface="Wingdings" panose="05000000000000000000" charset="0"/>
              <a:buChar char="p"/>
              <a:defRPr/>
            </a:lvl2pPr>
            <a:lvl3pPr>
              <a:lnSpc>
                <a:spcPct val="140000"/>
              </a:lnSpc>
              <a:buClr>
                <a:srgbClr val="BFBFBF"/>
              </a:buClr>
              <a:buFont typeface="Wingdings" panose="05000000000000000000" charset="0"/>
              <a:buChar char="p"/>
              <a:defRPr/>
            </a:lvl3pPr>
            <a:lvl4pPr>
              <a:lnSpc>
                <a:spcPct val="140000"/>
              </a:lnSpc>
              <a:buClr>
                <a:srgbClr val="8FAADC"/>
              </a:buClr>
              <a:buFont typeface="Wingdings" panose="05000000000000000000" charset="0"/>
              <a:buChar char="p"/>
              <a:defRPr/>
            </a:lvl4pPr>
            <a:lvl5pPr>
              <a:lnSpc>
                <a:spcPct val="140000"/>
              </a:lnSpc>
              <a:buClr>
                <a:srgbClr val="8FAADC"/>
              </a:buClr>
              <a:buFont typeface="Wingdings" panose="05000000000000000000" charset="0"/>
              <a:buChar char="p"/>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8" name="直接连接符 7"/>
          <p:cNvCxnSpPr/>
          <p:nvPr/>
        </p:nvCxnSpPr>
        <p:spPr>
          <a:xfrm flipH="1">
            <a:off x="-24130" y="1456055"/>
            <a:ext cx="11358880" cy="18415"/>
          </a:xfrm>
          <a:prstGeom prst="line">
            <a:avLst/>
          </a:prstGeom>
          <a:ln w="28575">
            <a:solidFill>
              <a:srgbClr val="A2CC8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descr="u=465521538,3144323540&amp;fm=253&amp;fmt=auto&amp;app=138&amp;f=PNG(1)(1)"/>
          <p:cNvPicPr>
            <a:picLocks noChangeAspect="1"/>
          </p:cNvPicPr>
          <p:nvPr userDrawn="1"/>
        </p:nvPicPr>
        <p:blipFill>
          <a:blip r:embed="rId2"/>
          <a:srcRect l="31279" t="16320" r="30544" b="15627"/>
          <a:stretch>
            <a:fillRect/>
          </a:stretch>
        </p:blipFill>
        <p:spPr>
          <a:xfrm>
            <a:off x="10656570" y="6159500"/>
            <a:ext cx="1535430" cy="698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44650" y="196818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101" name="图片 100"/>
          <p:cNvPicPr/>
          <p:nvPr userDrawn="1">
            <p:custDataLst>
              <p:tags r:id="rId1"/>
            </p:custDataLst>
          </p:nvPr>
        </p:nvPicPr>
        <p:blipFill>
          <a:blip r:embed="rId3"/>
          <a:stretch>
            <a:fillRect/>
          </a:stretch>
        </p:blipFill>
        <p:spPr>
          <a:xfrm>
            <a:off x="0" y="-635"/>
            <a:ext cx="12192635" cy="4684395"/>
          </a:xfrm>
          <a:prstGeom prst="rect">
            <a:avLst/>
          </a:prstGeom>
          <a:noFill/>
          <a:ln w="9525">
            <a:noFill/>
          </a:ln>
        </p:spPr>
      </p:pic>
      <p:sp>
        <p:nvSpPr>
          <p:cNvPr id="7" name="矩形 6"/>
          <p:cNvSpPr/>
          <p:nvPr userDrawn="1"/>
        </p:nvSpPr>
        <p:spPr>
          <a:xfrm>
            <a:off x="0" y="4606290"/>
            <a:ext cx="12192000" cy="2251710"/>
          </a:xfrm>
          <a:prstGeom prst="rect">
            <a:avLst/>
          </a:prstGeom>
          <a:solidFill>
            <a:srgbClr val="C5D6C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4000"/>
            </a:lvl1pPr>
          </a:lstStyle>
          <a:p>
            <a:r>
              <a:rPr lang="zh-CN" altLang="en-US"/>
              <a:t>单击此处编辑母版标题样式</a:t>
            </a:r>
          </a:p>
        </p:txBody>
      </p:sp>
      <p:sp>
        <p:nvSpPr>
          <p:cNvPr id="3" name="内容占位符 2"/>
          <p:cNvSpPr>
            <a:spLocks noGrp="1"/>
          </p:cNvSpPr>
          <p:nvPr>
            <p:ph idx="1"/>
          </p:nvPr>
        </p:nvSpPr>
        <p:spPr/>
        <p:txBody>
          <a:bodyPr/>
          <a:lstStyle>
            <a:lvl1pPr>
              <a:lnSpc>
                <a:spcPct val="140000"/>
              </a:lnSpc>
              <a:buClr>
                <a:srgbClr val="A9D08E"/>
              </a:buClr>
              <a:buFont typeface="Wingdings" panose="05000000000000000000" charset="0"/>
              <a:buChar char="p"/>
              <a:defRPr/>
            </a:lvl1pPr>
            <a:lvl2pPr>
              <a:lnSpc>
                <a:spcPct val="140000"/>
              </a:lnSpc>
              <a:buClr>
                <a:srgbClr val="F8CBAD"/>
              </a:buClr>
              <a:buFont typeface="Wingdings" panose="05000000000000000000" charset="0"/>
              <a:buChar char="p"/>
              <a:defRPr/>
            </a:lvl2pPr>
            <a:lvl3pPr>
              <a:lnSpc>
                <a:spcPct val="140000"/>
              </a:lnSpc>
              <a:buClr>
                <a:srgbClr val="BFBFBF"/>
              </a:buClr>
              <a:buFont typeface="Wingdings" panose="05000000000000000000" charset="0"/>
              <a:buChar char="p"/>
              <a:defRPr/>
            </a:lvl3pPr>
            <a:lvl4pPr>
              <a:lnSpc>
                <a:spcPct val="140000"/>
              </a:lnSpc>
              <a:buClr>
                <a:srgbClr val="8FAADC"/>
              </a:buClr>
              <a:buFont typeface="Wingdings" panose="05000000000000000000" charset="0"/>
              <a:buChar char="p"/>
              <a:defRPr/>
            </a:lvl4pPr>
            <a:lvl5pPr>
              <a:lnSpc>
                <a:spcPct val="140000"/>
              </a:lnSpc>
              <a:buClr>
                <a:srgbClr val="8FAADC"/>
              </a:buClr>
              <a:buFont typeface="Wingdings" panose="05000000000000000000" charset="0"/>
              <a:buChar char="p"/>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cxnSp>
        <p:nvCxnSpPr>
          <p:cNvPr id="8" name="直接连接符 7"/>
          <p:cNvCxnSpPr/>
          <p:nvPr/>
        </p:nvCxnSpPr>
        <p:spPr>
          <a:xfrm flipH="1">
            <a:off x="-24130" y="1456055"/>
            <a:ext cx="11358880" cy="18415"/>
          </a:xfrm>
          <a:prstGeom prst="line">
            <a:avLst/>
          </a:prstGeom>
          <a:ln w="28575">
            <a:solidFill>
              <a:srgbClr val="A2CC83"/>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 name="图片 9" descr="u=465521538,3144323540&amp;fm=253&amp;fmt=auto&amp;app=138&amp;f=PNG(1)(1)"/>
          <p:cNvPicPr>
            <a:picLocks noChangeAspect="1"/>
          </p:cNvPicPr>
          <p:nvPr userDrawn="1"/>
        </p:nvPicPr>
        <p:blipFill>
          <a:blip r:embed="rId2"/>
          <a:srcRect l="31279" t="16320" r="30544" b="15627"/>
          <a:stretch>
            <a:fillRect/>
          </a:stretch>
        </p:blipFill>
        <p:spPr>
          <a:xfrm>
            <a:off x="10656570" y="6159500"/>
            <a:ext cx="1535430" cy="698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rgbClr val="043118"/>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92D050"/>
        </a:buClr>
        <a:buFont typeface="Wingdings" panose="05000000000000000000" charset="0"/>
        <a:buChar char="p"/>
        <a:defRPr sz="2800" kern="1200">
          <a:solidFill>
            <a:srgbClr val="05482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5482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5482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rgbClr val="043118"/>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92D050"/>
        </a:buClr>
        <a:buFont typeface="Wingdings" panose="05000000000000000000" charset="0"/>
        <a:buChar char="p"/>
        <a:defRPr sz="2800" kern="1200">
          <a:solidFill>
            <a:srgbClr val="05482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5482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5482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5482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23.xml"/><Relationship Id="rId7" Type="http://schemas.openxmlformats.org/officeDocument/2006/relationships/image" Target="../media/image10.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10" Type="http://schemas.openxmlformats.org/officeDocument/2006/relationships/image" Target="../media/image13.png"/><Relationship Id="rId4" Type="http://schemas.openxmlformats.org/officeDocument/2006/relationships/tags" Target="../tags/tag24.xm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7.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6.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5.png"/><Relationship Id="rId5" Type="http://schemas.openxmlformats.org/officeDocument/2006/relationships/tags" Target="../tags/tag13.xml"/><Relationship Id="rId10" Type="http://schemas.openxmlformats.org/officeDocument/2006/relationships/image" Target="../media/image4.png"/><Relationship Id="rId4" Type="http://schemas.openxmlformats.org/officeDocument/2006/relationships/tags" Target="../tags/tag12.xml"/><Relationship Id="rId9"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12200" y="6071870"/>
            <a:ext cx="2766695" cy="521970"/>
          </a:xfrm>
          <a:prstGeom prst="rect">
            <a:avLst/>
          </a:prstGeom>
          <a:noFill/>
        </p:spPr>
        <p:txBody>
          <a:bodyPr wrap="square" rtlCol="0">
            <a:spAutoFit/>
          </a:bodyPr>
          <a:lstStyle/>
          <a:p>
            <a:r>
              <a:rPr lang="zh-CN" altLang="en-US" sz="2800">
                <a:solidFill>
                  <a:schemeClr val="accent5">
                    <a:lumMod val="50000"/>
                  </a:schemeClr>
                </a:solidFill>
              </a:rPr>
              <a:t>主讲</a:t>
            </a:r>
            <a:r>
              <a:rPr lang="en-US" altLang="zh-CN" sz="2800">
                <a:solidFill>
                  <a:schemeClr val="accent5">
                    <a:lumMod val="50000"/>
                  </a:schemeClr>
                </a:solidFill>
              </a:rPr>
              <a:t> </a:t>
            </a:r>
            <a:r>
              <a:rPr lang="zh-CN" altLang="en-US" sz="2800">
                <a:solidFill>
                  <a:schemeClr val="accent5">
                    <a:lumMod val="50000"/>
                  </a:schemeClr>
                </a:solidFill>
              </a:rPr>
              <a:t>陈向</a:t>
            </a:r>
            <a:endParaRPr lang="zh-CN" altLang="en-US" sz="2800" dirty="0">
              <a:solidFill>
                <a:schemeClr val="accent5">
                  <a:lumMod val="50000"/>
                </a:schemeClr>
              </a:solidFill>
            </a:endParaRPr>
          </a:p>
        </p:txBody>
      </p:sp>
      <p:sp>
        <p:nvSpPr>
          <p:cNvPr id="3" name="矩形 2"/>
          <p:cNvSpPr/>
          <p:nvPr>
            <p:custDataLst>
              <p:tags r:id="rId1"/>
            </p:custDataLst>
          </p:nvPr>
        </p:nvSpPr>
        <p:spPr>
          <a:xfrm>
            <a:off x="12700" y="3394710"/>
            <a:ext cx="12179935" cy="960755"/>
          </a:xfrm>
          <a:prstGeom prst="rect">
            <a:avLst/>
          </a:prstGeom>
          <a:solidFill>
            <a:srgbClr val="00C18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sz="4800">
                <a:solidFill>
                  <a:schemeClr val="accent5">
                    <a:lumMod val="50000"/>
                  </a:schemeClr>
                </a:solidFill>
                <a:latin typeface="微软雅黑" panose="020B0503020204020204" charset="-122"/>
                <a:ea typeface="微软雅黑" panose="020B0503020204020204" charset="-122"/>
                <a:cs typeface="微软雅黑" panose="020B0503020204020204" charset="-122"/>
                <a:sym typeface="+mn-ea"/>
              </a:rPr>
              <a:t>Vue.js 前端开发基础及项目化应用</a:t>
            </a:r>
            <a:endParaRPr lang="zh-CN" altLang="en-US" sz="4800">
              <a:solidFill>
                <a:schemeClr val="accent5">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custDataLst>
              <p:tags r:id="rId2"/>
            </p:custDataLst>
          </p:nvPr>
        </p:nvSpPr>
        <p:spPr>
          <a:xfrm>
            <a:off x="1270000" y="4936490"/>
            <a:ext cx="9490710" cy="645160"/>
          </a:xfrm>
          <a:prstGeom prst="rect">
            <a:avLst/>
          </a:prstGeom>
          <a:noFill/>
        </p:spPr>
        <p:txBody>
          <a:bodyPr wrap="square" rtlCol="0">
            <a:spAutoFit/>
          </a:bodyPr>
          <a:lstStyle/>
          <a:p>
            <a:pPr algn="ctr"/>
            <a:r>
              <a:rPr lang="zh-CN" altLang="en-US" sz="3600" dirty="0">
                <a:solidFill>
                  <a:schemeClr val="accent5">
                    <a:lumMod val="50000"/>
                  </a:schemeClr>
                </a:solidFill>
              </a:rPr>
              <a:t>单元十一 工程化项目实战——图片素材库网站</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5116195"/>
          </a:xfrm>
        </p:spPr>
        <p:txBody>
          <a:bodyPr anchor="t">
            <a:normAutofit/>
          </a:bodyPr>
          <a:lstStyle/>
          <a:p>
            <a:r>
              <a:rPr lang="zh-CN" altLang="en-US" dirty="0">
                <a:latin typeface="微软雅黑" panose="020B0503020204020204" charset="-122"/>
                <a:ea typeface="微软雅黑" panose="020B0503020204020204" charset="-122"/>
              </a:rPr>
              <a:t>数据库表</a:t>
            </a:r>
          </a:p>
          <a:p>
            <a:pPr lvl="1"/>
            <a:endParaRPr lang="zh-CN" altLang="en-US" dirty="0">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7"/>
          <a:stretch>
            <a:fillRect/>
          </a:stretch>
        </p:blipFill>
        <p:spPr>
          <a:xfrm>
            <a:off x="470535" y="2283460"/>
            <a:ext cx="5397500" cy="2063750"/>
          </a:xfrm>
          <a:prstGeom prst="rect">
            <a:avLst/>
          </a:prstGeom>
        </p:spPr>
      </p:pic>
      <p:pic>
        <p:nvPicPr>
          <p:cNvPr id="3" name="图片 2"/>
          <p:cNvPicPr>
            <a:picLocks noChangeAspect="1"/>
          </p:cNvPicPr>
          <p:nvPr>
            <p:custDataLst>
              <p:tags r:id="rId3"/>
            </p:custDataLst>
          </p:nvPr>
        </p:nvPicPr>
        <p:blipFill>
          <a:blip r:embed="rId8"/>
          <a:stretch>
            <a:fillRect/>
          </a:stretch>
        </p:blipFill>
        <p:spPr>
          <a:xfrm>
            <a:off x="6160770" y="2263775"/>
            <a:ext cx="5448300" cy="2286000"/>
          </a:xfrm>
          <a:prstGeom prst="rect">
            <a:avLst/>
          </a:prstGeom>
        </p:spPr>
      </p:pic>
      <p:pic>
        <p:nvPicPr>
          <p:cNvPr id="4" name="图片 3"/>
          <p:cNvPicPr>
            <a:picLocks noChangeAspect="1"/>
          </p:cNvPicPr>
          <p:nvPr>
            <p:custDataLst>
              <p:tags r:id="rId4"/>
            </p:custDataLst>
          </p:nvPr>
        </p:nvPicPr>
        <p:blipFill>
          <a:blip r:embed="rId9"/>
          <a:stretch>
            <a:fillRect/>
          </a:stretch>
        </p:blipFill>
        <p:spPr>
          <a:xfrm>
            <a:off x="267335" y="4900930"/>
            <a:ext cx="5600700" cy="1187450"/>
          </a:xfrm>
          <a:prstGeom prst="rect">
            <a:avLst/>
          </a:prstGeom>
        </p:spPr>
      </p:pic>
      <p:pic>
        <p:nvPicPr>
          <p:cNvPr id="5" name="图片 4"/>
          <p:cNvPicPr>
            <a:picLocks noChangeAspect="1"/>
          </p:cNvPicPr>
          <p:nvPr>
            <p:custDataLst>
              <p:tags r:id="rId5"/>
            </p:custDataLst>
          </p:nvPr>
        </p:nvPicPr>
        <p:blipFill>
          <a:blip r:embed="rId10"/>
          <a:stretch>
            <a:fillRect/>
          </a:stretch>
        </p:blipFill>
        <p:spPr>
          <a:xfrm>
            <a:off x="6313170" y="4900930"/>
            <a:ext cx="5543550" cy="1600200"/>
          </a:xfrm>
          <a:prstGeom prst="rect">
            <a:avLst/>
          </a:prstGeom>
        </p:spPr>
      </p:pic>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实现技术</a:t>
            </a:r>
          </a:p>
          <a:p>
            <a:pPr lvl="1"/>
            <a:r>
              <a:rPr lang="zh-CN" altLang="en-US" dirty="0">
                <a:latin typeface="微软雅黑" panose="020B0503020204020204" charset="-122"/>
                <a:ea typeface="微软雅黑" panose="020B0503020204020204" charset="-122"/>
              </a:rPr>
              <a:t>前端子项目采用 Vue 框架</a:t>
            </a:r>
          </a:p>
          <a:p>
            <a:pPr lvl="1"/>
            <a:r>
              <a:rPr lang="zh-CN" altLang="en-US" dirty="0">
                <a:latin typeface="微软雅黑" panose="020B0503020204020204" charset="-122"/>
                <a:ea typeface="微软雅黑" panose="020B0503020204020204" charset="-122"/>
              </a:rPr>
              <a:t>后端子项目则采用 Express 框架</a:t>
            </a:r>
          </a:p>
          <a:p>
            <a:pPr lvl="0"/>
            <a:r>
              <a:rPr lang="zh-CN" altLang="en-US" dirty="0">
                <a:latin typeface="微软雅黑" panose="020B0503020204020204" charset="-122"/>
                <a:ea typeface="微软雅黑" panose="020B0503020204020204" charset="-122"/>
              </a:rPr>
              <a:t>项目运行</a:t>
            </a:r>
          </a:p>
          <a:p>
            <a:pPr lvl="1"/>
            <a:r>
              <a:rPr lang="zh-CN" altLang="en-US" dirty="0">
                <a:latin typeface="微软雅黑" panose="020B0503020204020204" charset="-122"/>
                <a:ea typeface="微软雅黑" panose="020B0503020204020204" charset="-122"/>
              </a:rPr>
              <a:t>需要首先启动后端子项目，再启动前端子项目。后端子项目可在命令行窗口中，使用 Node.js 的 node 命令来启动；前端子项目则先用 npm run build命令打包好，放在指定目录下，再通过浏览器访问 index.html 来启动</a:t>
            </a: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项目工程化规范</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项目结构</a:t>
            </a:r>
          </a:p>
          <a:p>
            <a:pPr lvl="1"/>
            <a:endParaRPr lang="zh-CN" altLang="en-US" dirty="0">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4"/>
          <a:srcRect t="1719"/>
          <a:stretch>
            <a:fillRect/>
          </a:stretch>
        </p:blipFill>
        <p:spPr>
          <a:xfrm>
            <a:off x="702310" y="2160905"/>
            <a:ext cx="8707120" cy="4394200"/>
          </a:xfrm>
          <a:prstGeom prst="rect">
            <a:avLst/>
          </a:prstGeom>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项目工程化规范</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fontScale="90000"/>
          </a:bodyPr>
          <a:lstStyle/>
          <a:p>
            <a:r>
              <a:rPr lang="zh-CN" altLang="en-US" dirty="0">
                <a:latin typeface="微软雅黑" panose="020B0503020204020204" charset="-122"/>
                <a:ea typeface="微软雅黑" panose="020B0503020204020204" charset="-122"/>
              </a:rPr>
              <a:t>组件定义</a:t>
            </a:r>
          </a:p>
          <a:p>
            <a:pPr lvl="1"/>
            <a:r>
              <a:rPr lang="zh-CN" altLang="en-US" dirty="0">
                <a:latin typeface="微软雅黑" panose="020B0503020204020204" charset="-122"/>
                <a:ea typeface="微软雅黑" panose="020B0503020204020204" charset="-122"/>
              </a:rPr>
              <a:t>官方推荐的命名规则是，以 PascalCase 为最通用的声明约定，以 kebab-case 为最通用的使用约定。除了根组件 App 以外，所有组件名应采用多个名词组合的方式进行命名，并要求名称是简短而有意义的，且具有较好的可读性</a:t>
            </a:r>
          </a:p>
          <a:p>
            <a:pPr lvl="0"/>
            <a:r>
              <a:rPr lang="zh-CN" altLang="en-US" dirty="0">
                <a:latin typeface="微软雅黑" panose="020B0503020204020204" charset="-122"/>
                <a:ea typeface="微软雅黑" panose="020B0503020204020204" charset="-122"/>
              </a:rPr>
              <a:t>views 目录下文件命名</a:t>
            </a:r>
          </a:p>
          <a:p>
            <a:pPr lvl="1"/>
            <a:r>
              <a:rPr lang="zh-CN" altLang="en-US" dirty="0">
                <a:latin typeface="微软雅黑" panose="020B0503020204020204" charset="-122"/>
                <a:ea typeface="微软雅黑" panose="020B0503020204020204" charset="-122"/>
              </a:rPr>
              <a:t>尽量采用名词，大多数情况下，这些 vue 文件是根据视图模块来定义的，命名时遵循 PascalCase 约定，以所属模块的模块名开头，至少由两个名词组成，常用结尾单词有 Detail、Edit、List、Info、Report</a:t>
            </a:r>
          </a:p>
          <a:p>
            <a:pPr lvl="1"/>
            <a:endParaRPr lang="zh-CN" altLang="en-US" dirty="0">
              <a:latin typeface="微软雅黑" panose="020B0503020204020204" charset="-122"/>
              <a:ea typeface="微软雅黑" panose="020B0503020204020204" charset="-122"/>
            </a:endParaRPr>
          </a:p>
        </p:txBody>
      </p:sp>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项目工程化规范</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props 定义</a:t>
            </a:r>
          </a:p>
          <a:p>
            <a:pPr lvl="1"/>
            <a:r>
              <a:rPr lang="zh-CN" altLang="en-US" dirty="0">
                <a:latin typeface="微软雅黑" panose="020B0503020204020204" charset="-122"/>
                <a:ea typeface="微软雅黑" panose="020B0503020204020204" charset="-122"/>
              </a:rPr>
              <a:t>在 props 选项中，应该尽量详细地规定每个属性的各个分项，包括 type、required、default等</a:t>
            </a:r>
          </a:p>
          <a:p>
            <a:pPr lvl="0"/>
            <a:r>
              <a:rPr lang="zh-CN" altLang="en-US" dirty="0">
                <a:latin typeface="微软雅黑" panose="020B0503020204020204" charset="-122"/>
                <a:ea typeface="微软雅黑" panose="020B0503020204020204" charset="-122"/>
              </a:rPr>
              <a:t>路由命名</a:t>
            </a:r>
          </a:p>
          <a:p>
            <a:pPr lvl="1"/>
            <a:r>
              <a:rPr lang="zh-CN" altLang="en-US" dirty="0">
                <a:latin typeface="微软雅黑" panose="020B0503020204020204" charset="-122"/>
                <a:ea typeface="微软雅黑" panose="020B0503020204020204" charset="-122"/>
              </a:rPr>
              <a:t>在定义路由时，除根路由（“/”）外，应遵循 kebab-case 约定</a:t>
            </a:r>
          </a:p>
          <a:p>
            <a:pPr lvl="1"/>
            <a:endParaRPr lang="zh-CN" altLang="en-US" dirty="0">
              <a:latin typeface="微软雅黑" panose="020B0503020204020204" charset="-122"/>
              <a:ea typeface="微软雅黑" panose="020B0503020204020204" charset="-122"/>
            </a:endParaRPr>
          </a:p>
        </p:txBody>
      </p:sp>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项目工程化规范</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vue 文件结构</a:t>
            </a:r>
          </a:p>
          <a:p>
            <a:pPr lvl="1"/>
            <a:endParaRPr lang="zh-CN" altLang="en-US" dirty="0">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4"/>
          <a:stretch>
            <a:fillRect/>
          </a:stretch>
        </p:blipFill>
        <p:spPr>
          <a:xfrm>
            <a:off x="3357880" y="1535430"/>
            <a:ext cx="4993640" cy="5230495"/>
          </a:xfrm>
          <a:prstGeom prst="rect">
            <a:avLst/>
          </a:prstGeom>
        </p:spPr>
      </p:pic>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项目工程化规范</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lnSpcReduction="10000"/>
          </a:bodyPr>
          <a:lstStyle/>
          <a:p>
            <a:r>
              <a:rPr lang="zh-CN" altLang="en-US" dirty="0">
                <a:latin typeface="微软雅黑" panose="020B0503020204020204" charset="-122"/>
                <a:ea typeface="微软雅黑" panose="020B0503020204020204" charset="-122"/>
              </a:rPr>
              <a:t>其他规范</a:t>
            </a:r>
          </a:p>
          <a:p>
            <a:pPr lvl="1"/>
            <a:r>
              <a:rPr lang="zh-CN" altLang="en-US" dirty="0">
                <a:latin typeface="微软雅黑" panose="020B0503020204020204" charset="-122"/>
                <a:ea typeface="微软雅黑" panose="020B0503020204020204" charset="-122"/>
              </a:rPr>
              <a:t>如果指令有缩写形式，一律采用缩写形式 </a:t>
            </a:r>
          </a:p>
          <a:p>
            <a:pPr lvl="1"/>
            <a:r>
              <a:rPr lang="zh-CN" altLang="en-US" dirty="0">
                <a:latin typeface="微软雅黑" panose="020B0503020204020204" charset="-122"/>
                <a:ea typeface="微软雅黑" panose="020B0503020204020204" charset="-122"/>
              </a:rPr>
              <a:t>使用 v-for 指令时，必须加上 key 属性，且在整个 v-for 指令下的循环中 key 是唯一的</a:t>
            </a:r>
          </a:p>
          <a:p>
            <a:pPr lvl="1"/>
            <a:r>
              <a:rPr lang="zh-CN" altLang="en-US" dirty="0">
                <a:latin typeface="微软雅黑" panose="020B0503020204020204" charset="-122"/>
                <a:ea typeface="微软雅黑" panose="020B0503020204020204" charset="-122"/>
              </a:rPr>
              <a:t>在需要使用函数表达式时，尽量用箭头函数代替</a:t>
            </a:r>
          </a:p>
          <a:p>
            <a:pPr lvl="1"/>
            <a:r>
              <a:rPr lang="zh-CN" altLang="en-US" dirty="0">
                <a:latin typeface="微软雅黑" panose="020B0503020204020204" charset="-122"/>
                <a:ea typeface="微软雅黑" panose="020B0503020204020204" charset="-122"/>
              </a:rPr>
              <a:t>当定义变量时应使用 let，而定义常量时则应使用 const</a:t>
            </a:r>
          </a:p>
          <a:p>
            <a:pPr lvl="1"/>
            <a:r>
              <a:rPr lang="zh-CN" altLang="en-US" dirty="0">
                <a:latin typeface="微软雅黑" panose="020B0503020204020204" charset="-122"/>
                <a:ea typeface="微软雅黑" panose="020B0503020204020204" charset="-122"/>
              </a:rPr>
              <a:t>避免 v-if 和 v-for 在同一元素上同时使用，如果必须同时使用，则可将 v-if 移至容器元素上</a:t>
            </a:r>
          </a:p>
          <a:p>
            <a:pPr lvl="1"/>
            <a:endParaRPr lang="zh-CN" altLang="en-US" dirty="0">
              <a:latin typeface="微软雅黑" panose="020B0503020204020204" charset="-122"/>
              <a:ea typeface="微软雅黑" panose="020B0503020204020204" charset="-122"/>
            </a:endParaRPr>
          </a:p>
        </p:txBody>
      </p:sp>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前端子项目——构建项目</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创建 Vue 工程</a:t>
            </a:r>
          </a:p>
          <a:p>
            <a:pPr lvl="1"/>
            <a:r>
              <a:rPr lang="zh-CN" altLang="en-US" dirty="0">
                <a:latin typeface="微软雅黑" panose="020B0503020204020204" charset="-122"/>
                <a:ea typeface="微软雅黑" panose="020B0503020204020204" charset="-122"/>
                <a:sym typeface="+mn-ea"/>
              </a:rPr>
              <a:t>项目目录为icon-bs-master</a:t>
            </a:r>
          </a:p>
          <a:p>
            <a:pPr lvl="1"/>
            <a:r>
              <a:rPr lang="zh-CN" altLang="en-US" dirty="0">
                <a:latin typeface="微软雅黑" panose="020B0503020204020204" charset="-122"/>
                <a:ea typeface="微软雅黑" panose="020B0503020204020204" charset="-122"/>
              </a:rPr>
              <a:t>利用命令 vue create client 创建 Vue 工程</a:t>
            </a:r>
          </a:p>
          <a:p>
            <a:r>
              <a:rPr lang="zh-CN" altLang="en-US" dirty="0">
                <a:latin typeface="微软雅黑" panose="020B0503020204020204" charset="-122"/>
                <a:ea typeface="微软雅黑" panose="020B0503020204020204" charset="-122"/>
              </a:rPr>
              <a:t>配置路由</a:t>
            </a:r>
          </a:p>
          <a:p>
            <a:pPr lvl="1"/>
            <a:r>
              <a:rPr lang="zh-CN" altLang="en-US" dirty="0">
                <a:latin typeface="微软雅黑" panose="020B0503020204020204" charset="-122"/>
                <a:ea typeface="微软雅黑" panose="020B0503020204020204" charset="-122"/>
              </a:rPr>
              <a:t>导入 Vue Router 的 createRouter 和 createWebHistory 函数对象</a:t>
            </a:r>
            <a:endParaRPr lang="zh-CN" altLang="en-US" sz="2400"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创建路由管理器实例</a:t>
            </a:r>
            <a:endParaRPr lang="zh-CN" altLang="en-US" sz="2400"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创建导航守卫</a:t>
            </a:r>
            <a:endParaRPr lang="zh-CN" altLang="en-US" sz="2400" dirty="0">
              <a:latin typeface="微软雅黑" panose="020B0503020204020204" charset="-122"/>
              <a:ea typeface="微软雅黑" panose="020B0503020204020204" charset="-122"/>
            </a:endParaRPr>
          </a:p>
          <a:p>
            <a:pPr lvl="1"/>
            <a:r>
              <a:rPr lang="zh-CN" altLang="en-US" dirty="0">
                <a:latin typeface="微软雅黑" panose="020B0503020204020204" charset="-122"/>
                <a:ea typeface="微软雅黑" panose="020B0503020204020204" charset="-122"/>
              </a:rPr>
              <a:t>导出模块</a:t>
            </a: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前端子项目——构建项目</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lnSpcReduction="20000"/>
          </a:bodyPr>
          <a:lstStyle/>
          <a:p>
            <a:r>
              <a:rPr lang="zh-CN" altLang="en-US" dirty="0">
                <a:latin typeface="微软雅黑" panose="020B0503020204020204" charset="-122"/>
                <a:ea typeface="微软雅黑" panose="020B0503020204020204" charset="-122"/>
              </a:rPr>
              <a:t>配置 Vuex</a:t>
            </a:r>
          </a:p>
          <a:p>
            <a:pPr lvl="1"/>
            <a:r>
              <a:rPr lang="zh-CN" altLang="en-US" dirty="0">
                <a:latin typeface="微软雅黑" panose="020B0503020204020204" charset="-122"/>
                <a:ea typeface="微软雅黑" panose="020B0503020204020204" charset="-122"/>
                <a:sym typeface="+mn-ea"/>
              </a:rPr>
              <a:t>在项目的 store/index.js 中创建 store 实例</a:t>
            </a:r>
          </a:p>
          <a:p>
            <a:pPr lvl="2"/>
            <a:r>
              <a:rPr lang="zh-CN" altLang="en-US" dirty="0">
                <a:latin typeface="微软雅黑" panose="020B0503020204020204" charset="-122"/>
                <a:ea typeface="微软雅黑" panose="020B0503020204020204" charset="-122"/>
                <a:sym typeface="+mn-ea"/>
              </a:rPr>
              <a:t>导入 Vuex 的 createStore 函数对象</a:t>
            </a:r>
            <a:endParaRPr lang="zh-CN" altLang="en-US" sz="2000" dirty="0">
              <a:latin typeface="微软雅黑" panose="020B0503020204020204" charset="-122"/>
              <a:ea typeface="微软雅黑" panose="020B0503020204020204" charset="-122"/>
              <a:sym typeface="+mn-ea"/>
            </a:endParaRPr>
          </a:p>
          <a:p>
            <a:pPr lvl="2"/>
            <a:r>
              <a:rPr lang="zh-CN" altLang="en-US" dirty="0">
                <a:latin typeface="微软雅黑" panose="020B0503020204020204" charset="-122"/>
                <a:ea typeface="微软雅黑" panose="020B0503020204020204" charset="-122"/>
                <a:sym typeface="+mn-ea"/>
              </a:rPr>
              <a:t>创建 store 实例</a:t>
            </a:r>
          </a:p>
          <a:p>
            <a:pPr lvl="1"/>
            <a:r>
              <a:rPr lang="zh-CN" altLang="en-US" dirty="0">
                <a:latin typeface="微软雅黑" panose="020B0503020204020204" charset="-122"/>
                <a:ea typeface="微软雅黑" panose="020B0503020204020204" charset="-122"/>
                <a:sym typeface="+mn-ea"/>
              </a:rPr>
              <a:t>定义子模块</a:t>
            </a:r>
          </a:p>
          <a:p>
            <a:pPr lvl="2"/>
            <a:r>
              <a:rPr lang="zh-CN" altLang="en-US" dirty="0">
                <a:latin typeface="微软雅黑" panose="020B0503020204020204" charset="-122"/>
                <a:ea typeface="微软雅黑" panose="020B0503020204020204" charset="-122"/>
                <a:sym typeface="+mn-ea"/>
              </a:rPr>
              <a:t>user 子模块：用于保存用户的收藏数量</a:t>
            </a:r>
          </a:p>
          <a:p>
            <a:pPr lvl="2"/>
            <a:r>
              <a:rPr lang="zh-CN" altLang="en-US" dirty="0">
                <a:latin typeface="微软雅黑" panose="020B0503020204020204" charset="-122"/>
                <a:ea typeface="微软雅黑" panose="020B0503020204020204" charset="-122"/>
                <a:sym typeface="+mn-ea"/>
              </a:rPr>
              <a:t>product 子模块：用于缓存图片列表</a:t>
            </a:r>
          </a:p>
          <a:p>
            <a:pPr lvl="2"/>
            <a:r>
              <a:rPr lang="zh-CN" altLang="en-US" dirty="0">
                <a:latin typeface="微软雅黑" panose="020B0503020204020204" charset="-122"/>
                <a:ea typeface="微软雅黑" panose="020B0503020204020204" charset="-122"/>
                <a:sym typeface="+mn-ea"/>
              </a:rPr>
              <a:t>favorites 子模块：用于获取和保存收藏夹信息</a:t>
            </a:r>
            <a:endParaRPr lang="zh-CN" altLang="en-US" dirty="0">
              <a:latin typeface="微软雅黑" panose="020B0503020204020204" charset="-122"/>
              <a:ea typeface="微软雅黑" panose="020B0503020204020204" charset="-122"/>
            </a:endParaRP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前端子项目——构建项目</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配置 axios</a:t>
            </a:r>
          </a:p>
          <a:p>
            <a:pPr lvl="1"/>
            <a:r>
              <a:rPr lang="zh-CN" altLang="en-US" dirty="0">
                <a:latin typeface="微软雅黑" panose="020B0503020204020204" charset="-122"/>
                <a:ea typeface="微软雅黑" panose="020B0503020204020204" charset="-122"/>
                <a:sym typeface="+mn-ea"/>
              </a:rPr>
              <a:t>导入 axios 插件和 router 模块</a:t>
            </a:r>
          </a:p>
          <a:p>
            <a:pPr lvl="1"/>
            <a:r>
              <a:rPr lang="zh-CN" altLang="en-US" dirty="0">
                <a:latin typeface="微软雅黑" panose="020B0503020204020204" charset="-122"/>
                <a:ea typeface="微软雅黑" panose="020B0503020204020204" charset="-122"/>
                <a:sym typeface="+mn-ea"/>
              </a:rPr>
              <a:t>创建 axios 实例</a:t>
            </a:r>
          </a:p>
          <a:p>
            <a:pPr lvl="1"/>
            <a:r>
              <a:rPr lang="zh-CN" altLang="en-US" dirty="0">
                <a:latin typeface="微软雅黑" panose="020B0503020204020204" charset="-122"/>
                <a:ea typeface="微软雅黑" panose="020B0503020204020204" charset="-122"/>
                <a:sym typeface="+mn-ea"/>
              </a:rPr>
              <a:t>定义拦截器</a:t>
            </a:r>
          </a:p>
          <a:p>
            <a:pPr lvl="2"/>
            <a:r>
              <a:rPr lang="zh-CN" altLang="en-US" dirty="0">
                <a:latin typeface="微软雅黑" panose="020B0503020204020204" charset="-122"/>
                <a:ea typeface="微软雅黑" panose="020B0503020204020204" charset="-122"/>
                <a:sym typeface="+mn-ea"/>
              </a:rPr>
              <a:t>请求拦截器：用于在请求头中添加 token 字段，以配合后端子项目的用户访问权限验证处理</a:t>
            </a:r>
          </a:p>
          <a:p>
            <a:pPr lvl="2"/>
            <a:r>
              <a:rPr lang="zh-CN" altLang="en-US" dirty="0">
                <a:latin typeface="微软雅黑" panose="020B0503020204020204" charset="-122"/>
                <a:ea typeface="微软雅黑" panose="020B0503020204020204" charset="-122"/>
                <a:sym typeface="+mn-ea"/>
              </a:rPr>
              <a:t>响应拦截器：用于以统一的方式处理响应失败的信息或操作</a:t>
            </a:r>
          </a:p>
          <a:p>
            <a:pPr lvl="1"/>
            <a:r>
              <a:rPr lang="zh-CN" altLang="en-US" dirty="0">
                <a:latin typeface="微软雅黑" panose="020B0503020204020204" charset="-122"/>
                <a:ea typeface="微软雅黑" panose="020B0503020204020204" charset="-122"/>
                <a:sym typeface="+mn-ea"/>
              </a:rPr>
              <a:t>导出模块</a:t>
            </a:r>
          </a:p>
          <a:p>
            <a:pPr lvl="1"/>
            <a:endParaRPr lang="zh-CN" altLang="en-US" dirty="0">
              <a:latin typeface="微软雅黑" panose="020B0503020204020204" charset="-122"/>
              <a:ea typeface="微软雅黑" panose="020B0503020204020204" charset="-122"/>
              <a:sym typeface="+mn-ea"/>
            </a:endParaRPr>
          </a:p>
        </p:txBody>
      </p:sp>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p>
        </p:txBody>
      </p:sp>
      <p:sp>
        <p:nvSpPr>
          <p:cNvPr id="3" name="内容占位符 2"/>
          <p:cNvSpPr>
            <a:spLocks noGrp="1"/>
          </p:cNvSpPr>
          <p:nvPr>
            <p:ph idx="1"/>
          </p:nvPr>
        </p:nvSpPr>
        <p:spPr>
          <a:xfrm>
            <a:off x="838200" y="1629410"/>
            <a:ext cx="10515600" cy="4847590"/>
          </a:xfrm>
        </p:spPr>
        <p:txBody>
          <a:bodyPr>
            <a:noAutofit/>
          </a:bodyPr>
          <a:lstStyle/>
          <a:p>
            <a:r>
              <a:rPr lang="zh-CN" altLang="en-US" sz="2000" dirty="0">
                <a:latin typeface="微软雅黑" panose="020B0503020204020204" charset="-122"/>
                <a:ea typeface="微软雅黑" panose="020B0503020204020204" charset="-122"/>
                <a:cs typeface="微软雅黑" panose="020B0503020204020204" charset="-122"/>
              </a:rPr>
              <a:t>项目设计</a:t>
            </a:r>
          </a:p>
          <a:p>
            <a:r>
              <a:rPr lang="zh-CN" altLang="en-US" sz="2000" dirty="0">
                <a:latin typeface="微软雅黑" panose="020B0503020204020204" charset="-122"/>
                <a:ea typeface="微软雅黑" panose="020B0503020204020204" charset="-122"/>
                <a:cs typeface="微软雅黑" panose="020B0503020204020204" charset="-122"/>
              </a:rPr>
              <a:t>前端子项目——构建项目</a:t>
            </a:r>
          </a:p>
          <a:p>
            <a:r>
              <a:rPr lang="zh-CN" altLang="en-US" sz="2000" dirty="0">
                <a:latin typeface="微软雅黑" panose="020B0503020204020204" charset="-122"/>
                <a:ea typeface="微软雅黑" panose="020B0503020204020204" charset="-122"/>
                <a:cs typeface="微软雅黑" panose="020B0503020204020204" charset="-122"/>
              </a:rPr>
              <a:t>前端子项目——公共组件</a:t>
            </a:r>
          </a:p>
          <a:p>
            <a:r>
              <a:rPr lang="zh-CN" altLang="en-US" sz="2000" dirty="0">
                <a:latin typeface="微软雅黑" panose="020B0503020204020204" charset="-122"/>
                <a:ea typeface="微软雅黑" panose="020B0503020204020204" charset="-122"/>
                <a:cs typeface="微软雅黑" panose="020B0503020204020204" charset="-122"/>
              </a:rPr>
              <a:t>前端子项目——网站首页</a:t>
            </a:r>
          </a:p>
          <a:p>
            <a:r>
              <a:rPr lang="zh-CN" altLang="en-US" sz="2000" dirty="0">
                <a:latin typeface="微软雅黑" panose="020B0503020204020204" charset="-122"/>
                <a:ea typeface="微软雅黑" panose="020B0503020204020204" charset="-122"/>
                <a:cs typeface="微软雅黑" panose="020B0503020204020204" charset="-122"/>
              </a:rPr>
              <a:t>前端子项目——用户登录</a:t>
            </a:r>
          </a:p>
          <a:p>
            <a:r>
              <a:rPr lang="zh-CN" altLang="en-US" sz="2000" dirty="0">
                <a:latin typeface="微软雅黑" panose="020B0503020204020204" charset="-122"/>
                <a:ea typeface="微软雅黑" panose="020B0503020204020204" charset="-122"/>
                <a:cs typeface="微软雅黑" panose="020B0503020204020204" charset="-122"/>
              </a:rPr>
              <a:t>前端子项目——图片展示与操作</a:t>
            </a:r>
          </a:p>
          <a:p>
            <a:r>
              <a:rPr lang="zh-CN" altLang="en-US" sz="2000" dirty="0">
                <a:latin typeface="微软雅黑" panose="020B0503020204020204" charset="-122"/>
                <a:ea typeface="微软雅黑" panose="020B0503020204020204" charset="-122"/>
                <a:cs typeface="微软雅黑" panose="020B0503020204020204" charset="-122"/>
              </a:rPr>
              <a:t>前端子项目——图片分享</a:t>
            </a:r>
          </a:p>
          <a:p>
            <a:r>
              <a:rPr lang="zh-CN" altLang="en-US" sz="2000" dirty="0">
                <a:latin typeface="微软雅黑" panose="020B0503020204020204" charset="-122"/>
                <a:ea typeface="微软雅黑" panose="020B0503020204020204" charset="-122"/>
                <a:cs typeface="微软雅黑" panose="020B0503020204020204" charset="-122"/>
              </a:rPr>
              <a:t>后端子项目——构建项目</a:t>
            </a:r>
          </a:p>
          <a:p>
            <a:r>
              <a:rPr lang="zh-CN" altLang="en-US" sz="2000" dirty="0">
                <a:latin typeface="微软雅黑" panose="020B0503020204020204" charset="-122"/>
                <a:ea typeface="微软雅黑" panose="020B0503020204020204" charset="-122"/>
                <a:cs typeface="微软雅黑" panose="020B0503020204020204" charset="-122"/>
              </a:rPr>
              <a:t>后端子项目——用户登录合法性验证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前端子项目——构建项目</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配置 axios</a:t>
            </a:r>
          </a:p>
          <a:p>
            <a:pPr lvl="1"/>
            <a:r>
              <a:rPr lang="zh-CN" altLang="en-US" dirty="0">
                <a:latin typeface="微软雅黑" panose="020B0503020204020204" charset="-122"/>
                <a:ea typeface="微软雅黑" panose="020B0503020204020204" charset="-122"/>
                <a:sym typeface="+mn-ea"/>
              </a:rPr>
              <a:t>导入 axios 插件和 router 模块</a:t>
            </a:r>
          </a:p>
          <a:p>
            <a:pPr lvl="1"/>
            <a:r>
              <a:rPr lang="zh-CN" altLang="en-US" dirty="0">
                <a:latin typeface="微软雅黑" panose="020B0503020204020204" charset="-122"/>
                <a:ea typeface="微软雅黑" panose="020B0503020204020204" charset="-122"/>
                <a:sym typeface="+mn-ea"/>
              </a:rPr>
              <a:t>创建 axios 实例</a:t>
            </a:r>
          </a:p>
          <a:p>
            <a:pPr lvl="1"/>
            <a:r>
              <a:rPr lang="zh-CN" altLang="en-US" dirty="0">
                <a:latin typeface="微软雅黑" panose="020B0503020204020204" charset="-122"/>
                <a:ea typeface="微软雅黑" panose="020B0503020204020204" charset="-122"/>
                <a:sym typeface="+mn-ea"/>
              </a:rPr>
              <a:t>定义拦截器</a:t>
            </a:r>
          </a:p>
          <a:p>
            <a:pPr lvl="2"/>
            <a:r>
              <a:rPr lang="zh-CN" altLang="en-US" dirty="0">
                <a:latin typeface="微软雅黑" panose="020B0503020204020204" charset="-122"/>
                <a:ea typeface="微软雅黑" panose="020B0503020204020204" charset="-122"/>
                <a:sym typeface="+mn-ea"/>
              </a:rPr>
              <a:t>请求拦截器：用于在请求头中添加 token 字段，以配合后端子项目的用户访问权限验证处理</a:t>
            </a:r>
          </a:p>
          <a:p>
            <a:pPr lvl="2"/>
            <a:r>
              <a:rPr lang="zh-CN" altLang="en-US" dirty="0">
                <a:latin typeface="微软雅黑" panose="020B0503020204020204" charset="-122"/>
                <a:ea typeface="微软雅黑" panose="020B0503020204020204" charset="-122"/>
                <a:sym typeface="+mn-ea"/>
              </a:rPr>
              <a:t>响应拦截器：用于以统一的方式处理响应失败的信息或操作</a:t>
            </a:r>
          </a:p>
          <a:p>
            <a:pPr lvl="1"/>
            <a:r>
              <a:rPr lang="zh-CN" altLang="en-US" dirty="0">
                <a:latin typeface="微软雅黑" panose="020B0503020204020204" charset="-122"/>
                <a:ea typeface="微软雅黑" panose="020B0503020204020204" charset="-122"/>
                <a:sym typeface="+mn-ea"/>
              </a:rPr>
              <a:t>导出模块</a:t>
            </a:r>
          </a:p>
          <a:p>
            <a:pPr lvl="1"/>
            <a:endParaRPr lang="zh-CN" altLang="en-US" dirty="0">
              <a:latin typeface="微软雅黑" panose="020B0503020204020204" charset="-122"/>
              <a:ea typeface="微软雅黑" panose="020B0503020204020204" charset="-122"/>
              <a:sym typeface="+mn-ea"/>
            </a:endParaRP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前端子项目——构建项目</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项目入口</a:t>
            </a:r>
          </a:p>
          <a:p>
            <a:pPr lvl="1"/>
            <a:r>
              <a:rPr lang="zh-CN" altLang="en-US" dirty="0">
                <a:latin typeface="微软雅黑" panose="020B0503020204020204" charset="-122"/>
                <a:ea typeface="微软雅黑" panose="020B0503020204020204" charset="-122"/>
                <a:sym typeface="+mn-ea"/>
              </a:rPr>
              <a:t>以根组件 App 为参数创建 Vue 应用实例</a:t>
            </a:r>
          </a:p>
          <a:p>
            <a:pPr lvl="1"/>
            <a:r>
              <a:rPr lang="zh-CN" altLang="en-US" dirty="0">
                <a:latin typeface="微软雅黑" panose="020B0503020204020204" charset="-122"/>
                <a:ea typeface="微软雅黑" panose="020B0503020204020204" charset="-122"/>
                <a:sym typeface="+mn-ea"/>
              </a:rPr>
              <a:t>注册所需的插件</a:t>
            </a:r>
          </a:p>
          <a:p>
            <a:pPr lvl="1"/>
            <a:r>
              <a:rPr lang="zh-CN" altLang="en-US" dirty="0">
                <a:latin typeface="微软雅黑" panose="020B0503020204020204" charset="-122"/>
                <a:ea typeface="微软雅黑" panose="020B0503020204020204" charset="-122"/>
                <a:sym typeface="+mn-ea"/>
              </a:rPr>
              <a:t>为项目添加全局功能</a:t>
            </a:r>
          </a:p>
          <a:p>
            <a:pPr lvl="1"/>
            <a:endParaRPr lang="zh-CN" altLang="en-US" dirty="0">
              <a:latin typeface="微软雅黑" panose="020B0503020204020204" charset="-122"/>
              <a:ea typeface="微软雅黑" panose="020B0503020204020204" charset="-122"/>
              <a:sym typeface="+mn-ea"/>
            </a:endParaRP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前端子项目——公共组件</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公共组件</a:t>
            </a:r>
          </a:p>
          <a:p>
            <a:pPr lvl="1"/>
            <a:r>
              <a:rPr lang="zh-CN" altLang="en-US" dirty="0">
                <a:latin typeface="微软雅黑" panose="020B0503020204020204" charset="-122"/>
                <a:ea typeface="微软雅黑" panose="020B0503020204020204" charset="-122"/>
                <a:sym typeface="+mn-ea"/>
              </a:rPr>
              <a:t>自定义字体 SysText </a:t>
            </a:r>
          </a:p>
          <a:p>
            <a:pPr lvl="1"/>
            <a:r>
              <a:rPr lang="zh-CN" altLang="en-US" dirty="0">
                <a:latin typeface="微软雅黑" panose="020B0503020204020204" charset="-122"/>
                <a:ea typeface="微软雅黑" panose="020B0503020204020204" charset="-122"/>
                <a:sym typeface="+mn-ea"/>
              </a:rPr>
              <a:t>自定义图标 SysIcon</a:t>
            </a:r>
          </a:p>
          <a:p>
            <a:pPr lvl="1"/>
            <a:endParaRPr lang="zh-CN" altLang="en-US" dirty="0">
              <a:latin typeface="微软雅黑" panose="020B0503020204020204" charset="-122"/>
              <a:ea typeface="微软雅黑" panose="020B0503020204020204" charset="-122"/>
              <a:sym typeface="+mn-ea"/>
            </a:endParaRPr>
          </a:p>
          <a:p>
            <a:pPr lvl="1"/>
            <a:endParaRPr lang="zh-CN" altLang="en-US" dirty="0">
              <a:latin typeface="微软雅黑" panose="020B0503020204020204" charset="-122"/>
              <a:ea typeface="微软雅黑" panose="020B0503020204020204" charset="-122"/>
              <a:sym typeface="+mn-ea"/>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前端子项目——网站首页</a:t>
            </a:r>
          </a:p>
        </p:txBody>
      </p:sp>
      <p:sp>
        <p:nvSpPr>
          <p:cNvPr id="3" name="内容占位符 2"/>
          <p:cNvSpPr>
            <a:spLocks noGrp="1"/>
          </p:cNvSpPr>
          <p:nvPr>
            <p:ph idx="1"/>
          </p:nvPr>
        </p:nvSpPr>
        <p:spPr/>
        <p:txBody>
          <a:bodyPr>
            <a:normAutofit lnSpcReduction="20000"/>
          </a:bodyPr>
          <a:lstStyle/>
          <a:p>
            <a:r>
              <a:rPr lang="zh-CN" altLang="en-US"/>
              <a:t>整体布局</a:t>
            </a:r>
          </a:p>
          <a:p>
            <a:pPr lvl="1"/>
            <a:r>
              <a:rPr lang="zh-CN" altLang="en-US"/>
              <a:t>页头：由 LOGO 图标、一级菜单、用户图标，以及收藏夹图标组成</a:t>
            </a:r>
          </a:p>
          <a:p>
            <a:pPr lvl="1"/>
            <a:r>
              <a:rPr lang="zh-CN" altLang="en-US"/>
              <a:t>页脚：网站相关信息</a:t>
            </a:r>
          </a:p>
          <a:p>
            <a:pPr lvl="1"/>
            <a:r>
              <a:rPr lang="zh-CN" altLang="en-US"/>
              <a:t>主体部分：随着内容的变化而变化</a:t>
            </a:r>
          </a:p>
          <a:p>
            <a:pPr lvl="0"/>
            <a:r>
              <a:rPr lang="zh-CN" altLang="en-US"/>
              <a:t>轮播图</a:t>
            </a:r>
          </a:p>
          <a:p>
            <a:pPr lvl="1"/>
            <a:r>
              <a:rPr lang="zh-CN" altLang="en-US"/>
              <a:t>利用 v-for 指令、v-show 指令，以及JavaScript 的定时器等函数，来实现其自动和手动播放效果</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前端子项目——用户登录</a:t>
            </a:r>
          </a:p>
        </p:txBody>
      </p:sp>
      <p:sp>
        <p:nvSpPr>
          <p:cNvPr id="3" name="内容占位符 2"/>
          <p:cNvSpPr>
            <a:spLocks noGrp="1"/>
          </p:cNvSpPr>
          <p:nvPr>
            <p:ph idx="1"/>
          </p:nvPr>
        </p:nvSpPr>
        <p:spPr/>
        <p:txBody>
          <a:bodyPr/>
          <a:lstStyle/>
          <a:p>
            <a:r>
              <a:rPr lang="zh-CN" altLang="en-US"/>
              <a:t>用户登录窗体</a:t>
            </a:r>
          </a:p>
          <a:p>
            <a:pPr lvl="1"/>
            <a:r>
              <a:rPr lang="zh-CN" altLang="en-US"/>
              <a:t> 采用 Element Plus 库中的 Dialog（对话框）组件构建一个弹出式用户登录窗体</a:t>
            </a:r>
          </a:p>
          <a:p>
            <a:pPr lvl="1"/>
            <a:r>
              <a:rPr lang="zh-CN" altLang="en-US"/>
              <a:t>利用父子组件传值控制登录窗体的显示和隐藏</a:t>
            </a:r>
          </a:p>
          <a:p>
            <a:r>
              <a:rPr lang="zh-CN" altLang="en-US"/>
              <a:t>用户登录处理</a:t>
            </a:r>
          </a:p>
          <a:p>
            <a:pPr lvl="1"/>
            <a:r>
              <a:rPr lang="zh-CN" altLang="en-US"/>
              <a:t>利用用 axios 实现</a:t>
            </a:r>
            <a:r>
              <a:rPr lang="zh-CN" altLang="en-US">
                <a:sym typeface="+mn-ea"/>
              </a:rPr>
              <a:t>登录信息验证处理</a:t>
            </a:r>
            <a:endParaRPr lang="zh-CN" altLang="en-US"/>
          </a:p>
          <a:p>
            <a:pPr lvl="1"/>
            <a:r>
              <a:rPr lang="zh-CN" altLang="en-US"/>
              <a:t>利用自定义事件实现窗体</a:t>
            </a:r>
            <a:r>
              <a:rPr lang="zh-CN" altLang="en-US">
                <a:sym typeface="+mn-ea"/>
              </a:rPr>
              <a:t>关闭</a:t>
            </a:r>
            <a:r>
              <a:rPr lang="zh-CN" altLang="en-US"/>
              <a:t>处理</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前端子项目——图片展示与操作</a:t>
            </a:r>
          </a:p>
        </p:txBody>
      </p:sp>
      <p:sp>
        <p:nvSpPr>
          <p:cNvPr id="3" name="内容占位符 2"/>
          <p:cNvSpPr>
            <a:spLocks noGrp="1"/>
          </p:cNvSpPr>
          <p:nvPr>
            <p:ph idx="1"/>
          </p:nvPr>
        </p:nvSpPr>
        <p:spPr/>
        <p:txBody>
          <a:bodyPr>
            <a:normAutofit/>
          </a:bodyPr>
          <a:lstStyle/>
          <a:p>
            <a:r>
              <a:rPr lang="zh-CN" altLang="en-US"/>
              <a:t>图片展示</a:t>
            </a:r>
          </a:p>
          <a:p>
            <a:pPr lvl="1"/>
            <a:r>
              <a:rPr lang="zh-CN" altLang="en-US"/>
              <a:t>按类别来呈现图片信息</a:t>
            </a:r>
          </a:p>
          <a:p>
            <a:pPr lvl="1"/>
            <a:r>
              <a:rPr lang="zh-CN" altLang="en-US"/>
              <a:t>每类图片均采用 v-for 指令展示图片以及图片的上传者、收藏数、点赞数和下载数等相关信息</a:t>
            </a:r>
          </a:p>
          <a:p>
            <a:pPr lvl="0"/>
            <a:r>
              <a:rPr lang="zh-CN" altLang="en-US"/>
              <a:t>图片操作</a:t>
            </a:r>
          </a:p>
          <a:p>
            <a:pPr lvl="1"/>
            <a:r>
              <a:rPr lang="zh-CN" altLang="en-US"/>
              <a:t>利用 axios 实现对图片的收藏、点赞和下载处理</a:t>
            </a:r>
          </a:p>
          <a:p>
            <a:pPr lvl="1"/>
            <a:r>
              <a:rPr lang="zh-CN" altLang="en-US"/>
              <a:t>利用 async/await 实现异步请求处理的同步化</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前端子项目——图片分享</a:t>
            </a:r>
          </a:p>
        </p:txBody>
      </p:sp>
      <p:sp>
        <p:nvSpPr>
          <p:cNvPr id="3" name="内容占位符 2"/>
          <p:cNvSpPr>
            <a:spLocks noGrp="1"/>
          </p:cNvSpPr>
          <p:nvPr>
            <p:ph idx="1"/>
          </p:nvPr>
        </p:nvSpPr>
        <p:spPr/>
        <p:txBody>
          <a:bodyPr>
            <a:normAutofit lnSpcReduction="10000"/>
          </a:bodyPr>
          <a:lstStyle/>
          <a:p>
            <a:r>
              <a:rPr lang="zh-CN" altLang="en-US"/>
              <a:t>图片上传</a:t>
            </a:r>
          </a:p>
          <a:p>
            <a:pPr lvl="1"/>
            <a:r>
              <a:rPr lang="zh-CN" altLang="en-US"/>
              <a:t>图片上传表单</a:t>
            </a:r>
          </a:p>
          <a:p>
            <a:pPr lvl="2"/>
            <a:r>
              <a:rPr lang="zh-CN" altLang="en-US"/>
              <a:t>表单的构建需要使用 Element Plus 库的 el-form 和 el-upload 组件</a:t>
            </a:r>
          </a:p>
          <a:p>
            <a:pPr lvl="1"/>
            <a:r>
              <a:rPr lang="zh-CN" altLang="en-US"/>
              <a:t>表单上传处理</a:t>
            </a:r>
          </a:p>
          <a:p>
            <a:pPr lvl="2"/>
            <a:r>
              <a:rPr lang="zh-CN" altLang="en-US"/>
              <a:t>定义表单数据：</a:t>
            </a:r>
            <a:r>
              <a:rPr lang="zh-CN" altLang="en-US" sz="2000">
                <a:sym typeface="+mn-ea"/>
              </a:rPr>
              <a:t>利用FormData 对象来读取文件数据</a:t>
            </a:r>
            <a:endParaRPr lang="zh-CN" altLang="en-US" sz="2000"/>
          </a:p>
          <a:p>
            <a:pPr lvl="2"/>
            <a:r>
              <a:rPr lang="zh-CN" altLang="en-US"/>
              <a:t>定义表单字段验证规则</a:t>
            </a:r>
          </a:p>
          <a:p>
            <a:pPr lvl="2"/>
            <a:r>
              <a:rPr lang="zh-CN" altLang="en-US"/>
              <a:t>在文件上传前，进行合法性验证和文件对象获取</a:t>
            </a:r>
          </a:p>
          <a:p>
            <a:pPr lvl="2"/>
            <a:r>
              <a:rPr lang="zh-CN" altLang="en-US"/>
              <a:t>实现表单上传</a:t>
            </a:r>
          </a:p>
          <a:p>
            <a:pPr lvl="0"/>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后端子项目——认识 Express 框架</a:t>
            </a:r>
          </a:p>
        </p:txBody>
      </p:sp>
      <p:sp>
        <p:nvSpPr>
          <p:cNvPr id="3" name="内容占位符 2"/>
          <p:cNvSpPr>
            <a:spLocks noGrp="1"/>
          </p:cNvSpPr>
          <p:nvPr>
            <p:ph idx="1"/>
          </p:nvPr>
        </p:nvSpPr>
        <p:spPr>
          <a:xfrm>
            <a:off x="838200" y="1825625"/>
            <a:ext cx="10515600" cy="4516755"/>
          </a:xfrm>
        </p:spPr>
        <p:txBody>
          <a:bodyPr>
            <a:normAutofit lnSpcReduction="20000"/>
          </a:bodyPr>
          <a:lstStyle/>
          <a:p>
            <a:r>
              <a:rPr lang="en-US" altLang="zh-CN"/>
              <a:t>Express</a:t>
            </a:r>
            <a:r>
              <a:rPr lang="zh-CN" altLang="en-US"/>
              <a:t>是一个基于 Node.js 平台的 Web 应用开发框架</a:t>
            </a:r>
          </a:p>
          <a:p>
            <a:r>
              <a:rPr lang="en-US" altLang="zh-CN">
                <a:sym typeface="+mn-ea"/>
              </a:rPr>
              <a:t>Express</a:t>
            </a:r>
            <a:r>
              <a:rPr lang="zh-CN" altLang="en-US"/>
              <a:t>核心对象：Express 实例、Router、Request 和 Response</a:t>
            </a:r>
          </a:p>
          <a:p>
            <a:r>
              <a:rPr lang="zh-CN" altLang="en-US"/>
              <a:t>Express 框架主要特性 </a:t>
            </a:r>
          </a:p>
          <a:p>
            <a:pPr lvl="1"/>
            <a:r>
              <a:rPr lang="zh-CN" altLang="en-US"/>
              <a:t>提供了方便简洁的路由定义方式 </a:t>
            </a:r>
          </a:p>
          <a:p>
            <a:pPr lvl="1"/>
            <a:r>
              <a:rPr lang="zh-CN" altLang="en-US"/>
              <a:t>对获取 HTTP 请求参数进行了简化处理 </a:t>
            </a:r>
          </a:p>
          <a:p>
            <a:pPr lvl="1"/>
            <a:r>
              <a:rPr lang="zh-CN" altLang="en-US"/>
              <a:t>对模版引擎支持程度高，使得渲染动态 HTML 页面更为便捷</a:t>
            </a:r>
          </a:p>
          <a:p>
            <a:pPr lvl="1"/>
            <a:r>
              <a:rPr lang="zh-CN" altLang="en-US"/>
              <a:t>提供了中间件机制来有效控制 HTTP 请求</a:t>
            </a:r>
          </a:p>
          <a:p>
            <a:pPr lvl="1"/>
            <a:r>
              <a:rPr lang="zh-CN" altLang="en-US"/>
              <a:t>拥有大量第三方插件并以此对功能进行了扩展</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p:txBody>
          <a:bodyPr>
            <a:normAutofit lnSpcReduction="10000"/>
          </a:bodyPr>
          <a:lstStyle/>
          <a:p>
            <a:r>
              <a:rPr lang="zh-CN" altLang="en-US"/>
              <a:t>利用 Express 框架创建项目的流程</a:t>
            </a:r>
          </a:p>
          <a:p>
            <a:pPr lvl="1"/>
            <a:r>
              <a:rPr lang="zh-CN" altLang="en-US"/>
              <a:t>创建目录 workspace，将该目录作为工作目录</a:t>
            </a:r>
          </a:p>
          <a:p>
            <a:pPr lvl="1"/>
            <a:r>
              <a:rPr lang="zh-CN" altLang="en-US"/>
              <a:t>在VS Code中，安装 Express 框架和 Express 应用程序生成器，安装命令</a:t>
            </a:r>
          </a:p>
          <a:p>
            <a:pPr lvl="2"/>
            <a:r>
              <a:rPr lang="zh-CN" altLang="en-US"/>
              <a:t>cnpm install express -g </a:t>
            </a:r>
          </a:p>
          <a:p>
            <a:pPr lvl="2"/>
            <a:r>
              <a:rPr lang="zh-CN" altLang="en-US"/>
              <a:t>cnpm install express-generator -g</a:t>
            </a:r>
          </a:p>
          <a:p>
            <a:pPr lvl="1"/>
            <a:r>
              <a:rPr lang="zh-CN" altLang="en-US"/>
              <a:t>创建一个项目名称为 myapp 的 Express 应用</a:t>
            </a:r>
          </a:p>
          <a:p>
            <a:pPr lvl="2"/>
            <a:r>
              <a:rPr lang="zh-CN" altLang="en-US"/>
              <a:t>express --view=pug myapp</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a:xfrm>
            <a:off x="838200" y="1825625"/>
            <a:ext cx="6735445" cy="4351655"/>
          </a:xfrm>
        </p:spPr>
        <p:txBody>
          <a:bodyPr>
            <a:normAutofit/>
          </a:bodyPr>
          <a:lstStyle/>
          <a:p>
            <a:r>
              <a:rPr lang="zh-CN" altLang="en-US"/>
              <a:t>利用 Express 框架创建项目的流程（续）</a:t>
            </a:r>
          </a:p>
          <a:p>
            <a:pPr lvl="1"/>
            <a:r>
              <a:rPr lang="zh-CN" altLang="en-US"/>
              <a:t>进入 myapp 目录，安装相关依赖</a:t>
            </a:r>
          </a:p>
          <a:p>
            <a:pPr lvl="2"/>
            <a:r>
              <a:rPr lang="zh-CN" altLang="en-US"/>
              <a:t>cnpm install </a:t>
            </a:r>
          </a:p>
          <a:p>
            <a:pPr lvl="1"/>
            <a:r>
              <a:rPr lang="zh-CN" altLang="en-US"/>
              <a:t>启动应用，启动命令如下： </a:t>
            </a:r>
          </a:p>
          <a:p>
            <a:pPr lvl="2"/>
            <a:r>
              <a:rPr lang="zh-CN" altLang="en-US"/>
              <a:t>set DEBUG=myapp:* &amp; npm start </a:t>
            </a:r>
          </a:p>
          <a:p>
            <a:pPr lvl="1"/>
            <a:r>
              <a:rPr lang="zh-CN" altLang="en-US"/>
              <a:t>打开浏览器，在地址栏输入 localhost:3000，运行项目</a:t>
            </a:r>
          </a:p>
        </p:txBody>
      </p:sp>
      <p:pic>
        <p:nvPicPr>
          <p:cNvPr id="4" name="图片 3"/>
          <p:cNvPicPr>
            <a:picLocks noChangeAspect="1"/>
          </p:cNvPicPr>
          <p:nvPr>
            <p:custDataLst>
              <p:tags r:id="rId1"/>
            </p:custDataLst>
          </p:nvPr>
        </p:nvPicPr>
        <p:blipFill>
          <a:blip r:embed="rId3"/>
          <a:stretch>
            <a:fillRect/>
          </a:stretch>
        </p:blipFill>
        <p:spPr>
          <a:xfrm>
            <a:off x="7929245" y="3710940"/>
            <a:ext cx="4135755" cy="31470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a:t>
            </a:r>
            <a:r>
              <a:rPr lang="zh-CN" altLang="en-US" dirty="0" err="1">
                <a:latin typeface="微软雅黑" panose="020B0503020204020204" charset="-122"/>
                <a:ea typeface="微软雅黑" panose="020B0503020204020204" charset="-122"/>
                <a:cs typeface="微软雅黑" panose="020B0503020204020204" charset="-122"/>
                <a:sym typeface="+mn-ea"/>
              </a:rPr>
              <a:t>总体目标</a:t>
            </a:r>
          </a:p>
        </p:txBody>
      </p:sp>
      <p:sp>
        <p:nvSpPr>
          <p:cNvPr id="20481" name="内容占位符 2"/>
          <p:cNvSpPr>
            <a:spLocks noGrp="1"/>
          </p:cNvSpPr>
          <p:nvPr>
            <p:ph idx="1"/>
            <p:custDataLst>
              <p:tags r:id="rId1"/>
            </p:custDataLst>
          </p:nvPr>
        </p:nvSpPr>
        <p:spPr>
          <a:xfrm>
            <a:off x="712470" y="1535430"/>
            <a:ext cx="10651490" cy="4899660"/>
          </a:xfrm>
        </p:spPr>
        <p:txBody>
          <a:bodyPr anchor="t">
            <a:normAutofit/>
          </a:bodyPr>
          <a:lstStyle/>
          <a:p>
            <a:r>
              <a:rPr lang="zh-CN" dirty="0"/>
              <a:t>“图片素材库网站”是一个为用户提供与传统文化相关的图片素材的网站。其主要内容包括对各类图片的展示、下载和分享。该网站允许注册用户对图片素材进行点赞、收藏和下载操作，以及从本地上传图片分享给其他用户</a:t>
            </a:r>
          </a:p>
          <a:p>
            <a:pPr lvl="1"/>
            <a:endParaRPr lang="zh-CN" dirty="0"/>
          </a:p>
          <a:p>
            <a:pPr lvl="1"/>
            <a:endParaRPr lang="zh-CN" altLang="en-US" dirty="0">
              <a:latin typeface="微软雅黑" panose="020B0503020204020204" charset="-122"/>
              <a:ea typeface="微软雅黑" panose="020B0503020204020204" charset="-122"/>
            </a:endParaRPr>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p:txBody>
          <a:bodyPr>
            <a:normAutofit lnSpcReduction="10000"/>
          </a:bodyPr>
          <a:lstStyle/>
          <a:p>
            <a:r>
              <a:rPr lang="zh-CN" altLang="en-US"/>
              <a:t>Express 应用程序的结构</a:t>
            </a:r>
          </a:p>
          <a:p>
            <a:pPr lvl="1"/>
            <a:endParaRPr lang="zh-CN" altLang="en-US"/>
          </a:p>
        </p:txBody>
      </p:sp>
      <p:pic>
        <p:nvPicPr>
          <p:cNvPr id="5" name="图片 4"/>
          <p:cNvPicPr>
            <a:picLocks noChangeAspect="1"/>
          </p:cNvPicPr>
          <p:nvPr>
            <p:custDataLst>
              <p:tags r:id="rId1"/>
            </p:custDataLst>
          </p:nvPr>
        </p:nvPicPr>
        <p:blipFill>
          <a:blip r:embed="rId3"/>
          <a:stretch>
            <a:fillRect/>
          </a:stretch>
        </p:blipFill>
        <p:spPr>
          <a:xfrm>
            <a:off x="838200" y="2695575"/>
            <a:ext cx="7393940" cy="264414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p:txBody>
          <a:bodyPr>
            <a:normAutofit lnSpcReduction="10000"/>
          </a:bodyPr>
          <a:lstStyle/>
          <a:p>
            <a:r>
              <a:rPr lang="zh-CN" altLang="en-US"/>
              <a:t>模块导入和导出</a:t>
            </a:r>
          </a:p>
          <a:p>
            <a:pPr lvl="1"/>
            <a:r>
              <a:rPr lang="zh-CN" altLang="en-US"/>
              <a:t>Express：</a:t>
            </a:r>
            <a:r>
              <a:rPr lang="zh-CN" altLang="en-US">
                <a:sym typeface="+mn-ea"/>
              </a:rPr>
              <a:t>CommonJS 模块</a:t>
            </a:r>
            <a:r>
              <a:rPr lang="zh-CN" altLang="en-US" sz="2400">
                <a:sym typeface="+mn-ea"/>
              </a:rPr>
              <a:t>化方案——require/exports，CommonJS 是专门为服务器端开发设计的，例如：</a:t>
            </a:r>
            <a:endParaRPr lang="zh-CN" altLang="en-US" sz="2800">
              <a:sym typeface="+mn-ea"/>
            </a:endParaRPr>
          </a:p>
          <a:p>
            <a:pPr lvl="1"/>
            <a:endParaRPr lang="zh-CN" altLang="en-US"/>
          </a:p>
          <a:p>
            <a:pPr lvl="1"/>
            <a:endParaRPr lang="zh-CN" altLang="en-US"/>
          </a:p>
        </p:txBody>
      </p:sp>
      <p:pic>
        <p:nvPicPr>
          <p:cNvPr id="4" name="图片 3"/>
          <p:cNvPicPr>
            <a:picLocks noChangeAspect="1"/>
          </p:cNvPicPr>
          <p:nvPr>
            <p:custDataLst>
              <p:tags r:id="rId1"/>
            </p:custDataLst>
          </p:nvPr>
        </p:nvPicPr>
        <p:blipFill>
          <a:blip r:embed="rId3"/>
          <a:stretch>
            <a:fillRect/>
          </a:stretch>
        </p:blipFill>
        <p:spPr>
          <a:xfrm>
            <a:off x="1381125" y="3708400"/>
            <a:ext cx="9429750" cy="124841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p:txBody>
          <a:bodyPr>
            <a:normAutofit lnSpcReduction="10000"/>
          </a:bodyPr>
          <a:lstStyle/>
          <a:p>
            <a:r>
              <a:rPr lang="en-US" altLang="zh-CN"/>
              <a:t>HTTP</a:t>
            </a:r>
            <a:r>
              <a:rPr lang="zh-CN" altLang="en-US"/>
              <a:t>请求和响应处理</a:t>
            </a:r>
          </a:p>
          <a:p>
            <a:pPr lvl="1"/>
            <a:r>
              <a:rPr lang="zh-CN" altLang="en-US"/>
              <a:t>在 Express 框架中，将请求地址称为路由的路径，将响应函数称为中间件，例如：</a:t>
            </a:r>
            <a:endParaRPr lang="zh-CN" altLang="en-US" sz="2800">
              <a:sym typeface="+mn-ea"/>
            </a:endParaRPr>
          </a:p>
          <a:p>
            <a:pPr lvl="1"/>
            <a:endParaRPr lang="zh-CN" altLang="en-US"/>
          </a:p>
          <a:p>
            <a:pPr lvl="1"/>
            <a:endParaRPr lang="zh-CN" altLang="en-US"/>
          </a:p>
        </p:txBody>
      </p:sp>
      <p:pic>
        <p:nvPicPr>
          <p:cNvPr id="5" name="图片 4"/>
          <p:cNvPicPr>
            <a:picLocks noChangeAspect="1"/>
          </p:cNvPicPr>
          <p:nvPr>
            <p:custDataLst>
              <p:tags r:id="rId1"/>
            </p:custDataLst>
          </p:nvPr>
        </p:nvPicPr>
        <p:blipFill>
          <a:blip r:embed="rId4"/>
          <a:stretch>
            <a:fillRect/>
          </a:stretch>
        </p:blipFill>
        <p:spPr>
          <a:xfrm>
            <a:off x="1406525" y="3811270"/>
            <a:ext cx="9846945" cy="639445"/>
          </a:xfrm>
          <a:prstGeom prst="rect">
            <a:avLst/>
          </a:prstGeom>
        </p:spPr>
      </p:pic>
      <p:pic>
        <p:nvPicPr>
          <p:cNvPr id="6" name="图片 5"/>
          <p:cNvPicPr>
            <a:picLocks noChangeAspect="1"/>
          </p:cNvPicPr>
          <p:nvPr>
            <p:custDataLst>
              <p:tags r:id="rId2"/>
            </p:custDataLst>
          </p:nvPr>
        </p:nvPicPr>
        <p:blipFill>
          <a:blip r:embed="rId5"/>
          <a:stretch>
            <a:fillRect/>
          </a:stretch>
        </p:blipFill>
        <p:spPr>
          <a:xfrm>
            <a:off x="1406525" y="4798060"/>
            <a:ext cx="7784465" cy="127889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a:xfrm>
            <a:off x="838200" y="1598930"/>
            <a:ext cx="10515600" cy="4836160"/>
          </a:xfrm>
        </p:spPr>
        <p:txBody>
          <a:bodyPr>
            <a:normAutofit/>
          </a:bodyPr>
          <a:lstStyle/>
          <a:p>
            <a:r>
              <a:rPr lang="zh-CN" altLang="en-US"/>
              <a:t>Request 和 Response 对象</a:t>
            </a:r>
          </a:p>
          <a:p>
            <a:pPr lvl="1"/>
            <a:r>
              <a:rPr lang="zh-CN" altLang="en-US"/>
              <a:t>Request 对象在中间件中用于接收HTTP 请求参数，属性如下：</a:t>
            </a:r>
          </a:p>
          <a:p>
            <a:pPr lvl="2"/>
            <a:r>
              <a:rPr lang="zh-CN" altLang="en-US"/>
              <a:t>req.body：获得请求主体</a:t>
            </a:r>
          </a:p>
          <a:p>
            <a:pPr lvl="2"/>
            <a:r>
              <a:rPr lang="zh-CN" altLang="en-US"/>
              <a:t>req.app：在中间件中访问 Express 实例</a:t>
            </a:r>
          </a:p>
          <a:p>
            <a:pPr lvl="2"/>
            <a:r>
              <a:rPr lang="zh-CN" altLang="en-US"/>
              <a:t>req.query：获取 URL 中的查询参数</a:t>
            </a:r>
          </a:p>
          <a:p>
            <a:pPr lvl="1"/>
            <a:r>
              <a:rPr lang="zh-CN" altLang="en-US"/>
              <a:t>Response 对象</a:t>
            </a:r>
            <a:r>
              <a:rPr lang="zh-CN" altLang="en-US">
                <a:sym typeface="+mn-ea"/>
              </a:rPr>
              <a:t>在中间件中用于和返回响应结果，</a:t>
            </a:r>
            <a:r>
              <a:rPr lang="zh-CN" altLang="en-US"/>
              <a:t>属性如下： </a:t>
            </a:r>
          </a:p>
          <a:p>
            <a:pPr lvl="2"/>
            <a:r>
              <a:rPr lang="zh-CN" altLang="en-US"/>
              <a:t>res.json()：传送 JSON 响应 </a:t>
            </a:r>
          </a:p>
          <a:p>
            <a:pPr lvl="2"/>
            <a:r>
              <a:rPr lang="zh-CN" altLang="en-US"/>
              <a:t>res.send()：传送 HTTP 响应 </a:t>
            </a:r>
          </a:p>
          <a:p>
            <a:pPr lvl="2"/>
            <a:r>
              <a:rPr lang="zh-CN" altLang="en-US"/>
              <a:t>res.status()：设置 HTTP 状态码</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后端子项目——认识 Express 框架</a:t>
            </a:r>
            <a:endParaRPr lang="zh-CN" altLang="en-US"/>
          </a:p>
        </p:txBody>
      </p:sp>
      <p:sp>
        <p:nvSpPr>
          <p:cNvPr id="3" name="内容占位符 2"/>
          <p:cNvSpPr>
            <a:spLocks noGrp="1"/>
          </p:cNvSpPr>
          <p:nvPr>
            <p:ph idx="1"/>
          </p:nvPr>
        </p:nvSpPr>
        <p:spPr>
          <a:xfrm>
            <a:off x="838200" y="1598930"/>
            <a:ext cx="10515600" cy="4836160"/>
          </a:xfrm>
        </p:spPr>
        <p:txBody>
          <a:bodyPr>
            <a:normAutofit/>
          </a:bodyPr>
          <a:lstStyle/>
          <a:p>
            <a:pPr lvl="0"/>
            <a:r>
              <a:rPr lang="zh-CN" altLang="en-US"/>
              <a:t>Express 框架的简单应用示例</a:t>
            </a:r>
          </a:p>
          <a:p>
            <a:pPr lvl="1"/>
            <a:r>
              <a:rPr lang="zh-CN" altLang="en-US"/>
              <a:t>编写服务器端程序</a:t>
            </a:r>
          </a:p>
          <a:p>
            <a:pPr lvl="2"/>
            <a:endParaRPr lang="zh-CN" altLang="en-US"/>
          </a:p>
          <a:p>
            <a:pPr lvl="1"/>
            <a:endParaRPr lang="zh-CN" altLang="en-US"/>
          </a:p>
          <a:p>
            <a:pPr lvl="1"/>
            <a:endParaRPr lang="zh-CN" altLang="en-US"/>
          </a:p>
          <a:p>
            <a:pPr lvl="1"/>
            <a:endParaRPr lang="zh-CN" altLang="en-US"/>
          </a:p>
          <a:p>
            <a:pPr lvl="1"/>
            <a:r>
              <a:rPr lang="zh-CN" altLang="en-US"/>
              <a:t>客户端发出请求</a:t>
            </a:r>
          </a:p>
          <a:p>
            <a:pPr lvl="2"/>
            <a:r>
              <a:rPr lang="zh-CN" altLang="en-US"/>
              <a:t>http://localhost:3000/user?userName=lisi&amp;password=123</a:t>
            </a:r>
          </a:p>
        </p:txBody>
      </p:sp>
      <p:pic>
        <p:nvPicPr>
          <p:cNvPr id="4" name="图片 3"/>
          <p:cNvPicPr>
            <a:picLocks noChangeAspect="1"/>
          </p:cNvPicPr>
          <p:nvPr>
            <p:custDataLst>
              <p:tags r:id="rId1"/>
            </p:custDataLst>
          </p:nvPr>
        </p:nvPicPr>
        <p:blipFill>
          <a:blip r:embed="rId3"/>
          <a:stretch>
            <a:fillRect/>
          </a:stretch>
        </p:blipFill>
        <p:spPr>
          <a:xfrm>
            <a:off x="4209415" y="2259965"/>
            <a:ext cx="6374765" cy="30988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后端子项目——搭建后端子项目</a:t>
            </a:r>
          </a:p>
        </p:txBody>
      </p:sp>
      <p:sp>
        <p:nvSpPr>
          <p:cNvPr id="3" name="内容占位符 2"/>
          <p:cNvSpPr>
            <a:spLocks noGrp="1"/>
          </p:cNvSpPr>
          <p:nvPr>
            <p:ph idx="1"/>
          </p:nvPr>
        </p:nvSpPr>
        <p:spPr>
          <a:xfrm>
            <a:off x="838200" y="1598930"/>
            <a:ext cx="10515600" cy="4836160"/>
          </a:xfrm>
        </p:spPr>
        <p:txBody>
          <a:bodyPr>
            <a:normAutofit/>
          </a:bodyPr>
          <a:lstStyle/>
          <a:p>
            <a:r>
              <a:rPr lang="zh-CN" altLang="en-US"/>
              <a:t>构建后端子项目</a:t>
            </a:r>
          </a:p>
          <a:p>
            <a:pPr lvl="1"/>
            <a:r>
              <a:rPr lang="zh-CN" altLang="en-US"/>
              <a:t>进入icon-bs-master 目录，创建后端子项目 node-server</a:t>
            </a:r>
          </a:p>
          <a:p>
            <a:pPr lvl="1"/>
            <a:r>
              <a:rPr lang="zh-CN" altLang="en-US"/>
              <a:t>所需依赖</a:t>
            </a:r>
          </a:p>
          <a:p>
            <a:pPr lvl="2"/>
            <a:r>
              <a:rPr lang="zh-CN" altLang="en-US"/>
              <a:t>body-parser：用于解析 POST 请求</a:t>
            </a:r>
          </a:p>
          <a:p>
            <a:pPr lvl="2"/>
            <a:r>
              <a:rPr lang="zh-CN" altLang="en-US"/>
              <a:t>jsonwebtoken：轻量级认证规范，用于生成令牌 token </a:t>
            </a:r>
          </a:p>
          <a:p>
            <a:pPr lvl="2"/>
            <a:r>
              <a:rPr lang="zh-CN" altLang="en-US"/>
              <a:t>express-jwt：用于对令牌 token 进行解析 </a:t>
            </a:r>
          </a:p>
          <a:p>
            <a:pPr lvl="2"/>
            <a:r>
              <a:rPr lang="zh-CN" altLang="en-US"/>
              <a:t>mysql：用于访问 MySQL 数据库 </a:t>
            </a:r>
          </a:p>
          <a:p>
            <a:pPr lvl="2"/>
            <a:r>
              <a:rPr lang="zh-CN" altLang="en-US"/>
              <a:t>cors：用于实现跨域操作（同源策略概念）</a:t>
            </a:r>
          </a:p>
          <a:p>
            <a:pPr lvl="1"/>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后端子项目——搭建后端子项目</a:t>
            </a:r>
          </a:p>
        </p:txBody>
      </p:sp>
      <p:sp>
        <p:nvSpPr>
          <p:cNvPr id="3" name="内容占位符 2"/>
          <p:cNvSpPr>
            <a:spLocks noGrp="1"/>
          </p:cNvSpPr>
          <p:nvPr>
            <p:ph idx="1"/>
          </p:nvPr>
        </p:nvSpPr>
        <p:spPr>
          <a:xfrm>
            <a:off x="838200" y="1598930"/>
            <a:ext cx="10515600" cy="4836160"/>
          </a:xfrm>
        </p:spPr>
        <p:txBody>
          <a:bodyPr>
            <a:normAutofit/>
          </a:bodyPr>
          <a:lstStyle/>
          <a:p>
            <a:r>
              <a:rPr lang="zh-CN" altLang="en-US"/>
              <a:t>后端子项目结构</a:t>
            </a:r>
          </a:p>
          <a:p>
            <a:pPr lvl="1"/>
            <a:endParaRPr lang="zh-CN" altLang="en-US"/>
          </a:p>
        </p:txBody>
      </p:sp>
      <p:pic>
        <p:nvPicPr>
          <p:cNvPr id="4" name="图片 3"/>
          <p:cNvPicPr>
            <a:picLocks noChangeAspect="1"/>
          </p:cNvPicPr>
          <p:nvPr>
            <p:custDataLst>
              <p:tags r:id="rId1"/>
            </p:custDataLst>
          </p:nvPr>
        </p:nvPicPr>
        <p:blipFill>
          <a:blip r:embed="rId3"/>
          <a:stretch>
            <a:fillRect/>
          </a:stretch>
        </p:blipFill>
        <p:spPr>
          <a:xfrm>
            <a:off x="1227455" y="2738120"/>
            <a:ext cx="8177530" cy="252857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后端子项目——用户登录合法性验证</a:t>
            </a:r>
          </a:p>
        </p:txBody>
      </p:sp>
      <p:sp>
        <p:nvSpPr>
          <p:cNvPr id="3" name="内容占位符 2"/>
          <p:cNvSpPr>
            <a:spLocks noGrp="1"/>
          </p:cNvSpPr>
          <p:nvPr>
            <p:ph idx="1"/>
          </p:nvPr>
        </p:nvSpPr>
        <p:spPr/>
        <p:txBody>
          <a:bodyPr>
            <a:normAutofit lnSpcReduction="20000"/>
          </a:bodyPr>
          <a:lstStyle/>
          <a:p>
            <a:r>
              <a:rPr lang="zh-CN" altLang="en-US"/>
              <a:t>新建</a:t>
            </a:r>
            <a:r>
              <a:rPr lang="en-US" altLang="zh-CN"/>
              <a:t>pool.js</a:t>
            </a:r>
            <a:r>
              <a:rPr lang="zh-CN" altLang="en-US"/>
              <a:t>文件，用于创建数据库连接池</a:t>
            </a:r>
          </a:p>
          <a:p>
            <a:r>
              <a:rPr lang="zh-CN" altLang="en-US"/>
              <a:t>新建</a:t>
            </a:r>
            <a:r>
              <a:rPr lang="en-US" altLang="zh-CN"/>
              <a:t>sqlMap.js</a:t>
            </a:r>
            <a:r>
              <a:rPr lang="zh-CN" altLang="en-US"/>
              <a:t>文件，用于创建 SQL（Structure Query Language，结构查询语言）查询语句对象</a:t>
            </a:r>
          </a:p>
          <a:p>
            <a:r>
              <a:rPr lang="zh-CN" altLang="en-US"/>
              <a:t>新建路由文件userApi.js，用于处理用户请求</a:t>
            </a:r>
          </a:p>
          <a:p>
            <a:r>
              <a:rPr lang="zh-CN" altLang="en-US"/>
              <a:t>在app.js实现注册路由、处理权限认证，以及启动监听服务器端口等</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单元小结</a:t>
            </a:r>
          </a:p>
        </p:txBody>
      </p:sp>
      <p:sp>
        <p:nvSpPr>
          <p:cNvPr id="3" name="内容占位符 2"/>
          <p:cNvSpPr>
            <a:spLocks noGrp="1"/>
          </p:cNvSpPr>
          <p:nvPr>
            <p:ph idx="1"/>
          </p:nvPr>
        </p:nvSpPr>
        <p:spPr>
          <a:xfrm>
            <a:off x="838200" y="1557655"/>
            <a:ext cx="10515600" cy="4795520"/>
          </a:xfrm>
        </p:spPr>
        <p:txBody>
          <a:bodyPr>
            <a:noAutofit/>
          </a:bodyPr>
          <a:lstStyle/>
          <a:p>
            <a:r>
              <a:rPr lang="zh-CN" altLang="en-US" sz="2000" dirty="0"/>
              <a:t>前端项目的交互界面的构建需要秉持人性化的设计理念，只有符合用户的思维和工作模式，才能有效地呈现系统功能，提高用户体验。交互界面构建的基本原则包括如下几点。 </a:t>
            </a:r>
          </a:p>
          <a:p>
            <a:pPr lvl="1"/>
            <a:r>
              <a:rPr lang="zh-CN" altLang="en-US" sz="1710" dirty="0"/>
              <a:t>美学完整性：指功能与界面应匹配。可以通过图标或背景体现与功能性任务的匹配。 </a:t>
            </a:r>
          </a:p>
          <a:p>
            <a:pPr lvl="1"/>
            <a:r>
              <a:rPr lang="zh-CN" altLang="en-US" sz="1710" dirty="0"/>
              <a:t>一致性：指界面风格、操作流程或提示信息等应统一。 </a:t>
            </a:r>
          </a:p>
          <a:p>
            <a:pPr lvl="1"/>
            <a:r>
              <a:rPr lang="zh-CN" altLang="en-US" sz="1710" dirty="0"/>
              <a:t>可操作性：指界面的操作流程设计应合理、易操作，符合用户的使用逻辑。 </a:t>
            </a:r>
          </a:p>
          <a:p>
            <a:r>
              <a:rPr lang="zh-CN" altLang="en-US" sz="2000" dirty="0"/>
              <a:t>前端项目的交互协议，用于规范项目前端与后端之间的数据交互。协议的数据格式为： </a:t>
            </a:r>
          </a:p>
          <a:p>
            <a:pPr lvl="1"/>
            <a:r>
              <a:rPr lang="zh-CN" altLang="en-US" sz="1710" dirty="0"/>
              <a:t>请求参数：采用 JSON 对象表示，对象属性即参数。 </a:t>
            </a:r>
          </a:p>
          <a:p>
            <a:pPr lvl="1"/>
            <a:r>
              <a:rPr lang="zh-CN" altLang="en-US" sz="1710" dirty="0"/>
              <a:t>响应结果：采用 JSON 对象表示，对象属性包括 code（表示响应成功与否）、message（表示响应消息），以及 data（表示响应结果数据）3 个属性。</a:t>
            </a:r>
            <a:endParaRPr lang="zh-CN" alt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单元小结</a:t>
            </a:r>
          </a:p>
        </p:txBody>
      </p:sp>
      <p:sp>
        <p:nvSpPr>
          <p:cNvPr id="3" name="内容占位符 2"/>
          <p:cNvSpPr>
            <a:spLocks noGrp="1"/>
          </p:cNvSpPr>
          <p:nvPr>
            <p:ph idx="1"/>
          </p:nvPr>
        </p:nvSpPr>
        <p:spPr>
          <a:xfrm>
            <a:off x="838200" y="1557655"/>
            <a:ext cx="10515600" cy="4795520"/>
          </a:xfrm>
        </p:spPr>
        <p:txBody>
          <a:bodyPr>
            <a:noAutofit/>
          </a:bodyPr>
          <a:lstStyle/>
          <a:p>
            <a:r>
              <a:rPr lang="zh-CN" altLang="en-US" sz="2000" dirty="0"/>
              <a:t>前端项目的交互处理组件的设计，应依据界面整体布局和内容展示的需求。本项目的页面局包括头部、主体和页脚 3 个部分，其中主体部分会随着展示内容的不同而发生变化，因而，可以将页面整体布局设计为一个组件，而主体部分则需要根据一级菜单和二级菜单对应内容的需要设计一个或多个组件。 </a:t>
            </a:r>
          </a:p>
          <a:p>
            <a:r>
              <a:rPr lang="zh-CN" altLang="en-US" sz="2000" dirty="0"/>
              <a:t>Express 框架是一个基于 Node.js 平台的 Web 应用开发框架，可用于构建 Vue 项目的后端项目。该框架的主要特性包括：（1）提供了方便简洁的路由定义方式；（2）对获取 HTTP请求参数进行了简化处理；（3）对模版引擎支持程度高，使得渲染动态 HTML 页面更为便捷；（4）提供了中间件机制来有效控制 HTTP 请求；（5）拥有大量第三方插件并以此对功能进行了扩展。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项目设计</a:t>
            </a:r>
          </a:p>
        </p:txBody>
      </p:sp>
      <p:sp>
        <p:nvSpPr>
          <p:cNvPr id="20481" name="内容占位符 2"/>
          <p:cNvSpPr>
            <a:spLocks noGrp="1"/>
          </p:cNvSpPr>
          <p:nvPr>
            <p:ph idx="1"/>
            <p:custDataLst>
              <p:tags r:id="rId1"/>
            </p:custDataLst>
          </p:nvPr>
        </p:nvSpPr>
        <p:spPr>
          <a:xfrm>
            <a:off x="712470" y="1535430"/>
            <a:ext cx="10651490" cy="4899660"/>
          </a:xfrm>
        </p:spPr>
        <p:txBody>
          <a:bodyPr anchor="t">
            <a:normAutofit fontScale="60000"/>
          </a:bodyPr>
          <a:lstStyle/>
          <a:p>
            <a:r>
              <a:rPr lang="en-US" altLang="zh-CN" sz="4000" dirty="0"/>
              <a:t>项目功能模块</a:t>
            </a:r>
          </a:p>
          <a:p>
            <a:pPr lvl="1"/>
            <a:r>
              <a:rPr lang="zh-CN" sz="2400" dirty="0"/>
              <a:t> </a:t>
            </a:r>
            <a:r>
              <a:rPr lang="zh-CN" sz="3000" dirty="0"/>
              <a:t>图片集 </a:t>
            </a:r>
            <a:endParaRPr lang="zh-CN" dirty="0"/>
          </a:p>
          <a:p>
            <a:pPr lvl="2"/>
            <a:r>
              <a:rPr lang="zh-CN" dirty="0"/>
              <a:t>图片展示：面向所有用户分类显示图片</a:t>
            </a:r>
          </a:p>
          <a:p>
            <a:pPr lvl="2"/>
            <a:r>
              <a:rPr lang="zh-CN" dirty="0"/>
              <a:t>图片点赞：注册用户可以对自己喜欢的图片进行点赞操作</a:t>
            </a:r>
          </a:p>
          <a:p>
            <a:pPr lvl="2"/>
            <a:r>
              <a:rPr lang="zh-CN" dirty="0"/>
              <a:t>图片收藏：注册用户可以收藏自己喜欢的图片到收藏夹</a:t>
            </a:r>
          </a:p>
          <a:p>
            <a:pPr lvl="2"/>
            <a:r>
              <a:rPr lang="zh-CN" dirty="0"/>
              <a:t>图片下载：注册用户可以下载图片到本地的指定目录</a:t>
            </a:r>
          </a:p>
          <a:p>
            <a:pPr lvl="1"/>
            <a:r>
              <a:rPr lang="zh-CN" sz="3000" dirty="0"/>
              <a:t>个人中心</a:t>
            </a:r>
            <a:r>
              <a:rPr lang="zh-CN" dirty="0"/>
              <a:t> </a:t>
            </a:r>
          </a:p>
          <a:p>
            <a:pPr lvl="2"/>
            <a:r>
              <a:rPr lang="zh-CN" dirty="0"/>
              <a:t>收藏夹：注册用户可以查看或删除自己的收藏项</a:t>
            </a:r>
          </a:p>
          <a:p>
            <a:pPr lvl="2"/>
            <a:r>
              <a:rPr lang="zh-CN" dirty="0"/>
              <a:t>账户管理：注册用户可以编辑个人的注册信息，但用户名不可修改 </a:t>
            </a:r>
          </a:p>
          <a:p>
            <a:pPr lvl="2"/>
            <a:r>
              <a:rPr lang="zh-CN" dirty="0"/>
              <a:t>图片上传：注册用户可以上传本地图片到网站上，分享图片给其他用户</a:t>
            </a:r>
          </a:p>
          <a:p>
            <a:pPr lvl="2"/>
            <a:r>
              <a:rPr lang="zh-CN" dirty="0"/>
              <a:t>用户注册：用户可以通过填写用户名和密码等信息，成为注册用户</a:t>
            </a:r>
          </a:p>
          <a:p>
            <a:pPr lvl="1"/>
            <a:r>
              <a:rPr lang="zh-CN" sz="3000" dirty="0"/>
              <a:t>关于</a:t>
            </a:r>
            <a:r>
              <a:rPr lang="zh-CN" dirty="0"/>
              <a:t> </a:t>
            </a:r>
          </a:p>
          <a:p>
            <a:pPr lvl="2"/>
            <a:r>
              <a:rPr lang="zh-CN" dirty="0"/>
              <a:t>用于展示图片分类介绍等信息</a:t>
            </a:r>
            <a:endParaRPr lang="zh-CN" altLang="en-US" dirty="0">
              <a:latin typeface="微软雅黑" panose="020B0503020204020204" charset="-122"/>
              <a:ea typeface="微软雅黑" panose="020B0503020204020204" charset="-122"/>
            </a:endParaRP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交互界面</a:t>
            </a:r>
          </a:p>
          <a:p>
            <a:pPr lvl="1"/>
            <a:r>
              <a:rPr lang="zh-CN" altLang="en-US" dirty="0">
                <a:latin typeface="微软雅黑" panose="020B0503020204020204" charset="-122"/>
                <a:ea typeface="微软雅黑" panose="020B0503020204020204" charset="-122"/>
              </a:rPr>
              <a:t>设计原则</a:t>
            </a:r>
          </a:p>
          <a:p>
            <a:pPr lvl="2"/>
            <a:r>
              <a:rPr lang="zh-CN" altLang="en-US" dirty="0">
                <a:latin typeface="微软雅黑" panose="020B0503020204020204" charset="-122"/>
                <a:ea typeface="微软雅黑" panose="020B0503020204020204" charset="-122"/>
              </a:rPr>
              <a:t>美学完整性：指功能与界面应匹配。可以通过图标或背景体现与功能性任务的匹配 </a:t>
            </a:r>
          </a:p>
          <a:p>
            <a:pPr lvl="2"/>
            <a:r>
              <a:rPr lang="zh-CN" altLang="en-US" dirty="0">
                <a:latin typeface="微软雅黑" panose="020B0503020204020204" charset="-122"/>
                <a:ea typeface="微软雅黑" panose="020B0503020204020204" charset="-122"/>
              </a:rPr>
              <a:t>一致性：指界面风格、操作流程或提示信息等应统一 </a:t>
            </a:r>
          </a:p>
          <a:p>
            <a:pPr lvl="2"/>
            <a:r>
              <a:rPr lang="zh-CN" altLang="en-US" dirty="0">
                <a:latin typeface="微软雅黑" panose="020B0503020204020204" charset="-122"/>
                <a:ea typeface="微软雅黑" panose="020B0503020204020204" charset="-122"/>
              </a:rPr>
              <a:t>可操作性：指界面的操作流程设计应合理、易操作，符合用户的使用逻辑</a:t>
            </a:r>
          </a:p>
          <a:p>
            <a:pPr lvl="1"/>
            <a:r>
              <a:rPr lang="zh-CN" altLang="en-US" dirty="0">
                <a:latin typeface="微软雅黑" panose="020B0503020204020204" charset="-122"/>
                <a:ea typeface="微软雅黑" panose="020B0503020204020204" charset="-122"/>
              </a:rPr>
              <a:t>项目界面组成</a:t>
            </a:r>
          </a:p>
          <a:p>
            <a:pPr lvl="2"/>
            <a:r>
              <a:rPr lang="zh-CN" altLang="en-US" dirty="0">
                <a:latin typeface="微软雅黑" panose="020B0503020204020204" charset="-122"/>
                <a:ea typeface="微软雅黑" panose="020B0503020204020204" charset="-122"/>
              </a:rPr>
              <a:t>头部</a:t>
            </a:r>
          </a:p>
          <a:p>
            <a:pPr lvl="2"/>
            <a:r>
              <a:rPr lang="zh-CN" altLang="en-US" dirty="0">
                <a:latin typeface="微软雅黑" panose="020B0503020204020204" charset="-122"/>
                <a:ea typeface="微软雅黑" panose="020B0503020204020204" charset="-122"/>
              </a:rPr>
              <a:t>主体</a:t>
            </a:r>
          </a:p>
          <a:p>
            <a:pPr lvl="2"/>
            <a:r>
              <a:rPr lang="zh-CN" altLang="en-US" dirty="0">
                <a:latin typeface="微软雅黑" panose="020B0503020204020204" charset="-122"/>
                <a:ea typeface="微软雅黑" panose="020B0503020204020204" charset="-122"/>
              </a:rPr>
              <a:t>页脚</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交互界面（续）</a:t>
            </a:r>
          </a:p>
          <a:p>
            <a:pPr lvl="1"/>
            <a:r>
              <a:rPr lang="zh-CN" altLang="en-US" dirty="0">
                <a:latin typeface="微软雅黑" panose="020B0503020204020204" charset="-122"/>
                <a:ea typeface="微软雅黑" panose="020B0503020204020204" charset="-122"/>
              </a:rPr>
              <a:t>界面效果</a:t>
            </a:r>
          </a:p>
          <a:p>
            <a:pPr lvl="2"/>
            <a:endParaRPr lang="zh-CN" altLang="en-US" dirty="0">
              <a:latin typeface="微软雅黑" panose="020B0503020204020204" charset="-122"/>
              <a:ea typeface="微软雅黑" panose="020B0503020204020204" charset="-122"/>
            </a:endParaRPr>
          </a:p>
        </p:txBody>
      </p:sp>
      <p:pic>
        <p:nvPicPr>
          <p:cNvPr id="5" name="图片 3"/>
          <p:cNvPicPr>
            <a:picLocks noChangeAspect="1"/>
          </p:cNvPicPr>
          <p:nvPr>
            <p:custDataLst>
              <p:tags r:id="rId2"/>
            </p:custDataLst>
          </p:nvPr>
        </p:nvPicPr>
        <p:blipFill>
          <a:blip r:embed="rId9"/>
          <a:stretch>
            <a:fillRect/>
          </a:stretch>
        </p:blipFill>
        <p:spPr>
          <a:xfrm>
            <a:off x="4698365" y="88265"/>
            <a:ext cx="3456305" cy="3661410"/>
          </a:xfrm>
          <a:prstGeom prst="rect">
            <a:avLst/>
          </a:prstGeom>
          <a:noFill/>
          <a:ln>
            <a:noFill/>
          </a:ln>
        </p:spPr>
      </p:pic>
      <p:pic>
        <p:nvPicPr>
          <p:cNvPr id="2" name="图片 1"/>
          <p:cNvPicPr>
            <a:picLocks noChangeAspect="1"/>
          </p:cNvPicPr>
          <p:nvPr>
            <p:custDataLst>
              <p:tags r:id="rId3"/>
            </p:custDataLst>
          </p:nvPr>
        </p:nvPicPr>
        <p:blipFill>
          <a:blip r:embed="rId10"/>
          <a:srcRect b="21912"/>
          <a:stretch>
            <a:fillRect/>
          </a:stretch>
        </p:blipFill>
        <p:spPr>
          <a:xfrm>
            <a:off x="8274685" y="88265"/>
            <a:ext cx="3816985" cy="3661410"/>
          </a:xfrm>
          <a:prstGeom prst="rect">
            <a:avLst/>
          </a:prstGeom>
          <a:noFill/>
          <a:ln>
            <a:noFill/>
          </a:ln>
        </p:spPr>
      </p:pic>
      <p:pic>
        <p:nvPicPr>
          <p:cNvPr id="20" name="图片 16"/>
          <p:cNvPicPr>
            <a:picLocks noChangeAspect="1"/>
          </p:cNvPicPr>
          <p:nvPr>
            <p:custDataLst>
              <p:tags r:id="rId4"/>
            </p:custDataLst>
          </p:nvPr>
        </p:nvPicPr>
        <p:blipFill>
          <a:blip r:embed="rId11"/>
          <a:stretch>
            <a:fillRect/>
          </a:stretch>
        </p:blipFill>
        <p:spPr>
          <a:xfrm>
            <a:off x="1274445" y="4219575"/>
            <a:ext cx="2956560" cy="2523490"/>
          </a:xfrm>
          <a:prstGeom prst="rect">
            <a:avLst/>
          </a:prstGeom>
          <a:noFill/>
          <a:ln>
            <a:noFill/>
          </a:ln>
        </p:spPr>
      </p:pic>
      <p:pic>
        <p:nvPicPr>
          <p:cNvPr id="13" name="图片 10"/>
          <p:cNvPicPr>
            <a:picLocks noChangeAspect="1"/>
          </p:cNvPicPr>
          <p:nvPr>
            <p:custDataLst>
              <p:tags r:id="rId5"/>
            </p:custDataLst>
          </p:nvPr>
        </p:nvPicPr>
        <p:blipFill>
          <a:blip r:embed="rId12"/>
          <a:srcRect t="3774" r="1639"/>
          <a:stretch>
            <a:fillRect/>
          </a:stretch>
        </p:blipFill>
        <p:spPr>
          <a:xfrm>
            <a:off x="4284345" y="4219575"/>
            <a:ext cx="4072255" cy="2560955"/>
          </a:xfrm>
          <a:prstGeom prst="rect">
            <a:avLst/>
          </a:prstGeom>
          <a:noFill/>
          <a:ln>
            <a:noFill/>
          </a:ln>
        </p:spPr>
      </p:pic>
      <p:pic>
        <p:nvPicPr>
          <p:cNvPr id="14" name="图片 11"/>
          <p:cNvPicPr>
            <a:picLocks noChangeAspect="1"/>
          </p:cNvPicPr>
          <p:nvPr>
            <p:custDataLst>
              <p:tags r:id="rId6"/>
            </p:custDataLst>
          </p:nvPr>
        </p:nvPicPr>
        <p:blipFill>
          <a:blip r:embed="rId13"/>
          <a:srcRect r="1362"/>
          <a:stretch>
            <a:fillRect/>
          </a:stretch>
        </p:blipFill>
        <p:spPr>
          <a:xfrm>
            <a:off x="8409305" y="4219575"/>
            <a:ext cx="3682365" cy="2560320"/>
          </a:xfrm>
          <a:prstGeom prst="rect">
            <a:avLst/>
          </a:prstGeom>
          <a:noFill/>
          <a:ln>
            <a:noFill/>
          </a:ln>
        </p:spPr>
      </p:pic>
      <p:sp>
        <p:nvSpPr>
          <p:cNvPr id="3" name="文本框 2"/>
          <p:cNvSpPr txBox="1"/>
          <p:nvPr/>
        </p:nvSpPr>
        <p:spPr>
          <a:xfrm>
            <a:off x="2424430" y="3060700"/>
            <a:ext cx="2153920" cy="368300"/>
          </a:xfrm>
          <a:prstGeom prst="rect">
            <a:avLst/>
          </a:prstGeom>
          <a:noFill/>
        </p:spPr>
        <p:txBody>
          <a:bodyPr wrap="square" rtlCol="0">
            <a:spAutoFit/>
          </a:bodyPr>
          <a:lstStyle/>
          <a:p>
            <a:r>
              <a:rPr lang="zh-CN" altLang="en-US"/>
              <a:t>首页和图片集页面</a:t>
            </a:r>
          </a:p>
        </p:txBody>
      </p:sp>
      <p:sp>
        <p:nvSpPr>
          <p:cNvPr id="4" name="文本框 3"/>
          <p:cNvSpPr txBox="1"/>
          <p:nvPr>
            <p:custDataLst>
              <p:tags r:id="rId7"/>
            </p:custDataLst>
          </p:nvPr>
        </p:nvSpPr>
        <p:spPr>
          <a:xfrm>
            <a:off x="79375" y="5029200"/>
            <a:ext cx="1123950" cy="368300"/>
          </a:xfrm>
          <a:prstGeom prst="rect">
            <a:avLst/>
          </a:prstGeom>
          <a:noFill/>
        </p:spPr>
        <p:txBody>
          <a:bodyPr wrap="square" rtlCol="0">
            <a:spAutoFit/>
          </a:bodyPr>
          <a:lstStyle/>
          <a:p>
            <a:r>
              <a:rPr lang="zh-CN" altLang="en-US"/>
              <a:t>个人中心</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交互协议</a:t>
            </a:r>
          </a:p>
          <a:p>
            <a:pPr lvl="1"/>
            <a:r>
              <a:rPr lang="zh-CN" altLang="en-US" dirty="0">
                <a:latin typeface="微软雅黑" panose="020B0503020204020204" charset="-122"/>
                <a:ea typeface="微软雅黑" panose="020B0503020204020204" charset="-122"/>
              </a:rPr>
              <a:t>请求参数：采用 JSON 对象表示，对象属性即参数 </a:t>
            </a:r>
          </a:p>
          <a:p>
            <a:pPr lvl="1"/>
            <a:r>
              <a:rPr lang="zh-CN" altLang="en-US" dirty="0">
                <a:latin typeface="微软雅黑" panose="020B0503020204020204" charset="-122"/>
                <a:ea typeface="微软雅黑" panose="020B0503020204020204" charset="-122"/>
              </a:rPr>
              <a:t>响应结果：采用 JSON 对象表示，对象包括 code、message 和 data 3 个属性，其中code 表示响应成功与否，其类型为 int 类型，成功则值为 1，失败则值为 0；message 表示响应信息，其类型为 string 类型；data 表示响应数据，其类型为 JSON 对象类型</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4951095"/>
          </a:xfrm>
        </p:spPr>
        <p:txBody>
          <a:bodyPr anchor="t">
            <a:normAutofit/>
          </a:bodyPr>
          <a:lstStyle/>
          <a:p>
            <a:r>
              <a:rPr lang="zh-CN" altLang="en-US" dirty="0">
                <a:latin typeface="微软雅黑" panose="020B0503020204020204" charset="-122"/>
                <a:ea typeface="微软雅黑" panose="020B0503020204020204" charset="-122"/>
              </a:rPr>
              <a:t>交互协议（续）</a:t>
            </a:r>
          </a:p>
          <a:p>
            <a:pPr lvl="1"/>
            <a:r>
              <a:rPr lang="zh-CN" altLang="en-US" sz="2400" dirty="0">
                <a:latin typeface="微软雅黑" panose="020B0503020204020204" charset="-122"/>
                <a:ea typeface="微软雅黑" panose="020B0503020204020204" charset="-122"/>
              </a:rPr>
              <a:t>例如：登录，查询指名称图片协议</a:t>
            </a:r>
            <a:endParaRPr lang="zh-CN" altLang="en-US" dirty="0">
              <a:latin typeface="微软雅黑" panose="020B0503020204020204" charset="-122"/>
              <a:ea typeface="微软雅黑" panose="020B0503020204020204" charset="-122"/>
            </a:endParaRPr>
          </a:p>
          <a:p>
            <a:pPr lvl="1"/>
            <a:endParaRPr lang="zh-CN" altLang="en-US" dirty="0">
              <a:latin typeface="微软雅黑" panose="020B0503020204020204" charset="-122"/>
              <a:ea typeface="微软雅黑" panose="020B0503020204020204" charset="-122"/>
            </a:endParaRPr>
          </a:p>
        </p:txBody>
      </p:sp>
      <p:pic>
        <p:nvPicPr>
          <p:cNvPr id="2" name="图片 1"/>
          <p:cNvPicPr>
            <a:picLocks noChangeAspect="1"/>
          </p:cNvPicPr>
          <p:nvPr>
            <p:custDataLst>
              <p:tags r:id="rId2"/>
            </p:custDataLst>
          </p:nvPr>
        </p:nvPicPr>
        <p:blipFill>
          <a:blip r:embed="rId5"/>
          <a:stretch>
            <a:fillRect/>
          </a:stretch>
        </p:blipFill>
        <p:spPr>
          <a:xfrm>
            <a:off x="252095" y="2868295"/>
            <a:ext cx="5207000" cy="2101850"/>
          </a:xfrm>
          <a:prstGeom prst="rect">
            <a:avLst/>
          </a:prstGeom>
        </p:spPr>
      </p:pic>
      <p:pic>
        <p:nvPicPr>
          <p:cNvPr id="3" name="图片 2"/>
          <p:cNvPicPr>
            <a:picLocks noChangeAspect="1"/>
          </p:cNvPicPr>
          <p:nvPr>
            <p:custDataLst>
              <p:tags r:id="rId3"/>
            </p:custDataLst>
          </p:nvPr>
        </p:nvPicPr>
        <p:blipFill>
          <a:blip r:embed="rId6"/>
          <a:stretch>
            <a:fillRect/>
          </a:stretch>
        </p:blipFill>
        <p:spPr>
          <a:xfrm>
            <a:off x="5647055" y="2868295"/>
            <a:ext cx="6210300" cy="2876550"/>
          </a:xfrm>
          <a:prstGeom prst="rect">
            <a:avLst/>
          </a:prstGeom>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标题 7169"/>
          <p:cNvSpPr>
            <a:spLocks noGrp="1"/>
          </p:cNvSpPr>
          <p:nvPr>
            <p:ph type="title"/>
          </p:nvPr>
        </p:nvSpPr>
        <p:spPr>
          <a:xfrm>
            <a:off x="838200" y="570230"/>
            <a:ext cx="10515600" cy="852805"/>
          </a:xfrm>
        </p:spPr>
        <p:txBody>
          <a:bodyPr anchor="ctr"/>
          <a:lstStyle/>
          <a:p>
            <a:r>
              <a:rPr lang="en-US" dirty="0" err="1">
                <a:latin typeface="微软雅黑" panose="020B0503020204020204" charset="-122"/>
                <a:ea typeface="微软雅黑" panose="020B0503020204020204" charset="-122"/>
                <a:cs typeface="微软雅黑" panose="020B0503020204020204" charset="-122"/>
                <a:sym typeface="+mn-ea"/>
              </a:rPr>
              <a:t>项目实现思路</a:t>
            </a:r>
          </a:p>
        </p:txBody>
      </p:sp>
      <p:sp>
        <p:nvSpPr>
          <p:cNvPr id="20481" name="内容占位符 2"/>
          <p:cNvSpPr>
            <a:spLocks noGrp="1"/>
          </p:cNvSpPr>
          <p:nvPr>
            <p:ph idx="1"/>
            <p:custDataLst>
              <p:tags r:id="rId1"/>
            </p:custDataLst>
          </p:nvPr>
        </p:nvSpPr>
        <p:spPr>
          <a:xfrm>
            <a:off x="712470" y="1535430"/>
            <a:ext cx="10651490" cy="5116195"/>
          </a:xfrm>
        </p:spPr>
        <p:txBody>
          <a:bodyPr anchor="t">
            <a:normAutofit fontScale="60000"/>
          </a:bodyPr>
          <a:lstStyle/>
          <a:p>
            <a:r>
              <a:rPr lang="zh-CN" altLang="en-US" sz="4000" dirty="0">
                <a:latin typeface="微软雅黑" panose="020B0503020204020204" charset="-122"/>
                <a:ea typeface="微软雅黑" panose="020B0503020204020204" charset="-122"/>
              </a:rPr>
              <a:t>交互处理组件</a:t>
            </a:r>
          </a:p>
          <a:p>
            <a:pPr lvl="1"/>
            <a:r>
              <a:rPr lang="zh-CN" altLang="en-US" sz="2400" dirty="0">
                <a:latin typeface="微软雅黑" panose="020B0503020204020204" charset="-122"/>
                <a:ea typeface="微软雅黑" panose="020B0503020204020204" charset="-122"/>
              </a:rPr>
              <a:t>Home.vue：页面整体布局</a:t>
            </a:r>
          </a:p>
          <a:p>
            <a:pPr lvl="1"/>
            <a:r>
              <a:rPr lang="zh-CN" altLang="en-US" sz="2400" dirty="0">
                <a:latin typeface="微软雅黑" panose="020B0503020204020204" charset="-122"/>
                <a:ea typeface="微软雅黑" panose="020B0503020204020204" charset="-122"/>
              </a:rPr>
              <a:t>Default.vue：首页的主体部分</a:t>
            </a:r>
          </a:p>
          <a:p>
            <a:pPr lvl="1"/>
            <a:r>
              <a:rPr lang="zh-CN" altLang="en-US" sz="2400" dirty="0">
                <a:latin typeface="微软雅黑" panose="020B0503020204020204" charset="-122"/>
                <a:ea typeface="微软雅黑" panose="020B0503020204020204" charset="-122"/>
              </a:rPr>
              <a:t>ProductList.vue：图片集的主体部分</a:t>
            </a:r>
          </a:p>
          <a:p>
            <a:pPr lvl="1"/>
            <a:r>
              <a:rPr lang="zh-CN" altLang="en-US" sz="2400" dirty="0">
                <a:latin typeface="微软雅黑" panose="020B0503020204020204" charset="-122"/>
                <a:ea typeface="微软雅黑" panose="020B0503020204020204" charset="-122"/>
              </a:rPr>
              <a:t>UserInfo.vue：个人中心的主体部分</a:t>
            </a:r>
          </a:p>
          <a:p>
            <a:pPr lvl="1"/>
            <a:r>
              <a:rPr lang="zh-CN" altLang="en-US" sz="2400" dirty="0">
                <a:latin typeface="微软雅黑" panose="020B0503020204020204" charset="-122"/>
                <a:ea typeface="微软雅黑" panose="020B0503020204020204" charset="-122"/>
              </a:rPr>
              <a:t>UserFavoriteItem.vue：个人中心的主体部分之我的收藏</a:t>
            </a:r>
          </a:p>
          <a:p>
            <a:pPr lvl="1"/>
            <a:r>
              <a:rPr lang="zh-CN" altLang="en-US" sz="2400" dirty="0">
                <a:latin typeface="微软雅黑" panose="020B0503020204020204" charset="-122"/>
                <a:ea typeface="微软雅黑" panose="020B0503020204020204" charset="-122"/>
              </a:rPr>
              <a:t>UserAccountItem.vue：个人中心的主体部分之我的账户</a:t>
            </a:r>
          </a:p>
          <a:p>
            <a:pPr lvl="1"/>
            <a:r>
              <a:rPr lang="zh-CN" altLang="en-US" sz="2400" dirty="0">
                <a:latin typeface="微软雅黑" panose="020B0503020204020204" charset="-122"/>
                <a:ea typeface="微软雅黑" panose="020B0503020204020204" charset="-122"/>
              </a:rPr>
              <a:t>UserUploadItem.vue：个人中心的主体部分之上传资源</a:t>
            </a:r>
          </a:p>
          <a:p>
            <a:pPr lvl="1"/>
            <a:r>
              <a:rPr lang="zh-CN" altLang="en-US" sz="2400" dirty="0">
                <a:latin typeface="微软雅黑" panose="020B0503020204020204" charset="-122"/>
                <a:ea typeface="微软雅黑" panose="020B0503020204020204" charset="-122"/>
              </a:rPr>
              <a:t>HelpInfo.vue：关于的主体部分</a:t>
            </a:r>
          </a:p>
          <a:p>
            <a:pPr lvl="1"/>
            <a:r>
              <a:rPr lang="zh-CN" altLang="en-US" sz="2400" dirty="0">
                <a:latin typeface="微软雅黑" panose="020B0503020204020204" charset="-122"/>
                <a:ea typeface="微软雅黑" panose="020B0503020204020204" charset="-122"/>
              </a:rPr>
              <a:t>LoginForm.vue：用户登录 </a:t>
            </a:r>
          </a:p>
          <a:p>
            <a:pPr lvl="1"/>
            <a:r>
              <a:rPr lang="zh-CN" altLang="en-US" sz="2400" dirty="0">
                <a:latin typeface="微软雅黑" panose="020B0503020204020204" charset="-122"/>
                <a:ea typeface="微软雅黑" panose="020B0503020204020204" charset="-122"/>
              </a:rPr>
              <a:t>RegisterForm.vue：用户注册</a:t>
            </a:r>
          </a:p>
          <a:p>
            <a:pPr lvl="1"/>
            <a:r>
              <a:rPr lang="zh-CN" altLang="en-US" sz="2400" dirty="0">
                <a:latin typeface="微软雅黑" panose="020B0503020204020204" charset="-122"/>
                <a:ea typeface="微软雅黑" panose="020B0503020204020204" charset="-122"/>
              </a:rPr>
              <a:t>SysIcon.vue：自定义图标样式</a:t>
            </a:r>
          </a:p>
          <a:p>
            <a:pPr lvl="1"/>
            <a:r>
              <a:rPr lang="zh-CN" altLang="en-US" sz="2400" dirty="0">
                <a:latin typeface="微软雅黑" panose="020B0503020204020204" charset="-122"/>
                <a:ea typeface="微软雅黑" panose="020B0503020204020204" charset="-122"/>
              </a:rPr>
              <a:t>SysText.vue：自定义字体样式</a:t>
            </a:r>
          </a:p>
        </p:txBody>
      </p:sp>
    </p:spTree>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34702848-59b2-4722-b230-36aac792f849"/>
  <p:tag name="COMMONDATA" val="eyJoZGlkIjoiYTZlNmMxOTFlYmQwNzdlMjMwZjY2N2U1YWQxYzJmMG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2359</Words>
  <Application>Microsoft Macintosh PowerPoint</Application>
  <PresentationFormat>宽屏</PresentationFormat>
  <Paragraphs>245</Paragraphs>
  <Slides>39</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39</vt:i4>
      </vt:variant>
    </vt:vector>
  </HeadingPairs>
  <TitlesOfParts>
    <vt:vector size="45" baseType="lpstr">
      <vt:lpstr>微软雅黑</vt:lpstr>
      <vt:lpstr>Arial</vt:lpstr>
      <vt:lpstr>Calibri</vt:lpstr>
      <vt:lpstr>Wingdings</vt:lpstr>
      <vt:lpstr>Office 主题</vt:lpstr>
      <vt:lpstr>1_Office 主题</vt:lpstr>
      <vt:lpstr>PowerPoint 演示文稿</vt:lpstr>
      <vt:lpstr>目录</vt:lpstr>
      <vt:lpstr>项目总体目标</vt:lpstr>
      <vt:lpstr>项目设计</vt:lpstr>
      <vt:lpstr>项目实现思路</vt:lpstr>
      <vt:lpstr>项目实现思路</vt:lpstr>
      <vt:lpstr>项目实现思路</vt:lpstr>
      <vt:lpstr>项目实现思路</vt:lpstr>
      <vt:lpstr>项目实现思路</vt:lpstr>
      <vt:lpstr>项目实现思路</vt:lpstr>
      <vt:lpstr>项目实现思路</vt:lpstr>
      <vt:lpstr>项目工程化规范</vt:lpstr>
      <vt:lpstr>项目工程化规范</vt:lpstr>
      <vt:lpstr>项目工程化规范</vt:lpstr>
      <vt:lpstr>项目工程化规范</vt:lpstr>
      <vt:lpstr>项目工程化规范</vt:lpstr>
      <vt:lpstr>前端子项目——构建项目</vt:lpstr>
      <vt:lpstr>前端子项目——构建项目</vt:lpstr>
      <vt:lpstr>前端子项目——构建项目</vt:lpstr>
      <vt:lpstr>前端子项目——构建项目</vt:lpstr>
      <vt:lpstr>前端子项目——构建项目</vt:lpstr>
      <vt:lpstr>前端子项目——公共组件</vt:lpstr>
      <vt:lpstr>前端子项目——网站首页</vt:lpstr>
      <vt:lpstr>前端子项目——用户登录</vt:lpstr>
      <vt:lpstr>前端子项目——图片展示与操作</vt:lpstr>
      <vt:lpstr>前端子项目——图片分享</vt:lpstr>
      <vt:lpstr>后端子项目——认识 Express 框架</vt:lpstr>
      <vt:lpstr>后端子项目——认识 Express 框架</vt:lpstr>
      <vt:lpstr>后端子项目——认识 Express 框架</vt:lpstr>
      <vt:lpstr>后端子项目——认识 Express 框架</vt:lpstr>
      <vt:lpstr>后端子项目——认识 Express 框架</vt:lpstr>
      <vt:lpstr>后端子项目——认识 Express 框架</vt:lpstr>
      <vt:lpstr>后端子项目——认识 Express 框架</vt:lpstr>
      <vt:lpstr>后端子项目——认识 Express 框架</vt:lpstr>
      <vt:lpstr>后端子项目——搭建后端子项目</vt:lpstr>
      <vt:lpstr>后端子项目——搭建后端子项目</vt:lpstr>
      <vt:lpstr>后端子项目——用户登录合法性验证</vt:lpstr>
      <vt:lpstr>单元小结</vt:lpstr>
      <vt:lpstr>单元小结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xiang chen</cp:lastModifiedBy>
  <cp:revision>717</cp:revision>
  <dcterms:created xsi:type="dcterms:W3CDTF">2021-08-26T09:34:00Z</dcterms:created>
  <dcterms:modified xsi:type="dcterms:W3CDTF">2024-03-25T14:47:37Z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AB50BD35566C4775B04D806471B6C655_13</vt:lpwstr>
  </property>
</Properties>
</file>