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0.xml" ContentType="application/vnd.openxmlformats-officedocument.presentationml.notesSlide+xml"/>
  <Override PartName="/ppt/tags/tag49.xml" ContentType="application/vnd.openxmlformats-officedocument.presentationml.tags+xml"/>
  <Override PartName="/ppt/notesSlides/notesSlide41.xml" ContentType="application/vnd.openxmlformats-officedocument.presentationml.notesSlide+xml"/>
  <Override PartName="/ppt/tags/tag50.xml" ContentType="application/vnd.openxmlformats-officedocument.presentationml.tags+xml"/>
  <Override PartName="/ppt/notesSlides/notesSlide4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43.xml" ContentType="application/vnd.openxmlformats-officedocument.presentationml.notesSlide+xml"/>
  <Override PartName="/ppt/tags/tag53.xml" ContentType="application/vnd.openxmlformats-officedocument.presentationml.tags+xml"/>
  <Override PartName="/ppt/notesSlides/notesSlide44.xml" ContentType="application/vnd.openxmlformats-officedocument.presentationml.notesSlide+xml"/>
  <Override PartName="/ppt/tags/tag54.xml" ContentType="application/vnd.openxmlformats-officedocument.presentationml.tags+xml"/>
  <Override PartName="/ppt/notesSlides/notesSlide45.xml" ContentType="application/vnd.openxmlformats-officedocument.presentationml.notesSlide+xml"/>
  <Override PartName="/ppt/tags/tag5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9.xml" ContentType="application/vnd.openxmlformats-officedocument.presentationml.notesSlide+xml"/>
  <Override PartName="/ppt/tags/tag58.xml" ContentType="application/vnd.openxmlformats-officedocument.presentationml.tags+xml"/>
  <Override PartName="/ppt/notesSlides/notesSlide50.xml" ContentType="application/vnd.openxmlformats-officedocument.presentationml.notesSlide+xml"/>
  <Override PartName="/ppt/tags/tag59.xml" ContentType="application/vnd.openxmlformats-officedocument.presentationml.tags+xml"/>
  <Override PartName="/ppt/notesSlides/notesSlide51.xml" ContentType="application/vnd.openxmlformats-officedocument.presentationml.notesSlide+xml"/>
  <Override PartName="/ppt/tags/tag60.xml" ContentType="application/vnd.openxmlformats-officedocument.presentationml.tags+xml"/>
  <Override PartName="/ppt/notesSlides/notesSlide52.xml" ContentType="application/vnd.openxmlformats-officedocument.presentationml.notesSlide+xml"/>
  <Override PartName="/ppt/tags/tag61.xml" ContentType="application/vnd.openxmlformats-officedocument.presentationml.tags+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6.xml" ContentType="application/vnd.openxmlformats-officedocument.presentationml.notesSlide+xml"/>
  <Override PartName="/ppt/tags/tag65.xml" ContentType="application/vnd.openxmlformats-officedocument.presentationml.tags+xml"/>
  <Override PartName="/ppt/notesSlides/notesSlide57.xml" ContentType="application/vnd.openxmlformats-officedocument.presentationml.notesSlide+xml"/>
  <Override PartName="/ppt/tags/tag66.xml" ContentType="application/vnd.openxmlformats-officedocument.presentationml.tags+xml"/>
  <Override PartName="/ppt/notesSlides/notesSlide58.xml" ContentType="application/vnd.openxmlformats-officedocument.presentationml.notesSlide+xml"/>
  <Override PartName="/ppt/tags/tag6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6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6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3.xml" ContentType="application/vnd.openxmlformats-officedocument.presentationml.notesSlide+xml"/>
  <Override PartName="/ppt/tags/tag74.xml" ContentType="application/vnd.openxmlformats-officedocument.presentationml.tags+xml"/>
  <Override PartName="/ppt/notesSlides/notesSlide64.xml" ContentType="application/vnd.openxmlformats-officedocument.presentationml.notesSlide+xml"/>
  <Override PartName="/ppt/tags/tag75.xml" ContentType="application/vnd.openxmlformats-officedocument.presentationml.tags+xml"/>
  <Override PartName="/ppt/notesSlides/notesSlide65.xml" ContentType="application/vnd.openxmlformats-officedocument.presentationml.notesSlide+xml"/>
  <Override PartName="/ppt/tags/tag76.xml" ContentType="application/vnd.openxmlformats-officedocument.presentationml.tags+xml"/>
  <Override PartName="/ppt/notesSlides/notesSlide6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7.xml" ContentType="application/vnd.openxmlformats-officedocument.presentationml.notesSlide+xml"/>
  <Override PartName="/ppt/tags/tag79.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0.xml" ContentType="application/vnd.openxmlformats-officedocument.presentationml.notesSlide+xml"/>
  <Override PartName="/ppt/tags/tag82.xml" ContentType="application/vnd.openxmlformats-officedocument.presentationml.tags+xml"/>
  <Override PartName="/ppt/notesSlides/notesSlide71.xml" ContentType="application/vnd.openxmlformats-officedocument.presentationml.notesSlide+xml"/>
  <Override PartName="/ppt/tags/tag83.xml" ContentType="application/vnd.openxmlformats-officedocument.presentationml.tags+xml"/>
  <Override PartName="/ppt/notesSlides/notesSlide72.xml" ContentType="application/vnd.openxmlformats-officedocument.presentationml.notesSlide+xml"/>
  <Override PartName="/ppt/tags/tag84.xml" ContentType="application/vnd.openxmlformats-officedocument.presentationml.tags+xml"/>
  <Override PartName="/ppt/notesSlides/notesSlide73.xml" ContentType="application/vnd.openxmlformats-officedocument.presentationml.notesSlide+xml"/>
  <Override PartName="/ppt/tags/tag85.xml" ContentType="application/vnd.openxmlformats-officedocument.presentationml.tags+xml"/>
  <Override PartName="/ppt/notesSlides/notesSlide7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77.xml" ContentType="application/vnd.openxmlformats-officedocument.presentationml.notesSlide+xml"/>
  <Override PartName="/ppt/tags/tag90.xml" ContentType="application/vnd.openxmlformats-officedocument.presentationml.tags+xml"/>
  <Override PartName="/ppt/notesSlides/notesSlide78.xml" ContentType="application/vnd.openxmlformats-officedocument.presentationml.notesSlide+xml"/>
  <Override PartName="/ppt/tags/tag91.xml" ContentType="application/vnd.openxmlformats-officedocument.presentationml.tags+xml"/>
  <Override PartName="/ppt/notesSlides/notesSlide7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80.xml" ContentType="application/vnd.openxmlformats-officedocument.presentationml.notesSlide+xml"/>
  <Override PartName="/ppt/tags/tag94.xml" ContentType="application/vnd.openxmlformats-officedocument.presentationml.tags+xml"/>
  <Override PartName="/ppt/notesSlides/notesSlide81.xml" ContentType="application/vnd.openxmlformats-officedocument.presentationml.notesSlide+xml"/>
  <Override PartName="/ppt/tags/tag95.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8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8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8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7.xml" ContentType="application/vnd.openxmlformats-officedocument.presentationml.notesSlide+xml"/>
  <Override PartName="/ppt/tags/tag104.xml" ContentType="application/vnd.openxmlformats-officedocument.presentationml.tags+xml"/>
  <Override PartName="/ppt/notesSlides/notesSlide88.xml" ContentType="application/vnd.openxmlformats-officedocument.presentationml.notesSlide+xml"/>
  <Override PartName="/ppt/tags/tag105.xml" ContentType="application/vnd.openxmlformats-officedocument.presentationml.tags+xml"/>
  <Override PartName="/ppt/notesSlides/notesSlide89.xml" ContentType="application/vnd.openxmlformats-officedocument.presentationml.notesSlide+xml"/>
  <Override PartName="/ppt/tags/tag106.xml" ContentType="application/vnd.openxmlformats-officedocument.presentationml.tags+xml"/>
  <Override PartName="/ppt/notesSlides/notesSlide9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91.xml" ContentType="application/vnd.openxmlformats-officedocument.presentationml.notesSlide+xml"/>
  <Override PartName="/ppt/tags/tag109.xml" ContentType="application/vnd.openxmlformats-officedocument.presentationml.tags+xml"/>
  <Override PartName="/ppt/notesSlides/notesSlide92.xml" ContentType="application/vnd.openxmlformats-officedocument.presentationml.notesSlide+xml"/>
  <Override PartName="/ppt/tags/tag110.xml" ContentType="application/vnd.openxmlformats-officedocument.presentationml.tags+xml"/>
  <Override PartName="/ppt/notesSlides/notesSlide93.xml" ContentType="application/vnd.openxmlformats-officedocument.presentationml.notesSlide+xml"/>
  <Override PartName="/ppt/tags/tag111.xml" ContentType="application/vnd.openxmlformats-officedocument.presentationml.tags+xml"/>
  <Override PartName="/ppt/notesSlides/notesSlide94.xml" ContentType="application/vnd.openxmlformats-officedocument.presentationml.notesSlide+xml"/>
  <Override PartName="/ppt/tags/tag112.xml" ContentType="application/vnd.openxmlformats-officedocument.presentationml.tags+xml"/>
  <Override PartName="/ppt/notesSlides/notesSlide9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96.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97.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10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0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03.xml" ContentType="application/vnd.openxmlformats-officedocument.presentationml.notesSlide+xml"/>
  <Override PartName="/ppt/tags/tag125.xml" ContentType="application/vnd.openxmlformats-officedocument.presentationml.tags+xml"/>
  <Override PartName="/ppt/notesSlides/notesSlide104.xml" ContentType="application/vnd.openxmlformats-officedocument.presentationml.notesSlide+xml"/>
  <Override PartName="/ppt/tags/tag126.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107.xml" ContentType="application/vnd.openxmlformats-officedocument.presentationml.notesSlide+xml"/>
  <Override PartName="/ppt/tags/tag130.xml" ContentType="application/vnd.openxmlformats-officedocument.presentationml.tags+xml"/>
  <Override PartName="/ppt/notesSlides/notesSlide108.xml" ContentType="application/vnd.openxmlformats-officedocument.presentationml.notesSlide+xml"/>
  <Override PartName="/ppt/tags/tag131.xml" ContentType="application/vnd.openxmlformats-officedocument.presentationml.tags+xml"/>
  <Override PartName="/ppt/notesSlides/notesSlide10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110.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11.xml" ContentType="application/vnd.openxmlformats-officedocument.presentationml.notesSlide+xml"/>
  <Override PartName="/ppt/tags/tag136.xml" ContentType="application/vnd.openxmlformats-officedocument.presentationml.tags+xml"/>
  <Override PartName="/ppt/notesSlides/notesSlide112.xml" ContentType="application/vnd.openxmlformats-officedocument.presentationml.notesSlide+xml"/>
  <Override PartName="/ppt/tags/tag137.xml" ContentType="application/vnd.openxmlformats-officedocument.presentationml.tags+xml"/>
  <Override PartName="/ppt/notesSlides/notesSlide113.xml" ContentType="application/vnd.openxmlformats-officedocument.presentationml.notesSlide+xml"/>
  <Override PartName="/ppt/tags/tag138.xml" ContentType="application/vnd.openxmlformats-officedocument.presentationml.tags+xml"/>
  <Override PartName="/ppt/notesSlides/notesSlide114.xml" ContentType="application/vnd.openxmlformats-officedocument.presentationml.notesSlide+xml"/>
  <Override PartName="/ppt/tags/tag139.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117.xml" ContentType="application/vnd.openxmlformats-officedocument.presentationml.notesSlide+xml"/>
  <Override PartName="/ppt/tags/tag142.xml" ContentType="application/vnd.openxmlformats-officedocument.presentationml.tags+xml"/>
  <Override PartName="/ppt/notesSlides/notesSlide118.xml" ContentType="application/vnd.openxmlformats-officedocument.presentationml.notesSlide+xml"/>
  <Override PartName="/ppt/tags/tag143.xml" ContentType="application/vnd.openxmlformats-officedocument.presentationml.tags+xml"/>
  <Override PartName="/ppt/notesSlides/notesSlide119.xml" ContentType="application/vnd.openxmlformats-officedocument.presentationml.notesSlide+xml"/>
  <Override PartName="/ppt/tags/tag144.xml" ContentType="application/vnd.openxmlformats-officedocument.presentationml.tags+xml"/>
  <Override PartName="/ppt/notesSlides/notesSlide120.xml" ContentType="application/vnd.openxmlformats-officedocument.presentationml.notesSlide+xml"/>
  <Override PartName="/ppt/tags/tag145.xml" ContentType="application/vnd.openxmlformats-officedocument.presentationml.tags+xml"/>
  <Override PartName="/ppt/notesSlides/notesSlide121.xml" ContentType="application/vnd.openxmlformats-officedocument.presentationml.notesSlide+xml"/>
  <Override PartName="/ppt/tags/tag146.xml" ContentType="application/vnd.openxmlformats-officedocument.presentationml.tags+xml"/>
  <Override PartName="/ppt/notesSlides/notesSlide122.xml" ContentType="application/vnd.openxmlformats-officedocument.presentationml.notesSlide+xml"/>
  <Override PartName="/ppt/tags/tag147.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125.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126.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1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28.xml" ContentType="application/vnd.openxmlformats-officedocument.presentationml.notesSlide+xml"/>
  <Override PartName="/ppt/tags/tag156.xml" ContentType="application/vnd.openxmlformats-officedocument.presentationml.tags+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132.xml" ContentType="application/vnd.openxmlformats-officedocument.presentationml.notesSlide+xml"/>
  <Override PartName="/ppt/tags/tag159.xml" ContentType="application/vnd.openxmlformats-officedocument.presentationml.tags+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35.xml" ContentType="application/vnd.openxmlformats-officedocument.presentationml.notesSlide+xml"/>
  <Override PartName="/ppt/tags/tag162.xml" ContentType="application/vnd.openxmlformats-officedocument.presentationml.tags+xml"/>
  <Override PartName="/ppt/notesSlides/notesSlide13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137.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140.xml" ContentType="application/vnd.openxmlformats-officedocument.presentationml.notesSlide+xml"/>
  <Override PartName="/ppt/tags/tag169.xml" ContentType="application/vnd.openxmlformats-officedocument.presentationml.tags+xml"/>
  <Override PartName="/ppt/notesSlides/notesSlide141.xml" ContentType="application/vnd.openxmlformats-officedocument.presentationml.notesSlide+xml"/>
  <Override PartName="/ppt/tags/tag170.xml" ContentType="application/vnd.openxmlformats-officedocument.presentationml.tags+xml"/>
  <Override PartName="/ppt/notesSlides/notesSlide142.xml" ContentType="application/vnd.openxmlformats-officedocument.presentationml.notesSlide+xml"/>
  <Override PartName="/ppt/tags/tag171.xml" ContentType="application/vnd.openxmlformats-officedocument.presentationml.tags+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6"/>
  </p:notesMasterIdLst>
  <p:sldIdLst>
    <p:sldId id="259" r:id="rId2"/>
    <p:sldId id="260" r:id="rId3"/>
    <p:sldId id="509" r:id="rId4"/>
    <p:sldId id="699" r:id="rId5"/>
    <p:sldId id="691" r:id="rId6"/>
    <p:sldId id="700" r:id="rId7"/>
    <p:sldId id="702" r:id="rId8"/>
    <p:sldId id="692" r:id="rId9"/>
    <p:sldId id="703" r:id="rId10"/>
    <p:sldId id="704" r:id="rId11"/>
    <p:sldId id="693" r:id="rId12"/>
    <p:sldId id="708" r:id="rId13"/>
    <p:sldId id="694" r:id="rId14"/>
    <p:sldId id="715" r:id="rId15"/>
    <p:sldId id="716" r:id="rId16"/>
    <p:sldId id="695" r:id="rId17"/>
    <p:sldId id="726" r:id="rId18"/>
    <p:sldId id="727" r:id="rId19"/>
    <p:sldId id="728" r:id="rId20"/>
    <p:sldId id="729" r:id="rId21"/>
    <p:sldId id="738" r:id="rId22"/>
    <p:sldId id="739" r:id="rId23"/>
    <p:sldId id="740" r:id="rId24"/>
    <p:sldId id="464" r:id="rId25"/>
    <p:sldId id="465" r:id="rId26"/>
    <p:sldId id="860" r:id="rId27"/>
    <p:sldId id="989" r:id="rId28"/>
    <p:sldId id="990" r:id="rId29"/>
    <p:sldId id="992" r:id="rId30"/>
    <p:sldId id="991" r:id="rId31"/>
    <p:sldId id="993" r:id="rId32"/>
    <p:sldId id="948" r:id="rId33"/>
    <p:sldId id="949" r:id="rId34"/>
    <p:sldId id="994" r:id="rId35"/>
    <p:sldId id="995" r:id="rId36"/>
    <p:sldId id="996" r:id="rId37"/>
    <p:sldId id="997" r:id="rId38"/>
    <p:sldId id="998" r:id="rId39"/>
    <p:sldId id="1000" r:id="rId40"/>
    <p:sldId id="999" r:id="rId41"/>
    <p:sldId id="947" r:id="rId42"/>
    <p:sldId id="1001" r:id="rId43"/>
    <p:sldId id="1002" r:id="rId44"/>
    <p:sldId id="1003" r:id="rId45"/>
    <p:sldId id="1004" r:id="rId46"/>
    <p:sldId id="958" r:id="rId47"/>
    <p:sldId id="1005" r:id="rId48"/>
    <p:sldId id="1006" r:id="rId49"/>
    <p:sldId id="1007" r:id="rId50"/>
    <p:sldId id="1008" r:id="rId51"/>
    <p:sldId id="950" r:id="rId52"/>
    <p:sldId id="1010" r:id="rId53"/>
    <p:sldId id="1011" r:id="rId54"/>
    <p:sldId id="1012" r:id="rId55"/>
    <p:sldId id="1128" r:id="rId56"/>
    <p:sldId id="1129" r:id="rId57"/>
    <p:sldId id="1130" r:id="rId58"/>
    <p:sldId id="1016" r:id="rId59"/>
    <p:sldId id="1017" r:id="rId60"/>
    <p:sldId id="1018" r:id="rId61"/>
    <p:sldId id="1019" r:id="rId62"/>
    <p:sldId id="1020" r:id="rId63"/>
    <p:sldId id="1021" r:id="rId64"/>
    <p:sldId id="1022" r:id="rId65"/>
    <p:sldId id="1023" r:id="rId66"/>
    <p:sldId id="1024" r:id="rId67"/>
    <p:sldId id="1025" r:id="rId68"/>
    <p:sldId id="1026" r:id="rId69"/>
    <p:sldId id="1027" r:id="rId70"/>
    <p:sldId id="1028" r:id="rId71"/>
    <p:sldId id="1029" r:id="rId72"/>
    <p:sldId id="1030" r:id="rId73"/>
    <p:sldId id="1031" r:id="rId74"/>
    <p:sldId id="1032" r:id="rId75"/>
    <p:sldId id="1033" r:id="rId76"/>
    <p:sldId id="1034" r:id="rId77"/>
    <p:sldId id="1035" r:id="rId78"/>
    <p:sldId id="1036" r:id="rId79"/>
    <p:sldId id="1037" r:id="rId80"/>
    <p:sldId id="1038" r:id="rId81"/>
    <p:sldId id="1039" r:id="rId82"/>
    <p:sldId id="1040" r:id="rId83"/>
    <p:sldId id="1041" r:id="rId84"/>
    <p:sldId id="1042" r:id="rId85"/>
    <p:sldId id="1043" r:id="rId86"/>
    <p:sldId id="1044" r:id="rId87"/>
    <p:sldId id="1045" r:id="rId88"/>
    <p:sldId id="1046" r:id="rId89"/>
    <p:sldId id="1047" r:id="rId90"/>
    <p:sldId id="1048" r:id="rId91"/>
    <p:sldId id="1049" r:id="rId92"/>
    <p:sldId id="1131" r:id="rId93"/>
    <p:sldId id="1050" r:id="rId94"/>
    <p:sldId id="1051" r:id="rId95"/>
    <p:sldId id="1052" r:id="rId96"/>
    <p:sldId id="1054" r:id="rId97"/>
    <p:sldId id="1055" r:id="rId98"/>
    <p:sldId id="1132" r:id="rId99"/>
    <p:sldId id="1133" r:id="rId100"/>
    <p:sldId id="1056" r:id="rId101"/>
    <p:sldId id="1057" r:id="rId102"/>
    <p:sldId id="1058" r:id="rId103"/>
    <p:sldId id="1059" r:id="rId104"/>
    <p:sldId id="1060" r:id="rId105"/>
    <p:sldId id="1061" r:id="rId106"/>
    <p:sldId id="1062" r:id="rId107"/>
    <p:sldId id="1063" r:id="rId108"/>
    <p:sldId id="1064" r:id="rId109"/>
    <p:sldId id="1065" r:id="rId110"/>
    <p:sldId id="1066" r:id="rId111"/>
    <p:sldId id="1067" r:id="rId112"/>
    <p:sldId id="1068" r:id="rId113"/>
    <p:sldId id="1069" r:id="rId114"/>
    <p:sldId id="1070" r:id="rId115"/>
    <p:sldId id="1071" r:id="rId116"/>
    <p:sldId id="1072" r:id="rId117"/>
    <p:sldId id="1073" r:id="rId118"/>
    <p:sldId id="1074" r:id="rId119"/>
    <p:sldId id="1075" r:id="rId120"/>
    <p:sldId id="1076" r:id="rId121"/>
    <p:sldId id="1077" r:id="rId122"/>
    <p:sldId id="1078" r:id="rId123"/>
    <p:sldId id="1079" r:id="rId124"/>
    <p:sldId id="1080" r:id="rId125"/>
    <p:sldId id="1081" r:id="rId126"/>
    <p:sldId id="1083" r:id="rId127"/>
    <p:sldId id="1084" r:id="rId128"/>
    <p:sldId id="1134" r:id="rId129"/>
    <p:sldId id="1085" r:id="rId130"/>
    <p:sldId id="1087" r:id="rId131"/>
    <p:sldId id="1088" r:id="rId132"/>
    <p:sldId id="1135" r:id="rId133"/>
    <p:sldId id="1089" r:id="rId134"/>
    <p:sldId id="1090" r:id="rId135"/>
    <p:sldId id="1091" r:id="rId136"/>
    <p:sldId id="1136" r:id="rId137"/>
    <p:sldId id="1092" r:id="rId138"/>
    <p:sldId id="1137" r:id="rId139"/>
    <p:sldId id="1138" r:id="rId140"/>
    <p:sldId id="1093" r:id="rId141"/>
    <p:sldId id="1241" r:id="rId142"/>
    <p:sldId id="1094" r:id="rId143"/>
    <p:sldId id="1095" r:id="rId144"/>
    <p:sldId id="1139" r:id="rId145"/>
    <p:sldId id="1096" r:id="rId146"/>
    <p:sldId id="1140" r:id="rId147"/>
    <p:sldId id="1097" r:id="rId148"/>
    <p:sldId id="1098" r:id="rId149"/>
    <p:sldId id="1099" r:id="rId150"/>
    <p:sldId id="1100" r:id="rId151"/>
    <p:sldId id="1101" r:id="rId152"/>
    <p:sldId id="1102" r:id="rId153"/>
    <p:sldId id="1103" r:id="rId154"/>
    <p:sldId id="1104" r:id="rId155"/>
    <p:sldId id="1105" r:id="rId156"/>
    <p:sldId id="1106" r:id="rId157"/>
    <p:sldId id="1107" r:id="rId158"/>
    <p:sldId id="1242" r:id="rId159"/>
    <p:sldId id="1109" r:id="rId160"/>
    <p:sldId id="1110" r:id="rId161"/>
    <p:sldId id="1111" r:id="rId162"/>
    <p:sldId id="1141" r:id="rId163"/>
    <p:sldId id="1112" r:id="rId164"/>
    <p:sldId id="1113" r:id="rId165"/>
    <p:sldId id="1114" r:id="rId166"/>
    <p:sldId id="1115" r:id="rId167"/>
    <p:sldId id="697" r:id="rId168"/>
    <p:sldId id="730" r:id="rId169"/>
    <p:sldId id="731" r:id="rId170"/>
    <p:sldId id="698" r:id="rId171"/>
    <p:sldId id="733" r:id="rId172"/>
    <p:sldId id="734" r:id="rId173"/>
    <p:sldId id="449" r:id="rId174"/>
    <p:sldId id="737" r:id="rId17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p:cViewPr varScale="1">
        <p:scale>
          <a:sx n="160" d="100"/>
          <a:sy n="160" d="100"/>
        </p:scale>
        <p:origin x="240"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p:nvGrpSpPr>
        <p:grpSpPr>
          <a:xfrm>
            <a:off x="1" y="165183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48" name="文本框 6"/>
            <p:cNvSpPr txBox="1"/>
            <p:nvPr/>
          </p:nvSpPr>
          <p:spPr>
            <a:xfrm>
              <a:off x="619911" y="284178"/>
              <a:ext cx="650908" cy="561390"/>
            </a:xfrm>
            <a:prstGeom prst="rect">
              <a:avLst/>
            </a:prstGeom>
            <a:noFill/>
          </p:spPr>
          <p:txBody>
            <a:bodyPr wrap="square" lIns="68580" tIns="34290" rIns="68580" bIns="34290" rtlCol="0">
              <a:spAutoFit/>
            </a:bodyPr>
            <a:lstStyle/>
            <a:p>
              <a:endParaRPr lang="zh-CN" altLang="en-US" sz="8025"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8" name="组合 7"/>
          <p:cNvGrpSpPr/>
          <p:nvPr/>
        </p:nvGrpSpPr>
        <p:grpSpPr>
          <a:xfrm>
            <a:off x="4644008" y="1275214"/>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9" name="组合 8"/>
          <p:cNvGrpSpPr/>
          <p:nvPr/>
        </p:nvGrpSpPr>
        <p:grpSpPr>
          <a:xfrm>
            <a:off x="5292082"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10" name="组合 9"/>
          <p:cNvGrpSpPr/>
          <p:nvPr/>
        </p:nvGrpSpPr>
        <p:grpSpPr>
          <a:xfrm>
            <a:off x="3347865"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12" name="组合 11"/>
          <p:cNvGrpSpPr/>
          <p:nvPr/>
        </p:nvGrpSpPr>
        <p:grpSpPr>
          <a:xfrm>
            <a:off x="3995938"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26" name="组合 41">
            <a:extLst>
              <a:ext uri="{FF2B5EF4-FFF2-40B4-BE49-F238E27FC236}">
                <a16:creationId xmlns:a16="http://schemas.microsoft.com/office/drawing/2014/main" id="{5464FFDE-76A8-B34F-8CDA-03AF885FF8A9}"/>
              </a:ext>
            </a:extLst>
          </p:cNvPr>
          <p:cNvGrpSpPr/>
          <p:nvPr userDrawn="1"/>
        </p:nvGrpSpPr>
        <p:grpSpPr>
          <a:xfrm>
            <a:off x="1" y="1651831"/>
            <a:ext cx="9144000" cy="1814777"/>
            <a:chOff x="170694" y="177982"/>
            <a:chExt cx="3936004" cy="781165"/>
          </a:xfrm>
        </p:grpSpPr>
        <p:sp>
          <p:nvSpPr>
            <p:cNvPr id="27" name="等腰三角形 43">
              <a:extLst>
                <a:ext uri="{FF2B5EF4-FFF2-40B4-BE49-F238E27FC236}">
                  <a16:creationId xmlns:a16="http://schemas.microsoft.com/office/drawing/2014/main" id="{B0BDBEDB-9D7F-4E41-97BD-03EDAF3446F9}"/>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28" name="等腰三角形 44">
              <a:extLst>
                <a:ext uri="{FF2B5EF4-FFF2-40B4-BE49-F238E27FC236}">
                  <a16:creationId xmlns:a16="http://schemas.microsoft.com/office/drawing/2014/main" id="{E0CCE30B-69E3-6B4B-9166-24721F8541FD}"/>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29" name="矩形 45">
              <a:extLst>
                <a:ext uri="{FF2B5EF4-FFF2-40B4-BE49-F238E27FC236}">
                  <a16:creationId xmlns:a16="http://schemas.microsoft.com/office/drawing/2014/main" id="{AD64B17D-905B-A04A-9C55-336982222670}"/>
                </a:ext>
              </a:extLst>
            </p:cNvPr>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30" name="平行四边形 46">
              <a:extLst>
                <a:ext uri="{FF2B5EF4-FFF2-40B4-BE49-F238E27FC236}">
                  <a16:creationId xmlns:a16="http://schemas.microsoft.com/office/drawing/2014/main" id="{26EA24E2-C7C7-4C48-91C5-AEFB74EE9B62}"/>
                </a:ext>
              </a:extLst>
            </p:cNvPr>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350">
                <a:cs typeface="+mn-ea"/>
                <a:sym typeface="+mn-lt"/>
              </a:endParaRPr>
            </a:p>
          </p:txBody>
        </p:sp>
        <p:sp>
          <p:nvSpPr>
            <p:cNvPr id="31" name="文本框 6">
              <a:extLst>
                <a:ext uri="{FF2B5EF4-FFF2-40B4-BE49-F238E27FC236}">
                  <a16:creationId xmlns:a16="http://schemas.microsoft.com/office/drawing/2014/main" id="{1FDE41AC-776E-4841-8B97-1DD0F6466951}"/>
                </a:ext>
              </a:extLst>
            </p:cNvPr>
            <p:cNvSpPr txBox="1"/>
            <p:nvPr/>
          </p:nvSpPr>
          <p:spPr>
            <a:xfrm>
              <a:off x="619911" y="284178"/>
              <a:ext cx="650908" cy="561390"/>
            </a:xfrm>
            <a:prstGeom prst="rect">
              <a:avLst/>
            </a:prstGeom>
            <a:noFill/>
          </p:spPr>
          <p:txBody>
            <a:bodyPr wrap="square" lIns="68580" tIns="34290" rIns="68580" bIns="34290" rtlCol="0">
              <a:spAutoFit/>
            </a:bodyPr>
            <a:lstStyle/>
            <a:p>
              <a:endParaRPr lang="zh-CN" altLang="en-US" sz="8025"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2" name="组合 6">
            <a:extLst>
              <a:ext uri="{FF2B5EF4-FFF2-40B4-BE49-F238E27FC236}">
                <a16:creationId xmlns:a16="http://schemas.microsoft.com/office/drawing/2014/main" id="{83C072C3-9BE5-6E4D-9461-90AD09A98DF0}"/>
              </a:ext>
            </a:extLst>
          </p:cNvPr>
          <p:cNvGrpSpPr/>
          <p:nvPr userDrawn="1"/>
        </p:nvGrpSpPr>
        <p:grpSpPr>
          <a:xfrm>
            <a:off x="5940152" y="1274820"/>
            <a:ext cx="432048" cy="432834"/>
            <a:chOff x="6084168" y="1274820"/>
            <a:chExt cx="432048" cy="432834"/>
          </a:xfrm>
        </p:grpSpPr>
        <p:sp>
          <p:nvSpPr>
            <p:cNvPr id="33" name="椭圆 22">
              <a:extLst>
                <a:ext uri="{FF2B5EF4-FFF2-40B4-BE49-F238E27FC236}">
                  <a16:creationId xmlns:a16="http://schemas.microsoft.com/office/drawing/2014/main" id="{F24B3695-7128-2549-BB1F-CF38701D924C}"/>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34" name="Freeform 59">
              <a:extLst>
                <a:ext uri="{FF2B5EF4-FFF2-40B4-BE49-F238E27FC236}">
                  <a16:creationId xmlns:a16="http://schemas.microsoft.com/office/drawing/2014/main" id="{BD75DB71-CBF0-4B40-AD04-0B0BAF52823C}"/>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35" name="组合 7">
            <a:extLst>
              <a:ext uri="{FF2B5EF4-FFF2-40B4-BE49-F238E27FC236}">
                <a16:creationId xmlns:a16="http://schemas.microsoft.com/office/drawing/2014/main" id="{145F67A9-0541-2F48-8318-3A907E0D3507}"/>
              </a:ext>
            </a:extLst>
          </p:cNvPr>
          <p:cNvGrpSpPr/>
          <p:nvPr userDrawn="1"/>
        </p:nvGrpSpPr>
        <p:grpSpPr>
          <a:xfrm>
            <a:off x="4644008" y="1275214"/>
            <a:ext cx="432048" cy="432048"/>
            <a:chOff x="4788024" y="1275213"/>
            <a:chExt cx="432048" cy="432048"/>
          </a:xfrm>
        </p:grpSpPr>
        <p:sp>
          <p:nvSpPr>
            <p:cNvPr id="36" name="椭圆 65">
              <a:extLst>
                <a:ext uri="{FF2B5EF4-FFF2-40B4-BE49-F238E27FC236}">
                  <a16:creationId xmlns:a16="http://schemas.microsoft.com/office/drawing/2014/main" id="{93A12AF2-04FE-0747-B89C-5198F6DD7631}"/>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37" name="Freeform 110">
              <a:extLst>
                <a:ext uri="{FF2B5EF4-FFF2-40B4-BE49-F238E27FC236}">
                  <a16:creationId xmlns:a16="http://schemas.microsoft.com/office/drawing/2014/main" id="{3B603B96-05BF-5347-8D1F-313D368F15F7}"/>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38" name="组合 8">
            <a:extLst>
              <a:ext uri="{FF2B5EF4-FFF2-40B4-BE49-F238E27FC236}">
                <a16:creationId xmlns:a16="http://schemas.microsoft.com/office/drawing/2014/main" id="{5C8B3F85-D020-654D-B660-7FCC1C39ECC1}"/>
              </a:ext>
            </a:extLst>
          </p:cNvPr>
          <p:cNvGrpSpPr/>
          <p:nvPr userDrawn="1"/>
        </p:nvGrpSpPr>
        <p:grpSpPr>
          <a:xfrm>
            <a:off x="5292082" y="1274820"/>
            <a:ext cx="432833" cy="432834"/>
            <a:chOff x="5436096" y="1274820"/>
            <a:chExt cx="432833" cy="432834"/>
          </a:xfrm>
        </p:grpSpPr>
        <p:sp>
          <p:nvSpPr>
            <p:cNvPr id="39" name="椭圆 16">
              <a:extLst>
                <a:ext uri="{FF2B5EF4-FFF2-40B4-BE49-F238E27FC236}">
                  <a16:creationId xmlns:a16="http://schemas.microsoft.com/office/drawing/2014/main" id="{870D8BBB-2465-C44E-BF5E-696B5530BDFA}"/>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40" name="Freeform 16">
              <a:extLst>
                <a:ext uri="{FF2B5EF4-FFF2-40B4-BE49-F238E27FC236}">
                  <a16:creationId xmlns:a16="http://schemas.microsoft.com/office/drawing/2014/main" id="{87814BA9-61BB-7146-8607-256A1662F15E}"/>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41" name="组合 9">
            <a:extLst>
              <a:ext uri="{FF2B5EF4-FFF2-40B4-BE49-F238E27FC236}">
                <a16:creationId xmlns:a16="http://schemas.microsoft.com/office/drawing/2014/main" id="{0C95F9C1-A92C-224F-BEF3-830F1F50D03F}"/>
              </a:ext>
            </a:extLst>
          </p:cNvPr>
          <p:cNvGrpSpPr/>
          <p:nvPr userDrawn="1"/>
        </p:nvGrpSpPr>
        <p:grpSpPr>
          <a:xfrm>
            <a:off x="3347865" y="1274820"/>
            <a:ext cx="432833" cy="432834"/>
            <a:chOff x="3491880" y="1274820"/>
            <a:chExt cx="432833" cy="432834"/>
          </a:xfrm>
        </p:grpSpPr>
        <p:sp>
          <p:nvSpPr>
            <p:cNvPr id="43" name="椭圆 16">
              <a:extLst>
                <a:ext uri="{FF2B5EF4-FFF2-40B4-BE49-F238E27FC236}">
                  <a16:creationId xmlns:a16="http://schemas.microsoft.com/office/drawing/2014/main" id="{ECC2C009-9E25-B340-80F4-39F27017374B}"/>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49" name="Freeform 75">
              <a:extLst>
                <a:ext uri="{FF2B5EF4-FFF2-40B4-BE49-F238E27FC236}">
                  <a16:creationId xmlns:a16="http://schemas.microsoft.com/office/drawing/2014/main" id="{0A5DA898-AAD5-E848-B464-2FF3CFE357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grpSp>
        <p:nvGrpSpPr>
          <p:cNvPr id="50" name="组合 11">
            <a:extLst>
              <a:ext uri="{FF2B5EF4-FFF2-40B4-BE49-F238E27FC236}">
                <a16:creationId xmlns:a16="http://schemas.microsoft.com/office/drawing/2014/main" id="{C1F065F9-87A9-DF43-8074-3042EDBADA9A}"/>
              </a:ext>
            </a:extLst>
          </p:cNvPr>
          <p:cNvGrpSpPr/>
          <p:nvPr userDrawn="1"/>
        </p:nvGrpSpPr>
        <p:grpSpPr>
          <a:xfrm>
            <a:off x="3995938" y="1274820"/>
            <a:ext cx="432833" cy="432834"/>
            <a:chOff x="4139952" y="1274820"/>
            <a:chExt cx="432833" cy="432834"/>
          </a:xfrm>
        </p:grpSpPr>
        <p:sp>
          <p:nvSpPr>
            <p:cNvPr id="51" name="椭圆 16">
              <a:extLst>
                <a:ext uri="{FF2B5EF4-FFF2-40B4-BE49-F238E27FC236}">
                  <a16:creationId xmlns:a16="http://schemas.microsoft.com/office/drawing/2014/main" id="{755E2825-8AB7-3E40-88E3-3BFD8DBED9CB}"/>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350">
                <a:solidFill>
                  <a:srgbClr val="FFFFFF"/>
                </a:solidFill>
                <a:latin typeface="+mn-lt"/>
                <a:ea typeface="+mn-ea"/>
                <a:cs typeface="+mn-ea"/>
                <a:sym typeface="+mn-lt"/>
              </a:endParaRPr>
            </a:p>
          </p:txBody>
        </p:sp>
        <p:sp>
          <p:nvSpPr>
            <p:cNvPr id="52" name="Freeform 84">
              <a:extLst>
                <a:ext uri="{FF2B5EF4-FFF2-40B4-BE49-F238E27FC236}">
                  <a16:creationId xmlns:a16="http://schemas.microsoft.com/office/drawing/2014/main" id="{97EF8F8C-33DF-3340-B828-B827068A0C75}"/>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sz="1350">
                <a:cs typeface="+mn-ea"/>
                <a:sym typeface="+mn-lt"/>
              </a:endParaRPr>
            </a:p>
          </p:txBody>
        </p:sp>
      </p:grpSp>
    </p:spTree>
    <p:extLst>
      <p:ext uri="{BB962C8B-B14F-4D97-AF65-F5344CB8AC3E}">
        <p14:creationId xmlns:p14="http://schemas.microsoft.com/office/powerpoint/2010/main" val="48337039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a:cxnSpLocks/>
          </p:cNvCxnSpPr>
          <p:nvPr/>
        </p:nvCxnSpPr>
        <p:spPr>
          <a:xfrm>
            <a:off x="755576" y="625398"/>
            <a:ext cx="75830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p:nvGrpSpPr>
        <p:grpSpPr bwMode="auto">
          <a:xfrm>
            <a:off x="323528" y="292896"/>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6" name="矩形 5"/>
          <p:cNvSpPr/>
          <p:nvPr/>
        </p:nvSpPr>
        <p:spPr>
          <a:xfrm>
            <a:off x="0" y="5094657"/>
            <a:ext cx="7974821" cy="63464"/>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8028834" y="5094656"/>
            <a:ext cx="1115167" cy="634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26" name="Picture 2">
            <a:extLst>
              <a:ext uri="{FF2B5EF4-FFF2-40B4-BE49-F238E27FC236}">
                <a16:creationId xmlns:a16="http://schemas.microsoft.com/office/drawing/2014/main" id="{7C5909A2-51B4-2A41-A1F3-F36BDAFF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8653" y="27387"/>
            <a:ext cx="782936" cy="7715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6">
            <a:extLst>
              <a:ext uri="{FF2B5EF4-FFF2-40B4-BE49-F238E27FC236}">
                <a16:creationId xmlns:a16="http://schemas.microsoft.com/office/drawing/2014/main" id="{6547A423-1290-9F46-AFAF-54D8C55A54BA}"/>
              </a:ext>
            </a:extLst>
          </p:cNvPr>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id="{520ED200-6314-1343-BEB3-6C162C636DA4}"/>
              </a:ext>
            </a:extLst>
          </p:cNvPr>
          <p:cNvGrpSpPr/>
          <p:nvPr userDrawn="1"/>
        </p:nvGrpSpPr>
        <p:grpSpPr bwMode="auto">
          <a:xfrm>
            <a:off x="323528" y="292896"/>
            <a:ext cx="390372" cy="205979"/>
            <a:chOff x="0" y="0"/>
            <a:chExt cx="1041399" cy="549275"/>
          </a:xfrm>
        </p:grpSpPr>
        <p:sp>
          <p:nvSpPr>
            <p:cNvPr id="16" name="Freeform 16">
              <a:extLst>
                <a:ext uri="{FF2B5EF4-FFF2-40B4-BE49-F238E27FC236}">
                  <a16:creationId xmlns:a16="http://schemas.microsoft.com/office/drawing/2014/main" id="{53C07D67-E7BB-1F4D-A42C-CCB52437CC51}"/>
                </a:ext>
              </a:extLst>
            </p:cNvPr>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17" name="Freeform 17">
              <a:extLst>
                <a:ext uri="{FF2B5EF4-FFF2-40B4-BE49-F238E27FC236}">
                  <a16:creationId xmlns:a16="http://schemas.microsoft.com/office/drawing/2014/main" id="{4D06D7FF-6316-4845-A568-F3AE19396231}"/>
                </a:ext>
              </a:extLst>
            </p:cNvPr>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18" name="Freeform 18">
              <a:extLst>
                <a:ext uri="{FF2B5EF4-FFF2-40B4-BE49-F238E27FC236}">
                  <a16:creationId xmlns:a16="http://schemas.microsoft.com/office/drawing/2014/main" id="{67418085-88B4-9342-B208-7B9DA6C5D149}"/>
                </a:ext>
              </a:extLst>
            </p:cNvPr>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19" name="矩形 5">
            <a:extLst>
              <a:ext uri="{FF2B5EF4-FFF2-40B4-BE49-F238E27FC236}">
                <a16:creationId xmlns:a16="http://schemas.microsoft.com/office/drawing/2014/main" id="{D5273478-767A-7342-B4A7-49EEA250092F}"/>
              </a:ext>
            </a:extLst>
          </p:cNvPr>
          <p:cNvSpPr/>
          <p:nvPr userDrawn="1"/>
        </p:nvSpPr>
        <p:spPr>
          <a:xfrm>
            <a:off x="0" y="5094657"/>
            <a:ext cx="7974821" cy="63464"/>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23">
            <a:extLst>
              <a:ext uri="{FF2B5EF4-FFF2-40B4-BE49-F238E27FC236}">
                <a16:creationId xmlns:a16="http://schemas.microsoft.com/office/drawing/2014/main" id="{B845B1FE-9218-AD4E-84D8-F612604B7174}"/>
              </a:ext>
            </a:extLst>
          </p:cNvPr>
          <p:cNvSpPr/>
          <p:nvPr userDrawn="1"/>
        </p:nvSpPr>
        <p:spPr>
          <a:xfrm>
            <a:off x="8028834" y="5094656"/>
            <a:ext cx="1115167" cy="634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467443139"/>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2024/4/11</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1.png"/><Relationship Id="rId4" Type="http://schemas.openxmlformats.org/officeDocument/2006/relationships/notesSlide" Target="../notesSlides/notesSlide7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90.xml"/><Relationship Id="rId4" Type="http://schemas.openxmlformats.org/officeDocument/2006/relationships/image" Target="../media/image21.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91.xml"/><Relationship Id="rId4" Type="http://schemas.openxmlformats.org/officeDocument/2006/relationships/image" Target="../media/image21.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80.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94.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95.xml"/><Relationship Id="rId4" Type="http://schemas.openxmlformats.org/officeDocument/2006/relationships/image" Target="../media/image43.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84.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85.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21.png"/><Relationship Id="rId4" Type="http://schemas.openxmlformats.org/officeDocument/2006/relationships/notesSlide" Target="../notesSlides/notesSlide8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8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104.xml"/><Relationship Id="rId4" Type="http://schemas.openxmlformats.org/officeDocument/2006/relationships/image" Target="../media/image21.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105.xml"/><Relationship Id="rId4" Type="http://schemas.openxmlformats.org/officeDocument/2006/relationships/image" Target="../media/image21.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106.xml"/><Relationship Id="rId4" Type="http://schemas.openxmlformats.org/officeDocument/2006/relationships/image" Target="../media/image21.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91.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109.xml"/><Relationship Id="rId4" Type="http://schemas.openxmlformats.org/officeDocument/2006/relationships/image" Target="../media/image44.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110.xml"/><Relationship Id="rId4" Type="http://schemas.openxmlformats.org/officeDocument/2006/relationships/image" Target="../media/image45.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111.xml"/><Relationship Id="rId4" Type="http://schemas.openxmlformats.org/officeDocument/2006/relationships/image" Target="../media/image46.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tags" Target="../tags/tag112.xml"/><Relationship Id="rId5" Type="http://schemas.openxmlformats.org/officeDocument/2006/relationships/image" Target="../media/image30.svg"/><Relationship Id="rId4" Type="http://schemas.openxmlformats.org/officeDocument/2006/relationships/image" Target="../media/image29.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1.png"/><Relationship Id="rId4" Type="http://schemas.openxmlformats.org/officeDocument/2006/relationships/notesSlide" Target="../notesSlides/notesSlide9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21.png"/><Relationship Id="rId4" Type="http://schemas.openxmlformats.org/officeDocument/2006/relationships/notesSlide" Target="../notesSlides/notesSlide97.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1.png"/><Relationship Id="rId4" Type="http://schemas.openxmlformats.org/officeDocument/2006/relationships/notesSlide" Target="../notesSlides/notesSlide9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101.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21.png"/><Relationship Id="rId4" Type="http://schemas.openxmlformats.org/officeDocument/2006/relationships/notesSlide" Target="../notesSlides/notesSlide102.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10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tags" Target="../tags/tag125.xml"/><Relationship Id="rId4" Type="http://schemas.openxmlformats.org/officeDocument/2006/relationships/image" Target="../media/image47.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tags" Target="../tags/tag126.xml"/><Relationship Id="rId4" Type="http://schemas.openxmlformats.org/officeDocument/2006/relationships/image" Target="../media/image48.png"/></Relationships>
</file>

<file path=ppt/slides/_rels/slide1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21.png"/><Relationship Id="rId5" Type="http://schemas.openxmlformats.org/officeDocument/2006/relationships/notesSlide" Target="../notesSlides/notesSlide107.xml"/><Relationship Id="rId4"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3.xml"/><Relationship Id="rId1" Type="http://schemas.openxmlformats.org/officeDocument/2006/relationships/tags" Target="../tags/tag130.xml"/><Relationship Id="rId4" Type="http://schemas.openxmlformats.org/officeDocument/2006/relationships/image" Target="../media/image49.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3.xml"/><Relationship Id="rId1" Type="http://schemas.openxmlformats.org/officeDocument/2006/relationships/tags" Target="../tags/tag131.xml"/><Relationship Id="rId4" Type="http://schemas.openxmlformats.org/officeDocument/2006/relationships/image" Target="../media/image50.png"/></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21.png"/><Relationship Id="rId4" Type="http://schemas.openxmlformats.org/officeDocument/2006/relationships/notesSlide" Target="../notesSlides/notesSlide110.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21.png"/><Relationship Id="rId4" Type="http://schemas.openxmlformats.org/officeDocument/2006/relationships/notesSlide" Target="../notesSlides/notesSlide11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3.xml"/><Relationship Id="rId1" Type="http://schemas.openxmlformats.org/officeDocument/2006/relationships/tags" Target="../tags/tag136.xml"/><Relationship Id="rId4" Type="http://schemas.openxmlformats.org/officeDocument/2006/relationships/image" Target="../media/image51.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3.xml"/><Relationship Id="rId1" Type="http://schemas.openxmlformats.org/officeDocument/2006/relationships/tags" Target="../tags/tag137.xml"/><Relationship Id="rId4" Type="http://schemas.openxmlformats.org/officeDocument/2006/relationships/image" Target="../media/image52.pn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3.xml"/><Relationship Id="rId1" Type="http://schemas.openxmlformats.org/officeDocument/2006/relationships/tags" Target="../tags/tag138.xml"/><Relationship Id="rId4" Type="http://schemas.openxmlformats.org/officeDocument/2006/relationships/image" Target="../media/image53.pn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3.xml"/><Relationship Id="rId1" Type="http://schemas.openxmlformats.org/officeDocument/2006/relationships/tags" Target="../tags/tag139.xml"/><Relationship Id="rId4" Type="http://schemas.openxmlformats.org/officeDocument/2006/relationships/image" Target="../media/image54.png"/></Relationships>
</file>

<file path=ppt/slides/_rels/slide1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117.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3.xml"/><Relationship Id="rId1" Type="http://schemas.openxmlformats.org/officeDocument/2006/relationships/tags" Target="../tags/tag142.xml"/><Relationship Id="rId4" Type="http://schemas.openxmlformats.org/officeDocument/2006/relationships/image" Target="../media/image21.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3.xml"/><Relationship Id="rId1" Type="http://schemas.openxmlformats.org/officeDocument/2006/relationships/tags" Target="../tags/tag143.xml"/><Relationship Id="rId4" Type="http://schemas.openxmlformats.org/officeDocument/2006/relationships/image" Target="../media/image21.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3.xml"/><Relationship Id="rId1" Type="http://schemas.openxmlformats.org/officeDocument/2006/relationships/tags" Target="../tags/tag144.xml"/><Relationship Id="rId4" Type="http://schemas.openxmlformats.org/officeDocument/2006/relationships/image" Target="../media/image55.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3.xml"/><Relationship Id="rId1" Type="http://schemas.openxmlformats.org/officeDocument/2006/relationships/tags" Target="../tags/tag145.xml"/><Relationship Id="rId4" Type="http://schemas.openxmlformats.org/officeDocument/2006/relationships/image" Target="../media/image56.png"/></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3.xml"/><Relationship Id="rId1" Type="http://schemas.openxmlformats.org/officeDocument/2006/relationships/tags" Target="../tags/tag146.xml"/><Relationship Id="rId4" Type="http://schemas.openxmlformats.org/officeDocument/2006/relationships/image" Target="../media/image57.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3.xml"/><Relationship Id="rId1" Type="http://schemas.openxmlformats.org/officeDocument/2006/relationships/tags" Target="../tags/tag147.xml"/><Relationship Id="rId4" Type="http://schemas.openxmlformats.org/officeDocument/2006/relationships/image" Target="../media/image58.png"/></Relationships>
</file>

<file path=ppt/slides/_rels/slide1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notesSlide" Target="../notesSlides/notesSlide125.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notesSlide" Target="../notesSlides/notesSlide12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127.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21.png"/><Relationship Id="rId4" Type="http://schemas.openxmlformats.org/officeDocument/2006/relationships/notesSlide" Target="../notesSlides/notesSlide128.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3.xml"/><Relationship Id="rId1" Type="http://schemas.openxmlformats.org/officeDocument/2006/relationships/tags" Target="../tags/tag156.xml"/><Relationship Id="rId4" Type="http://schemas.openxmlformats.org/officeDocument/2006/relationships/image" Target="../media/image59.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21.png"/><Relationship Id="rId4" Type="http://schemas.openxmlformats.org/officeDocument/2006/relationships/notesSlide" Target="../notesSlides/notesSlide13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3.xml"/><Relationship Id="rId1" Type="http://schemas.openxmlformats.org/officeDocument/2006/relationships/tags" Target="../tags/tag159.xml"/><Relationship Id="rId4" Type="http://schemas.openxmlformats.org/officeDocument/2006/relationships/image" Target="../media/image60.png"/></Relationships>
</file>

<file path=ppt/slides/_rels/slide1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21.png"/><Relationship Id="rId4" Type="http://schemas.openxmlformats.org/officeDocument/2006/relationships/notesSlide" Target="../notesSlides/notesSlide135.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3.xml"/><Relationship Id="rId1" Type="http://schemas.openxmlformats.org/officeDocument/2006/relationships/tags" Target="../tags/tag162.xml"/><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137.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notesSlide" Target="../notesSlides/notesSlide138.xml"/></Relationships>
</file>

<file path=ppt/slides/_rels/slide1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image" Target="../media/image21.png"/><Relationship Id="rId4" Type="http://schemas.openxmlformats.org/officeDocument/2006/relationships/notesSlide" Target="../notesSlides/notesSlide140.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3.xml"/><Relationship Id="rId1" Type="http://schemas.openxmlformats.org/officeDocument/2006/relationships/tags" Target="../tags/tag169.xml"/><Relationship Id="rId4" Type="http://schemas.openxmlformats.org/officeDocument/2006/relationships/image" Target="../media/image21.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3.xml"/><Relationship Id="rId1" Type="http://schemas.openxmlformats.org/officeDocument/2006/relationships/tags" Target="../tags/tag170.xml"/><Relationship Id="rId4" Type="http://schemas.openxmlformats.org/officeDocument/2006/relationships/image" Target="../media/image62.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3.xml"/><Relationship Id="rId1" Type="http://schemas.openxmlformats.org/officeDocument/2006/relationships/tags" Target="../tags/tag171.xml"/><Relationship Id="rId4" Type="http://schemas.openxmlformats.org/officeDocument/2006/relationships/image" Target="../media/image63.png"/></Relationships>
</file>

<file path=ppt/slides/_rels/slide1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1.png"/><Relationship Id="rId4"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1.png"/><Relationship Id="rId4" Type="http://schemas.openxmlformats.org/officeDocument/2006/relationships/notesSlide" Target="../notesSlides/notesSlide2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4.png"/><Relationship Id="rId4" Type="http://schemas.openxmlformats.org/officeDocument/2006/relationships/notesSlide" Target="../notesSlides/notesSlide2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34.xml"/><Relationship Id="rId5" Type="http://schemas.openxmlformats.org/officeDocument/2006/relationships/image" Target="../media/image26.sv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5.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8.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9.xml"/><Relationship Id="rId5" Type="http://schemas.openxmlformats.org/officeDocument/2006/relationships/image" Target="../media/image30.sv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32.png"/><Relationship Id="rId5" Type="http://schemas.openxmlformats.org/officeDocument/2006/relationships/image" Target="../media/image30.sv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1.png"/><Relationship Id="rId4" Type="http://schemas.openxmlformats.org/officeDocument/2006/relationships/notesSlide" Target="../notesSlides/notesSlide3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6.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4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9.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50.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4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55.xml"/><Relationship Id="rId5" Type="http://schemas.openxmlformats.org/officeDocument/2006/relationships/image" Target="../media/image34.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8.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2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61.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62.xml"/><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65.xml"/><Relationship Id="rId4" Type="http://schemas.openxmlformats.org/officeDocument/2006/relationships/image" Target="../media/image21.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66.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7.xml"/><Relationship Id="rId5" Type="http://schemas.openxmlformats.org/officeDocument/2006/relationships/image" Target="../media/image26.svg"/><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1.png"/><Relationship Id="rId4"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74.xml"/><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75.xml"/><Relationship Id="rId4" Type="http://schemas.openxmlformats.org/officeDocument/2006/relationships/image" Target="../media/image21.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7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6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9.xml"/><Relationship Id="rId5" Type="http://schemas.openxmlformats.org/officeDocument/2006/relationships/image" Target="../media/image39.png"/><Relationship Id="rId4" Type="http://schemas.openxmlformats.org/officeDocument/2006/relationships/image" Target="../media/image38.png"/></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1.png"/><Relationship Id="rId4" Type="http://schemas.openxmlformats.org/officeDocument/2006/relationships/notesSlide" Target="../notesSlides/notesSlide7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82.xml"/><Relationship Id="rId4" Type="http://schemas.openxmlformats.org/officeDocument/2006/relationships/image" Target="../media/image21.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83.xml"/><Relationship Id="rId4" Type="http://schemas.openxmlformats.org/officeDocument/2006/relationships/image" Target="../media/image21.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84.xml"/><Relationship Id="rId4" Type="http://schemas.openxmlformats.org/officeDocument/2006/relationships/image" Target="../media/image40.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85.xml"/><Relationship Id="rId4" Type="http://schemas.openxmlformats.org/officeDocument/2006/relationships/image" Target="../media/image41.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75.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910192"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dirty="0">
                <a:solidFill>
                  <a:schemeClr val="bg1"/>
                </a:solidFill>
                <a:latin typeface="Arial" charset="0"/>
                <a:ea typeface="黑体" pitchFamily="49" charset="-122"/>
              </a:rPr>
              <a:t>10</a:t>
            </a:r>
            <a:r>
              <a:rPr lang="zh-CN" altLang="en-US" sz="3000" b="1" dirty="0">
                <a:solidFill>
                  <a:schemeClr val="bg1"/>
                </a:solidFill>
                <a:latin typeface="Arial" charset="0"/>
                <a:ea typeface="黑体" pitchFamily="49" charset="-122"/>
              </a:rPr>
              <a:t>章   </a:t>
            </a:r>
            <a:r>
              <a:rPr lang="en-US" altLang="zh-CN" sz="3000" b="1" dirty="0" err="1">
                <a:solidFill>
                  <a:schemeClr val="bg1"/>
                </a:solidFill>
                <a:latin typeface="Arial" charset="0"/>
                <a:ea typeface="黑体" pitchFamily="49" charset="-122"/>
              </a:rPr>
              <a:t>SpringMVC</a:t>
            </a:r>
            <a:r>
              <a:rPr lang="zh-CN" altLang="en-US" sz="3000" b="1" dirty="0">
                <a:solidFill>
                  <a:schemeClr val="bg1"/>
                </a:solidFill>
                <a:latin typeface="Arial" charset="0"/>
                <a:ea typeface="黑体" pitchFamily="49" charset="-122"/>
              </a:rPr>
              <a:t>框架</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92717" y="645850"/>
            <a:ext cx="432735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err="1">
                <a:solidFill>
                  <a:srgbClr val="FF6600"/>
                </a:solidFill>
                <a:latin typeface="Arial" charset="0"/>
                <a:ea typeface="隶书" pitchFamily="49" charset="-122"/>
              </a:rPr>
              <a:t>SpringMVC</a:t>
            </a:r>
            <a:r>
              <a:rPr lang="zh-CN" altLang="en-US" sz="2700" dirty="0">
                <a:solidFill>
                  <a:srgbClr val="FF6600"/>
                </a:solidFill>
                <a:latin typeface="Arial" charset="0"/>
                <a:ea typeface="隶书" pitchFamily="49" charset="-122"/>
              </a:rPr>
              <a:t>核心配置文件</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91630"/>
            <a:ext cx="25527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89018" y="1851670"/>
            <a:ext cx="3744416" cy="1477328"/>
          </a:xfrm>
          <a:prstGeom prst="rect">
            <a:avLst/>
          </a:prstGeom>
          <a:noFill/>
        </p:spPr>
        <p:txBody>
          <a:bodyPr wrap="square" rtlCol="0">
            <a:spAutoFit/>
          </a:bodyPr>
          <a:lstStyle/>
          <a:p>
            <a:r>
              <a:rPr lang="en-US" altLang="zh-CN" dirty="0"/>
              <a:t>1.</a:t>
            </a:r>
            <a:r>
              <a:rPr lang="zh-CN" altLang="en-US" dirty="0"/>
              <a:t>前端控制器</a:t>
            </a:r>
            <a:endParaRPr lang="en-US" altLang="zh-CN" dirty="0"/>
          </a:p>
          <a:p>
            <a:r>
              <a:rPr lang="en-US" altLang="zh-CN" dirty="0"/>
              <a:t>2.</a:t>
            </a:r>
            <a:r>
              <a:rPr lang="zh-CN" altLang="en-US" dirty="0"/>
              <a:t>视图解析器</a:t>
            </a:r>
            <a:endParaRPr lang="en-US" altLang="zh-CN" dirty="0"/>
          </a:p>
          <a:p>
            <a:r>
              <a:rPr lang="en-US" altLang="zh-CN" dirty="0"/>
              <a:t>3.</a:t>
            </a:r>
            <a:r>
              <a:rPr lang="zh-CN" altLang="en-US" dirty="0"/>
              <a:t>注解映射器</a:t>
            </a:r>
            <a:endParaRPr lang="en-US" altLang="zh-CN" dirty="0"/>
          </a:p>
          <a:p>
            <a:r>
              <a:rPr lang="en-US" altLang="zh-CN" dirty="0"/>
              <a:t>4.</a:t>
            </a:r>
            <a:r>
              <a:rPr lang="zh-CN" altLang="en-US" dirty="0"/>
              <a:t>注解适配器</a:t>
            </a:r>
            <a:endParaRPr lang="en-US" altLang="zh-CN" dirty="0"/>
          </a:p>
          <a:p>
            <a:r>
              <a:rPr lang="en-US" altLang="zh-CN" dirty="0"/>
              <a:t>……</a:t>
            </a:r>
            <a:endParaRPr lang="zh-CN" altLang="en-US" dirty="0"/>
          </a:p>
        </p:txBody>
      </p:sp>
    </p:spTree>
  </p:cSld>
  <p:clrMapOvr>
    <a:masterClrMapping/>
  </p:clrMapOvr>
  <p:transition spd="med">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953526"/>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2055306"/>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57680" y="1813340"/>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Order.java</a:t>
            </a:r>
            <a:r>
              <a:rPr lang="zh-CN" altLang="en-US" sz="1350" dirty="0">
                <a:solidFill>
                  <a:srgbClr val="595959"/>
                </a:solidFill>
                <a:latin typeface="微软雅黑" panose="020B0503020204020204" pitchFamily="34" charset="-122"/>
                <a:ea typeface="微软雅黑" panose="020B0503020204020204" pitchFamily="34" charset="-122"/>
                <a:cs typeface="+mn-ea"/>
              </a:rPr>
              <a:t>类</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a:solidFill>
                  <a:srgbClr val="595959"/>
                </a:solidFill>
                <a:latin typeface="微软雅黑" panose="020B0503020204020204" pitchFamily="34" charset="-122"/>
                <a:ea typeface="微软雅黑" panose="020B0503020204020204" pitchFamily="34" charset="-122"/>
                <a:cs typeface="+mn-ea"/>
              </a:rPr>
              <a:t>HashMap</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sz="1350" dirty="0">
                <a:solidFill>
                  <a:srgbClr val="595959"/>
                </a:solidFill>
                <a:latin typeface="微软雅黑" panose="020B0503020204020204" pitchFamily="34" charset="-122"/>
                <a:ea typeface="微软雅黑" panose="020B0503020204020204" pitchFamily="34" charset="-122"/>
                <a:cs typeface="+mn-ea"/>
              </a:rPr>
              <a:t>，用于封装订单中的商品信息，其中</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sz="1350" dirty="0">
                <a:solidFill>
                  <a:srgbClr val="595959"/>
                </a:solidFill>
                <a:latin typeface="微软雅黑" panose="020B0503020204020204" pitchFamily="34" charset="-122"/>
                <a:ea typeface="微软雅黑" panose="020B0503020204020204" pitchFamily="34" charset="-122"/>
                <a:cs typeface="+mn-ea"/>
              </a:rPr>
              <a:t>的键用来存放商品的类别，</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sz="1350" dirty="0">
                <a:solidFill>
                  <a:srgbClr val="595959"/>
                </a:solidFill>
                <a:latin typeface="微软雅黑" panose="020B0503020204020204" pitchFamily="34" charset="-122"/>
                <a:ea typeface="微软雅黑" panose="020B0503020204020204" pitchFamily="34" charset="-122"/>
                <a:cs typeface="+mn-ea"/>
              </a:rPr>
              <a:t>的值用来存放商品类别对应的商品</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903513"/>
            <a:ext cx="5499125" cy="1453157"/>
          </a:xfrm>
          <a:prstGeom prst="rect">
            <a:avLst/>
          </a:prstGeom>
        </p:spPr>
      </p:pic>
      <p:sp>
        <p:nvSpPr>
          <p:cNvPr id="4" name="矩形 3"/>
          <p:cNvSpPr/>
          <p:nvPr/>
        </p:nvSpPr>
        <p:spPr>
          <a:xfrm>
            <a:off x="2096264" y="2952930"/>
            <a:ext cx="5157366" cy="1925399"/>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Order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订单</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HashMap&lt;</a:t>
            </a:r>
            <a:r>
              <a:rPr lang="en-US" altLang="zh-CN" sz="1350" dirty="0" err="1">
                <a:solidFill>
                  <a:srgbClr val="595959"/>
                </a:solidFill>
                <a:latin typeface="微软雅黑" panose="020B0503020204020204" pitchFamily="34" charset="-122"/>
                <a:ea typeface="微软雅黑" panose="020B0503020204020204" pitchFamily="34" charset="-122"/>
                <a:cs typeface="+mn-ea"/>
              </a:rPr>
              <a:t>String,Product</a:t>
            </a:r>
            <a:r>
              <a:rPr lang="en-US" altLang="zh-CN" sz="1350" dirty="0">
                <a:solidFill>
                  <a:srgbClr val="595959"/>
                </a:solidFill>
                <a:latin typeface="微软雅黑" panose="020B0503020204020204" pitchFamily="34" charset="-122"/>
                <a:ea typeface="微软雅黑" panose="020B0503020204020204" pitchFamily="34" charset="-122"/>
                <a:cs typeface="+mn-ea"/>
              </a:rPr>
              <a:t>&gt;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商品信息</a:t>
            </a: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52658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669389" y="818397"/>
            <a:ext cx="27239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879403" y="913301"/>
            <a:ext cx="2525050"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属性为</a:t>
            </a:r>
            <a:r>
              <a:rPr lang="en-US" altLang="zh-CN" sz="1500" dirty="0">
                <a:solidFill>
                  <a:srgbClr val="1369B2"/>
                </a:solidFill>
                <a:latin typeface="微软雅黑" panose="020B0503020204020204" pitchFamily="34" charset="-122"/>
                <a:ea typeface="微软雅黑" panose="020B0503020204020204" pitchFamily="34" charset="-122"/>
              </a:rPr>
              <a:t>Map</a:t>
            </a:r>
            <a:r>
              <a:rPr lang="zh-CN" altLang="zh-CN" sz="1500" dirty="0">
                <a:solidFill>
                  <a:srgbClr val="1369B2"/>
                </a:solidFill>
                <a:latin typeface="微软雅黑" panose="020B0503020204020204" pitchFamily="34" charset="-122"/>
                <a:ea typeface="微软雅黑" panose="020B0503020204020204" pitchFamily="34" charset="-122"/>
              </a:rPr>
              <a:t>类型的数据绑定</a:t>
            </a:r>
          </a:p>
        </p:txBody>
      </p:sp>
      <p:sp>
        <p:nvSpPr>
          <p:cNvPr id="2" name="文本框 1"/>
          <p:cNvSpPr txBox="1"/>
          <p:nvPr/>
        </p:nvSpPr>
        <p:spPr>
          <a:xfrm>
            <a:off x="3393758" y="818198"/>
            <a:ext cx="5141792" cy="507831"/>
          </a:xfrm>
          <a:prstGeom prst="rect">
            <a:avLst/>
          </a:prstGeom>
          <a:noFill/>
        </p:spPr>
        <p:txBody>
          <a:bodyPr wrap="none" rtlCol="0" anchor="t">
            <a:spAutoFit/>
          </a:bodyPr>
          <a:lstStyle/>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接下来，通过一个获取订单信息的案例，演示复杂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中属性为</a:t>
            </a:r>
          </a:p>
          <a:p>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Map</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类型的数据绑定，具体实现如下。</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OrderController.java</a:t>
            </a:r>
            <a:r>
              <a:rPr lang="zh-CN" altLang="en-US" sz="1350" dirty="0">
                <a:solidFill>
                  <a:srgbClr val="595959"/>
                </a:solidFill>
                <a:latin typeface="微软雅黑" panose="020B0503020204020204" pitchFamily="34" charset="-122"/>
                <a:ea typeface="微软雅黑" panose="020B0503020204020204" pitchFamily="34" charset="-122"/>
                <a:cs typeface="+mn-ea"/>
              </a:rPr>
              <a:t>类</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方法，用于获取客户端提交的订单信息，并将获取到的订单信息打印在控制台。</a:t>
            </a:r>
            <a:r>
              <a:rPr lang="en-US" altLang="zh-CN" sz="1350"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193471" y="1866557"/>
            <a:ext cx="6849093" cy="2862791"/>
          </a:xfrm>
          <a:prstGeom prst="rect">
            <a:avLst/>
          </a:prstGeom>
        </p:spPr>
      </p:pic>
      <p:sp>
        <p:nvSpPr>
          <p:cNvPr id="4" name="矩形 3"/>
          <p:cNvSpPr/>
          <p:nvPr/>
        </p:nvSpPr>
        <p:spPr>
          <a:xfrm>
            <a:off x="1433947" y="1875243"/>
            <a:ext cx="7134101"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sz="1200" dirty="0">
                <a:solidFill>
                  <a:srgbClr val="595959"/>
                </a:solidFill>
                <a:latin typeface="微软雅黑" panose="020B0503020204020204" pitchFamily="34" charset="-122"/>
                <a:ea typeface="微软雅黑" panose="020B0503020204020204" pitchFamily="34" charset="-122"/>
                <a:cs typeface="+mn-ea"/>
              </a:rPr>
              <a:t>(Order order)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order.getOrderId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获取订单</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获取商品信息</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HashMap&lt;String, Product&gt;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order.getProductInfo</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Set&lt;String&gt; keys =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orderInfo.keySet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订单</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订单商品信息</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for (String key : keys) {	Product product =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orderInfo.get</a:t>
            </a:r>
            <a:r>
              <a:rPr lang="en-US" altLang="zh-CN" sz="1200" dirty="0">
                <a:solidFill>
                  <a:srgbClr val="595959"/>
                </a:solidFill>
                <a:latin typeface="微软雅黑" panose="020B0503020204020204" pitchFamily="34" charset="-122"/>
                <a:ea typeface="微软雅黑" panose="020B0503020204020204" pitchFamily="34" charset="-122"/>
                <a:cs typeface="+mn-ea"/>
              </a:rPr>
              <a:t>(key);</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product.getProId</a:t>
            </a:r>
            <a:r>
              <a:rPr lang="en-US" altLang="zh-CN" sz="1200" dirty="0">
                <a:solidFill>
                  <a:srgbClr val="595959"/>
                </a:solidFill>
                <a:latin typeface="微软雅黑" panose="020B0503020204020204" pitchFamily="34" charset="-122"/>
                <a:ea typeface="微软雅黑" panose="020B0503020204020204" pitchFamily="34" charset="-122"/>
                <a:cs typeface="+mn-ea"/>
              </a:rPr>
              <a:t>();String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product.getProName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 key+"</a:t>
            </a:r>
            <a:r>
              <a:rPr lang="zh-CN" altLang="zh-CN" sz="1200" dirty="0">
                <a:solidFill>
                  <a:srgbClr val="595959"/>
                </a:solidFill>
                <a:latin typeface="微软雅黑" panose="020B0503020204020204" pitchFamily="34" charset="-122"/>
                <a:ea typeface="微软雅黑" panose="020B0503020204020204" pitchFamily="34" charset="-122"/>
                <a:cs typeface="+mn-ea"/>
              </a:rPr>
              <a:t>类</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商品</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创建一个订单信息页面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中创建一个表单用于提交订单信息。表单提交时，表单数据分别封装到</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的</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orderId</a:t>
            </a:r>
            <a:r>
              <a:rPr lang="zh-CN" altLang="zh-CN" sz="1350" dirty="0">
                <a:solidFill>
                  <a:srgbClr val="595959"/>
                </a:solidFill>
                <a:latin typeface="微软雅黑" panose="020B0503020204020204" pitchFamily="34" charset="-122"/>
                <a:ea typeface="微软雅黑" panose="020B0503020204020204" pitchFamily="34" charset="-122"/>
                <a:cs typeface="+mn-ea"/>
              </a:rPr>
              <a:t>属性和商品信息属性</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sz="1350" dirty="0">
                <a:solidFill>
                  <a:srgbClr val="595959"/>
                </a:solidFill>
                <a:latin typeface="微软雅黑" panose="020B0503020204020204" pitchFamily="34" charset="-122"/>
                <a:ea typeface="微软雅黑" panose="020B0503020204020204" pitchFamily="34" charset="-122"/>
                <a:cs typeface="+mn-ea"/>
              </a:rPr>
              <a:t>中</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961613" y="1884370"/>
            <a:ext cx="7321427" cy="2806587"/>
          </a:xfrm>
          <a:prstGeom prst="rect">
            <a:avLst/>
          </a:prstGeom>
        </p:spPr>
      </p:pic>
      <p:sp>
        <p:nvSpPr>
          <p:cNvPr id="4" name="矩形 3"/>
          <p:cNvSpPr/>
          <p:nvPr/>
        </p:nvSpPr>
        <p:spPr>
          <a:xfrm>
            <a:off x="1059874" y="1857430"/>
            <a:ext cx="7445828"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en-US" sz="1200" dirty="0">
                <a:solidFill>
                  <a:srgbClr val="595959"/>
                </a:solidFill>
                <a:latin typeface="微软雅黑" panose="020B0503020204020204" pitchFamily="34" charset="-122"/>
                <a:ea typeface="微软雅黑" panose="020B0503020204020204" pitchFamily="34" charset="-122"/>
                <a:cs typeface="+mn-ea"/>
              </a:rPr>
              <a:t>只展示了</a:t>
            </a:r>
            <a:r>
              <a:rPr lang="en-US" altLang="zh-CN" sz="1200" dirty="0">
                <a:solidFill>
                  <a:srgbClr val="595959"/>
                </a:solidFill>
                <a:latin typeface="微软雅黑" panose="020B0503020204020204" pitchFamily="34" charset="-122"/>
                <a:ea typeface="微软雅黑" panose="020B0503020204020204" pitchFamily="34" charset="-122"/>
                <a:cs typeface="+mn-ea"/>
              </a:rPr>
              <a:t>form</a:t>
            </a:r>
            <a:r>
              <a:rPr lang="zh-CN" altLang="en-US" sz="1200" dirty="0">
                <a:solidFill>
                  <a:srgbClr val="595959"/>
                </a:solidFill>
                <a:latin typeface="微软雅黑" panose="020B0503020204020204" pitchFamily="34" charset="-122"/>
                <a:ea typeface="微软雅黑" panose="020B0503020204020204" pitchFamily="34" charset="-122"/>
                <a:cs typeface="+mn-ea"/>
              </a:rPr>
              <a:t>表单的内容，和一条标签内容</a:t>
            </a:r>
            <a:r>
              <a:rPr lang="en-US" altLang="zh-CN" sz="12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orderInfo"method</a:t>
            </a:r>
            <a:r>
              <a:rPr lang="en-US" altLang="zh-CN" sz="12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&lt;table border="1"&gt;&lt;tr&gt;&lt;td </a:t>
            </a:r>
            <a:r>
              <a:rPr lang="en-US" altLang="zh-CN" sz="1200" dirty="0" err="1">
                <a:solidFill>
                  <a:srgbClr val="595959"/>
                </a:solidFill>
                <a:latin typeface="微软雅黑" panose="020B0503020204020204" pitchFamily="34" charset="-122"/>
                <a:ea typeface="微软雅黑" panose="020B0503020204020204" pitchFamily="34" charset="-122"/>
                <a:cs typeface="+mn-ea"/>
              </a:rPr>
              <a:t>colspan</a:t>
            </a:r>
            <a:r>
              <a:rPr lang="en-US" altLang="zh-CN" sz="1200" dirty="0">
                <a:solidFill>
                  <a:srgbClr val="595959"/>
                </a:solidFill>
                <a:latin typeface="微软雅黑" panose="020B0503020204020204" pitchFamily="34" charset="-122"/>
                <a:ea typeface="微软雅黑" panose="020B0503020204020204" pitchFamily="34" charset="-122"/>
                <a:cs typeface="+mn-ea"/>
              </a:rPr>
              <a:t>="2"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订单</a:t>
            </a:r>
            <a:r>
              <a:rPr lang="en-US" altLang="zh-CN" sz="1200" dirty="0">
                <a:solidFill>
                  <a:srgbClr val="595959"/>
                </a:solidFill>
                <a:latin typeface="微软雅黑" panose="020B0503020204020204" pitchFamily="34" charset="-122"/>
                <a:ea typeface="微软雅黑" panose="020B0503020204020204" pitchFamily="34" charset="-122"/>
                <a:cs typeface="+mn-ea"/>
              </a:rPr>
              <a:t>id:&lt;input type="text"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value="1"&gt;&lt;/td&gt;&lt;/tr&gt;</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&lt;tr&gt;&lt;td&gt;</a:t>
            </a:r>
            <a:r>
              <a:rPr lang="zh-CN" altLang="zh-CN" sz="1200" dirty="0">
                <a:solidFill>
                  <a:srgbClr val="595959"/>
                </a:solidFill>
                <a:latin typeface="微软雅黑" panose="020B0503020204020204" pitchFamily="34" charset="-122"/>
                <a:ea typeface="微软雅黑" panose="020B0503020204020204" pitchFamily="34" charset="-122"/>
                <a:cs typeface="+mn-ea"/>
              </a:rPr>
              <a:t>商品</a:t>
            </a:r>
            <a:r>
              <a:rPr lang="en-US" altLang="zh-CN" sz="1200" dirty="0">
                <a:solidFill>
                  <a:srgbClr val="595959"/>
                </a:solidFill>
                <a:latin typeface="微软雅黑" panose="020B0503020204020204" pitchFamily="34" charset="-122"/>
                <a:ea typeface="微软雅黑" panose="020B0503020204020204" pitchFamily="34" charset="-122"/>
                <a:cs typeface="+mn-ea"/>
              </a:rPr>
              <a:t>Id&lt;/td&gt;&lt;td&gt;</a:t>
            </a:r>
            <a:r>
              <a:rPr lang="zh-CN" altLang="zh-CN" sz="12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&lt;tr&gt;&lt;td&gt;&lt;input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生鲜</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value="1"type="text"&gt;&lt;/td&gt;</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&lt;td&gt;&lt;input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生鲜</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 value="</a:t>
            </a:r>
            <a:r>
              <a:rPr lang="zh-CN" altLang="zh-CN" sz="1200" dirty="0">
                <a:solidFill>
                  <a:srgbClr val="595959"/>
                </a:solidFill>
                <a:latin typeface="微软雅黑" panose="020B0503020204020204" pitchFamily="34" charset="-122"/>
                <a:ea typeface="微软雅黑" panose="020B0503020204020204" pitchFamily="34" charset="-122"/>
                <a:cs typeface="+mn-ea"/>
              </a:rPr>
              <a:t>三文鱼</a:t>
            </a:r>
            <a:r>
              <a:rPr lang="en-US" altLang="zh-CN" sz="1200" dirty="0">
                <a:solidFill>
                  <a:srgbClr val="595959"/>
                </a:solidFill>
                <a:latin typeface="微软雅黑" panose="020B0503020204020204" pitchFamily="34" charset="-122"/>
                <a:ea typeface="微软雅黑" panose="020B0503020204020204" pitchFamily="34" charset="-122"/>
                <a:cs typeface="+mn-ea"/>
              </a:rPr>
              <a:t>" type="text"&gt;&lt;/td&gt;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&lt;/tr&gt;&lt;tr&gt;&lt;/tr&gt;&lt;/table&gt;</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提交</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&lt;/form&gt;</a:t>
            </a: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42834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4121641"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数据绑定到</a:t>
            </a:r>
            <a:r>
              <a:rPr lang="en-US" altLang="zh-CN" sz="1500" dirty="0">
                <a:solidFill>
                  <a:srgbClr val="1369B2"/>
                </a:solidFill>
                <a:latin typeface="微软雅黑" panose="020B0503020204020204" pitchFamily="34" charset="-122"/>
                <a:ea typeface="微软雅黑" panose="020B0503020204020204" pitchFamily="34" charset="-122"/>
              </a:rPr>
              <a:t>Map</a:t>
            </a:r>
            <a:r>
              <a:rPr lang="zh-CN" altLang="en-US" sz="1500" dirty="0">
                <a:solidFill>
                  <a:srgbClr val="1369B2"/>
                </a:solidFill>
                <a:latin typeface="微软雅黑" panose="020B0503020204020204" pitchFamily="34" charset="-122"/>
                <a:ea typeface="微软雅黑" panose="020B0503020204020204" pitchFamily="34" charset="-122"/>
              </a:rPr>
              <a:t>类型的属性时的参数命名要求</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159956"/>
            <a:ext cx="6657477" cy="142547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数据绑定时，如果数据绑定到</a:t>
            </a:r>
            <a:r>
              <a:rPr lang="en-US" altLang="zh-CN" sz="1350" dirty="0">
                <a:solidFill>
                  <a:srgbClr val="595959"/>
                </a:solidFill>
                <a:latin typeface="微软雅黑" panose="020B0503020204020204" pitchFamily="34" charset="-122"/>
              </a:rPr>
              <a:t>Map</a:t>
            </a:r>
            <a:r>
              <a:rPr lang="zh-CN" altLang="zh-CN" sz="1350" dirty="0">
                <a:solidFill>
                  <a:srgbClr val="595959"/>
                </a:solidFill>
                <a:latin typeface="微软雅黑" panose="020B0503020204020204" pitchFamily="34" charset="-122"/>
              </a:rPr>
              <a:t>类型的属性，客户端请求的参数名称（本例中指</a:t>
            </a:r>
            <a:r>
              <a:rPr lang="en-US" altLang="zh-CN" sz="1350" dirty="0">
                <a:solidFill>
                  <a:srgbClr val="595959"/>
                </a:solidFill>
                <a:latin typeface="微软雅黑" panose="020B0503020204020204" pitchFamily="34" charset="-122"/>
              </a:rPr>
              <a:t>form</a:t>
            </a:r>
            <a:r>
              <a:rPr lang="zh-CN" altLang="zh-CN" sz="1350" dirty="0">
                <a:solidFill>
                  <a:srgbClr val="595959"/>
                </a:solidFill>
                <a:latin typeface="微软雅黑" panose="020B0503020204020204" pitchFamily="34" charset="-122"/>
              </a:rPr>
              <a:t>表单内各元素</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的属性值）必须与</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类的层次结构名称保持一致，并使用键值的映射格式描述对象在</a:t>
            </a:r>
            <a:r>
              <a:rPr lang="en-US" altLang="zh-CN" sz="1350" dirty="0">
                <a:solidFill>
                  <a:srgbClr val="595959"/>
                </a:solidFill>
                <a:latin typeface="微软雅黑" panose="020B0503020204020204" pitchFamily="34" charset="-122"/>
              </a:rPr>
              <a:t>Map</a:t>
            </a:r>
            <a:r>
              <a:rPr lang="zh-CN" altLang="zh-CN" sz="1350" dirty="0">
                <a:solidFill>
                  <a:srgbClr val="595959"/>
                </a:solidFill>
                <a:latin typeface="微软雅黑" panose="020B0503020204020204" pitchFamily="34" charset="-122"/>
              </a:rPr>
              <a:t>中的位置，即客户端参数名称必须和要绑定的</a:t>
            </a:r>
            <a:r>
              <a:rPr lang="en-US" altLang="zh-CN" sz="1350" dirty="0">
                <a:solidFill>
                  <a:srgbClr val="595959"/>
                </a:solidFill>
                <a:latin typeface="微软雅黑" panose="020B0503020204020204" pitchFamily="34" charset="-122"/>
              </a:rPr>
              <a:t>Map</a:t>
            </a:r>
            <a:r>
              <a:rPr lang="zh-CN" altLang="zh-CN" sz="1350" dirty="0">
                <a:solidFill>
                  <a:srgbClr val="595959"/>
                </a:solidFill>
                <a:latin typeface="微软雅黑" panose="020B0503020204020204" pitchFamily="34" charset="-122"/>
              </a:rPr>
              <a:t>中的具体对象的具体属性的名称保持一致。</a:t>
            </a:r>
          </a:p>
        </p:txBody>
      </p:sp>
      <p:sp>
        <p:nvSpPr>
          <p:cNvPr id="13" name="圆角矩形 12"/>
          <p:cNvSpPr/>
          <p:nvPr/>
        </p:nvSpPr>
        <p:spPr>
          <a:xfrm>
            <a:off x="977291" y="1851989"/>
            <a:ext cx="7345680" cy="19011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79919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50380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项目，在浏览器中访问订单信息页面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063591" y="2209324"/>
            <a:ext cx="5017500" cy="189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显示效果图所示的页面中，单击左下角“提交”按钮，</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sz="1350" dirty="0">
                <a:solidFill>
                  <a:srgbClr val="595959"/>
                </a:solidFill>
                <a:latin typeface="微软雅黑" panose="020B0503020204020204" pitchFamily="34" charset="-122"/>
                <a:ea typeface="微软雅黑" panose="020B0503020204020204" pitchFamily="34" charset="-122"/>
                <a:cs typeface="+mn-ea"/>
              </a:rPr>
              <a:t>表单中的订单信息发送到服务器端的</a:t>
            </a:r>
            <a:r>
              <a:rPr lang="en-US" altLang="zh-CN" sz="1350"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方法进行处理，控制台打印信息如图所示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21043" y="3707607"/>
            <a:ext cx="7523321"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由图所示打印的信息可以得出，客户端中的请求参数成功绑定到了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getOrderInfo</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形参中，完成了复杂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中属性为</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Map</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705326" y="1990249"/>
            <a:ext cx="7732719"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4820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0" y="1981201"/>
            <a:ext cx="3492818"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en-US" altLang="zh-CN" sz="1500" dirty="0">
                <a:solidFill>
                  <a:srgbClr val="1369B2"/>
                </a:solidFill>
                <a:latin typeface="微软雅黑" panose="020B0503020204020204" pitchFamily="34" charset="-122"/>
                <a:ea typeface="微软雅黑" panose="020B0503020204020204" pitchFamily="34" charset="-122"/>
              </a:rPr>
              <a:t>JSON</a:t>
            </a:r>
            <a:r>
              <a:rPr lang="zh-CN" altLang="en-US" sz="1500" dirty="0">
                <a:solidFill>
                  <a:srgbClr val="1369B2"/>
                </a:solidFill>
                <a:latin typeface="微软雅黑" panose="020B0503020204020204" pitchFamily="34" charset="-122"/>
                <a:ea typeface="微软雅黑" panose="020B0503020204020204" pitchFamily="34" charset="-122"/>
              </a:rPr>
              <a:t>数据绑定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a:t>
            </a:r>
            <a:r>
              <a:rPr lang="en-US" altLang="zh-CN" sz="1500" dirty="0">
                <a:solidFill>
                  <a:srgbClr val="595959"/>
                </a:solidFill>
                <a:latin typeface="微软雅黑" panose="020B0503020204020204" pitchFamily="34" charset="-122"/>
                <a:ea typeface="微软雅黑" panose="020B0503020204020204" pitchFamily="34" charset="-122"/>
              </a:rPr>
              <a:t>JSON</a:t>
            </a:r>
            <a:r>
              <a:rPr lang="zh-CN" altLang="en-US" sz="1500" dirty="0">
                <a:solidFill>
                  <a:srgbClr val="595959"/>
                </a:solidFill>
                <a:latin typeface="微软雅黑" panose="020B0503020204020204" pitchFamily="34" charset="-122"/>
                <a:ea typeface="微软雅黑" panose="020B0503020204020204" pitchFamily="34" charset="-122"/>
              </a:rPr>
              <a:t>格式进行数据绑定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42834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881191"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消息转换器</a:t>
            </a:r>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HttpMessageConverter</a:t>
            </a:r>
            <a:r>
              <a:rPr lang="zh-CN" altLang="zh-CN" sz="1500" dirty="0">
                <a:solidFill>
                  <a:srgbClr val="1369B2"/>
                </a:solidFill>
                <a:latin typeface="微软雅黑" panose="020B0503020204020204" pitchFamily="34" charset="-122"/>
                <a:ea typeface="微软雅黑" panose="020B0503020204020204" pitchFamily="34" charset="-122"/>
              </a:rPr>
              <a:t>接口</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056965"/>
            <a:ext cx="6657477" cy="230657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客户端不同的请求，</a:t>
            </a:r>
            <a:r>
              <a:rPr lang="en-US" altLang="zh-CN" sz="1350" dirty="0" err="1">
                <a:solidFill>
                  <a:srgbClr val="595959"/>
                </a:solidFill>
                <a:latin typeface="微软雅黑" panose="020B0503020204020204" pitchFamily="34" charset="-122"/>
              </a:rPr>
              <a:t>HttpServletRequest</a:t>
            </a:r>
            <a:r>
              <a:rPr lang="zh-CN" altLang="zh-CN" sz="1350" dirty="0">
                <a:solidFill>
                  <a:srgbClr val="595959"/>
                </a:solidFill>
                <a:latin typeface="微软雅黑" panose="020B0503020204020204" pitchFamily="34" charset="-122"/>
              </a:rPr>
              <a:t>中数据的</a:t>
            </a:r>
            <a:r>
              <a:rPr lang="en-US" altLang="zh-CN" sz="1350" dirty="0">
                <a:solidFill>
                  <a:srgbClr val="595959"/>
                </a:solidFill>
                <a:latin typeface="微软雅黑" panose="020B0503020204020204" pitchFamily="34" charset="-122"/>
              </a:rPr>
              <a:t>MediaType</a:t>
            </a:r>
            <a:r>
              <a:rPr lang="zh-CN" altLang="zh-CN" sz="1350" dirty="0">
                <a:solidFill>
                  <a:srgbClr val="595959"/>
                </a:solidFill>
                <a:latin typeface="微软雅黑" panose="020B0503020204020204" pitchFamily="34" charset="-122"/>
              </a:rPr>
              <a:t>可能会不同，如果想将</a:t>
            </a:r>
            <a:r>
              <a:rPr lang="en-US" altLang="zh-CN" sz="1350" dirty="0" err="1">
                <a:solidFill>
                  <a:srgbClr val="595959"/>
                </a:solidFill>
                <a:latin typeface="微软雅黑" panose="020B0503020204020204" pitchFamily="34" charset="-122"/>
              </a:rPr>
              <a:t>HttpServletRequest</a:t>
            </a:r>
            <a:r>
              <a:rPr lang="zh-CN" altLang="zh-CN" sz="1350" dirty="0">
                <a:solidFill>
                  <a:srgbClr val="595959"/>
                </a:solidFill>
                <a:latin typeface="微软雅黑" panose="020B0503020204020204" pitchFamily="34" charset="-122"/>
              </a:rPr>
              <a:t>中的数据转换成指定对象，或者将对象转换成指定格式的数据，就需要使用对应的消息转换器来实现。</a:t>
            </a: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中提供了一个</a:t>
            </a:r>
            <a:r>
              <a:rPr lang="en-US" altLang="zh-CN" sz="1350" dirty="0" err="1">
                <a:solidFill>
                  <a:srgbClr val="595959"/>
                </a:solidFill>
                <a:latin typeface="微软雅黑" panose="020B0503020204020204" pitchFamily="34" charset="-122"/>
              </a:rPr>
              <a:t>HttpMessageConverter</a:t>
            </a:r>
            <a:r>
              <a:rPr lang="zh-CN" altLang="zh-CN" sz="1350" dirty="0">
                <a:solidFill>
                  <a:srgbClr val="595959"/>
                </a:solidFill>
                <a:latin typeface="微软雅黑" panose="020B0503020204020204" pitchFamily="34" charset="-122"/>
              </a:rPr>
              <a:t>接口作为消息转换器。因为数据的类型有多种，所以</a:t>
            </a: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中提供了多个</a:t>
            </a:r>
            <a:r>
              <a:rPr lang="en-US" altLang="zh-CN" sz="1350" dirty="0" err="1">
                <a:solidFill>
                  <a:srgbClr val="595959"/>
                </a:solidFill>
                <a:latin typeface="微软雅黑" panose="020B0503020204020204" pitchFamily="34" charset="-122"/>
              </a:rPr>
              <a:t>HttpMessageConverter</a:t>
            </a:r>
            <a:r>
              <a:rPr lang="zh-CN" altLang="zh-CN" sz="1350" dirty="0">
                <a:solidFill>
                  <a:srgbClr val="595959"/>
                </a:solidFill>
                <a:latin typeface="微软雅黑" panose="020B0503020204020204" pitchFamily="34" charset="-122"/>
              </a:rPr>
              <a:t>接口的实现类，其中</a:t>
            </a:r>
            <a:r>
              <a:rPr lang="en-US" altLang="zh-CN" sz="1350" dirty="0">
                <a:solidFill>
                  <a:srgbClr val="595959"/>
                </a:solidFill>
                <a:latin typeface="微软雅黑" panose="020B0503020204020204" pitchFamily="34" charset="-122"/>
              </a:rPr>
              <a:t>MappingJackson2HttpMessageConverter</a:t>
            </a:r>
            <a:r>
              <a:rPr lang="zh-CN" altLang="zh-CN" sz="1350" dirty="0">
                <a:solidFill>
                  <a:srgbClr val="595959"/>
                </a:solidFill>
                <a:latin typeface="微软雅黑" panose="020B0503020204020204" pitchFamily="34" charset="-122"/>
              </a:rPr>
              <a:t>是</a:t>
            </a:r>
            <a:r>
              <a:rPr lang="en-US" altLang="zh-CN" sz="1350" dirty="0" err="1">
                <a:solidFill>
                  <a:srgbClr val="595959"/>
                </a:solidFill>
                <a:latin typeface="微软雅黑" panose="020B0503020204020204" pitchFamily="34" charset="-122"/>
              </a:rPr>
              <a:t>HttpMessageConverter</a:t>
            </a:r>
            <a:r>
              <a:rPr lang="zh-CN" altLang="zh-CN" sz="1350" dirty="0">
                <a:solidFill>
                  <a:srgbClr val="595959"/>
                </a:solidFill>
                <a:latin typeface="微软雅黑" panose="020B0503020204020204" pitchFamily="34" charset="-122"/>
              </a:rPr>
              <a:t>接口的实现类之一，在处理请求时，可以将请求的</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报文绑定到处理器的形参对象，在响应请求时，将处理器的返回值转换成</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报文</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1936032"/>
            <a:ext cx="7345680" cy="2784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88323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47849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5235616"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4968027" cy="323165"/>
          </a:xfrm>
          <a:prstGeom prst="rect">
            <a:avLst/>
          </a:prstGeom>
          <a:noFill/>
        </p:spPr>
        <p:txBody>
          <a:bodyPr wrap="none" rtlCol="0">
            <a:spAutoFit/>
          </a:bodyPr>
          <a:lstStyle/>
          <a:p>
            <a:r>
              <a:rPr lang="en-US" altLang="zh-CN" sz="1500" dirty="0" err="1">
                <a:solidFill>
                  <a:srgbClr val="1369B2"/>
                </a:solidFill>
                <a:latin typeface="微软雅黑" panose="020B0503020204020204" pitchFamily="34" charset="-122"/>
                <a:ea typeface="微软雅黑" panose="020B0503020204020204" pitchFamily="34" charset="-122"/>
              </a:rPr>
              <a:t>HttpMessageConverter</a:t>
            </a:r>
            <a:r>
              <a:rPr lang="zh-CN" altLang="en-US" sz="1500" dirty="0">
                <a:solidFill>
                  <a:srgbClr val="1369B2"/>
                </a:solidFill>
                <a:latin typeface="微软雅黑" panose="020B0503020204020204" pitchFamily="34" charset="-122"/>
                <a:ea typeface="微软雅黑" panose="020B0503020204020204" pitchFamily="34" charset="-122"/>
              </a:rPr>
              <a:t>与</a:t>
            </a:r>
            <a:r>
              <a:rPr lang="en-US" altLang="zh-CN" sz="1500" dirty="0">
                <a:solidFill>
                  <a:srgbClr val="1369B2"/>
                </a:solidFill>
                <a:latin typeface="微软雅黑" panose="020B0503020204020204" pitchFamily="34" charset="-122"/>
                <a:ea typeface="微软雅黑" panose="020B0503020204020204" pitchFamily="34" charset="-122"/>
              </a:rPr>
              <a:t>Converter</a:t>
            </a:r>
            <a:r>
              <a:rPr lang="zh-CN" altLang="en-US" sz="1500" dirty="0">
                <a:solidFill>
                  <a:srgbClr val="1369B2"/>
                </a:solidFill>
                <a:latin typeface="微软雅黑" panose="020B0503020204020204" pitchFamily="34" charset="-122"/>
                <a:ea typeface="微软雅黑" panose="020B0503020204020204" pitchFamily="34" charset="-122"/>
              </a:rPr>
              <a:t>类型转换器的区别</a:t>
            </a: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422129"/>
            <a:ext cx="6657477" cy="133640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FF0000"/>
                </a:solidFill>
                <a:latin typeface="微软雅黑" panose="020B0503020204020204" pitchFamily="34" charset="-122"/>
              </a:rPr>
              <a:t>需要注意的是</a:t>
            </a:r>
            <a:r>
              <a:rPr lang="zh-CN"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HttpMessageConverter</a:t>
            </a:r>
            <a:r>
              <a:rPr lang="zh-CN" altLang="zh-CN" sz="1350" dirty="0">
                <a:solidFill>
                  <a:srgbClr val="595959"/>
                </a:solidFill>
                <a:latin typeface="微软雅黑" panose="020B0503020204020204" pitchFamily="34" charset="-122"/>
              </a:rPr>
              <a:t>消息转换器和之前所学习的</a:t>
            </a:r>
            <a:r>
              <a:rPr lang="en-US" altLang="zh-CN" sz="1350" dirty="0">
                <a:solidFill>
                  <a:srgbClr val="595959"/>
                </a:solidFill>
                <a:latin typeface="微软雅黑" panose="020B0503020204020204" pitchFamily="34" charset="-122"/>
              </a:rPr>
              <a:t>Converter</a:t>
            </a:r>
            <a:r>
              <a:rPr lang="zh-CN" altLang="zh-CN" sz="1350" dirty="0">
                <a:solidFill>
                  <a:srgbClr val="595959"/>
                </a:solidFill>
                <a:latin typeface="微软雅黑" panose="020B0503020204020204" pitchFamily="34" charset="-122"/>
              </a:rPr>
              <a:t>类型转换器是有区别的。</a:t>
            </a:r>
            <a:r>
              <a:rPr lang="en-US" altLang="zh-CN" sz="1350" dirty="0" err="1">
                <a:solidFill>
                  <a:srgbClr val="595959"/>
                </a:solidFill>
                <a:latin typeface="微软雅黑" panose="020B0503020204020204" pitchFamily="34" charset="-122"/>
              </a:rPr>
              <a:t>HttpMessageConverter</a:t>
            </a:r>
            <a:r>
              <a:rPr lang="zh-CN" altLang="zh-CN" sz="1350" dirty="0">
                <a:solidFill>
                  <a:srgbClr val="595959"/>
                </a:solidFill>
                <a:latin typeface="微软雅黑" panose="020B0503020204020204" pitchFamily="34" charset="-122"/>
              </a:rPr>
              <a:t>消息转换器用于将请求消息中的报文数据转换成指定对象，或者将对象转换成指定格式的报文进行响应；</a:t>
            </a:r>
            <a:r>
              <a:rPr lang="en-US" altLang="zh-CN" sz="1350" dirty="0">
                <a:solidFill>
                  <a:srgbClr val="595959"/>
                </a:solidFill>
                <a:latin typeface="微软雅黑" panose="020B0503020204020204" pitchFamily="34" charset="-122"/>
              </a:rPr>
              <a:t>Converter</a:t>
            </a:r>
            <a:r>
              <a:rPr lang="zh-CN" altLang="zh-CN" sz="1350" dirty="0">
                <a:solidFill>
                  <a:srgbClr val="595959"/>
                </a:solidFill>
                <a:latin typeface="微软雅黑" panose="020B0503020204020204" pitchFamily="34" charset="-122"/>
              </a:rPr>
              <a:t>类型转换器用于对象之间的类型转换</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247758"/>
            <a:ext cx="7345680" cy="16710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19496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6858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87787" y="137435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654630" y="147613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034064" y="1374458"/>
            <a:ext cx="6651308"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35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350"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sz="1350" dirty="0">
                <a:solidFill>
                  <a:srgbClr val="595959"/>
                </a:solidFill>
                <a:latin typeface="微软雅黑" panose="020B0503020204020204" pitchFamily="34" charset="-122"/>
                <a:ea typeface="微软雅黑" panose="020B0503020204020204" pitchFamily="34" charset="-122"/>
                <a:cs typeface="+mn-ea"/>
              </a:rPr>
              <a:t>Jackson</a:t>
            </a:r>
            <a:r>
              <a:rPr lang="zh-CN" altLang="zh-CN" sz="1350" dirty="0">
                <a:solidFill>
                  <a:srgbClr val="595959"/>
                </a:solidFill>
                <a:latin typeface="微软雅黑" panose="020B0503020204020204" pitchFamily="34" charset="-122"/>
                <a:ea typeface="微软雅黑" panose="020B0503020204020204" pitchFamily="34" charset="-122"/>
                <a:cs typeface="+mn-ea"/>
              </a:rPr>
              <a:t>的依赖。</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172516"/>
            <a:ext cx="5499125" cy="2284856"/>
          </a:xfrm>
          <a:prstGeom prst="rect">
            <a:avLst/>
          </a:prstGeom>
        </p:spPr>
      </p:pic>
      <p:sp>
        <p:nvSpPr>
          <p:cNvPr id="4" name="矩形 3"/>
          <p:cNvSpPr/>
          <p:nvPr/>
        </p:nvSpPr>
        <p:spPr>
          <a:xfrm>
            <a:off x="2096264" y="2151346"/>
            <a:ext cx="5157366" cy="2275688"/>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&lt;!--Jackson</a:t>
            </a:r>
            <a:r>
              <a:rPr lang="zh-CN" altLang="zh-CN" sz="1200" dirty="0">
                <a:solidFill>
                  <a:srgbClr val="595959"/>
                </a:solidFill>
                <a:latin typeface="微软雅黑" panose="020B0503020204020204" pitchFamily="34" charset="-122"/>
                <a:ea typeface="微软雅黑" panose="020B0503020204020204" pitchFamily="34" charset="-122"/>
                <a:cs typeface="+mn-ea"/>
              </a:rPr>
              <a:t>转换核心包依赖</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r>
              <a:rPr lang="en-US" altLang="zh-CN" sz="1200" dirty="0" err="1">
                <a:solidFill>
                  <a:srgbClr val="595959"/>
                </a:solidFill>
                <a:latin typeface="微软雅黑" panose="020B0503020204020204" pitchFamily="34" charset="-122"/>
                <a:ea typeface="微软雅黑" panose="020B0503020204020204" pitchFamily="34" charset="-122"/>
                <a:cs typeface="+mn-ea"/>
              </a:rPr>
              <a:t>com.fasterxml.jackson.core</a:t>
            </a:r>
            <a:r>
              <a:rPr lang="en-US" altLang="zh-CN" sz="1200" dirty="0">
                <a:solidFill>
                  <a:srgbClr val="595959"/>
                </a:solidFill>
                <a:latin typeface="微软雅黑" panose="020B0503020204020204" pitchFamily="34" charset="-122"/>
                <a:ea typeface="微软雅黑" panose="020B0503020204020204" pitchFamily="34" charset="-122"/>
                <a:cs typeface="+mn-ea"/>
              </a:rPr>
              <a:t>&lt;/</a:t>
            </a:r>
            <a:r>
              <a:rPr lang="en-US" altLang="zh-CN" sz="12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r>
              <a:rPr lang="en-US" altLang="zh-CN" sz="1200" dirty="0" err="1">
                <a:solidFill>
                  <a:srgbClr val="595959"/>
                </a:solidFill>
                <a:latin typeface="微软雅黑" panose="020B0503020204020204" pitchFamily="34" charset="-122"/>
                <a:ea typeface="微软雅黑" panose="020B0503020204020204" pitchFamily="34" charset="-122"/>
                <a:cs typeface="+mn-ea"/>
              </a:rPr>
              <a:t>jackson</a:t>
            </a:r>
            <a:r>
              <a:rPr lang="en-US" altLang="zh-CN" sz="1200" dirty="0">
                <a:solidFill>
                  <a:srgbClr val="595959"/>
                </a:solidFill>
                <a:latin typeface="微软雅黑" panose="020B0503020204020204" pitchFamily="34" charset="-122"/>
                <a:ea typeface="微软雅黑" panose="020B0503020204020204" pitchFamily="34" charset="-122"/>
                <a:cs typeface="+mn-ea"/>
              </a:rPr>
              <a:t>-core&lt;/</a:t>
            </a:r>
            <a:r>
              <a:rPr lang="en-US" altLang="zh-CN" sz="12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&lt;version&gt;2.9.2&lt;/version&gt;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&lt;!--Jackson</a:t>
            </a:r>
            <a:r>
              <a:rPr lang="zh-CN" altLang="zh-CN" sz="1200" dirty="0">
                <a:solidFill>
                  <a:srgbClr val="595959"/>
                </a:solidFill>
                <a:latin typeface="微软雅黑" panose="020B0503020204020204" pitchFamily="34" charset="-122"/>
                <a:ea typeface="微软雅黑" panose="020B0503020204020204" pitchFamily="34" charset="-122"/>
                <a:cs typeface="+mn-ea"/>
              </a:rPr>
              <a:t>转换的数据绑定包依赖</a:t>
            </a:r>
            <a:r>
              <a:rPr lang="zh-CN" altLang="en-US" sz="1200" dirty="0">
                <a:solidFill>
                  <a:srgbClr val="595959"/>
                </a:solidFill>
                <a:latin typeface="微软雅黑" panose="020B0503020204020204" pitchFamily="34" charset="-122"/>
                <a:ea typeface="微软雅黑" panose="020B0503020204020204" pitchFamily="34" charset="-122"/>
                <a:cs typeface="+mn-ea"/>
              </a:rPr>
              <a:t>，省略</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&lt;!--Jackson JSON</a:t>
            </a:r>
            <a:r>
              <a:rPr lang="zh-CN" altLang="zh-CN" sz="1200" dirty="0">
                <a:solidFill>
                  <a:srgbClr val="595959"/>
                </a:solidFill>
                <a:latin typeface="微软雅黑" panose="020B0503020204020204" pitchFamily="34" charset="-122"/>
                <a:ea typeface="微软雅黑" panose="020B0503020204020204" pitchFamily="34" charset="-122"/>
                <a:cs typeface="+mn-ea"/>
              </a:rPr>
              <a:t>转换注解包</a:t>
            </a:r>
            <a:r>
              <a:rPr lang="zh-CN" altLang="en-US" sz="1200" dirty="0">
                <a:solidFill>
                  <a:srgbClr val="595959"/>
                </a:solidFill>
                <a:latin typeface="微软雅黑" panose="020B0503020204020204" pitchFamily="34" charset="-122"/>
                <a:ea typeface="微软雅黑" panose="020B0503020204020204" pitchFamily="34" charset="-122"/>
                <a:cs typeface="+mn-ea"/>
              </a:rPr>
              <a:t>，省略</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2"/>
            </p:custDataLst>
          </p:nvPr>
        </p:nvSpPr>
        <p:spPr>
          <a:xfrm>
            <a:off x="857727" y="682943"/>
            <a:ext cx="7719536"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接下来通过一个异步提交商品信息案例，演示</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中的</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数据绑定，案例具体实现步骤如下。</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4</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ea typeface="黑体" pitchFamily="49" charset="-122"/>
              </a:rPr>
              <a:t>处理器 映射器和适配器</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887" y="922020"/>
            <a:ext cx="3357563"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在项目中导入</a:t>
            </a:r>
            <a:r>
              <a:rPr lang="en-US" altLang="zh-CN" sz="1350" dirty="0">
                <a:solidFill>
                  <a:srgbClr val="595959"/>
                </a:solidFill>
                <a:latin typeface="微软雅黑" panose="020B0503020204020204" pitchFamily="34" charset="-122"/>
                <a:ea typeface="微软雅黑" panose="020B0503020204020204" pitchFamily="34" charset="-122"/>
                <a:cs typeface="+mn-ea"/>
              </a:rPr>
              <a:t>jQuery</a:t>
            </a:r>
            <a:r>
              <a:rPr lang="zh-CN" altLang="zh-CN" sz="1350" dirty="0">
                <a:solidFill>
                  <a:srgbClr val="595959"/>
                </a:solidFill>
                <a:latin typeface="微软雅黑" panose="020B0503020204020204" pitchFamily="34" charset="-122"/>
                <a:ea typeface="微软雅黑" panose="020B0503020204020204" pitchFamily="34" charset="-122"/>
                <a:cs typeface="+mn-ea"/>
              </a:rPr>
              <a:t>文件。</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94331" y="2484473"/>
            <a:ext cx="6657477" cy="105140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由于本次演示的是异步数据提交，需要使用</a:t>
            </a:r>
            <a:r>
              <a:rPr lang="en-US" altLang="zh-CN" sz="1350" dirty="0">
                <a:solidFill>
                  <a:srgbClr val="595959"/>
                </a:solidFill>
                <a:latin typeface="微软雅黑" panose="020B0503020204020204" pitchFamily="34" charset="-122"/>
              </a:rPr>
              <a:t>jQuery</a:t>
            </a:r>
            <a:r>
              <a:rPr lang="zh-CN" altLang="zh-CN" sz="1350" dirty="0">
                <a:solidFill>
                  <a:srgbClr val="595959"/>
                </a:solidFill>
                <a:latin typeface="微软雅黑" panose="020B0503020204020204" pitchFamily="34" charset="-122"/>
              </a:rPr>
              <a:t>，所以需要将</a:t>
            </a:r>
            <a:r>
              <a:rPr lang="en-US" altLang="zh-CN" sz="1350" dirty="0">
                <a:solidFill>
                  <a:srgbClr val="595959"/>
                </a:solidFill>
                <a:latin typeface="微软雅黑" panose="020B0503020204020204" pitchFamily="34" charset="-122"/>
              </a:rPr>
              <a:t>jQuery</a:t>
            </a:r>
            <a:r>
              <a:rPr lang="zh-CN" altLang="zh-CN" sz="1350" dirty="0">
                <a:solidFill>
                  <a:srgbClr val="595959"/>
                </a:solidFill>
                <a:latin typeface="微软雅黑" panose="020B0503020204020204" pitchFamily="34" charset="-122"/>
              </a:rPr>
              <a:t>文件导入到项目中，以便发送</a:t>
            </a:r>
            <a:r>
              <a:rPr lang="en-US" altLang="zh-CN" sz="1350" dirty="0">
                <a:solidFill>
                  <a:srgbClr val="595959"/>
                </a:solidFill>
                <a:latin typeface="微软雅黑" panose="020B0503020204020204" pitchFamily="34" charset="-122"/>
              </a:rPr>
              <a:t>ajax</a:t>
            </a:r>
            <a:r>
              <a:rPr lang="zh-CN" altLang="zh-CN" sz="1350" dirty="0">
                <a:solidFill>
                  <a:srgbClr val="595959"/>
                </a:solidFill>
                <a:latin typeface="微软雅黑" panose="020B0503020204020204" pitchFamily="34" charset="-122"/>
              </a:rPr>
              <a:t>请求。在项目的</a:t>
            </a:r>
            <a:r>
              <a:rPr lang="en-US" altLang="zh-CN" sz="1350" dirty="0">
                <a:solidFill>
                  <a:srgbClr val="595959"/>
                </a:solidFill>
                <a:latin typeface="微软雅黑" panose="020B0503020204020204" pitchFamily="34" charset="-122"/>
              </a:rPr>
              <a:t>/webapp</a:t>
            </a:r>
            <a:r>
              <a:rPr lang="zh-CN" altLang="zh-CN" sz="1350" dirty="0">
                <a:solidFill>
                  <a:srgbClr val="595959"/>
                </a:solidFill>
                <a:latin typeface="微软雅黑" panose="020B0503020204020204" pitchFamily="34" charset="-122"/>
              </a:rPr>
              <a:t>文件夹下创建名称为</a:t>
            </a:r>
            <a:r>
              <a:rPr lang="en-US" altLang="zh-CN" sz="1350" dirty="0" err="1">
                <a:solidFill>
                  <a:srgbClr val="595959"/>
                </a:solidFill>
                <a:latin typeface="微软雅黑" panose="020B0503020204020204" pitchFamily="34" charset="-122"/>
              </a:rPr>
              <a:t>js</a:t>
            </a:r>
            <a:r>
              <a:rPr lang="zh-CN" altLang="zh-CN" sz="1350" dirty="0">
                <a:solidFill>
                  <a:srgbClr val="595959"/>
                </a:solidFill>
                <a:latin typeface="微软雅黑" panose="020B0503020204020204" pitchFamily="34" charset="-122"/>
              </a:rPr>
              <a:t>的文件夹，在</a:t>
            </a:r>
            <a:r>
              <a:rPr lang="en-US" altLang="zh-CN" sz="1350" dirty="0" err="1">
                <a:solidFill>
                  <a:srgbClr val="595959"/>
                </a:solidFill>
                <a:latin typeface="微软雅黑" panose="020B0503020204020204" pitchFamily="34" charset="-122"/>
              </a:rPr>
              <a:t>js</a:t>
            </a:r>
            <a:r>
              <a:rPr lang="zh-CN" altLang="zh-CN" sz="1350" dirty="0">
                <a:solidFill>
                  <a:srgbClr val="595959"/>
                </a:solidFill>
                <a:latin typeface="微软雅黑" panose="020B0503020204020204" pitchFamily="34" charset="-122"/>
              </a:rPr>
              <a:t>文件夹中导入</a:t>
            </a:r>
            <a:r>
              <a:rPr lang="en-US" altLang="zh-CN" sz="1350" dirty="0">
                <a:solidFill>
                  <a:srgbClr val="595959"/>
                </a:solidFill>
                <a:latin typeface="微软雅黑" panose="020B0503020204020204" pitchFamily="34" charset="-122"/>
              </a:rPr>
              <a:t>jQuery</a:t>
            </a:r>
            <a:r>
              <a:rPr lang="zh-CN" altLang="zh-CN" sz="1350" dirty="0">
                <a:solidFill>
                  <a:srgbClr val="595959"/>
                </a:solidFill>
                <a:latin typeface="微软雅黑" panose="020B0503020204020204" pitchFamily="34" charset="-122"/>
              </a:rPr>
              <a:t>文件。 </a:t>
            </a:r>
            <a:endParaRPr lang="en-US" altLang="zh-CN"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 </a:t>
            </a:r>
          </a:p>
        </p:txBody>
      </p:sp>
      <p:sp>
        <p:nvSpPr>
          <p:cNvPr id="14" name="圆角矩形 13"/>
          <p:cNvSpPr/>
          <p:nvPr/>
        </p:nvSpPr>
        <p:spPr>
          <a:xfrm>
            <a:off x="977291" y="2247758"/>
            <a:ext cx="7345680" cy="14380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39624" y="219496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84232" y="343643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创建一个商品信息页面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中创建一个表单用于填写商品信息，表单提交时，表单发送异步请求将表单的商品信息发送到处理器。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的</a:t>
            </a:r>
            <a:r>
              <a:rPr lang="zh-CN" altLang="en-US" sz="1350" dirty="0">
                <a:solidFill>
                  <a:srgbClr val="595959"/>
                </a:solidFill>
                <a:latin typeface="微软雅黑" panose="020B0503020204020204" pitchFamily="34" charset="-122"/>
                <a:ea typeface="微软雅黑" panose="020B0503020204020204" pitchFamily="34" charset="-122"/>
                <a:cs typeface="+mn-ea"/>
              </a:rPr>
              <a:t>部分</a:t>
            </a:r>
            <a:r>
              <a:rPr lang="zh-CN" altLang="zh-CN" sz="1350" dirty="0">
                <a:solidFill>
                  <a:srgbClr val="595959"/>
                </a:solidFill>
                <a:latin typeface="微软雅黑" panose="020B0503020204020204" pitchFamily="34" charset="-122"/>
                <a:ea typeface="微软雅黑" panose="020B0503020204020204" pitchFamily="34" charset="-122"/>
                <a:cs typeface="+mn-ea"/>
              </a:rPr>
              <a:t>代码</a:t>
            </a:r>
            <a:r>
              <a:rPr lang="zh-CN" altLang="en-US" sz="1350" dirty="0">
                <a:solidFill>
                  <a:srgbClr val="595959"/>
                </a:solidFill>
                <a:latin typeface="微软雅黑" panose="020B0503020204020204" pitchFamily="34" charset="-122"/>
                <a:ea typeface="微软雅黑" panose="020B0503020204020204" pitchFamily="34" charset="-122"/>
                <a:cs typeface="+mn-ea"/>
              </a:rPr>
              <a:t>如下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996764"/>
            <a:ext cx="5499125" cy="2688050"/>
          </a:xfrm>
          <a:prstGeom prst="rect">
            <a:avLst/>
          </a:prstGeom>
        </p:spPr>
      </p:pic>
      <p:sp>
        <p:nvSpPr>
          <p:cNvPr id="4" name="矩形 3"/>
          <p:cNvSpPr/>
          <p:nvPr/>
        </p:nvSpPr>
        <p:spPr>
          <a:xfrm>
            <a:off x="1935947" y="1910872"/>
            <a:ext cx="5420816" cy="3106684"/>
          </a:xfrm>
          <a:prstGeom prst="rect">
            <a:avLst/>
          </a:prstGeom>
        </p:spPr>
        <p:txBody>
          <a:bodyPr wrap="square">
            <a:spAutoFit/>
          </a:bodyPr>
          <a:lstStyle/>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&lt;script </a:t>
            </a:r>
            <a:r>
              <a:rPr lang="en-US" altLang="zh-CN" sz="1200" dirty="0">
                <a:solidFill>
                  <a:srgbClr val="595959"/>
                </a:solidFill>
                <a:latin typeface="微软雅黑" panose="020B0503020204020204" pitchFamily="34" charset="-122"/>
                <a:ea typeface="微软雅黑" panose="020B0503020204020204" pitchFamily="34" charset="-122"/>
                <a:cs typeface="+mn-ea"/>
              </a:rPr>
              <a:t>type="text/</a:t>
            </a:r>
            <a:r>
              <a:rPr lang="en-US" altLang="zh-CN" sz="1200" dirty="0" err="1">
                <a:solidFill>
                  <a:srgbClr val="595959"/>
                </a:solidFill>
                <a:latin typeface="微软雅黑" panose="020B0503020204020204" pitchFamily="34" charset="-122"/>
                <a:ea typeface="微软雅黑" panose="020B0503020204020204" pitchFamily="34" charset="-122"/>
                <a:cs typeface="+mn-ea"/>
              </a:rPr>
              <a:t>javascript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a:solidFill>
                  <a:srgbClr val="1369B2"/>
                </a:solidFill>
                <a:latin typeface="微软雅黑" panose="020B0503020204020204" pitchFamily="34" charset="-122"/>
                <a:ea typeface="微软雅黑" panose="020B0503020204020204" pitchFamily="34" charset="-122"/>
                <a:cs typeface="+mn-ea"/>
              </a:rPr>
              <a:t>&gt;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function </a:t>
            </a:r>
            <a:r>
              <a:rPr lang="en-US" altLang="zh-CN" sz="1200" dirty="0" err="1">
                <a:solidFill>
                  <a:srgbClr val="595959"/>
                </a:solidFill>
                <a:latin typeface="微软雅黑" panose="020B0503020204020204" pitchFamily="34" charset="-122"/>
                <a:ea typeface="微软雅黑" panose="020B0503020204020204" pitchFamily="34" charset="-122"/>
                <a:cs typeface="+mn-ea"/>
              </a:rPr>
              <a:t>sumbmitProduct</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var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val</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 var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val</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$.ajax({</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1369B2"/>
                </a:solidFill>
                <a:latin typeface="微软雅黑" panose="020B0503020204020204" pitchFamily="34" charset="-122"/>
                <a:ea typeface="微软雅黑" panose="020B0503020204020204" pitchFamily="34" charset="-122"/>
                <a:cs typeface="+mn-ea"/>
              </a:rPr>
              <a:t>url</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1369B2"/>
                </a:solidFill>
                <a:latin typeface="微软雅黑" panose="020B0503020204020204" pitchFamily="34" charset="-122"/>
                <a:ea typeface="微软雅黑" panose="020B0503020204020204" pitchFamily="34" charset="-122"/>
                <a:cs typeface="+mn-ea"/>
              </a:rPr>
              <a:t>type</a:t>
            </a:r>
            <a:r>
              <a:rPr lang="en-US" altLang="zh-CN" sz="1200" dirty="0">
                <a:solidFill>
                  <a:srgbClr val="595959"/>
                </a:solidFill>
                <a:latin typeface="微软雅黑" panose="020B0503020204020204" pitchFamily="34" charset="-122"/>
                <a:ea typeface="微软雅黑" panose="020B0503020204020204" pitchFamily="34" charset="-122"/>
                <a:cs typeface="+mn-ea"/>
              </a:rPr>
              <a:t>: "post",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1369B2"/>
                </a:solidFill>
                <a:latin typeface="微软雅黑" panose="020B0503020204020204" pitchFamily="34" charset="-122"/>
                <a:ea typeface="微软雅黑" panose="020B0503020204020204" pitchFamily="34" charset="-122"/>
                <a:cs typeface="+mn-ea"/>
              </a:rPr>
              <a:t>data</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JSON.stringify</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1369B2"/>
                </a:solidFill>
                <a:latin typeface="微软雅黑" panose="020B0503020204020204" pitchFamily="34" charset="-122"/>
                <a:ea typeface="微软雅黑" panose="020B0503020204020204" pitchFamily="34" charset="-122"/>
                <a:cs typeface="+mn-ea"/>
              </a:rPr>
              <a:t>contentType</a:t>
            </a:r>
            <a:r>
              <a:rPr lang="en-US" altLang="zh-CN" sz="1200" dirty="0">
                <a:solidFill>
                  <a:srgbClr val="595959"/>
                </a:solidFill>
                <a:latin typeface="微软雅黑" panose="020B0503020204020204" pitchFamily="34" charset="-122"/>
                <a:ea typeface="微软雅黑" panose="020B0503020204020204" pitchFamily="34" charset="-122"/>
                <a:cs typeface="+mn-ea"/>
              </a:rPr>
              <a:t>: "application/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json;charset</a:t>
            </a:r>
            <a:r>
              <a:rPr lang="en-US" altLang="zh-CN" sz="1200" dirty="0">
                <a:solidFill>
                  <a:srgbClr val="595959"/>
                </a:solidFill>
                <a:latin typeface="微软雅黑" panose="020B0503020204020204" pitchFamily="34" charset="-122"/>
                <a:ea typeface="微软雅黑" panose="020B0503020204020204" pitchFamily="34" charset="-122"/>
                <a:cs typeface="+mn-ea"/>
              </a:rPr>
              <a:t>=UTF-8",</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1369B2"/>
                </a:solidFill>
                <a:latin typeface="微软雅黑" panose="020B0503020204020204" pitchFamily="34" charset="-122"/>
                <a:ea typeface="微软雅黑" panose="020B0503020204020204" pitchFamily="34" charset="-122"/>
                <a:cs typeface="+mn-ea"/>
              </a:rPr>
              <a:t>dataType</a:t>
            </a:r>
            <a:r>
              <a:rPr lang="en-US" altLang="zh-CN" sz="1200" dirty="0">
                <a:solidFill>
                  <a:srgbClr val="595959"/>
                </a:solidFill>
                <a:latin typeface="微软雅黑" panose="020B0503020204020204" pitchFamily="34" charset="-122"/>
                <a:ea typeface="微软雅黑" panose="020B0503020204020204" pitchFamily="34" charset="-122"/>
                <a:cs typeface="+mn-ea"/>
              </a:rPr>
              <a:t>: "json",</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1369B2"/>
                </a:solidFill>
                <a:latin typeface="微软雅黑" panose="020B0503020204020204" pitchFamily="34" charset="-122"/>
                <a:ea typeface="微软雅黑" panose="020B0503020204020204" pitchFamily="34" charset="-122"/>
                <a:cs typeface="+mn-ea"/>
              </a:rPr>
              <a:t>success</a:t>
            </a:r>
            <a:r>
              <a:rPr lang="en-US" altLang="zh-CN" sz="1200" dirty="0">
                <a:solidFill>
                  <a:srgbClr val="595959"/>
                </a:solidFill>
                <a:latin typeface="微软雅黑" panose="020B0503020204020204" pitchFamily="34" charset="-122"/>
                <a:ea typeface="微软雅黑" panose="020B0503020204020204" pitchFamily="34" charset="-122"/>
                <a:cs typeface="+mn-ea"/>
              </a:rPr>
              <a:t>: function (response) {alert(response);}  });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&lt;/script&gt;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4112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0797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1961198" y="799624"/>
            <a:ext cx="6787991"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ProductController.java</a:t>
            </a:r>
            <a:r>
              <a:rPr lang="zh-CN" altLang="en-US" sz="1350" dirty="0">
                <a:solidFill>
                  <a:srgbClr val="595959"/>
                </a:solidFill>
                <a:latin typeface="微软雅黑" panose="020B0503020204020204" pitchFamily="34" charset="-122"/>
                <a:ea typeface="微软雅黑" panose="020B0503020204020204" pitchFamily="34" charset="-122"/>
                <a:cs typeface="+mn-ea"/>
              </a:rPr>
              <a:t>类</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方法和</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getProductList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方法，分别用于获取客户端提交的单个商品信息和多个商品信息。</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996764"/>
            <a:ext cx="5499125" cy="2688050"/>
          </a:xfrm>
          <a:prstGeom prst="rect">
            <a:avLst/>
          </a:prstGeom>
        </p:spPr>
      </p:pic>
      <p:sp>
        <p:nvSpPr>
          <p:cNvPr id="4" name="矩形 3"/>
          <p:cNvSpPr/>
          <p:nvPr/>
        </p:nvSpPr>
        <p:spPr>
          <a:xfrm>
            <a:off x="1935947" y="1910872"/>
            <a:ext cx="5420816" cy="2829685"/>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zh-CN" altLang="en-US" sz="1200" dirty="0">
                <a:solidFill>
                  <a:srgbClr val="595959"/>
                </a:solidFill>
                <a:latin typeface="微软雅黑" panose="020B0503020204020204" pitchFamily="34" charset="-122"/>
                <a:ea typeface="微软雅黑" panose="020B0503020204020204" pitchFamily="34" charset="-122"/>
                <a:cs typeface="+mn-ea"/>
              </a:rPr>
              <a:t>只展示了个体</a:t>
            </a:r>
            <a:r>
              <a:rPr lang="en-US" altLang="zh-CN" sz="1200" dirty="0">
                <a:solidFill>
                  <a:srgbClr val="595959"/>
                </a:solidFill>
                <a:latin typeface="微软雅黑" panose="020B0503020204020204" pitchFamily="34" charset="-122"/>
                <a:ea typeface="微软雅黑" panose="020B0503020204020204" pitchFamily="34" charset="-122"/>
                <a:cs typeface="+mn-ea"/>
              </a:rPr>
              <a:t>Product()</a:t>
            </a:r>
            <a:r>
              <a:rPr lang="zh-CN" altLang="en-US" sz="1200" dirty="0">
                <a:solidFill>
                  <a:srgbClr val="595959"/>
                </a:solidFill>
                <a:latin typeface="微软雅黑" panose="020B0503020204020204" pitchFamily="34" charset="-122"/>
                <a:ea typeface="微软雅黑" panose="020B0503020204020204" pitchFamily="34" charset="-122"/>
                <a:cs typeface="+mn-ea"/>
              </a:rPr>
              <a:t>方法，</a:t>
            </a:r>
            <a:r>
              <a:rPr lang="zh-CN" altLang="zh-CN" sz="1200" dirty="0">
                <a:solidFill>
                  <a:srgbClr val="595959"/>
                </a:solidFill>
                <a:latin typeface="微软雅黑" panose="020B0503020204020204" pitchFamily="34" charset="-122"/>
                <a:ea typeface="微软雅黑" panose="020B0503020204020204" pitchFamily="34" charset="-122"/>
                <a:cs typeface="+mn-ea"/>
              </a:rPr>
              <a:t>获取单个商品信息</a:t>
            </a: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RequestBody</a:t>
            </a:r>
            <a:r>
              <a:rPr lang="en-US" altLang="zh-CN" sz="1200" dirty="0">
                <a:solidFill>
                  <a:srgbClr val="595959"/>
                </a:solidFill>
                <a:latin typeface="微软雅黑" panose="020B0503020204020204" pitchFamily="34" charset="-122"/>
                <a:ea typeface="微软雅黑" panose="020B0503020204020204" pitchFamily="34" charset="-122"/>
                <a:cs typeface="+mn-ea"/>
              </a:rPr>
              <a:t> Product product)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product.getProId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product.getProName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r>
              <a:rPr lang="zh-CN" altLang="zh-CN" sz="1200" dirty="0">
                <a:solidFill>
                  <a:srgbClr val="595959"/>
                </a:solidFill>
                <a:latin typeface="微软雅黑" panose="020B0503020204020204" pitchFamily="34" charset="-122"/>
                <a:ea typeface="微软雅黑" panose="020B0503020204020204" pitchFamily="34" charset="-122"/>
                <a:cs typeface="+mn-ea"/>
              </a:rPr>
              <a:t>为</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名称为</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的商品</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130215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350" dirty="0" err="1">
                <a:solidFill>
                  <a:srgbClr val="595959"/>
                </a:solidFill>
                <a:latin typeface="微软雅黑" panose="020B0503020204020204" pitchFamily="34" charset="-122"/>
                <a:ea typeface="微软雅黑" panose="020B0503020204020204" pitchFamily="34" charset="-122"/>
                <a:cs typeface="+mn-ea"/>
              </a:rPr>
              <a:t>web.xml</a:t>
            </a:r>
            <a:r>
              <a:rPr lang="zh-CN" altLang="zh-CN" sz="1350" dirty="0">
                <a:solidFill>
                  <a:srgbClr val="595959"/>
                </a:solidFill>
                <a:latin typeface="微软雅黑" panose="020B0503020204020204" pitchFamily="34" charset="-122"/>
                <a:ea typeface="微软雅黑" panose="020B0503020204020204" pitchFamily="34" charset="-122"/>
                <a:cs typeface="+mn-ea"/>
              </a:rPr>
              <a:t>文件中配置的</a:t>
            </a:r>
            <a:r>
              <a:rPr lang="en-US" altLang="zh-CN" sz="1350" dirty="0" err="1">
                <a:solidFill>
                  <a:srgbClr val="595959"/>
                </a:solidFill>
                <a:latin typeface="微软雅黑" panose="020B0503020204020204" pitchFamily="34" charset="-122"/>
                <a:ea typeface="微软雅黑" panose="020B0503020204020204" pitchFamily="34" charset="-122"/>
                <a:cs typeface="+mn-ea"/>
              </a:rPr>
              <a:t>DispatcherServlet</a:t>
            </a:r>
            <a:r>
              <a:rPr lang="zh-CN" altLang="zh-CN" sz="1350" dirty="0">
                <a:solidFill>
                  <a:srgbClr val="595959"/>
                </a:solidFill>
                <a:latin typeface="微软雅黑" panose="020B0503020204020204" pitchFamily="34" charset="-122"/>
                <a:ea typeface="微软雅黑" panose="020B0503020204020204" pitchFamily="34" charset="-122"/>
                <a:cs typeface="+mn-ea"/>
              </a:rPr>
              <a:t>会拦截所有</a:t>
            </a:r>
            <a:r>
              <a:rPr lang="en-US" altLang="zh-CN" sz="1350" dirty="0">
                <a:solidFill>
                  <a:srgbClr val="595959"/>
                </a:solidFill>
                <a:latin typeface="微软雅黑" panose="020B0503020204020204" pitchFamily="34" charset="-122"/>
                <a:ea typeface="微软雅黑" panose="020B0503020204020204" pitchFamily="34" charset="-122"/>
                <a:cs typeface="+mn-ea"/>
              </a:rPr>
              <a:t>URL</a:t>
            </a:r>
            <a:r>
              <a:rPr lang="zh-CN" altLang="zh-CN" sz="1350" dirty="0">
                <a:solidFill>
                  <a:srgbClr val="595959"/>
                </a:solidFill>
                <a:latin typeface="微软雅黑" panose="020B0503020204020204" pitchFamily="34" charset="-122"/>
                <a:ea typeface="微软雅黑" panose="020B0503020204020204" pitchFamily="34" charset="-122"/>
                <a:cs typeface="+mn-ea"/>
              </a:rPr>
              <a:t>，导致项目中的静态资源（如</a:t>
            </a:r>
            <a:r>
              <a:rPr lang="en-US" altLang="zh-CN" sz="1350" dirty="0" err="1">
                <a:solidFill>
                  <a:srgbClr val="595959"/>
                </a:solidFill>
                <a:latin typeface="微软雅黑" panose="020B0503020204020204" pitchFamily="34" charset="-122"/>
                <a:ea typeface="微软雅黑" panose="020B0503020204020204" pitchFamily="34" charset="-122"/>
                <a:cs typeface="+mn-ea"/>
              </a:rPr>
              <a:t>css</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js</a:t>
            </a:r>
            <a:r>
              <a:rPr lang="zh-CN" altLang="zh-CN" sz="1350" dirty="0">
                <a:solidFill>
                  <a:srgbClr val="595959"/>
                </a:solidFill>
                <a:latin typeface="微软雅黑" panose="020B0503020204020204" pitchFamily="34" charset="-122"/>
                <a:ea typeface="微软雅黑" panose="020B0503020204020204" pitchFamily="34" charset="-122"/>
                <a:cs typeface="+mn-ea"/>
              </a:rPr>
              <a:t>等）也被</a:t>
            </a:r>
            <a:r>
              <a:rPr lang="en-US" altLang="zh-CN" sz="1350" dirty="0" err="1">
                <a:solidFill>
                  <a:srgbClr val="595959"/>
                </a:solidFill>
                <a:latin typeface="微软雅黑" panose="020B0503020204020204" pitchFamily="34" charset="-122"/>
                <a:ea typeface="微软雅黑" panose="020B0503020204020204" pitchFamily="34" charset="-122"/>
                <a:cs typeface="+mn-ea"/>
              </a:rPr>
              <a:t>DispatcherServlet</a:t>
            </a:r>
            <a:r>
              <a:rPr lang="zh-CN" altLang="zh-CN" sz="1350" dirty="0">
                <a:solidFill>
                  <a:srgbClr val="595959"/>
                </a:solidFill>
                <a:latin typeface="微软雅黑" panose="020B0503020204020204" pitchFamily="34" charset="-122"/>
                <a:ea typeface="微软雅黑" panose="020B0503020204020204" pitchFamily="34" charset="-122"/>
                <a:cs typeface="+mn-ea"/>
              </a:rPr>
              <a:t>拦截。如果想放行静态资源，可以在</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的配置文件中进行静态资源配置</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配置文件的</a:t>
            </a:r>
            <a:r>
              <a:rPr lang="zh-CN" altLang="en-US" sz="1350" dirty="0">
                <a:solidFill>
                  <a:srgbClr val="595959"/>
                </a:solidFill>
                <a:latin typeface="微软雅黑" panose="020B0503020204020204" pitchFamily="34" charset="-122"/>
                <a:ea typeface="微软雅黑" panose="020B0503020204020204" pitchFamily="34" charset="-122"/>
                <a:cs typeface="+mn-ea"/>
              </a:rPr>
              <a:t>部分</a:t>
            </a:r>
            <a:r>
              <a:rPr lang="zh-CN" altLang="zh-CN" sz="1350" dirty="0">
                <a:solidFill>
                  <a:srgbClr val="595959"/>
                </a:solidFill>
                <a:latin typeface="微软雅黑" panose="020B0503020204020204" pitchFamily="34" charset="-122"/>
                <a:ea typeface="微软雅黑" panose="020B0503020204020204" pitchFamily="34" charset="-122"/>
                <a:cs typeface="+mn-ea"/>
              </a:rPr>
              <a:t>配置代码如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023483"/>
            <a:ext cx="5499125" cy="2607894"/>
          </a:xfrm>
          <a:prstGeom prst="rect">
            <a:avLst/>
          </a:prstGeom>
        </p:spPr>
      </p:pic>
      <p:sp>
        <p:nvSpPr>
          <p:cNvPr id="4" name="矩形 3"/>
          <p:cNvSpPr/>
          <p:nvPr/>
        </p:nvSpPr>
        <p:spPr>
          <a:xfrm>
            <a:off x="1935947" y="2035561"/>
            <a:ext cx="5848329" cy="2552686"/>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配置要扫描的包</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200" dirty="0">
                <a:solidFill>
                  <a:srgbClr val="595959"/>
                </a:solidFill>
                <a:latin typeface="微软雅黑" panose="020B0503020204020204" pitchFamily="34" charset="-122"/>
                <a:ea typeface="微软雅黑" panose="020B0503020204020204" pitchFamily="34" charset="-122"/>
                <a:cs typeface="+mn-ea"/>
              </a:rPr>
              <a:t> base-package="</a:t>
            </a:r>
            <a:r>
              <a:rPr lang="en-US" altLang="zh-CN" sz="12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配置视图解析器</a:t>
            </a:r>
            <a:r>
              <a:rPr lang="en-US" altLang="zh-CN" sz="1200" dirty="0">
                <a:solidFill>
                  <a:srgbClr val="595959"/>
                </a:solidFill>
                <a:latin typeface="微软雅黑" panose="020B0503020204020204" pitchFamily="34" charset="-122"/>
                <a:ea typeface="微软雅黑" panose="020B0503020204020204" pitchFamily="34" charset="-122"/>
                <a:cs typeface="+mn-ea"/>
              </a:rPr>
              <a:t> --&gt;&lt;bean class= “org.springframework.web.servlet.view.InternalResourceViewResolver"&gt;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200" dirty="0" err="1">
                <a:solidFill>
                  <a:srgbClr val="595959"/>
                </a:solidFill>
                <a:latin typeface="微软雅黑" panose="020B0503020204020204" pitchFamily="34" charset="-122"/>
                <a:ea typeface="微软雅黑" panose="020B0503020204020204" pitchFamily="34" charset="-122"/>
                <a:cs typeface="+mn-ea"/>
              </a:rPr>
              <a:t>jsp</a:t>
            </a:r>
            <a:r>
              <a:rPr lang="en-US" altLang="zh-CN" sz="1200" dirty="0">
                <a:solidFill>
                  <a:srgbClr val="595959"/>
                </a:solidFill>
                <a:latin typeface="微软雅黑" panose="020B0503020204020204" pitchFamily="34" charset="-122"/>
                <a:ea typeface="微软雅黑" panose="020B0503020204020204" pitchFamily="34" charset="-122"/>
                <a:cs typeface="+mn-ea"/>
              </a:rPr>
              <a:t>"/&gt;&lt;/bean&gt;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配置注解驱动</a:t>
            </a:r>
            <a:r>
              <a:rPr lang="en-US" altLang="zh-CN" sz="1200" dirty="0">
                <a:solidFill>
                  <a:srgbClr val="595959"/>
                </a:solidFill>
                <a:latin typeface="微软雅黑" panose="020B0503020204020204" pitchFamily="34" charset="-122"/>
                <a:ea typeface="微软雅黑" panose="020B0503020204020204" pitchFamily="34" charset="-122"/>
                <a:cs typeface="+mn-ea"/>
              </a:rPr>
              <a:t>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zh-CN" altLang="zh-CN" sz="1200" dirty="0">
                <a:solidFill>
                  <a:srgbClr val="595959"/>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1369B2"/>
                </a:solidFill>
                <a:latin typeface="微软雅黑" panose="020B0503020204020204" pitchFamily="34" charset="-122"/>
                <a:ea typeface="微软雅黑" panose="020B0503020204020204" pitchFamily="34" charset="-122"/>
                <a:cs typeface="+mn-ea"/>
              </a:rPr>
              <a:t>&lt;</a:t>
            </a:r>
            <a:r>
              <a:rPr lang="en-US" altLang="zh-CN" sz="1200" dirty="0" err="1">
                <a:solidFill>
                  <a:srgbClr val="1369B2"/>
                </a:solidFill>
                <a:latin typeface="微软雅黑" panose="020B0503020204020204" pitchFamily="34" charset="-122"/>
                <a:ea typeface="微软雅黑" panose="020B0503020204020204" pitchFamily="34" charset="-122"/>
                <a:cs typeface="+mn-ea"/>
              </a:rPr>
              <a:t>mvc:resources</a:t>
            </a:r>
            <a:r>
              <a:rPr lang="en-US" altLang="zh-CN" sz="1200" dirty="0">
                <a:solidFill>
                  <a:srgbClr val="1369B2"/>
                </a:solidFill>
                <a:latin typeface="微软雅黑" panose="020B0503020204020204" pitchFamily="34" charset="-122"/>
                <a:ea typeface="微软雅黑" panose="020B0503020204020204" pitchFamily="34" charset="-122"/>
                <a:cs typeface="+mn-ea"/>
              </a:rPr>
              <a:t> mapping="/</a:t>
            </a:r>
            <a:r>
              <a:rPr lang="en-US" altLang="zh-CN" sz="1200" dirty="0" err="1">
                <a:solidFill>
                  <a:srgbClr val="1369B2"/>
                </a:solidFill>
                <a:latin typeface="微软雅黑" panose="020B0503020204020204" pitchFamily="34" charset="-122"/>
                <a:ea typeface="微软雅黑" panose="020B0503020204020204" pitchFamily="34" charset="-122"/>
                <a:cs typeface="+mn-ea"/>
              </a:rPr>
              <a:t>js</a:t>
            </a:r>
            <a:r>
              <a:rPr lang="en-US" altLang="zh-CN" sz="1200" dirty="0">
                <a:solidFill>
                  <a:srgbClr val="1369B2"/>
                </a:solidFill>
                <a:latin typeface="微软雅黑" panose="020B0503020204020204" pitchFamily="34" charset="-122"/>
                <a:ea typeface="微软雅黑" panose="020B0503020204020204" pitchFamily="34" charset="-122"/>
                <a:cs typeface="+mn-ea"/>
              </a:rPr>
              <a:t>/**" location="/</a:t>
            </a:r>
            <a:r>
              <a:rPr lang="en-US" altLang="zh-CN" sz="1200" dirty="0" err="1">
                <a:solidFill>
                  <a:srgbClr val="1369B2"/>
                </a:solidFill>
                <a:latin typeface="微软雅黑" panose="020B0503020204020204" pitchFamily="34" charset="-122"/>
                <a:ea typeface="微软雅黑" panose="020B0503020204020204" pitchFamily="34" charset="-122"/>
                <a:cs typeface="+mn-ea"/>
              </a:rPr>
              <a:t>js</a:t>
            </a:r>
            <a:r>
              <a:rPr lang="en-US" altLang="zh-CN" sz="1200" dirty="0">
                <a:solidFill>
                  <a:srgbClr val="1369B2"/>
                </a:solidFill>
                <a:latin typeface="微软雅黑" panose="020B0503020204020204" pitchFamily="34" charset="-122"/>
                <a:ea typeface="微软雅黑" panose="020B0503020204020204" pitchFamily="34" charset="-122"/>
                <a:cs typeface="+mn-ea"/>
              </a:rPr>
              <a:t>/" /&gt;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8" y="818397"/>
            <a:ext cx="371260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411318"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&lt;</a:t>
            </a:r>
            <a:r>
              <a:rPr lang="en-US" altLang="zh-CN" sz="1500" dirty="0" err="1">
                <a:solidFill>
                  <a:srgbClr val="1369B2"/>
                </a:solidFill>
                <a:latin typeface="微软雅黑" panose="020B0503020204020204" pitchFamily="34" charset="-122"/>
                <a:ea typeface="微软雅黑" panose="020B0503020204020204" pitchFamily="34" charset="-122"/>
              </a:rPr>
              <a:t>mvc:resources</a:t>
            </a:r>
            <a:r>
              <a:rPr lang="en-US" altLang="zh-CN" sz="1500" dirty="0">
                <a:solidFill>
                  <a:srgbClr val="1369B2"/>
                </a:solidFill>
                <a:latin typeface="微软雅黑" panose="020B0503020204020204" pitchFamily="34" charset="-122"/>
                <a:ea typeface="微软雅黑" panose="020B0503020204020204" pitchFamily="34" charset="-122"/>
              </a:rPr>
              <a:t> …/&gt;</a:t>
            </a:r>
            <a:r>
              <a:rPr lang="zh-CN" altLang="en-US" sz="1500" dirty="0">
                <a:solidFill>
                  <a:srgbClr val="1369B2"/>
                </a:solidFill>
                <a:latin typeface="微软雅黑" panose="020B0503020204020204" pitchFamily="34" charset="-122"/>
                <a:ea typeface="微软雅黑" panose="020B0503020204020204" pitchFamily="34" charset="-122"/>
              </a:rPr>
              <a:t>的</a:t>
            </a:r>
            <a:r>
              <a:rPr lang="zh-CN" altLang="zh-CN" sz="1500" dirty="0">
                <a:solidFill>
                  <a:srgbClr val="1369B2"/>
                </a:solidFill>
                <a:latin typeface="微软雅黑" panose="020B0503020204020204" pitchFamily="34" charset="-122"/>
                <a:ea typeface="微软雅黑" panose="020B0503020204020204" pitchFamily="34" charset="-122"/>
              </a:rPr>
              <a:t>两个重要属性</a:t>
            </a:r>
          </a:p>
        </p:txBody>
      </p:sp>
      <p:sp>
        <p:nvSpPr>
          <p:cNvPr id="11" name="Title 1"/>
          <p:cNvSpPr txBox="1"/>
          <p:nvPr/>
        </p:nvSpPr>
        <p:spPr>
          <a:xfrm>
            <a:off x="857879" y="200200"/>
            <a:ext cx="255330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extLst>
              <p:ext uri="{D42A27DB-BD31-4B8C-83A1-F6EECF244321}">
                <p14:modId xmlns:p14="http://schemas.microsoft.com/office/powerpoint/2010/main" val="228123353"/>
              </p:ext>
            </p:extLst>
          </p:nvPr>
        </p:nvGraphicFramePr>
        <p:xfrm>
          <a:off x="745332" y="1838801"/>
          <a:ext cx="7494746" cy="1630776"/>
        </p:xfrm>
        <a:graphic>
          <a:graphicData uri="http://schemas.openxmlformats.org/drawingml/2006/table">
            <a:tbl>
              <a:tblPr>
                <a:tableStyleId>{5C22544A-7EE6-4342-B048-85BDC9FD1C3A}</a:tableStyleId>
              </a:tblPr>
              <a:tblGrid>
                <a:gridCol w="1594420">
                  <a:extLst>
                    <a:ext uri="{9D8B030D-6E8A-4147-A177-3AD203B41FA5}">
                      <a16:colId xmlns:a16="http://schemas.microsoft.com/office/drawing/2014/main" val="20000"/>
                    </a:ext>
                  </a:extLst>
                </a:gridCol>
                <a:gridCol w="5900326">
                  <a:extLst>
                    <a:ext uri="{9D8B030D-6E8A-4147-A177-3AD203B41FA5}">
                      <a16:colId xmlns:a16="http://schemas.microsoft.com/office/drawing/2014/main" val="20001"/>
                    </a:ext>
                  </a:extLst>
                </a:gridCol>
              </a:tblGrid>
              <a:tr h="47044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属性</a:t>
                      </a:r>
                    </a:p>
                  </a:txBody>
                  <a:tcPr marL="238125" marR="238125" marT="134779" marB="134779"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说明</a:t>
                      </a:r>
                    </a:p>
                  </a:txBody>
                  <a:tcPr marL="238125" marR="238125" marT="134779" marB="134779"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70440">
                <a:tc>
                  <a:txBody>
                    <a:bodyPr/>
                    <a:lstStyle/>
                    <a:p>
                      <a:pPr indent="0" algn="ctr">
                        <a:lnSpc>
                          <a:spcPct val="120000"/>
                        </a:lnSpc>
                        <a:spcBef>
                          <a:spcPts val="0"/>
                        </a:spcBef>
                        <a:spcAft>
                          <a:spcPts val="0"/>
                        </a:spcAft>
                      </a:pPr>
                      <a:r>
                        <a:rPr lang="en-US" altLang="zh-CN" sz="1200" b="0" spc="130" dirty="0">
                          <a:solidFill>
                            <a:schemeClr val="tx1">
                              <a:lumMod val="65000"/>
                              <a:lumOff val="35000"/>
                            </a:schemeClr>
                          </a:solidFill>
                          <a:latin typeface="微软雅黑" panose="020B0503020204020204" pitchFamily="34" charset="-122"/>
                          <a:ea typeface="微软雅黑" panose="020B0503020204020204" pitchFamily="34" charset="-122"/>
                        </a:rPr>
                        <a:t>location</a:t>
                      </a:r>
                    </a:p>
                  </a:txBody>
                  <a:tcPr marL="238125" marR="238125" marT="134779" marB="134779"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200" b="0" spc="130">
                          <a:solidFill>
                            <a:schemeClr val="tx1">
                              <a:lumMod val="65000"/>
                              <a:lumOff val="35000"/>
                            </a:schemeClr>
                          </a:solidFill>
                          <a:latin typeface="微软雅黑" panose="020B0503020204020204" pitchFamily="34" charset="-122"/>
                          <a:ea typeface="微软雅黑" panose="020B0503020204020204" pitchFamily="34" charset="-122"/>
                        </a:rPr>
                        <a:t>用于定位需要访问的本地静态资源文件路径，具体到某个文件夹</a:t>
                      </a:r>
                    </a:p>
                  </a:txBody>
                  <a:tcPr marL="238125" marR="238125" marT="134779" marB="134779"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689896">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200" b="0" spc="130" dirty="0">
                          <a:solidFill>
                            <a:schemeClr val="tx1">
                              <a:lumMod val="65000"/>
                              <a:lumOff val="35000"/>
                            </a:schemeClr>
                          </a:solidFill>
                          <a:latin typeface="微软雅黑" panose="020B0503020204020204" pitchFamily="34" charset="-122"/>
                          <a:ea typeface="微软雅黑" panose="020B0503020204020204" pitchFamily="34" charset="-122"/>
                        </a:rPr>
                        <a:t>mapping</a:t>
                      </a:r>
                    </a:p>
                  </a:txBody>
                  <a:tcPr marL="238125" marR="238125" marT="134779" marB="134779"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200" b="0" spc="13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匹配静态资源全路径，其中“/**”表示文件夹及其子文件夹下的某个具体文件</a:t>
                      </a:r>
                    </a:p>
                  </a:txBody>
                  <a:tcPr marL="238125" marR="238125" marT="134779" marB="134779"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项目，在浏览器中访问商品信息页面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的显示效果如图所示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4222" y="2183939"/>
            <a:ext cx="3262529" cy="170100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的显示效果图所示的页面中，单击右侧“提交单个商品”按钮，</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表单中的单个商品信息以</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格式异步发送到服务器端</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方法中。提交单个商品时控制台打印信息如图所示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21043" y="3858102"/>
            <a:ext cx="7790974"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所示的打印信息可以得出，客户端异步提交的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数据，按照形参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属性的格式进行关联映射，并赋值给</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对应的属性，完成了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数据的绑定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128237" y="2104073"/>
            <a:ext cx="6887215"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sp>
        <p:nvSpPr>
          <p:cNvPr id="11" name="1"/>
          <p:cNvSpPr txBox="1"/>
          <p:nvPr>
            <p:custDataLst>
              <p:tags r:id="rId1"/>
            </p:custDataLst>
          </p:nvPr>
        </p:nvSpPr>
        <p:spPr>
          <a:xfrm>
            <a:off x="2032159" y="734854"/>
            <a:ext cx="6711791"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的显示效果图所示的页面中，单击“提交多个商品”按钮，</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350" dirty="0">
                <a:solidFill>
                  <a:srgbClr val="595959"/>
                </a:solidFill>
                <a:latin typeface="微软雅黑" panose="020B0503020204020204" pitchFamily="34" charset="-122"/>
                <a:ea typeface="微软雅黑" panose="020B0503020204020204" pitchFamily="34" charset="-122"/>
                <a:cs typeface="+mn-ea"/>
              </a:rPr>
              <a:t>表单中的</a:t>
            </a:r>
            <a:r>
              <a:rPr lang="en-US" altLang="zh-CN" sz="1350" dirty="0">
                <a:solidFill>
                  <a:srgbClr val="595959"/>
                </a:solidFill>
                <a:latin typeface="微软雅黑" panose="020B0503020204020204" pitchFamily="34" charset="-122"/>
                <a:ea typeface="微软雅黑" panose="020B0503020204020204" pitchFamily="34" charset="-122"/>
                <a:cs typeface="+mn-ea"/>
              </a:rPr>
              <a:t>2</a:t>
            </a:r>
            <a:r>
              <a:rPr lang="zh-CN" altLang="zh-CN" sz="1350" dirty="0">
                <a:solidFill>
                  <a:srgbClr val="595959"/>
                </a:solidFill>
                <a:latin typeface="微软雅黑" panose="020B0503020204020204" pitchFamily="34" charset="-122"/>
                <a:ea typeface="微软雅黑" panose="020B0503020204020204" pitchFamily="34" charset="-122"/>
                <a:cs typeface="+mn-ea"/>
              </a:rPr>
              <a:t>个商品信息以</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格式异步发送到服务器端</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getProductList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方法中。提交多个商品时控制台打印信息如图所示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857726" y="3994786"/>
            <a:ext cx="7885748"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所示的打印信息可以得出，客户端异步提交的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数据，按照形参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的存储结构进行关联映射，并赋值给</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中对象的对应属性，完成了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数据的绑定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174909" y="2172176"/>
            <a:ext cx="6793550"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1294331" y="2609165"/>
            <a:ext cx="6657477" cy="1042498"/>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转换器配置和静态资源访问配置，除了之前讲解的配置方案之外，还可以通过其他方式完成，</a:t>
            </a:r>
            <a:r>
              <a:rPr lang="zh-CN" altLang="en-US" sz="1350" dirty="0">
                <a:solidFill>
                  <a:srgbClr val="595959"/>
                </a:solidFill>
                <a:latin typeface="微软雅黑" panose="020B0503020204020204" pitchFamily="34" charset="-122"/>
              </a:rPr>
              <a:t>下面讲解两种配置方式，</a:t>
            </a:r>
            <a:r>
              <a:rPr lang="zh-CN" altLang="zh-CN" sz="1350" dirty="0">
                <a:solidFill>
                  <a:srgbClr val="1369B2"/>
                </a:solidFill>
                <a:latin typeface="微软雅黑" panose="020B0503020204020204" pitchFamily="34" charset="-122"/>
              </a:rPr>
              <a:t>使用</a:t>
            </a:r>
            <a:r>
              <a:rPr lang="en-US" altLang="zh-CN" sz="1350" dirty="0">
                <a:solidFill>
                  <a:srgbClr val="1369B2"/>
                </a:solidFill>
                <a:latin typeface="微软雅黑" panose="020B0503020204020204" pitchFamily="34" charset="-122"/>
              </a:rPr>
              <a:t>&lt;bean&gt;</a:t>
            </a:r>
            <a:r>
              <a:rPr lang="zh-CN" altLang="zh-CN" sz="1350" dirty="0">
                <a:solidFill>
                  <a:srgbClr val="1369B2"/>
                </a:solidFill>
                <a:latin typeface="微软雅黑" panose="020B0503020204020204" pitchFamily="34" charset="-122"/>
              </a:rPr>
              <a:t>元素配置</a:t>
            </a:r>
            <a:r>
              <a:rPr lang="en-US" altLang="zh-CN" sz="1350" dirty="0">
                <a:solidFill>
                  <a:srgbClr val="1369B2"/>
                </a:solidFill>
                <a:latin typeface="微软雅黑" panose="020B0503020204020204" pitchFamily="34" charset="-122"/>
              </a:rPr>
              <a:t>JSON</a:t>
            </a:r>
            <a:r>
              <a:rPr lang="zh-CN" altLang="zh-CN" sz="1350" dirty="0">
                <a:solidFill>
                  <a:srgbClr val="1369B2"/>
                </a:solidFill>
                <a:latin typeface="微软雅黑" panose="020B0503020204020204" pitchFamily="34" charset="-122"/>
              </a:rPr>
              <a:t>转换器</a:t>
            </a:r>
            <a:r>
              <a:rPr lang="zh-CN" altLang="en-US" sz="1350" dirty="0">
                <a:solidFill>
                  <a:srgbClr val="595959"/>
                </a:solidFill>
                <a:latin typeface="微软雅黑" panose="020B0503020204020204" pitchFamily="34" charset="-122"/>
              </a:rPr>
              <a:t>和</a:t>
            </a:r>
            <a:r>
              <a:rPr lang="zh-CN" altLang="zh-CN" sz="1350" dirty="0">
                <a:solidFill>
                  <a:srgbClr val="1369B2"/>
                </a:solidFill>
                <a:latin typeface="微软雅黑" panose="020B0503020204020204" pitchFamily="34" charset="-122"/>
              </a:rPr>
              <a:t>静态资源访问的配置方式</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sp>
        <p:nvSpPr>
          <p:cNvPr id="13" name="圆角矩形 12"/>
          <p:cNvSpPr/>
          <p:nvPr/>
        </p:nvSpPr>
        <p:spPr>
          <a:xfrm>
            <a:off x="977291" y="2310104"/>
            <a:ext cx="7345680" cy="156422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25730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63238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051" y="725649"/>
            <a:ext cx="761761" cy="761761"/>
          </a:xfrm>
          <a:prstGeom prst="rect">
            <a:avLst/>
          </a:prstGeom>
        </p:spPr>
      </p:pic>
      <p:sp>
        <p:nvSpPr>
          <p:cNvPr id="3" name="矩形 2"/>
          <p:cNvSpPr/>
          <p:nvPr/>
        </p:nvSpPr>
        <p:spPr>
          <a:xfrm>
            <a:off x="1614011" y="883444"/>
            <a:ext cx="3431858" cy="5029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文本框 3"/>
          <p:cNvSpPr txBox="1"/>
          <p:nvPr/>
        </p:nvSpPr>
        <p:spPr>
          <a:xfrm>
            <a:off x="1696879" y="957739"/>
            <a:ext cx="3348990" cy="323165"/>
          </a:xfrm>
          <a:prstGeom prst="rect">
            <a:avLst/>
          </a:prstGeom>
          <a:noFill/>
        </p:spPr>
        <p:txBody>
          <a:bodyPr wrap="square" rtlCol="0">
            <a:spAutoFit/>
          </a:bodyPr>
          <a:lstStyle/>
          <a:p>
            <a:pPr algn="dist" defTabSz="685800"/>
            <a:r>
              <a:rPr lang="en-US" altLang="zh-CN" sz="1500" dirty="0">
                <a:solidFill>
                  <a:schemeClr val="bg1"/>
                </a:solidFill>
                <a:latin typeface="微软雅黑" panose="020B0503020204020204" pitchFamily="34" charset="-122"/>
                <a:ea typeface="微软雅黑" panose="020B0503020204020204" pitchFamily="34" charset="-122"/>
                <a:sym typeface="+mn-ea"/>
              </a:rPr>
              <a:t>JSON</a:t>
            </a:r>
            <a:r>
              <a:rPr lang="zh-CN" altLang="zh-CN" sz="1500" dirty="0">
                <a:solidFill>
                  <a:schemeClr val="bg1"/>
                </a:solidFill>
                <a:latin typeface="微软雅黑" panose="020B0503020204020204" pitchFamily="34" charset="-122"/>
                <a:ea typeface="微软雅黑" panose="020B0503020204020204" pitchFamily="34" charset="-122"/>
                <a:sym typeface="+mn-ea"/>
              </a:rPr>
              <a:t>转换器配置和静态资源访问配置 </a:t>
            </a:r>
          </a:p>
        </p:txBody>
      </p:sp>
      <p:sp>
        <p:nvSpPr>
          <p:cNvPr id="5" name="矩形 4"/>
          <p:cNvSpPr/>
          <p:nvPr/>
        </p:nvSpPr>
        <p:spPr>
          <a:xfrm>
            <a:off x="514933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6" name="矩形 5"/>
          <p:cNvSpPr/>
          <p:nvPr/>
        </p:nvSpPr>
        <p:spPr>
          <a:xfrm>
            <a:off x="525731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44541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159839"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使用</a:t>
            </a:r>
            <a:r>
              <a:rPr lang="en-US" altLang="zh-CN" sz="1500" dirty="0">
                <a:solidFill>
                  <a:srgbClr val="1369B2"/>
                </a:solidFill>
                <a:latin typeface="微软雅黑" panose="020B0503020204020204" pitchFamily="34" charset="-122"/>
                <a:ea typeface="微软雅黑" panose="020B0503020204020204" pitchFamily="34" charset="-122"/>
              </a:rPr>
              <a:t>&lt;bean&gt;</a:t>
            </a:r>
            <a:r>
              <a:rPr lang="zh-CN" altLang="zh-CN" sz="1500" dirty="0">
                <a:solidFill>
                  <a:srgbClr val="1369B2"/>
                </a:solidFill>
                <a:latin typeface="微软雅黑" panose="020B0503020204020204" pitchFamily="34" charset="-122"/>
                <a:ea typeface="微软雅黑" panose="020B0503020204020204" pitchFamily="34" charset="-122"/>
              </a:rPr>
              <a:t>元素配置</a:t>
            </a:r>
            <a:r>
              <a:rPr lang="en-US" altLang="zh-CN" sz="1500" dirty="0">
                <a:solidFill>
                  <a:srgbClr val="1369B2"/>
                </a:solidFill>
                <a:latin typeface="微软雅黑" panose="020B0503020204020204" pitchFamily="34" charset="-122"/>
                <a:ea typeface="微软雅黑" panose="020B0503020204020204" pitchFamily="34" charset="-122"/>
              </a:rPr>
              <a:t>JSON</a:t>
            </a:r>
            <a:r>
              <a:rPr lang="zh-CN" altLang="zh-CN" sz="1500" dirty="0">
                <a:solidFill>
                  <a:srgbClr val="1369B2"/>
                </a:solidFill>
                <a:latin typeface="微软雅黑" panose="020B0503020204020204" pitchFamily="34" charset="-122"/>
                <a:ea typeface="微软雅黑" panose="020B0503020204020204" pitchFamily="34" charset="-122"/>
              </a:rPr>
              <a:t>转换器</a:t>
            </a: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1429181"/>
            <a:ext cx="6657477" cy="802022"/>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在配置</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转换器时，除了常用的</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mvc:annotation-driven</a:t>
            </a:r>
            <a:r>
              <a:rPr lang="en-US" altLang="zh-CN" sz="1350" dirty="0">
                <a:solidFill>
                  <a:srgbClr val="595959"/>
                </a:solidFill>
                <a:latin typeface="微软雅黑" panose="020B0503020204020204" pitchFamily="34" charset="-122"/>
              </a:rPr>
              <a:t> /&gt;</a:t>
            </a:r>
            <a:r>
              <a:rPr lang="zh-CN" altLang="zh-CN" sz="1350" dirty="0">
                <a:solidFill>
                  <a:srgbClr val="595959"/>
                </a:solidFill>
                <a:latin typeface="微软雅黑" panose="020B0503020204020204" pitchFamily="34" charset="-122"/>
              </a:rPr>
              <a:t>元素，还可以使用</a:t>
            </a:r>
            <a:r>
              <a:rPr lang="en-US" altLang="zh-CN" sz="1350" dirty="0">
                <a:solidFill>
                  <a:srgbClr val="595959"/>
                </a:solidFill>
                <a:latin typeface="微软雅黑" panose="020B0503020204020204" pitchFamily="34" charset="-122"/>
              </a:rPr>
              <a:t>&lt;bean&gt;</a:t>
            </a:r>
            <a:r>
              <a:rPr lang="zh-CN" altLang="zh-CN" sz="1350" dirty="0">
                <a:solidFill>
                  <a:srgbClr val="595959"/>
                </a:solidFill>
                <a:latin typeface="微软雅黑" panose="020B0503020204020204" pitchFamily="34" charset="-122"/>
              </a:rPr>
              <a:t>元素进行显示的配置，</a:t>
            </a:r>
            <a:r>
              <a:rPr lang="en-US" altLang="zh-CN" sz="1350" dirty="0">
                <a:solidFill>
                  <a:srgbClr val="595959"/>
                </a:solidFill>
                <a:latin typeface="微软雅黑" panose="020B0503020204020204" pitchFamily="34" charset="-122"/>
              </a:rPr>
              <a:t>&lt;bean&gt;</a:t>
            </a:r>
            <a:r>
              <a:rPr lang="zh-CN" altLang="zh-CN" sz="1350" dirty="0">
                <a:solidFill>
                  <a:srgbClr val="595959"/>
                </a:solidFill>
                <a:latin typeface="微软雅黑" panose="020B0503020204020204" pitchFamily="34" charset="-122"/>
              </a:rPr>
              <a:t>元素配置</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转换器方式具体如下所示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pic>
        <p:nvPicPr>
          <p:cNvPr id="16" name="图片 15"/>
          <p:cNvPicPr>
            <a:picLocks noChangeAspect="1"/>
          </p:cNvPicPr>
          <p:nvPr/>
        </p:nvPicPr>
        <p:blipFill>
          <a:blip r:embed="rId5"/>
          <a:stretch>
            <a:fillRect/>
          </a:stretch>
        </p:blipFill>
        <p:spPr>
          <a:xfrm>
            <a:off x="1597463" y="2182094"/>
            <a:ext cx="5955245" cy="2735337"/>
          </a:xfrm>
          <a:prstGeom prst="rect">
            <a:avLst/>
          </a:prstGeom>
        </p:spPr>
      </p:pic>
      <p:sp>
        <p:nvSpPr>
          <p:cNvPr id="2" name="文本框 1"/>
          <p:cNvSpPr txBox="1"/>
          <p:nvPr/>
        </p:nvSpPr>
        <p:spPr>
          <a:xfrm>
            <a:off x="1745674" y="2128658"/>
            <a:ext cx="6385955" cy="2829685"/>
          </a:xfrm>
          <a:prstGeom prst="rect">
            <a:avLst/>
          </a:prstGeom>
          <a:noFill/>
        </p:spPr>
        <p:txBody>
          <a:bodyPr wrap="square" rtlCol="0">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595959"/>
                </a:solidFill>
                <a:latin typeface="微软雅黑" panose="020B0503020204020204" pitchFamily="34" charset="-122"/>
                <a:ea typeface="微软雅黑" panose="020B0503020204020204" pitchFamily="34" charset="-122"/>
                <a:cs typeface="+mn-ea"/>
              </a:rPr>
              <a:t>使用</a:t>
            </a:r>
            <a:r>
              <a:rPr lang="en-US" altLang="zh-CN" sz="1200" dirty="0">
                <a:solidFill>
                  <a:srgbClr val="595959"/>
                </a:solidFill>
                <a:latin typeface="微软雅黑" panose="020B0503020204020204" pitchFamily="34" charset="-122"/>
                <a:ea typeface="微软雅黑" panose="020B0503020204020204" pitchFamily="34" charset="-122"/>
                <a:cs typeface="+mn-ea"/>
              </a:rPr>
              <a:t>&lt;bean&gt;</a:t>
            </a:r>
            <a:r>
              <a:rPr lang="zh-CN" altLang="zh-CN" sz="1200" dirty="0">
                <a:solidFill>
                  <a:srgbClr val="595959"/>
                </a:solidFill>
                <a:latin typeface="微软雅黑" panose="020B0503020204020204" pitchFamily="34" charset="-122"/>
                <a:ea typeface="微软雅黑" panose="020B0503020204020204" pitchFamily="34" charset="-122"/>
                <a:cs typeface="+mn-ea"/>
              </a:rPr>
              <a:t>元素配置注解方式的处理器映射器</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2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annotation.RequestMappingHandlerMapping</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595959"/>
                </a:solidFill>
                <a:latin typeface="微软雅黑" panose="020B0503020204020204" pitchFamily="34" charset="-122"/>
                <a:ea typeface="微软雅黑" panose="020B0503020204020204" pitchFamily="34" charset="-122"/>
                <a:cs typeface="+mn-ea"/>
              </a:rPr>
              <a:t>使用</a:t>
            </a:r>
            <a:r>
              <a:rPr lang="en-US" altLang="zh-CN" sz="1200" dirty="0">
                <a:solidFill>
                  <a:srgbClr val="595959"/>
                </a:solidFill>
                <a:latin typeface="微软雅黑" panose="020B0503020204020204" pitchFamily="34" charset="-122"/>
                <a:ea typeface="微软雅黑" panose="020B0503020204020204" pitchFamily="34" charset="-122"/>
                <a:cs typeface="+mn-ea"/>
              </a:rPr>
              <a:t>&lt;bean&gt;</a:t>
            </a:r>
            <a:r>
              <a:rPr lang="zh-CN" altLang="zh-CN" sz="1200" dirty="0">
                <a:solidFill>
                  <a:srgbClr val="595959"/>
                </a:solidFill>
                <a:latin typeface="微软雅黑" panose="020B0503020204020204" pitchFamily="34" charset="-122"/>
                <a:ea typeface="微软雅黑" panose="020B0503020204020204" pitchFamily="34" charset="-122"/>
                <a:cs typeface="+mn-ea"/>
              </a:rPr>
              <a:t>元素配置注解方式的处理器适配器</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2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annotation.RequestMappingHandlerAdapter</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messageConverters</a:t>
            </a:r>
            <a:r>
              <a:rPr lang="en-US" altLang="zh-CN" sz="1200" dirty="0">
                <a:solidFill>
                  <a:srgbClr val="595959"/>
                </a:solidFill>
                <a:latin typeface="微软雅黑" panose="020B0503020204020204" pitchFamily="34" charset="-122"/>
                <a:ea typeface="微软雅黑" panose="020B0503020204020204" pitchFamily="34" charset="-122"/>
                <a:cs typeface="+mn-ea"/>
              </a:rPr>
              <a:t>"&gt;&lt;list&gt;&lt;!--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a:t>
            </a:r>
            <a:r>
              <a:rPr lang="en-US" altLang="zh-CN" sz="1200" dirty="0">
                <a:solidFill>
                  <a:srgbClr val="595959"/>
                </a:solidFill>
                <a:latin typeface="微软雅黑" panose="020B0503020204020204" pitchFamily="34" charset="-122"/>
                <a:ea typeface="微软雅黑" panose="020B0503020204020204" pitchFamily="34" charset="-122"/>
                <a:cs typeface="+mn-ea"/>
              </a:rPr>
              <a:t>JSON</a:t>
            </a:r>
            <a:r>
              <a:rPr lang="zh-CN" altLang="zh-CN" sz="1200" dirty="0">
                <a:solidFill>
                  <a:srgbClr val="595959"/>
                </a:solidFill>
                <a:latin typeface="微软雅黑" panose="020B0503020204020204" pitchFamily="34" charset="-122"/>
                <a:ea typeface="微软雅黑" panose="020B0503020204020204" pitchFamily="34" charset="-122"/>
                <a:cs typeface="+mn-ea"/>
              </a:rPr>
              <a:t>转换器</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            &lt;bean  class="</a:t>
            </a:r>
            <a:r>
              <a:rPr lang="en-US" altLang="zh-CN" sz="1200" dirty="0" err="1">
                <a:solidFill>
                  <a:srgbClr val="1369B2"/>
                </a:solidFill>
                <a:latin typeface="微软雅黑" panose="020B0503020204020204" pitchFamily="34" charset="-122"/>
                <a:ea typeface="微软雅黑" panose="020B0503020204020204" pitchFamily="34" charset="-122"/>
                <a:cs typeface="+mn-ea"/>
              </a:rPr>
              <a:t>org.springframework.http.converter.json</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	.MappingJackson2HttpMessageConverter"/&gt;</a:t>
            </a:r>
            <a:r>
              <a:rPr lang="en-US" altLang="zh-CN" sz="1200" dirty="0">
                <a:solidFill>
                  <a:srgbClr val="595959"/>
                </a:solidFill>
                <a:latin typeface="微软雅黑" panose="020B0503020204020204" pitchFamily="34" charset="-122"/>
                <a:ea typeface="微软雅黑" panose="020B0503020204020204" pitchFamily="34" charset="-122"/>
                <a:cs typeface="+mn-ea"/>
              </a:rPr>
              <a:t>&lt;/list&gt;&lt;/property&gt;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映射器、适配器</a:t>
            </a:r>
          </a:p>
        </p:txBody>
      </p:sp>
      <p:sp>
        <p:nvSpPr>
          <p:cNvPr id="3" name="TextBox 2"/>
          <p:cNvSpPr txBox="1"/>
          <p:nvPr/>
        </p:nvSpPr>
        <p:spPr>
          <a:xfrm>
            <a:off x="611560" y="1491630"/>
            <a:ext cx="8280920" cy="3139321"/>
          </a:xfrm>
          <a:prstGeom prst="rect">
            <a:avLst/>
          </a:prstGeom>
          <a:noFill/>
        </p:spPr>
        <p:txBody>
          <a:bodyPr wrap="square" rtlCol="0">
            <a:spAutoFit/>
          </a:bodyPr>
          <a:lstStyle/>
          <a:p>
            <a:r>
              <a:rPr lang="zh-CN" altLang="en-US" dirty="0"/>
              <a:t>配置映射器、适配器有两种方式</a:t>
            </a:r>
            <a:endParaRPr lang="en-US" altLang="zh-CN" dirty="0"/>
          </a:p>
          <a:p>
            <a:pPr lvl="0"/>
            <a:r>
              <a:rPr lang="zh-CN" altLang="en-US" dirty="0"/>
              <a:t>其一：</a:t>
            </a:r>
            <a:r>
              <a:rPr lang="en-US" altLang="zh-CN" dirty="0"/>
              <a:t>	&lt;!-- </a:t>
            </a:r>
            <a:r>
              <a:rPr lang="zh-CN" altLang="zh-CN" dirty="0"/>
              <a:t>注解映射器</a:t>
            </a:r>
            <a:r>
              <a:rPr lang="en-US" altLang="zh-CN" dirty="0"/>
              <a:t> --&gt;</a:t>
            </a:r>
            <a:endParaRPr lang="zh-CN" altLang="zh-CN" dirty="0"/>
          </a:p>
          <a:p>
            <a:pPr lvl="0"/>
            <a:r>
              <a:rPr lang="en-US" altLang="zh-CN" dirty="0"/>
              <a:t>&lt;bean class=</a:t>
            </a:r>
            <a:r>
              <a:rPr lang="en-US" altLang="zh-CN" i="1" dirty="0"/>
              <a:t>"org.springframework.web.servlet.mvc.method.annotation.RequestMappingHandlerMapping"</a:t>
            </a:r>
            <a:r>
              <a:rPr lang="en-US" altLang="zh-CN" dirty="0"/>
              <a:t>/&gt;</a:t>
            </a:r>
            <a:endParaRPr lang="zh-CN" altLang="zh-CN" dirty="0"/>
          </a:p>
          <a:p>
            <a:pPr lvl="0"/>
            <a:r>
              <a:rPr lang="en-US" altLang="zh-CN" dirty="0"/>
              <a:t>	&lt;!-- </a:t>
            </a:r>
            <a:r>
              <a:rPr lang="zh-CN" altLang="zh-CN" dirty="0"/>
              <a:t>注解适配器</a:t>
            </a:r>
            <a:r>
              <a:rPr lang="en-US" altLang="zh-CN" dirty="0"/>
              <a:t> --&gt;</a:t>
            </a:r>
            <a:endParaRPr lang="zh-CN" altLang="zh-CN" dirty="0"/>
          </a:p>
          <a:p>
            <a:r>
              <a:rPr lang="en-US" altLang="zh-CN" dirty="0"/>
              <a:t>&lt;bean class=</a:t>
            </a:r>
            <a:r>
              <a:rPr lang="en-US" altLang="zh-CN" i="1" dirty="0"/>
              <a:t>"org.springframework.web.servlet.mvc.method.annotation.RequestMappingHandlerAdapter"</a:t>
            </a:r>
            <a:r>
              <a:rPr lang="en-US" altLang="zh-CN" dirty="0"/>
              <a:t>/&gt;</a:t>
            </a:r>
          </a:p>
          <a:p>
            <a:endParaRPr lang="en-US" altLang="zh-CN" dirty="0"/>
          </a:p>
          <a:p>
            <a:r>
              <a:rPr lang="zh-CN" altLang="en-US" dirty="0"/>
              <a:t>其二：</a:t>
            </a:r>
            <a:r>
              <a:rPr lang="en-US" altLang="zh-CN" dirty="0"/>
              <a:t>&lt;</a:t>
            </a:r>
            <a:r>
              <a:rPr lang="en-US" altLang="zh-CN" dirty="0" err="1"/>
              <a:t>mvc:annotation-driven</a:t>
            </a:r>
            <a:r>
              <a:rPr lang="en-US" altLang="zh-CN" dirty="0"/>
              <a:t>/&gt;</a:t>
            </a:r>
            <a:endParaRPr lang="zh-CN" altLang="en-US" dirty="0"/>
          </a:p>
        </p:txBody>
      </p:sp>
    </p:spTree>
  </p:cSld>
  <p:clrMapOvr>
    <a:masterClrMapping/>
  </p:clrMapOvr>
  <p:transition spd="med">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738387"/>
            <a:ext cx="2590388"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833291"/>
            <a:ext cx="2300630"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静态资源访问的配置方式</a:t>
            </a: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669608" y="1349217"/>
            <a:ext cx="8004334" cy="190642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除了使用</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mvc:resources</a:t>
            </a:r>
            <a:r>
              <a:rPr lang="en-US" altLang="zh-CN" sz="1350" dirty="0">
                <a:solidFill>
                  <a:srgbClr val="595959"/>
                </a:solidFill>
                <a:latin typeface="微软雅黑" panose="020B0503020204020204" pitchFamily="34" charset="-122"/>
              </a:rPr>
              <a:t>&gt;</a:t>
            </a:r>
            <a:r>
              <a:rPr lang="zh-CN" altLang="zh-CN" sz="1350" dirty="0">
                <a:solidFill>
                  <a:srgbClr val="595959"/>
                </a:solidFill>
                <a:latin typeface="微软雅黑" panose="020B0503020204020204" pitchFamily="34" charset="-122"/>
              </a:rPr>
              <a:t>元素实现对静态资源的访问外，</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还提供了另外</a:t>
            </a:r>
            <a:r>
              <a:rPr lang="en-US" altLang="zh-CN" sz="1350" dirty="0">
                <a:solidFill>
                  <a:srgbClr val="1369B2"/>
                </a:solidFill>
                <a:latin typeface="微软雅黑" panose="020B0503020204020204" pitchFamily="34" charset="-122"/>
              </a:rPr>
              <a:t>2</a:t>
            </a:r>
            <a:r>
              <a:rPr lang="zh-CN" altLang="zh-CN" sz="1350" dirty="0">
                <a:solidFill>
                  <a:srgbClr val="1369B2"/>
                </a:solidFill>
                <a:latin typeface="微软雅黑" panose="020B0503020204020204" pitchFamily="34" charset="-122"/>
              </a:rPr>
              <a:t>种静态资源访问的配置方式</a:t>
            </a:r>
            <a:r>
              <a:rPr lang="zh-CN" altLang="zh-CN" sz="1350" dirty="0">
                <a:solidFill>
                  <a:srgbClr val="595959"/>
                </a:solidFill>
                <a:latin typeface="微软雅黑" panose="020B0503020204020204" pitchFamily="34" charset="-122"/>
              </a:rPr>
              <a:t>。</a:t>
            </a:r>
          </a:p>
          <a:p>
            <a:pPr lvl="0">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1</a:t>
            </a:r>
            <a:r>
              <a:rPr lang="zh-CN" altLang="en-US" sz="1350" dirty="0">
                <a:solidFill>
                  <a:srgbClr val="595959"/>
                </a:solidFill>
                <a:latin typeface="微软雅黑" panose="020B0503020204020204" pitchFamily="34" charset="-122"/>
              </a:rPr>
              <a:t>）</a:t>
            </a:r>
            <a:r>
              <a:rPr lang="zh-CN" altLang="zh-CN" sz="1350" dirty="0">
                <a:solidFill>
                  <a:srgbClr val="1369B2"/>
                </a:solidFill>
                <a:latin typeface="微软雅黑" panose="020B0503020204020204" pitchFamily="34" charset="-122"/>
              </a:rPr>
              <a:t>使用</a:t>
            </a:r>
            <a:r>
              <a:rPr lang="en-US" altLang="zh-CN" sz="1350" dirty="0">
                <a:solidFill>
                  <a:srgbClr val="1369B2"/>
                </a:solidFill>
                <a:latin typeface="微软雅黑" panose="020B0503020204020204" pitchFamily="34" charset="-122"/>
              </a:rPr>
              <a:t>&lt;</a:t>
            </a:r>
            <a:r>
              <a:rPr lang="en-US" altLang="zh-CN" sz="1350" dirty="0" err="1">
                <a:solidFill>
                  <a:srgbClr val="1369B2"/>
                </a:solidFill>
                <a:latin typeface="微软雅黑" panose="020B0503020204020204" pitchFamily="34" charset="-122"/>
              </a:rPr>
              <a:t>mvc:default-servlet-handler</a:t>
            </a:r>
            <a:r>
              <a:rPr lang="en-US" altLang="zh-CN" sz="1350" dirty="0">
                <a:solidFill>
                  <a:srgbClr val="1369B2"/>
                </a:solidFill>
                <a:latin typeface="微软雅黑" panose="020B0503020204020204" pitchFamily="34" charset="-122"/>
              </a:rPr>
              <a:t>&gt;</a:t>
            </a:r>
            <a:r>
              <a:rPr lang="zh-CN" altLang="zh-CN" sz="1350" dirty="0">
                <a:solidFill>
                  <a:srgbClr val="1369B2"/>
                </a:solidFill>
                <a:latin typeface="微软雅黑" panose="020B0503020204020204" pitchFamily="34" charset="-122"/>
              </a:rPr>
              <a:t>配置静态资源</a:t>
            </a:r>
          </a:p>
          <a:p>
            <a:pPr>
              <a:lnSpc>
                <a:spcPct val="150000"/>
              </a:lnSpc>
            </a:pPr>
            <a:r>
              <a:rPr lang="zh-CN" altLang="zh-CN" sz="1350" dirty="0">
                <a:solidFill>
                  <a:srgbClr val="595959"/>
                </a:solidFill>
                <a:latin typeface="微软雅黑" panose="020B0503020204020204" pitchFamily="34" charset="-122"/>
              </a:rPr>
              <a:t>在</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的配置文件中，使用</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mvc:default-servlet-handler</a:t>
            </a:r>
            <a:r>
              <a:rPr lang="en-US" altLang="zh-CN" sz="1350" dirty="0">
                <a:solidFill>
                  <a:srgbClr val="595959"/>
                </a:solidFill>
                <a:latin typeface="微软雅黑" panose="020B0503020204020204" pitchFamily="34" charset="-122"/>
              </a:rPr>
              <a:t>&gt;</a:t>
            </a:r>
            <a:r>
              <a:rPr lang="zh-CN" altLang="zh-CN" sz="1350" dirty="0">
                <a:solidFill>
                  <a:srgbClr val="595959"/>
                </a:solidFill>
                <a:latin typeface="微软雅黑" panose="020B0503020204020204" pitchFamily="34" charset="-122"/>
              </a:rPr>
              <a:t>元素配置静态资源，也可以实现对静态资源的访问。配置静态资源的具体代码如下：</a:t>
            </a:r>
            <a:endParaRPr lang="en-US" altLang="zh-CN" sz="1350" dirty="0">
              <a:solidFill>
                <a:srgbClr val="595959"/>
              </a:solidFill>
              <a:latin typeface="微软雅黑" panose="020B0503020204020204" pitchFamily="34" charset="-122"/>
            </a:endParaRPr>
          </a:p>
          <a:p>
            <a:pPr>
              <a:lnSpc>
                <a:spcPct val="150000"/>
              </a:lnSpc>
            </a:pPr>
            <a:endParaRPr lang="zh-CN" altLang="en-US"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在</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的配置文件中配置</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mvc:default-servlet-handler</a:t>
            </a:r>
            <a:r>
              <a:rPr lang="en-US" altLang="zh-CN" sz="1350" dirty="0">
                <a:solidFill>
                  <a:srgbClr val="595959"/>
                </a:solidFill>
                <a:latin typeface="微软雅黑" panose="020B0503020204020204" pitchFamily="34" charset="-122"/>
              </a:rPr>
              <a:t> /&gt;</a:t>
            </a:r>
            <a:r>
              <a:rPr lang="zh-CN" altLang="zh-CN" sz="1350" dirty="0">
                <a:solidFill>
                  <a:srgbClr val="595959"/>
                </a:solidFill>
                <a:latin typeface="微软雅黑" panose="020B0503020204020204" pitchFamily="34" charset="-122"/>
              </a:rPr>
              <a:t>后，</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会在</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上下文中定义一个默认的</a:t>
            </a:r>
            <a:r>
              <a:rPr lang="en-US" altLang="zh-CN" sz="1350" dirty="0">
                <a:solidFill>
                  <a:srgbClr val="595959"/>
                </a:solidFill>
                <a:latin typeface="微软雅黑" panose="020B0503020204020204" pitchFamily="34" charset="-122"/>
              </a:rPr>
              <a:t>Servlet</a:t>
            </a:r>
            <a:r>
              <a:rPr lang="zh-CN" altLang="zh-CN" sz="1350" dirty="0">
                <a:solidFill>
                  <a:srgbClr val="595959"/>
                </a:solidFill>
                <a:latin typeface="微软雅黑" panose="020B0503020204020204" pitchFamily="34" charset="-122"/>
              </a:rPr>
              <a:t>请求处理器</a:t>
            </a:r>
            <a:r>
              <a:rPr lang="en-US" altLang="zh-CN" sz="1350" dirty="0" err="1">
                <a:solidFill>
                  <a:srgbClr val="595959"/>
                </a:solidFill>
                <a:latin typeface="微软雅黑" panose="020B0503020204020204" pitchFamily="34" charset="-122"/>
              </a:rPr>
              <a:t>DefaultServletHttpRequestHandler</a:t>
            </a:r>
            <a:r>
              <a:rPr lang="zh-CN" altLang="zh-CN" sz="1350" dirty="0">
                <a:solidFill>
                  <a:srgbClr val="595959"/>
                </a:solidFill>
                <a:latin typeface="微软雅黑" panose="020B0503020204020204" pitchFamily="34" charset="-122"/>
              </a:rPr>
              <a:t>，该处理器会对进入</a:t>
            </a:r>
            <a:r>
              <a:rPr lang="en-US" altLang="zh-CN" sz="1350" dirty="0" err="1">
                <a:solidFill>
                  <a:srgbClr val="595959"/>
                </a:solidFill>
                <a:latin typeface="微软雅黑" panose="020B0503020204020204" pitchFamily="34" charset="-122"/>
              </a:rPr>
              <a:t>DispatcherServlet</a:t>
            </a:r>
            <a:r>
              <a:rPr lang="zh-CN" altLang="zh-CN" sz="1350" dirty="0">
                <a:solidFill>
                  <a:srgbClr val="595959"/>
                </a:solidFill>
                <a:latin typeface="微软雅黑" panose="020B0503020204020204" pitchFamily="34" charset="-122"/>
              </a:rPr>
              <a:t>的</a:t>
            </a:r>
            <a:r>
              <a:rPr lang="en-US" altLang="zh-CN" sz="1350" dirty="0">
                <a:solidFill>
                  <a:srgbClr val="595959"/>
                </a:solidFill>
                <a:latin typeface="微软雅黑" panose="020B0503020204020204" pitchFamily="34" charset="-122"/>
              </a:rPr>
              <a:t>URL</a:t>
            </a:r>
            <a:r>
              <a:rPr lang="zh-CN" altLang="zh-CN" sz="1350" dirty="0">
                <a:solidFill>
                  <a:srgbClr val="595959"/>
                </a:solidFill>
                <a:latin typeface="微软雅黑" panose="020B0503020204020204" pitchFamily="34" charset="-122"/>
              </a:rPr>
              <a:t>进行筛查，如果发现是静态资源的请求，就将该请求转由</a:t>
            </a:r>
            <a:r>
              <a:rPr lang="en-US" altLang="zh-CN" sz="1350" dirty="0">
                <a:solidFill>
                  <a:srgbClr val="595959"/>
                </a:solidFill>
                <a:latin typeface="微软雅黑" panose="020B0503020204020204" pitchFamily="34" charset="-122"/>
              </a:rPr>
              <a:t>Web</a:t>
            </a:r>
            <a:r>
              <a:rPr lang="zh-CN" altLang="zh-CN" sz="1350" dirty="0">
                <a:solidFill>
                  <a:srgbClr val="595959"/>
                </a:solidFill>
                <a:latin typeface="微软雅黑" panose="020B0503020204020204" pitchFamily="34" charset="-122"/>
              </a:rPr>
              <a:t>服务器默认的</a:t>
            </a:r>
            <a:r>
              <a:rPr lang="en-US" altLang="zh-CN" sz="1350" dirty="0">
                <a:solidFill>
                  <a:srgbClr val="595959"/>
                </a:solidFill>
                <a:latin typeface="微软雅黑" panose="020B0503020204020204" pitchFamily="34" charset="-122"/>
              </a:rPr>
              <a:t>Servlet</a:t>
            </a:r>
            <a:r>
              <a:rPr lang="zh-CN" altLang="zh-CN" sz="1350" dirty="0">
                <a:solidFill>
                  <a:srgbClr val="595959"/>
                </a:solidFill>
                <a:latin typeface="微软雅黑" panose="020B0503020204020204" pitchFamily="34" charset="-122"/>
              </a:rPr>
              <a:t>处理，默认的</a:t>
            </a:r>
            <a:r>
              <a:rPr lang="en-US" altLang="zh-CN" sz="1350" dirty="0">
                <a:solidFill>
                  <a:srgbClr val="595959"/>
                </a:solidFill>
                <a:latin typeface="微软雅黑" panose="020B0503020204020204" pitchFamily="34" charset="-122"/>
              </a:rPr>
              <a:t>Servlet</a:t>
            </a:r>
            <a:r>
              <a:rPr lang="zh-CN" altLang="zh-CN" sz="1350" dirty="0">
                <a:solidFill>
                  <a:srgbClr val="595959"/>
                </a:solidFill>
                <a:latin typeface="微软雅黑" panose="020B0503020204020204" pitchFamily="34" charset="-122"/>
              </a:rPr>
              <a:t>会对静态资源放行；如果不是静态资源的请求，就由</a:t>
            </a:r>
            <a:r>
              <a:rPr lang="en-US" altLang="zh-CN" sz="1350" dirty="0" err="1">
                <a:solidFill>
                  <a:srgbClr val="595959"/>
                </a:solidFill>
                <a:latin typeface="微软雅黑" panose="020B0503020204020204" pitchFamily="34" charset="-122"/>
              </a:rPr>
              <a:t>DispatcherServlet</a:t>
            </a:r>
            <a:r>
              <a:rPr lang="zh-CN" altLang="zh-CN" sz="1350" dirty="0">
                <a:solidFill>
                  <a:srgbClr val="595959"/>
                </a:solidFill>
                <a:latin typeface="微软雅黑" panose="020B0503020204020204" pitchFamily="34" charset="-122"/>
              </a:rPr>
              <a:t>继续处理</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pic>
        <p:nvPicPr>
          <p:cNvPr id="16" name="图片 15"/>
          <p:cNvPicPr>
            <a:picLocks noChangeAspect="1"/>
          </p:cNvPicPr>
          <p:nvPr/>
        </p:nvPicPr>
        <p:blipFill>
          <a:blip r:embed="rId5"/>
          <a:stretch>
            <a:fillRect/>
          </a:stretch>
        </p:blipFill>
        <p:spPr>
          <a:xfrm>
            <a:off x="2701868" y="2974969"/>
            <a:ext cx="3114073" cy="344181"/>
          </a:xfrm>
          <a:prstGeom prst="rect">
            <a:avLst/>
          </a:prstGeom>
        </p:spPr>
      </p:pic>
      <p:sp>
        <p:nvSpPr>
          <p:cNvPr id="2" name="文本框 1"/>
          <p:cNvSpPr txBox="1"/>
          <p:nvPr/>
        </p:nvSpPr>
        <p:spPr>
          <a:xfrm>
            <a:off x="2876799" y="2921536"/>
            <a:ext cx="3028208" cy="367280"/>
          </a:xfrm>
          <a:prstGeom prst="rect">
            <a:avLst/>
          </a:prstGeom>
          <a:noFill/>
        </p:spPr>
        <p:txBody>
          <a:bodyPr wrap="square" rtlCol="0">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&lt;</a:t>
            </a:r>
            <a:r>
              <a:rPr lang="en-US" altLang="zh-CN" sz="1350" dirty="0" err="1">
                <a:solidFill>
                  <a:srgbClr val="595959"/>
                </a:solidFill>
                <a:latin typeface="微软雅黑" panose="020B0503020204020204" pitchFamily="34" charset="-122"/>
                <a:ea typeface="微软雅黑" panose="020B0503020204020204" pitchFamily="34" charset="-122"/>
                <a:cs typeface="+mn-ea"/>
              </a:rPr>
              <a:t>mvc:default-servlet-handler</a:t>
            </a:r>
            <a:r>
              <a:rPr lang="en-US" altLang="zh-CN" sz="1350" dirty="0">
                <a:solidFill>
                  <a:srgbClr val="595959"/>
                </a:solidFill>
                <a:latin typeface="微软雅黑" panose="020B0503020204020204" pitchFamily="34" charset="-122"/>
                <a:ea typeface="微软雅黑" panose="020B0503020204020204" pitchFamily="34" charset="-122"/>
                <a:cs typeface="+mn-ea"/>
              </a:rPr>
              <a:t> /&gt;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590388"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300630"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静态资源访问的配置方式</a:t>
            </a: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10.3.4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954401" y="1495855"/>
            <a:ext cx="7282418" cy="3310393"/>
          </a:xfrm>
          <a:prstGeom prst="rect">
            <a:avLst/>
          </a:prstGeom>
          <a:noFill/>
        </p:spPr>
        <p:txBody>
          <a:bodyPr wrap="square" rtlCol="0">
            <a:spAutoFit/>
          </a:bodyPr>
          <a:lstStyle>
            <a:defPPr>
              <a:defRPr lang="zh-CN"/>
            </a:defPPr>
            <a:lvl1pPr defTabSz="913765">
              <a:lnSpc>
                <a:spcPct val="150000"/>
              </a:lnSpc>
              <a:defRPr sz="1600">
                <a:solidFill>
                  <a:srgbClr val="595959"/>
                </a:solidFill>
                <a:latin typeface="微软雅黑" panose="020B0503020204020204" pitchFamily="34" charset="-122"/>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r>
              <a:rPr lang="zh-CN" altLang="en-US" sz="1350" dirty="0"/>
              <a:t>（</a:t>
            </a:r>
            <a:r>
              <a:rPr lang="en-US" altLang="zh-CN" sz="1350" dirty="0"/>
              <a:t>2</a:t>
            </a:r>
            <a:r>
              <a:rPr lang="zh-CN" altLang="en-US" sz="1350" dirty="0"/>
              <a:t>）</a:t>
            </a:r>
            <a:r>
              <a:rPr lang="zh-CN" altLang="zh-CN" sz="1350" dirty="0">
                <a:solidFill>
                  <a:srgbClr val="1369B2"/>
                </a:solidFill>
              </a:rPr>
              <a:t>激活</a:t>
            </a:r>
            <a:r>
              <a:rPr lang="en-US" altLang="zh-CN" sz="1350" dirty="0">
                <a:solidFill>
                  <a:srgbClr val="1369B2"/>
                </a:solidFill>
              </a:rPr>
              <a:t>Tomcat</a:t>
            </a:r>
            <a:r>
              <a:rPr lang="zh-CN" altLang="zh-CN" sz="1350" dirty="0">
                <a:solidFill>
                  <a:srgbClr val="1369B2"/>
                </a:solidFill>
              </a:rPr>
              <a:t>默认的</a:t>
            </a:r>
            <a:r>
              <a:rPr lang="en-US" altLang="zh-CN" sz="1350" dirty="0">
                <a:solidFill>
                  <a:srgbClr val="1369B2"/>
                </a:solidFill>
              </a:rPr>
              <a:t>Servlet</a:t>
            </a:r>
            <a:r>
              <a:rPr lang="zh-CN" altLang="zh-CN" sz="1350" dirty="0">
                <a:solidFill>
                  <a:srgbClr val="1369B2"/>
                </a:solidFill>
              </a:rPr>
              <a:t>来处理静态资源访问</a:t>
            </a:r>
          </a:p>
          <a:p>
            <a:r>
              <a:rPr lang="zh-CN" altLang="zh-CN" sz="1350" dirty="0"/>
              <a:t>在</a:t>
            </a:r>
            <a:r>
              <a:rPr lang="en-US" altLang="zh-CN" sz="1350" dirty="0" err="1"/>
              <a:t>web.xml</a:t>
            </a:r>
            <a:r>
              <a:rPr lang="zh-CN" altLang="zh-CN" sz="1350" dirty="0"/>
              <a:t>文件中激活</a:t>
            </a:r>
            <a:r>
              <a:rPr lang="en-US" altLang="zh-CN" sz="1350" dirty="0"/>
              <a:t>Tomcat</a:t>
            </a:r>
            <a:r>
              <a:rPr lang="zh-CN" altLang="zh-CN" sz="1350" dirty="0"/>
              <a:t>默认的</a:t>
            </a:r>
            <a:r>
              <a:rPr lang="en-US" altLang="zh-CN" sz="1350" dirty="0"/>
              <a:t>Servlet</a:t>
            </a:r>
            <a:r>
              <a:rPr lang="zh-CN" altLang="zh-CN" sz="1350" dirty="0"/>
              <a:t>去处理对应的静态资源，</a:t>
            </a:r>
            <a:r>
              <a:rPr lang="en-US" altLang="zh-CN" sz="1350" dirty="0" err="1"/>
              <a:t>web.xml</a:t>
            </a:r>
            <a:r>
              <a:rPr lang="zh-CN" altLang="zh-CN" sz="1350" dirty="0"/>
              <a:t>配置代码如下所示</a:t>
            </a:r>
            <a:r>
              <a:rPr lang="zh-CN" altLang="en-US" sz="1350" dirty="0"/>
              <a:t>：</a:t>
            </a:r>
            <a:endParaRPr lang="en-US" altLang="zh-CN" sz="135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r>
              <a:rPr lang="zh-CN" altLang="zh-CN" sz="1350" dirty="0"/>
              <a:t>在上述代码中，</a:t>
            </a:r>
            <a:r>
              <a:rPr lang="en-US" altLang="zh-CN" sz="1350" dirty="0"/>
              <a:t> &lt;servlet-mapping&gt;</a:t>
            </a:r>
            <a:r>
              <a:rPr lang="zh-CN" altLang="zh-CN" sz="1350" dirty="0"/>
              <a:t>元素可以激活</a:t>
            </a:r>
            <a:r>
              <a:rPr lang="en-US" altLang="zh-CN" sz="1350" dirty="0"/>
              <a:t>Tomcat</a:t>
            </a:r>
            <a:r>
              <a:rPr lang="zh-CN" altLang="zh-CN" sz="1350" dirty="0"/>
              <a:t>默认的</a:t>
            </a:r>
            <a:r>
              <a:rPr lang="en-US" altLang="zh-CN" sz="1350" dirty="0"/>
              <a:t>Servlet</a:t>
            </a:r>
            <a:r>
              <a:rPr lang="zh-CN" altLang="zh-CN" sz="1350" dirty="0"/>
              <a:t>来处理静态文件。在配置时，可以根据需要继续追加</a:t>
            </a:r>
            <a:r>
              <a:rPr lang="en-US" altLang="zh-CN" sz="1350" dirty="0"/>
              <a:t>&lt;servlet-mapping&gt;</a:t>
            </a:r>
            <a:r>
              <a:rPr lang="zh-CN" altLang="zh-CN" sz="1350" dirty="0"/>
              <a:t>。此种配置方式和第（</a:t>
            </a:r>
            <a:r>
              <a:rPr lang="en-US" altLang="zh-CN" sz="1350" dirty="0"/>
              <a:t>1</a:t>
            </a:r>
            <a:r>
              <a:rPr lang="zh-CN" altLang="zh-CN" sz="1350" dirty="0"/>
              <a:t>）种方式本质上是一样的，都是使用</a:t>
            </a:r>
            <a:r>
              <a:rPr lang="en-US" altLang="zh-CN" sz="1350" dirty="0"/>
              <a:t>Web</a:t>
            </a:r>
            <a:r>
              <a:rPr lang="zh-CN" altLang="zh-CN" sz="1350" dirty="0"/>
              <a:t>服务器默认的</a:t>
            </a:r>
            <a:r>
              <a:rPr lang="en-US" altLang="zh-CN" sz="1350" dirty="0"/>
              <a:t>Servlet</a:t>
            </a:r>
            <a:r>
              <a:rPr lang="zh-CN" altLang="zh-CN" sz="1350" dirty="0"/>
              <a:t>来处理静态资源文件的访问</a:t>
            </a:r>
            <a:r>
              <a:rPr lang="zh-CN" altLang="en-US" sz="1350" dirty="0"/>
              <a:t>。</a:t>
            </a:r>
            <a:r>
              <a:rPr lang="zh-CN" altLang="zh-CN" sz="1350" dirty="0"/>
              <a:t> </a:t>
            </a:r>
            <a:endParaRPr lang="en-US" altLang="zh-CN" sz="1350" dirty="0"/>
          </a:p>
        </p:txBody>
      </p:sp>
      <p:pic>
        <p:nvPicPr>
          <p:cNvPr id="16" name="图片 15"/>
          <p:cNvPicPr>
            <a:picLocks noChangeAspect="1"/>
          </p:cNvPicPr>
          <p:nvPr/>
        </p:nvPicPr>
        <p:blipFill>
          <a:blip r:embed="rId5"/>
          <a:stretch>
            <a:fillRect/>
          </a:stretch>
        </p:blipFill>
        <p:spPr>
          <a:xfrm>
            <a:off x="1549729" y="2393618"/>
            <a:ext cx="6100949" cy="1421591"/>
          </a:xfrm>
          <a:prstGeom prst="rect">
            <a:avLst/>
          </a:prstGeom>
        </p:spPr>
      </p:pic>
      <p:sp>
        <p:nvSpPr>
          <p:cNvPr id="2" name="文本框 1"/>
          <p:cNvSpPr txBox="1"/>
          <p:nvPr/>
        </p:nvSpPr>
        <p:spPr>
          <a:xfrm>
            <a:off x="1505199" y="2351323"/>
            <a:ext cx="6751123" cy="1444691"/>
          </a:xfrm>
          <a:prstGeom prst="rect">
            <a:avLst/>
          </a:prstGeom>
          <a:noFill/>
        </p:spPr>
        <p:txBody>
          <a:bodyPr wrap="square" rtlCol="0">
            <a:spAutoFit/>
          </a:bodyPr>
          <a:lstStyle/>
          <a:p>
            <a:pPr defTabSz="685324">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&lt;servlet-mapping&gt;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defTabSz="685324">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&lt;servlet-name&gt;default&lt;/servlet-name&gt;</a:t>
            </a:r>
            <a:r>
              <a:rPr lang="en-US" altLang="zh-CN" sz="1200" dirty="0">
                <a:solidFill>
                  <a:srgbClr val="1369B2"/>
                </a:solidFill>
                <a:latin typeface="微软雅黑" panose="020B0503020204020204" pitchFamily="34" charset="-122"/>
                <a:ea typeface="微软雅黑" panose="020B0503020204020204" pitchFamily="34" charset="-122"/>
                <a:cs typeface="+mn-ea"/>
              </a:rPr>
              <a:t>&lt;</a:t>
            </a:r>
            <a:r>
              <a:rPr lang="en-US" altLang="zh-CN" sz="1200" dirty="0" err="1">
                <a:solidFill>
                  <a:srgbClr val="1369B2"/>
                </a:solidFill>
                <a:latin typeface="微软雅黑" panose="020B0503020204020204" pitchFamily="34" charset="-122"/>
                <a:ea typeface="微软雅黑" panose="020B0503020204020204" pitchFamily="34" charset="-122"/>
                <a:cs typeface="+mn-ea"/>
              </a:rPr>
              <a:t>url</a:t>
            </a:r>
            <a:r>
              <a:rPr lang="en-US" altLang="zh-CN" sz="1200" dirty="0">
                <a:solidFill>
                  <a:srgbClr val="1369B2"/>
                </a:solidFill>
                <a:latin typeface="微软雅黑" panose="020B0503020204020204" pitchFamily="34" charset="-122"/>
                <a:ea typeface="微软雅黑" panose="020B0503020204020204" pitchFamily="34" charset="-122"/>
                <a:cs typeface="+mn-ea"/>
              </a:rPr>
              <a:t>-pattern&gt;*.</a:t>
            </a:r>
            <a:r>
              <a:rPr lang="en-US" altLang="zh-CN" sz="1200" dirty="0" err="1">
                <a:solidFill>
                  <a:srgbClr val="1369B2"/>
                </a:solidFill>
                <a:latin typeface="微软雅黑" panose="020B0503020204020204" pitchFamily="34" charset="-122"/>
                <a:ea typeface="微软雅黑" panose="020B0503020204020204" pitchFamily="34" charset="-122"/>
                <a:cs typeface="+mn-ea"/>
              </a:rPr>
              <a:t>js</a:t>
            </a:r>
            <a:r>
              <a:rPr lang="en-US" altLang="zh-CN" sz="1200" dirty="0">
                <a:solidFill>
                  <a:srgbClr val="1369B2"/>
                </a:solidFill>
                <a:latin typeface="微软雅黑" panose="020B0503020204020204" pitchFamily="34" charset="-122"/>
                <a:ea typeface="微软雅黑" panose="020B0503020204020204" pitchFamily="34" charset="-122"/>
                <a:cs typeface="+mn-ea"/>
              </a:rPr>
              <a:t>&lt;/</a:t>
            </a:r>
            <a:r>
              <a:rPr lang="en-US" altLang="zh-CN" sz="1200" dirty="0" err="1">
                <a:solidFill>
                  <a:srgbClr val="1369B2"/>
                </a:solidFill>
                <a:latin typeface="微软雅黑" panose="020B0503020204020204" pitchFamily="34" charset="-122"/>
                <a:ea typeface="微软雅黑" panose="020B0503020204020204" pitchFamily="34" charset="-122"/>
                <a:cs typeface="+mn-ea"/>
              </a:rPr>
              <a:t>url</a:t>
            </a:r>
            <a:r>
              <a:rPr lang="en-US" altLang="zh-CN" sz="12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defTabSz="685324">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&lt;/servlet-mapping&gt;&lt;servlet-mapping&gt;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defTabSz="685324">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&lt;servlet-name&gt;default&lt;/servlet-name&gt;</a:t>
            </a:r>
            <a:r>
              <a:rPr lang="en-US" altLang="zh-CN" sz="1200" dirty="0">
                <a:solidFill>
                  <a:srgbClr val="1369B2"/>
                </a:solidFill>
                <a:latin typeface="微软雅黑" panose="020B0503020204020204" pitchFamily="34" charset="-122"/>
                <a:ea typeface="微软雅黑" panose="020B0503020204020204" pitchFamily="34" charset="-122"/>
                <a:cs typeface="+mn-ea"/>
              </a:rPr>
              <a:t>&lt;</a:t>
            </a:r>
            <a:r>
              <a:rPr lang="en-US" altLang="zh-CN" sz="1200" dirty="0" err="1">
                <a:solidFill>
                  <a:srgbClr val="1369B2"/>
                </a:solidFill>
                <a:latin typeface="微软雅黑" panose="020B0503020204020204" pitchFamily="34" charset="-122"/>
                <a:ea typeface="微软雅黑" panose="020B0503020204020204" pitchFamily="34" charset="-122"/>
                <a:cs typeface="+mn-ea"/>
              </a:rPr>
              <a:t>url</a:t>
            </a:r>
            <a:r>
              <a:rPr lang="en-US" altLang="zh-CN" sz="1200" dirty="0">
                <a:solidFill>
                  <a:srgbClr val="1369B2"/>
                </a:solidFill>
                <a:latin typeface="微软雅黑" panose="020B0503020204020204" pitchFamily="34" charset="-122"/>
                <a:ea typeface="微软雅黑" panose="020B0503020204020204" pitchFamily="34" charset="-122"/>
                <a:cs typeface="+mn-ea"/>
              </a:rPr>
              <a:t>-pattern&gt;*.</a:t>
            </a:r>
            <a:r>
              <a:rPr lang="en-US" altLang="zh-CN" sz="1200" dirty="0" err="1">
                <a:solidFill>
                  <a:srgbClr val="1369B2"/>
                </a:solidFill>
                <a:latin typeface="微软雅黑" panose="020B0503020204020204" pitchFamily="34" charset="-122"/>
                <a:ea typeface="微软雅黑" panose="020B0503020204020204" pitchFamily="34" charset="-122"/>
                <a:cs typeface="+mn-ea"/>
              </a:rPr>
              <a:t>css</a:t>
            </a:r>
            <a:r>
              <a:rPr lang="en-US" altLang="zh-CN" sz="1200" dirty="0">
                <a:solidFill>
                  <a:srgbClr val="1369B2"/>
                </a:solidFill>
                <a:latin typeface="微软雅黑" panose="020B0503020204020204" pitchFamily="34" charset="-122"/>
                <a:ea typeface="微软雅黑" panose="020B0503020204020204" pitchFamily="34" charset="-122"/>
                <a:cs typeface="+mn-ea"/>
              </a:rPr>
              <a:t>&lt;/</a:t>
            </a:r>
            <a:r>
              <a:rPr lang="en-US" altLang="zh-CN" sz="1200" dirty="0" err="1">
                <a:solidFill>
                  <a:srgbClr val="1369B2"/>
                </a:solidFill>
                <a:latin typeface="微软雅黑" panose="020B0503020204020204" pitchFamily="34" charset="-122"/>
                <a:ea typeface="微软雅黑" panose="020B0503020204020204" pitchFamily="34" charset="-122"/>
                <a:cs typeface="+mn-ea"/>
              </a:rPr>
              <a:t>url</a:t>
            </a:r>
            <a:r>
              <a:rPr lang="en-US" altLang="zh-CN" sz="12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defTabSz="685324">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&lt;/servlet-mapping&gt;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977976" y="2260170"/>
            <a:ext cx="5243051" cy="623248"/>
          </a:xfrm>
          <a:prstGeom prst="rect">
            <a:avLst/>
          </a:prstGeom>
          <a:noFill/>
        </p:spPr>
        <p:txBody>
          <a:bodyPr wrap="square" lIns="68582" tIns="34290" rIns="68582" bIns="34290" rtlCol="0">
            <a:spAutoFit/>
          </a:bodyPr>
          <a:lstStyle/>
          <a:p>
            <a:r>
              <a:rPr lang="zh-CN" altLang="en-US" sz="3600" b="1" dirty="0">
                <a:solidFill>
                  <a:srgbClr val="595959"/>
                </a:solidFill>
                <a:latin typeface="微软雅黑" panose="020B0503020204020204" pitchFamily="34" charset="-122"/>
                <a:ea typeface="微软雅黑" panose="020B0503020204020204" pitchFamily="34" charset="-122"/>
                <a:cs typeface="+mn-ea"/>
                <a:sym typeface="+mn-lt"/>
              </a:rPr>
              <a:t>页面跳转</a:t>
            </a:r>
            <a:endParaRPr lang="en-GB" altLang="zh-CN" sz="36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954564" y="2106443"/>
            <a:ext cx="1600041" cy="830997"/>
          </a:xfrm>
          <a:prstGeom prst="rect">
            <a:avLst/>
          </a:prstGeom>
          <a:noFill/>
        </p:spPr>
        <p:txBody>
          <a:bodyPr wrap="square" lIns="68582" tIns="34290" rIns="68582" bIns="34290" rtlCol="0">
            <a:spAutoFit/>
          </a:bodyPr>
          <a:lstStyle/>
          <a:p>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10</a:t>
            </a:r>
            <a:r>
              <a:rPr lang="en-US" altLang="en-GB" sz="495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495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398725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sz="18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1800" b="1" dirty="0">
                <a:solidFill>
                  <a:srgbClr val="595959"/>
                </a:solidFill>
                <a:latin typeface="微软雅黑" panose="020B0503020204020204" pitchFamily="34" charset="-122"/>
                <a:ea typeface="微软雅黑" panose="020B0503020204020204" pitchFamily="34" charset="-122"/>
                <a:cs typeface="+mn-ea"/>
              </a:rPr>
              <a:t>void</a:t>
            </a:r>
            <a:r>
              <a:rPr lang="zh-CN" altLang="zh-CN" sz="18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1994699"/>
            <a:ext cx="4072706"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zh-CN"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a:solidFill>
                  <a:srgbClr val="1369B2"/>
                </a:solidFill>
                <a:latin typeface="微软雅黑" panose="020B0503020204020204" pitchFamily="34" charset="-122"/>
                <a:ea typeface="微软雅黑" panose="020B0503020204020204" pitchFamily="34" charset="-122"/>
              </a:rPr>
              <a:t>void</a:t>
            </a:r>
            <a:r>
              <a:rPr lang="zh-CN" altLang="zh-CN" sz="1500" dirty="0">
                <a:solidFill>
                  <a:srgbClr val="1369B2"/>
                </a:solidFill>
                <a:latin typeface="微软雅黑" panose="020B0503020204020204" pitchFamily="34" charset="-122"/>
                <a:ea typeface="微软雅黑" panose="020B0503020204020204" pitchFamily="34" charset="-122"/>
              </a:rPr>
              <a:t>类型的页面跳转</a:t>
            </a:r>
            <a:r>
              <a:rPr lang="zh-CN" altLang="en-US" sz="1500" dirty="0">
                <a:solidFill>
                  <a:srgbClr val="595959"/>
                </a:solidFill>
                <a:latin typeface="微软雅黑" panose="020B0503020204020204" pitchFamily="34" charset="-122"/>
                <a:ea typeface="微软雅黑" panose="020B0503020204020204" pitchFamily="34" charset="-122"/>
              </a:rPr>
              <a:t>，能够在代码中使用</a:t>
            </a:r>
            <a:r>
              <a:rPr lang="en-US" altLang="zh-CN" sz="1500" dirty="0">
                <a:solidFill>
                  <a:srgbClr val="595959"/>
                </a:solidFill>
                <a:latin typeface="微软雅黑" panose="020B0503020204020204" pitchFamily="34" charset="-122"/>
                <a:ea typeface="微软雅黑" panose="020B0503020204020204" pitchFamily="34" charset="-122"/>
              </a:rPr>
              <a:t>void</a:t>
            </a:r>
            <a:r>
              <a:rPr lang="zh-CN" altLang="en-US" sz="1500"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98870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716467"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a:solidFill>
                  <a:srgbClr val="1369B2"/>
                </a:solidFill>
                <a:latin typeface="微软雅黑" panose="020B0503020204020204" pitchFamily="34" charset="-122"/>
                <a:ea typeface="微软雅黑" panose="020B0503020204020204" pitchFamily="34" charset="-122"/>
              </a:rPr>
              <a:t>void</a:t>
            </a:r>
            <a:r>
              <a:rPr lang="zh-CN" altLang="en-US" sz="1500" dirty="0">
                <a:solidFill>
                  <a:srgbClr val="1369B2"/>
                </a:solidFill>
                <a:latin typeface="微软雅黑" panose="020B0503020204020204" pitchFamily="34" charset="-122"/>
                <a:ea typeface="微软雅黑" panose="020B0503020204020204" pitchFamily="34" charset="-122"/>
              </a:rPr>
              <a:t>类型的页面跳转到默认页面</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389818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2"/>
            </p:custDataLst>
          </p:nvPr>
        </p:nvSpPr>
        <p:spPr>
          <a:xfrm>
            <a:off x="1294331" y="2609165"/>
            <a:ext cx="6657477" cy="1317131"/>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当</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方法的返回值为</a:t>
            </a:r>
            <a:r>
              <a:rPr lang="en-US" altLang="zh-CN" sz="1350" dirty="0">
                <a:solidFill>
                  <a:srgbClr val="595959"/>
                </a:solidFill>
                <a:latin typeface="微软雅黑" panose="020B0503020204020204" pitchFamily="34" charset="-122"/>
              </a:rPr>
              <a:t>void</a:t>
            </a:r>
            <a:r>
              <a:rPr lang="zh-CN" altLang="zh-CN" sz="1350" dirty="0">
                <a:solidFill>
                  <a:srgbClr val="595959"/>
                </a:solidFill>
                <a:latin typeface="微软雅黑" panose="020B0503020204020204" pitchFamily="34" charset="-122"/>
              </a:rPr>
              <a:t>类型，方法执行后会跳转到默认的页面。默认页面的路径由方法映射路径和视图解析器中的前缀、后缀拼接成，拼接格式为“前缀</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方法映射路径</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后缀”。如果</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的配置文件中没有配置视图解析器，则会报</a:t>
            </a:r>
            <a:r>
              <a:rPr lang="en-US" altLang="zh-CN" sz="1350" dirty="0">
                <a:solidFill>
                  <a:srgbClr val="595959"/>
                </a:solidFill>
                <a:latin typeface="微软雅黑" panose="020B0503020204020204" pitchFamily="34" charset="-122"/>
              </a:rPr>
              <a:t>HTTP Status 500</a:t>
            </a:r>
            <a:r>
              <a:rPr lang="zh-CN" altLang="zh-CN" sz="1350" dirty="0">
                <a:solidFill>
                  <a:srgbClr val="595959"/>
                </a:solidFill>
                <a:latin typeface="微软雅黑" panose="020B0503020204020204" pitchFamily="34" charset="-122"/>
              </a:rPr>
              <a:t>错误</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310103"/>
            <a:ext cx="7345680" cy="18492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25730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92629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3838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4856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37678" y="1270361"/>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创建一个页面跳转类</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，用于测试</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方法返回值为</a:t>
            </a:r>
            <a:r>
              <a:rPr lang="en-US" altLang="zh-CN" sz="1350" dirty="0">
                <a:solidFill>
                  <a:srgbClr val="595959"/>
                </a:solidFill>
                <a:latin typeface="微软雅黑" panose="020B0503020204020204" pitchFamily="34" charset="-122"/>
                <a:ea typeface="微软雅黑" panose="020B0503020204020204" pitchFamily="34" charset="-122"/>
                <a:cs typeface="+mn-ea"/>
              </a:rPr>
              <a:t>void</a:t>
            </a:r>
            <a:r>
              <a:rPr lang="zh-CN" altLang="zh-CN" sz="1350" dirty="0">
                <a:solidFill>
                  <a:srgbClr val="595959"/>
                </a:solidFill>
                <a:latin typeface="微软雅黑" panose="020B0503020204020204" pitchFamily="34" charset="-122"/>
                <a:ea typeface="微软雅黑" panose="020B0503020204020204" pitchFamily="34" charset="-122"/>
                <a:cs typeface="+mn-ea"/>
              </a:rPr>
              <a:t>的页面跳转</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505891"/>
            <a:ext cx="5499125" cy="2284856"/>
          </a:xfrm>
          <a:prstGeom prst="rect">
            <a:avLst/>
          </a:prstGeom>
        </p:spPr>
      </p:pic>
      <p:sp>
        <p:nvSpPr>
          <p:cNvPr id="4" name="矩形 3"/>
          <p:cNvSpPr/>
          <p:nvPr/>
        </p:nvSpPr>
        <p:spPr>
          <a:xfrm>
            <a:off x="2372365" y="2511440"/>
            <a:ext cx="5157366" cy="2237023"/>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a:t>
            </a: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("/register")</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02287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2"/>
            </p:custDataLst>
          </p:nvPr>
        </p:nvSpPr>
        <p:spPr>
          <a:xfrm>
            <a:off x="787985" y="735056"/>
            <a:ext cx="6364310"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接下来通过案例演示返回值为</a:t>
            </a:r>
            <a:r>
              <a:rPr lang="en-US" altLang="zh-CN" sz="1350" dirty="0">
                <a:solidFill>
                  <a:srgbClr val="595959"/>
                </a:solidFill>
                <a:latin typeface="微软雅黑" panose="020B0503020204020204" pitchFamily="34" charset="-122"/>
                <a:ea typeface="微软雅黑" panose="020B0503020204020204" pitchFamily="34" charset="-122"/>
                <a:cs typeface="+mn-ea"/>
              </a:rPr>
              <a:t>void</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类型的页面跳转，案例具体实现步骤如下。</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922091"/>
            <a:ext cx="6364310" cy="367280"/>
          </a:xfrm>
          <a:prstGeom prst="rect">
            <a:avLst/>
          </a:prstGeom>
          <a:noFill/>
          <a:ln>
            <a:noFill/>
          </a:ln>
        </p:spPr>
        <p:txBody>
          <a:bodyPr wrap="square" rtlCol="0">
            <a:spAutoFit/>
          </a:bodyPr>
          <a:lstStyle/>
          <a:p>
            <a:pPr>
              <a:lnSpc>
                <a:spcPct val="150000"/>
              </a:lnSpc>
            </a:pP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类中</a:t>
            </a:r>
            <a:r>
              <a:rPr lang="zh-CN" altLang="en-US" sz="1350" dirty="0">
                <a:solidFill>
                  <a:srgbClr val="595959"/>
                </a:solidFill>
                <a:latin typeface="微软雅黑" panose="020B0503020204020204" pitchFamily="34" charset="-122"/>
                <a:ea typeface="微软雅黑" panose="020B0503020204020204" pitchFamily="34" charset="-122"/>
                <a:cs typeface="+mn-ea"/>
              </a:rPr>
              <a:t>的</a:t>
            </a:r>
            <a:r>
              <a:rPr lang="zh-CN" altLang="zh-CN" sz="1350" dirty="0">
                <a:solidFill>
                  <a:srgbClr val="595959"/>
                </a:solidFill>
                <a:latin typeface="微软雅黑" panose="020B0503020204020204" pitchFamily="34" charset="-122"/>
                <a:ea typeface="微软雅黑" panose="020B0503020204020204" pitchFamily="34" charset="-122"/>
                <a:cs typeface="+mn-ea"/>
              </a:rPr>
              <a:t>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处理请求。</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3880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文本框 18"/>
          <p:cNvSpPr txBox="1"/>
          <p:nvPr>
            <p:custDataLst>
              <p:tags r:id="rId2"/>
            </p:custDataLst>
          </p:nvPr>
        </p:nvSpPr>
        <p:spPr>
          <a:xfrm>
            <a:off x="1294331" y="2626977"/>
            <a:ext cx="6657477" cy="864368"/>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上述代码的</a:t>
            </a:r>
            <a:r>
              <a:rPr lang="en-US" altLang="zh-CN" sz="1350" dirty="0" err="1">
                <a:solidFill>
                  <a:srgbClr val="595959"/>
                </a:solidFill>
                <a:latin typeface="微软雅黑" panose="020B0503020204020204" pitchFamily="34" charset="-122"/>
              </a:rPr>
              <a:t>showPageByVoid</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方法将会处理</a:t>
            </a:r>
            <a:r>
              <a:rPr lang="en-US" altLang="zh-CN" sz="1350" dirty="0">
                <a:solidFill>
                  <a:srgbClr val="595959"/>
                </a:solidFill>
                <a:latin typeface="微软雅黑" panose="020B0503020204020204" pitchFamily="34" charset="-122"/>
              </a:rPr>
              <a:t>URL</a:t>
            </a:r>
            <a:r>
              <a:rPr lang="zh-CN" altLang="zh-CN" sz="1350" dirty="0">
                <a:solidFill>
                  <a:srgbClr val="595959"/>
                </a:solidFill>
                <a:latin typeface="微软雅黑" panose="020B0503020204020204" pitchFamily="34" charset="-122"/>
              </a:rPr>
              <a:t>为</a:t>
            </a:r>
            <a:r>
              <a:rPr lang="en-US" altLang="zh-CN" sz="1350" dirty="0">
                <a:solidFill>
                  <a:srgbClr val="595959"/>
                </a:solidFill>
                <a:latin typeface="微软雅黑" panose="020B0503020204020204" pitchFamily="34" charset="-122"/>
              </a:rPr>
              <a:t>register</a:t>
            </a:r>
            <a:r>
              <a:rPr lang="zh-CN" altLang="zh-CN" sz="1350" dirty="0">
                <a:solidFill>
                  <a:srgbClr val="595959"/>
                </a:solidFill>
                <a:latin typeface="微软雅黑" panose="020B0503020204020204" pitchFamily="34" charset="-122"/>
              </a:rPr>
              <a:t>的请求，</a:t>
            </a:r>
            <a:r>
              <a:rPr lang="en-US" altLang="zh-CN" sz="1350" dirty="0" err="1">
                <a:solidFill>
                  <a:srgbClr val="595959"/>
                </a:solidFill>
                <a:latin typeface="微软雅黑" panose="020B0503020204020204" pitchFamily="34" charset="-122"/>
              </a:rPr>
              <a:t>showPageByVoid</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方法中没有返回值，只有一行打印输出字符串的代码</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p:txBody>
      </p:sp>
      <p:sp>
        <p:nvSpPr>
          <p:cNvPr id="14" name="圆角矩形 13"/>
          <p:cNvSpPr/>
          <p:nvPr/>
        </p:nvSpPr>
        <p:spPr>
          <a:xfrm>
            <a:off x="977291" y="2363543"/>
            <a:ext cx="7345680" cy="11886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39624" y="231074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84232" y="332065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806307"/>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http://localhost:8080/chapter12/register</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3880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055370" y="2324576"/>
            <a:ext cx="7033613"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82041" y="806291"/>
            <a:ext cx="7429976" cy="348351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上面两个图</a:t>
            </a:r>
            <a:r>
              <a:rPr lang="zh-CN" altLang="zh-CN" sz="1350" dirty="0">
                <a:solidFill>
                  <a:srgbClr val="595959"/>
                </a:solidFill>
                <a:latin typeface="微软雅黑" panose="020B0503020204020204" pitchFamily="34" charset="-122"/>
                <a:ea typeface="微软雅黑" panose="020B0503020204020204" pitchFamily="34" charset="-122"/>
                <a:cs typeface="+mn-ea"/>
              </a:rPr>
              <a:t>的内容可以得出，访问地址后，执行了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方法，并且在方式执行后成功跳转到</a:t>
            </a:r>
            <a:r>
              <a:rPr lang="en-US" altLang="zh-CN" sz="1350" dirty="0">
                <a:solidFill>
                  <a:srgbClr val="595959"/>
                </a:solidFill>
                <a:latin typeface="微软雅黑" panose="020B0503020204020204" pitchFamily="34" charset="-122"/>
                <a:ea typeface="微软雅黑" panose="020B0503020204020204" pitchFamily="34" charset="-122"/>
                <a:cs typeface="+mn-ea"/>
              </a:rPr>
              <a:t>WEB-INF</a:t>
            </a:r>
            <a:r>
              <a:rPr lang="zh-CN" altLang="zh-CN" sz="1350"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页面。页面虽然跳转了，但是浏览器地址栏没有变化，原因是</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对请求默认按转发的方式进行响应</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3880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10.4.1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2275047" y="1713071"/>
            <a:ext cx="4593431" cy="12715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427226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sz="18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1800" b="1" dirty="0">
                <a:solidFill>
                  <a:srgbClr val="595959"/>
                </a:solidFill>
                <a:latin typeface="微软雅黑" panose="020B0503020204020204" pitchFamily="34" charset="-122"/>
                <a:ea typeface="微软雅黑" panose="020B0503020204020204" pitchFamily="34" charset="-122"/>
                <a:cs typeface="+mn-ea"/>
              </a:rPr>
              <a:t>String</a:t>
            </a:r>
            <a:r>
              <a:rPr lang="zh-CN" altLang="zh-CN" sz="18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zh-CN"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a:solidFill>
                  <a:srgbClr val="1369B2"/>
                </a:solidFill>
                <a:latin typeface="微软雅黑" panose="020B0503020204020204" pitchFamily="34" charset="-122"/>
                <a:ea typeface="微软雅黑" panose="020B0503020204020204" pitchFamily="34" charset="-122"/>
              </a:rPr>
              <a:t>String</a:t>
            </a:r>
            <a:r>
              <a:rPr lang="zh-CN" altLang="zh-CN" sz="1500" dirty="0">
                <a:solidFill>
                  <a:srgbClr val="1369B2"/>
                </a:solidFill>
                <a:latin typeface="微软雅黑" panose="020B0503020204020204" pitchFamily="34" charset="-122"/>
                <a:ea typeface="微软雅黑" panose="020B0503020204020204" pitchFamily="34" charset="-122"/>
              </a:rPr>
              <a:t>类型的页面跳转</a:t>
            </a:r>
            <a:r>
              <a:rPr lang="en-US" altLang="zh-CN" sz="1500" dirty="0">
                <a:solidFill>
                  <a:srgbClr val="1369B2"/>
                </a:solidFill>
                <a:latin typeface="微软雅黑" panose="020B0503020204020204" pitchFamily="34" charset="-122"/>
                <a:ea typeface="微软雅黑" panose="020B0503020204020204" pitchFamily="34" charset="-122"/>
              </a:rPr>
              <a:t>-</a:t>
            </a:r>
            <a:r>
              <a:rPr lang="zh-CN" altLang="en-US" sz="1500" dirty="0">
                <a:solidFill>
                  <a:srgbClr val="1369B2"/>
                </a:solidFill>
                <a:latin typeface="微软雅黑" panose="020B0503020204020204" pitchFamily="34" charset="-122"/>
                <a:ea typeface="微软雅黑" panose="020B0503020204020204" pitchFamily="34" charset="-122"/>
              </a:rPr>
              <a:t>不携带数据</a:t>
            </a:r>
            <a:r>
              <a:rPr lang="zh-CN" altLang="en-US" sz="1500" dirty="0">
                <a:solidFill>
                  <a:srgbClr val="595959"/>
                </a:solidFill>
                <a:latin typeface="微软雅黑" panose="020B0503020204020204" pitchFamily="34" charset="-122"/>
                <a:ea typeface="微软雅黑" panose="020B0503020204020204" pitchFamily="34" charset="-122"/>
              </a:rPr>
              <a:t>，能够在程序中使用</a:t>
            </a:r>
            <a:r>
              <a:rPr lang="en-US" altLang="zh-CN" sz="1500" dirty="0">
                <a:solidFill>
                  <a:srgbClr val="595959"/>
                </a:solidFill>
                <a:latin typeface="微软雅黑" panose="020B0503020204020204" pitchFamily="34" charset="-122"/>
                <a:ea typeface="微软雅黑" panose="020B0503020204020204" pitchFamily="34" charset="-122"/>
              </a:rPr>
              <a:t>String</a:t>
            </a:r>
            <a:r>
              <a:rPr lang="zh-CN" altLang="en-US" sz="1500"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5	</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ea typeface="黑体" pitchFamily="49" charset="-122"/>
              </a:rPr>
              <a:t>前端控制器和视图解析器</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883041"/>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984821"/>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47679" y="1822865"/>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方法，用于测试返回值为</a:t>
            </a:r>
            <a:r>
              <a:rPr lang="en-US" altLang="zh-CN" sz="1350" dirty="0">
                <a:solidFill>
                  <a:srgbClr val="595959"/>
                </a:solidFill>
                <a:latin typeface="微软雅黑" panose="020B0503020204020204" pitchFamily="34" charset="-122"/>
                <a:ea typeface="微软雅黑" panose="020B0503020204020204" pitchFamily="34" charset="-122"/>
                <a:cs typeface="+mn-ea"/>
              </a:rPr>
              <a:t>String</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类型的页面跳转，</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方法的实现代码如下所示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6"/>
          <a:stretch>
            <a:fillRect/>
          </a:stretch>
        </p:blipFill>
        <p:spPr>
          <a:xfrm>
            <a:off x="1864653" y="2903513"/>
            <a:ext cx="5499125" cy="1808022"/>
          </a:xfrm>
          <a:prstGeom prst="rect">
            <a:avLst/>
          </a:prstGeom>
        </p:spPr>
      </p:pic>
      <p:sp>
        <p:nvSpPr>
          <p:cNvPr id="4" name="矩形 3"/>
          <p:cNvSpPr/>
          <p:nvPr/>
        </p:nvSpPr>
        <p:spPr>
          <a:xfrm>
            <a:off x="2096264" y="2944023"/>
            <a:ext cx="5157366" cy="1721690"/>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("/register")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2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2633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Chevron 3"/>
          <p:cNvSpPr/>
          <p:nvPr>
            <p:custDataLst>
              <p:tags r:id="rId2"/>
            </p:custDataLst>
          </p:nvPr>
        </p:nvSpPr>
        <p:spPr>
          <a:xfrm>
            <a:off x="669390" y="818397"/>
            <a:ext cx="1478290"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879403" y="913301"/>
            <a:ext cx="1146468"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不携带数据</a:t>
            </a:r>
            <a:endParaRPr lang="zh-CN" altLang="zh-CN" sz="1500" dirty="0">
              <a:solidFill>
                <a:srgbClr val="1369B2"/>
              </a:solidFill>
              <a:latin typeface="微软雅黑" panose="020B0503020204020204" pitchFamily="34" charset="-122"/>
              <a:ea typeface="微软雅黑" panose="020B0503020204020204" pitchFamily="34" charset="-122"/>
            </a:endParaRPr>
          </a:p>
        </p:txBody>
      </p:sp>
      <p:sp>
        <p:nvSpPr>
          <p:cNvPr id="2" name="1"/>
          <p:cNvSpPr txBox="1"/>
          <p:nvPr>
            <p:custDataLst>
              <p:tags r:id="rId3"/>
            </p:custDataLst>
          </p:nvPr>
        </p:nvSpPr>
        <p:spPr>
          <a:xfrm>
            <a:off x="2147679" y="742253"/>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接下来通过一个案例演示返回值为</a:t>
            </a:r>
            <a:r>
              <a:rPr lang="en-US" altLang="zh-CN" sz="1350" dirty="0">
                <a:solidFill>
                  <a:srgbClr val="595959"/>
                </a:solidFill>
                <a:latin typeface="微软雅黑" panose="020B0503020204020204" pitchFamily="34" charset="-122"/>
                <a:ea typeface="微软雅黑" panose="020B0503020204020204" pitchFamily="34" charset="-122"/>
                <a:cs typeface="+mn-ea"/>
              </a:rPr>
              <a:t>String</a:t>
            </a:r>
            <a:r>
              <a:rPr lang="zh-CN" altLang="zh-CN" sz="1350" dirty="0">
                <a:solidFill>
                  <a:srgbClr val="595959"/>
                </a:solidFill>
                <a:latin typeface="微软雅黑" panose="020B0503020204020204" pitchFamily="34" charset="-122"/>
                <a:ea typeface="微软雅黑" panose="020B0503020204020204" pitchFamily="34" charset="-122"/>
                <a:cs typeface="+mn-ea"/>
              </a:rPr>
              <a:t>类型时，不携带数据的页面跳转，案例具体实现步骤如下</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showPageByString</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34351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095376" y="2153126"/>
            <a:ext cx="6953057"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41083" y="734854"/>
            <a:ext cx="7470934" cy="379514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图所示信息后，浏览器页面进行跳转，跳转的页面如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上面两图</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所示的内容可以看出，访问地址后，执行了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方法，方法执行后成功跳转到</a:t>
            </a:r>
            <a:r>
              <a:rPr lang="en-US" altLang="zh-CN" sz="1350" dirty="0">
                <a:solidFill>
                  <a:srgbClr val="595959"/>
                </a:solidFill>
                <a:latin typeface="微软雅黑" panose="020B0503020204020204" pitchFamily="34" charset="-122"/>
                <a:ea typeface="微软雅黑" panose="020B0503020204020204" pitchFamily="34" charset="-122"/>
                <a:cs typeface="+mn-ea"/>
              </a:rPr>
              <a:t>WEB-INF</a:t>
            </a:r>
            <a:r>
              <a:rPr lang="zh-CN" altLang="zh-CN" sz="1350"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页面。如果此时注释掉</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配置文件</a:t>
            </a:r>
            <a:r>
              <a:rPr lang="en-US" altLang="zh-CN" sz="1350" dirty="0">
                <a:solidFill>
                  <a:srgbClr val="595959"/>
                </a:solidFill>
                <a:latin typeface="微软雅黑" panose="020B0503020204020204" pitchFamily="34" charset="-122"/>
                <a:ea typeface="微软雅黑" panose="020B0503020204020204" pitchFamily="34" charset="-122"/>
                <a:cs typeface="+mn-ea"/>
              </a:rPr>
              <a:t>spring-</a:t>
            </a:r>
            <a:r>
              <a:rPr lang="en-US" altLang="zh-CN" sz="1350" dirty="0" err="1">
                <a:solidFill>
                  <a:srgbClr val="595959"/>
                </a:solidFill>
                <a:latin typeface="微软雅黑" panose="020B0503020204020204" pitchFamily="34" charset="-122"/>
                <a:ea typeface="微软雅黑" panose="020B0503020204020204" pitchFamily="34" charset="-122"/>
                <a:cs typeface="+mn-ea"/>
              </a:rPr>
              <a:t>mvc.xml</a:t>
            </a:r>
            <a:r>
              <a:rPr lang="zh-CN" altLang="zh-CN" sz="1350" dirty="0">
                <a:solidFill>
                  <a:srgbClr val="595959"/>
                </a:solidFill>
                <a:latin typeface="微软雅黑" panose="020B0503020204020204" pitchFamily="34" charset="-122"/>
                <a:ea typeface="微软雅黑" panose="020B0503020204020204" pitchFamily="34" charset="-122"/>
                <a:cs typeface="+mn-ea"/>
              </a:rPr>
              <a:t>中的视图解析器，在浏览器中访问</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showPageByString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方法，请求会转发到映射路径为</a:t>
            </a:r>
            <a:r>
              <a:rPr lang="en-US" altLang="zh-CN" sz="1350" dirty="0">
                <a:solidFill>
                  <a:srgbClr val="595959"/>
                </a:solidFill>
                <a:latin typeface="微软雅黑" panose="020B0503020204020204" pitchFamily="34" charset="-122"/>
                <a:ea typeface="微软雅黑" panose="020B0503020204020204" pitchFamily="34" charset="-122"/>
                <a:cs typeface="+mn-ea"/>
              </a:rPr>
              <a:t>register</a:t>
            </a:r>
            <a:r>
              <a:rPr lang="zh-CN" altLang="zh-CN" sz="1350" dirty="0">
                <a:solidFill>
                  <a:srgbClr val="595959"/>
                </a:solidFill>
                <a:latin typeface="微软雅黑" panose="020B0503020204020204" pitchFamily="34" charset="-122"/>
                <a:ea typeface="微软雅黑" panose="020B0503020204020204" pitchFamily="34" charset="-122"/>
                <a:cs typeface="+mn-ea"/>
              </a:rPr>
              <a:t>对应的</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方法中</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34351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625442" y="1540193"/>
            <a:ext cx="5892977"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98870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863302"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a:solidFill>
                  <a:srgbClr val="1369B2"/>
                </a:solidFill>
                <a:latin typeface="微软雅黑" panose="020B0503020204020204" pitchFamily="34" charset="-122"/>
                <a:ea typeface="微软雅黑" panose="020B0503020204020204" pitchFamily="34" charset="-122"/>
              </a:rPr>
              <a:t>String</a:t>
            </a:r>
            <a:r>
              <a:rPr lang="zh-CN" altLang="en-US" sz="1500" dirty="0">
                <a:solidFill>
                  <a:srgbClr val="1369B2"/>
                </a:solidFill>
                <a:latin typeface="微软雅黑" panose="020B0503020204020204" pitchFamily="34" charset="-122"/>
                <a:ea typeface="微软雅黑" panose="020B0503020204020204" pitchFamily="34" charset="-122"/>
              </a:rPr>
              <a:t>类型的页面跳转的转发方式</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8" y="200200"/>
            <a:ext cx="426335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2"/>
            </p:custDataLst>
          </p:nvPr>
        </p:nvSpPr>
        <p:spPr>
          <a:xfrm>
            <a:off x="879634" y="1643539"/>
            <a:ext cx="7441406" cy="1604963"/>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当方法的返回值为普通的字符串时，</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在方法执行后会默认以转发的方式响应给客户端。除了这种默认的转发方式，还可以返回指定前缀的字符串，来设定处理器执行后对请求进行转发还是重定向，设定转发和重定向的字符串格式如下所示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pic>
        <p:nvPicPr>
          <p:cNvPr id="16" name="图片 15"/>
          <p:cNvPicPr>
            <a:picLocks noChangeAspect="1"/>
          </p:cNvPicPr>
          <p:nvPr/>
        </p:nvPicPr>
        <p:blipFill>
          <a:blip r:embed="rId5"/>
          <a:stretch>
            <a:fillRect/>
          </a:stretch>
        </p:blipFill>
        <p:spPr>
          <a:xfrm>
            <a:off x="1864653" y="3152899"/>
            <a:ext cx="5499125" cy="1077686"/>
          </a:xfrm>
          <a:prstGeom prst="rect">
            <a:avLst/>
          </a:prstGeom>
        </p:spPr>
      </p:pic>
      <p:sp>
        <p:nvSpPr>
          <p:cNvPr id="2" name="文本框 1"/>
          <p:cNvSpPr txBox="1"/>
          <p:nvPr/>
        </p:nvSpPr>
        <p:spPr>
          <a:xfrm>
            <a:off x="2440379" y="3366655"/>
            <a:ext cx="4640283" cy="678904"/>
          </a:xfrm>
          <a:prstGeom prst="rect">
            <a:avLst/>
          </a:prstGeom>
          <a:noFill/>
        </p:spPr>
        <p:txBody>
          <a:bodyPr wrap="square" rtlCol="0">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forward:</a:t>
            </a:r>
            <a:r>
              <a:rPr lang="zh-CN" altLang="zh-CN" sz="1350" dirty="0">
                <a:solidFill>
                  <a:srgbClr val="595959"/>
                </a:solidFill>
                <a:latin typeface="微软雅黑" panose="020B0503020204020204" pitchFamily="34" charset="-122"/>
                <a:ea typeface="微软雅黑" panose="020B0503020204020204" pitchFamily="34" charset="-122"/>
                <a:cs typeface="+mn-ea"/>
              </a:rPr>
              <a:t>需要转发到的资源路径</a:t>
            </a: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redirect:</a:t>
            </a:r>
            <a:r>
              <a:rPr lang="zh-CN" altLang="zh-CN" sz="1350" dirty="0">
                <a:solidFill>
                  <a:srgbClr val="595959"/>
                </a:solidFill>
                <a:latin typeface="微软雅黑" panose="020B0503020204020204" pitchFamily="34" charset="-122"/>
                <a:ea typeface="微软雅黑" panose="020B0503020204020204" pitchFamily="34" charset="-122"/>
                <a:cs typeface="+mn-ea"/>
              </a:rPr>
              <a:t>需要重定向到的资源路径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32672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42850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67205" y="1270837"/>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方法和</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方法，分别用于测试方法执行后转发和重定向的页面跳转</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172516"/>
            <a:ext cx="5499125" cy="2284856"/>
          </a:xfrm>
          <a:prstGeom prst="rect">
            <a:avLst/>
          </a:prstGeom>
        </p:spPr>
      </p:pic>
      <p:sp>
        <p:nvSpPr>
          <p:cNvPr id="4" name="矩形 3"/>
          <p:cNvSpPr/>
          <p:nvPr/>
        </p:nvSpPr>
        <p:spPr>
          <a:xfrm>
            <a:off x="2372365" y="2160252"/>
            <a:ext cx="5157366" cy="2275688"/>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200" dirty="0" err="1">
                <a:solidFill>
                  <a:srgbClr val="1369B2"/>
                </a:solidFill>
                <a:latin typeface="微软雅黑" panose="020B0503020204020204" pitchFamily="34" charset="-122"/>
                <a:ea typeface="微软雅黑" panose="020B0503020204020204" pitchFamily="34" charset="-122"/>
                <a:cs typeface="+mn-ea"/>
              </a:rPr>
              <a:t>showPageByForward</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zh-CN" altLang="en-US"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2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return "</a:t>
            </a:r>
            <a:r>
              <a:rPr lang="en-US" altLang="zh-CN" sz="1200" dirty="0" err="1">
                <a:solidFill>
                  <a:srgbClr val="595959"/>
                </a:solidFill>
                <a:latin typeface="微软雅黑" panose="020B0503020204020204" pitchFamily="34" charset="-122"/>
                <a:ea typeface="微软雅黑" panose="020B0503020204020204" pitchFamily="34" charset="-122"/>
                <a:cs typeface="+mn-ea"/>
              </a:rPr>
              <a:t>forward:orders.jsp</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200" dirty="0" err="1">
                <a:solidFill>
                  <a:srgbClr val="1369B2"/>
                </a:solidFill>
                <a:latin typeface="微软雅黑" panose="020B0503020204020204" pitchFamily="34" charset="-122"/>
                <a:ea typeface="微软雅黑" panose="020B0503020204020204" pitchFamily="34" charset="-122"/>
                <a:cs typeface="+mn-ea"/>
              </a:rPr>
              <a:t>showPageByRedirect</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zh-CN" altLang="en-US"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2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return "</a:t>
            </a:r>
            <a:r>
              <a:rPr lang="en-US" altLang="zh-CN" sz="1200" dirty="0" err="1">
                <a:solidFill>
                  <a:srgbClr val="595959"/>
                </a:solidFill>
                <a:latin typeface="微软雅黑" panose="020B0503020204020204" pitchFamily="34" charset="-122"/>
                <a:ea typeface="微软雅黑" panose="020B0503020204020204" pitchFamily="34" charset="-122"/>
                <a:cs typeface="+mn-ea"/>
              </a:rPr>
              <a:t>redirect:http</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www.itheima.com</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2"/>
            </p:custDataLst>
          </p:nvPr>
        </p:nvSpPr>
        <p:spPr>
          <a:xfrm>
            <a:off x="857518" y="676477"/>
            <a:ext cx="6364310"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接下来，通过一个案例演示返回指定前缀的字符串的页面跳转，具体实现步骤如下</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showPageByForward</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108711" y="2289810"/>
            <a:ext cx="6926282"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959168" y="734854"/>
            <a:ext cx="7552849" cy="379514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两图</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所示的控制台打印信息、跳转的页面和地址栏信息可以得出，访问地址后，执行了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showPageByForward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方法，方法执行后转发到项目的</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679734" y="1667351"/>
            <a:ext cx="5784334" cy="1809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showPageByRedirect</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104424" y="2031683"/>
            <a:ext cx="6935207"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857726" y="734854"/>
            <a:ext cx="7654290" cy="4106765"/>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两图</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所示的控制台打印信息、跳转的页面和地址栏信息可以看出，访问地址后执行了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showPageByRedirect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方法，方法执行后重定向到黑马程序员的官网。</a:t>
            </a:r>
            <a:r>
              <a:rPr lang="zh-CN" altLang="zh-CN" sz="135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350" dirty="0">
                <a:solidFill>
                  <a:srgbClr val="595959"/>
                </a:solidFill>
                <a:latin typeface="微软雅黑" panose="020B0503020204020204" pitchFamily="34" charset="-122"/>
                <a:ea typeface="微软雅黑" panose="020B0503020204020204" pitchFamily="34" charset="-122"/>
                <a:cs typeface="+mn-ea"/>
              </a:rPr>
              <a:t>，方法返回的字符串一旦添加了“</a:t>
            </a:r>
            <a:r>
              <a:rPr lang="en-US" altLang="zh-CN" sz="1350" dirty="0">
                <a:solidFill>
                  <a:srgbClr val="595959"/>
                </a:solidFill>
                <a:latin typeface="微软雅黑" panose="020B0503020204020204" pitchFamily="34" charset="-122"/>
                <a:ea typeface="微软雅黑" panose="020B0503020204020204" pitchFamily="34" charset="-122"/>
                <a:cs typeface="+mn-ea"/>
              </a:rPr>
              <a:t>forward:</a:t>
            </a:r>
            <a:r>
              <a:rPr lang="zh-CN" altLang="zh-CN" sz="1350" dirty="0">
                <a:solidFill>
                  <a:srgbClr val="595959"/>
                </a:solidFill>
                <a:latin typeface="微软雅黑" panose="020B0503020204020204" pitchFamily="34" charset="-122"/>
                <a:ea typeface="微软雅黑" panose="020B0503020204020204" pitchFamily="34" charset="-122"/>
                <a:cs typeface="+mn-ea"/>
              </a:rPr>
              <a:t>”或“</a:t>
            </a:r>
            <a:r>
              <a:rPr lang="en-US" altLang="zh-CN" sz="1350" dirty="0">
                <a:solidFill>
                  <a:srgbClr val="595959"/>
                </a:solidFill>
                <a:latin typeface="微软雅黑" panose="020B0503020204020204" pitchFamily="34" charset="-122"/>
                <a:ea typeface="微软雅黑" panose="020B0503020204020204" pitchFamily="34" charset="-122"/>
                <a:cs typeface="+mn-ea"/>
              </a:rPr>
              <a:t>redirect:</a:t>
            </a:r>
            <a:r>
              <a:rPr lang="zh-CN" altLang="zh-CN" sz="1350" dirty="0">
                <a:solidFill>
                  <a:srgbClr val="595959"/>
                </a:solidFill>
                <a:latin typeface="微软雅黑" panose="020B0503020204020204" pitchFamily="34" charset="-122"/>
                <a:ea typeface="微软雅黑" panose="020B0503020204020204" pitchFamily="34" charset="-122"/>
                <a:cs typeface="+mn-ea"/>
              </a:rPr>
              <a:t>”前缀，那么视图解析器不再会为方法返回值拼接前缀和后缀了</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2599373" y="1459230"/>
            <a:ext cx="3945063" cy="1755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427226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sz="18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1800" b="1" dirty="0">
                <a:solidFill>
                  <a:srgbClr val="595959"/>
                </a:solidFill>
                <a:latin typeface="微软雅黑" panose="020B0503020204020204" pitchFamily="34" charset="-122"/>
                <a:ea typeface="微软雅黑" panose="020B0503020204020204" pitchFamily="34" charset="-122"/>
                <a:cs typeface="+mn-ea"/>
              </a:rPr>
              <a:t>String</a:t>
            </a:r>
            <a:r>
              <a:rPr lang="zh-CN" altLang="zh-CN" sz="18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zh-CN"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a:solidFill>
                  <a:srgbClr val="1369B2"/>
                </a:solidFill>
                <a:latin typeface="微软雅黑" panose="020B0503020204020204" pitchFamily="34" charset="-122"/>
                <a:ea typeface="微软雅黑" panose="020B0503020204020204" pitchFamily="34" charset="-122"/>
              </a:rPr>
              <a:t>String</a:t>
            </a:r>
            <a:r>
              <a:rPr lang="zh-CN" altLang="zh-CN" sz="1500" dirty="0">
                <a:solidFill>
                  <a:srgbClr val="1369B2"/>
                </a:solidFill>
                <a:latin typeface="微软雅黑" panose="020B0503020204020204" pitchFamily="34" charset="-122"/>
                <a:ea typeface="微软雅黑" panose="020B0503020204020204" pitchFamily="34" charset="-122"/>
              </a:rPr>
              <a:t>类型的页面跳转</a:t>
            </a:r>
            <a:r>
              <a:rPr lang="en-US" altLang="zh-CN" sz="1500" dirty="0">
                <a:solidFill>
                  <a:srgbClr val="1369B2"/>
                </a:solidFill>
                <a:latin typeface="微软雅黑" panose="020B0503020204020204" pitchFamily="34" charset="-122"/>
                <a:ea typeface="微软雅黑" panose="020B0503020204020204" pitchFamily="34" charset="-122"/>
              </a:rPr>
              <a:t>-</a:t>
            </a:r>
            <a:r>
              <a:rPr lang="zh-CN" altLang="en-US" sz="1500" dirty="0">
                <a:solidFill>
                  <a:srgbClr val="1369B2"/>
                </a:solidFill>
                <a:latin typeface="微软雅黑" panose="020B0503020204020204" pitchFamily="34" charset="-122"/>
                <a:ea typeface="微软雅黑" panose="020B0503020204020204" pitchFamily="34" charset="-122"/>
              </a:rPr>
              <a:t>携带数据</a:t>
            </a:r>
            <a:r>
              <a:rPr lang="zh-CN" altLang="en-US" sz="1500" dirty="0">
                <a:solidFill>
                  <a:srgbClr val="595959"/>
                </a:solidFill>
                <a:latin typeface="微软雅黑" panose="020B0503020204020204" pitchFamily="34" charset="-122"/>
                <a:ea typeface="微软雅黑" panose="020B0503020204020204" pitchFamily="34" charset="-122"/>
              </a:rPr>
              <a:t>，能够在程序中使用</a:t>
            </a:r>
            <a:r>
              <a:rPr lang="en-US" altLang="zh-CN" sz="1500" dirty="0">
                <a:solidFill>
                  <a:srgbClr val="595959"/>
                </a:solidFill>
                <a:latin typeface="微软雅黑" panose="020B0503020204020204" pitchFamily="34" charset="-122"/>
                <a:ea typeface="微软雅黑" panose="020B0503020204020204" pitchFamily="34" charset="-122"/>
              </a:rPr>
              <a:t>String</a:t>
            </a:r>
            <a:r>
              <a:rPr lang="zh-CN" altLang="en-US" sz="1500"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前端控制器</a:t>
            </a:r>
          </a:p>
        </p:txBody>
      </p:sp>
      <p:sp>
        <p:nvSpPr>
          <p:cNvPr id="7" name="矩形 6"/>
          <p:cNvSpPr/>
          <p:nvPr/>
        </p:nvSpPr>
        <p:spPr>
          <a:xfrm>
            <a:off x="72008" y="1923678"/>
            <a:ext cx="4283968" cy="1477328"/>
          </a:xfrm>
          <a:prstGeom prst="rect">
            <a:avLst/>
          </a:prstGeom>
        </p:spPr>
        <p:txBody>
          <a:bodyPr wrap="square">
            <a:spAutoFit/>
          </a:bodyPr>
          <a:lstStyle/>
          <a:p>
            <a:r>
              <a:rPr lang="en-US" altLang="zh-CN" dirty="0"/>
              <a:t>&lt;!-- </a:t>
            </a:r>
            <a:r>
              <a:rPr lang="zh-CN" altLang="en-US" dirty="0"/>
              <a:t>控制器映射 </a:t>
            </a:r>
            <a:r>
              <a:rPr lang="en-US" altLang="zh-CN" dirty="0"/>
              <a:t>--&gt;</a:t>
            </a:r>
          </a:p>
          <a:p>
            <a:r>
              <a:rPr lang="en-US" altLang="zh-CN" dirty="0"/>
              <a:t>&lt;servlet-mapping&gt;</a:t>
            </a:r>
          </a:p>
          <a:p>
            <a:r>
              <a:rPr lang="en-US" altLang="zh-CN" dirty="0"/>
              <a:t>&lt;servlet-name&gt;</a:t>
            </a:r>
            <a:r>
              <a:rPr lang="en-US" altLang="zh-CN" dirty="0" err="1"/>
              <a:t>SpringMVC</a:t>
            </a:r>
            <a:r>
              <a:rPr lang="en-US" altLang="zh-CN" dirty="0"/>
              <a:t>&lt;/servlet-name&gt;</a:t>
            </a:r>
          </a:p>
          <a:p>
            <a:r>
              <a:rPr lang="en-US" altLang="zh-CN" dirty="0"/>
              <a:t>&lt;</a:t>
            </a:r>
            <a:r>
              <a:rPr lang="en-US" altLang="zh-CN" dirty="0" err="1"/>
              <a:t>url</a:t>
            </a:r>
            <a:r>
              <a:rPr lang="en-US" altLang="zh-CN" dirty="0"/>
              <a:t>-pattern&gt;/&lt;/</a:t>
            </a:r>
            <a:r>
              <a:rPr lang="en-US" altLang="zh-CN" dirty="0" err="1"/>
              <a:t>url</a:t>
            </a:r>
            <a:r>
              <a:rPr lang="en-US" altLang="zh-CN" dirty="0"/>
              <a:t>-pattern&gt;</a:t>
            </a:r>
          </a:p>
          <a:p>
            <a:r>
              <a:rPr lang="en-US" altLang="zh-CN" dirty="0"/>
              <a:t>&lt;/servlet-mapping&gt;</a:t>
            </a:r>
            <a:endParaRPr lang="zh-CN" altLang="en-US" dirty="0"/>
          </a:p>
        </p:txBody>
      </p:sp>
      <p:sp>
        <p:nvSpPr>
          <p:cNvPr id="10" name="TextBox 9"/>
          <p:cNvSpPr txBox="1"/>
          <p:nvPr/>
        </p:nvSpPr>
        <p:spPr>
          <a:xfrm>
            <a:off x="311825" y="4185835"/>
            <a:ext cx="3456384" cy="646331"/>
          </a:xfrm>
          <a:prstGeom prst="rect">
            <a:avLst/>
          </a:prstGeom>
          <a:noFill/>
          <a:ln w="12700">
            <a:solidFill>
              <a:srgbClr val="FFC000"/>
            </a:solidFill>
          </a:ln>
        </p:spPr>
        <p:txBody>
          <a:bodyPr wrap="square" rtlCol="0">
            <a:spAutoFit/>
          </a:bodyPr>
          <a:lstStyle/>
          <a:p>
            <a:r>
              <a:rPr lang="zh-CN" altLang="en-US" dirty="0"/>
              <a:t>这段实例中的配置是将所有请求都交给</a:t>
            </a:r>
            <a:r>
              <a:rPr lang="en-US" altLang="zh-CN" dirty="0" err="1"/>
              <a:t>SpringMVC</a:t>
            </a:r>
            <a:r>
              <a:rPr lang="zh-CN" altLang="en-US" dirty="0"/>
              <a:t>来控制</a:t>
            </a:r>
          </a:p>
        </p:txBody>
      </p:sp>
      <p:sp>
        <p:nvSpPr>
          <p:cNvPr id="3" name="TextBox 2"/>
          <p:cNvSpPr txBox="1"/>
          <p:nvPr/>
        </p:nvSpPr>
        <p:spPr>
          <a:xfrm>
            <a:off x="4419771" y="815682"/>
            <a:ext cx="4608512" cy="3693319"/>
          </a:xfrm>
          <a:prstGeom prst="rect">
            <a:avLst/>
          </a:prstGeom>
          <a:noFill/>
        </p:spPr>
        <p:txBody>
          <a:bodyPr wrap="square" rtlCol="0">
            <a:spAutoFit/>
          </a:bodyPr>
          <a:lstStyle/>
          <a:p>
            <a:pPr lvl="0"/>
            <a:r>
              <a:rPr lang="en-US" altLang="zh-CN" dirty="0"/>
              <a:t>&lt;servlet&gt;</a:t>
            </a:r>
            <a:endParaRPr lang="zh-CN" altLang="zh-CN" dirty="0"/>
          </a:p>
          <a:p>
            <a:pPr lvl="0"/>
            <a:r>
              <a:rPr lang="en-US" altLang="zh-CN" dirty="0"/>
              <a:t>    &lt;servlet-name&gt;</a:t>
            </a:r>
            <a:r>
              <a:rPr lang="en-US" altLang="zh-CN" dirty="0" err="1"/>
              <a:t>SpringMVC</a:t>
            </a:r>
            <a:r>
              <a:rPr lang="en-US" altLang="zh-CN" dirty="0"/>
              <a:t>&lt;/servlet-name&gt;</a:t>
            </a:r>
            <a:endParaRPr lang="zh-CN" altLang="zh-CN" dirty="0"/>
          </a:p>
          <a:p>
            <a:pPr lvl="0"/>
            <a:r>
              <a:rPr lang="en-US" altLang="zh-CN" dirty="0"/>
              <a:t>    &lt;servlet-class&gt;</a:t>
            </a:r>
            <a:r>
              <a:rPr lang="en-US" altLang="zh-CN" dirty="0" err="1"/>
              <a:t>org.springframework.web.servlet.DispatcherServlet</a:t>
            </a:r>
            <a:r>
              <a:rPr lang="en-US" altLang="zh-CN" dirty="0"/>
              <a:t>&lt;/servlet-class&gt;</a:t>
            </a:r>
            <a:endParaRPr lang="zh-CN" altLang="zh-CN" dirty="0"/>
          </a:p>
          <a:p>
            <a:pPr lvl="0"/>
            <a:r>
              <a:rPr lang="en-US" altLang="zh-CN" dirty="0"/>
              <a:t>    &lt;</a:t>
            </a:r>
            <a:r>
              <a:rPr lang="en-US" altLang="zh-CN" dirty="0" err="1"/>
              <a:t>init-param</a:t>
            </a:r>
            <a:r>
              <a:rPr lang="en-US" altLang="zh-CN" dirty="0"/>
              <a:t>&gt;</a:t>
            </a:r>
            <a:endParaRPr lang="zh-CN" altLang="zh-CN" dirty="0"/>
          </a:p>
          <a:p>
            <a:pPr lvl="0"/>
            <a:r>
              <a:rPr lang="en-US" altLang="zh-CN" dirty="0"/>
              <a:t>      &lt;</a:t>
            </a:r>
            <a:r>
              <a:rPr lang="en-US" altLang="zh-CN" dirty="0" err="1"/>
              <a:t>param</a:t>
            </a:r>
            <a:r>
              <a:rPr lang="en-US" altLang="zh-CN" dirty="0"/>
              <a:t>-name&gt;</a:t>
            </a:r>
            <a:r>
              <a:rPr lang="en-US" altLang="zh-CN" dirty="0" err="1"/>
              <a:t>contextConfigLocation</a:t>
            </a:r>
            <a:r>
              <a:rPr lang="en-US" altLang="zh-CN" dirty="0"/>
              <a:t>&lt;/</a:t>
            </a:r>
            <a:r>
              <a:rPr lang="en-US" altLang="zh-CN" dirty="0" err="1"/>
              <a:t>param</a:t>
            </a:r>
            <a:r>
              <a:rPr lang="en-US" altLang="zh-CN" dirty="0"/>
              <a:t>-name&gt;</a:t>
            </a:r>
            <a:endParaRPr lang="zh-CN" altLang="zh-CN" dirty="0"/>
          </a:p>
          <a:p>
            <a:pPr lvl="0"/>
            <a:r>
              <a:rPr lang="en-US" altLang="zh-CN" dirty="0"/>
              <a:t>      &lt;</a:t>
            </a:r>
            <a:r>
              <a:rPr lang="en-US" altLang="zh-CN" dirty="0" err="1"/>
              <a:t>param</a:t>
            </a:r>
            <a:r>
              <a:rPr lang="en-US" altLang="zh-CN" dirty="0"/>
              <a:t>-value&gt;/WEB-INF/SpringMVC.xml&lt;/</a:t>
            </a:r>
            <a:r>
              <a:rPr lang="en-US" altLang="zh-CN" dirty="0" err="1"/>
              <a:t>param</a:t>
            </a:r>
            <a:r>
              <a:rPr lang="en-US" altLang="zh-CN" dirty="0"/>
              <a:t>-value&gt;</a:t>
            </a:r>
            <a:endParaRPr lang="zh-CN" altLang="zh-CN" dirty="0"/>
          </a:p>
          <a:p>
            <a:pPr lvl="0"/>
            <a:r>
              <a:rPr lang="en-US" altLang="zh-CN" dirty="0"/>
              <a:t>    &lt;/</a:t>
            </a:r>
            <a:r>
              <a:rPr lang="en-US" altLang="zh-CN" dirty="0" err="1"/>
              <a:t>init-param</a:t>
            </a:r>
            <a:r>
              <a:rPr lang="en-US" altLang="zh-CN" dirty="0"/>
              <a:t>&gt;</a:t>
            </a:r>
            <a:endParaRPr lang="zh-CN" altLang="zh-CN" dirty="0"/>
          </a:p>
          <a:p>
            <a:pPr lvl="0"/>
            <a:r>
              <a:rPr lang="en-US" altLang="zh-CN" dirty="0"/>
              <a:t>  &lt;/servlet&gt;</a:t>
            </a:r>
            <a:endParaRPr lang="zh-CN" altLang="zh-CN" dirty="0"/>
          </a:p>
          <a:p>
            <a:endParaRPr lang="zh-CN" altLang="en-US" dirty="0"/>
          </a:p>
        </p:txBody>
      </p:sp>
    </p:spTree>
  </p:cSld>
  <p:clrMapOvr>
    <a:masterClrMapping/>
  </p:clrMapOvr>
  <p:transition spd="med">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857726" y="1521143"/>
            <a:ext cx="7436168"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接下来通过一个案例演示携带数据的页面转发，该案例使用</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sz="1350" dirty="0">
                <a:solidFill>
                  <a:srgbClr val="595959"/>
                </a:solidFill>
                <a:latin typeface="微软雅黑" panose="020B0503020204020204" pitchFamily="34" charset="-122"/>
                <a:ea typeface="微软雅黑" panose="020B0503020204020204" pitchFamily="34" charset="-122"/>
                <a:cs typeface="+mn-ea"/>
              </a:rPr>
              <a:t>类型形参和</a:t>
            </a:r>
            <a:r>
              <a:rPr lang="en-US" altLang="zh-CN" sz="1350" dirty="0">
                <a:solidFill>
                  <a:srgbClr val="595959"/>
                </a:solidFill>
                <a:latin typeface="微软雅黑" panose="020B0503020204020204" pitchFamily="34" charset="-122"/>
                <a:ea typeface="微软雅黑" panose="020B0503020204020204" pitchFamily="34" charset="-122"/>
                <a:cs typeface="+mn-ea"/>
              </a:rPr>
              <a:t>Model</a:t>
            </a:r>
            <a:r>
              <a:rPr lang="zh-CN" altLang="zh-CN" sz="1350" dirty="0">
                <a:solidFill>
                  <a:srgbClr val="595959"/>
                </a:solidFill>
                <a:latin typeface="微软雅黑" panose="020B0503020204020204" pitchFamily="34" charset="-122"/>
                <a:ea typeface="微软雅黑" panose="020B0503020204020204" pitchFamily="34" charset="-122"/>
                <a:cs typeface="+mn-ea"/>
              </a:rPr>
              <a:t>类型形参进行数据传递，案例具体实现步骤如下</a:t>
            </a:r>
            <a:r>
              <a:rPr lang="zh-CN" altLang="en-US" sz="135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2633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Chevron 3"/>
          <p:cNvSpPr/>
          <p:nvPr>
            <p:custDataLst>
              <p:tags r:id="rId2"/>
            </p:custDataLst>
          </p:nvPr>
        </p:nvSpPr>
        <p:spPr>
          <a:xfrm>
            <a:off x="669390" y="818397"/>
            <a:ext cx="1478290"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977375" y="913301"/>
            <a:ext cx="954107"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携带数据</a:t>
            </a:r>
            <a:endParaRPr lang="zh-CN" altLang="zh-CN" sz="15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917206"/>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018986"/>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21217" y="726758"/>
            <a:ext cx="6596063" cy="130215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方法和</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方法使用</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sz="1350" dirty="0">
                <a:solidFill>
                  <a:srgbClr val="595959"/>
                </a:solidFill>
                <a:latin typeface="微软雅黑" panose="020B0503020204020204" pitchFamily="34" charset="-122"/>
                <a:ea typeface="微软雅黑" panose="020B0503020204020204" pitchFamily="34" charset="-122"/>
                <a:cs typeface="+mn-ea"/>
              </a:rPr>
              <a:t>传递数据，</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方法使用</a:t>
            </a:r>
            <a:r>
              <a:rPr lang="en-US" altLang="zh-CN" sz="1350" dirty="0">
                <a:solidFill>
                  <a:srgbClr val="595959"/>
                </a:solidFill>
                <a:latin typeface="微软雅黑" panose="020B0503020204020204" pitchFamily="34" charset="-122"/>
                <a:ea typeface="微软雅黑" panose="020B0503020204020204" pitchFamily="34" charset="-122"/>
                <a:cs typeface="+mn-ea"/>
              </a:rPr>
              <a:t>Model</a:t>
            </a:r>
            <a:r>
              <a:rPr lang="zh-CN" altLang="zh-CN" sz="1350" dirty="0">
                <a:solidFill>
                  <a:srgbClr val="595959"/>
                </a:solidFill>
                <a:latin typeface="微软雅黑" panose="020B0503020204020204" pitchFamily="34" charset="-122"/>
                <a:ea typeface="微软雅黑" panose="020B0503020204020204" pitchFamily="34" charset="-122"/>
                <a:cs typeface="+mn-ea"/>
              </a:rPr>
              <a:t>传递数据，两个方法都使用字符串指定跳转的页面</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11039" y="2297723"/>
            <a:ext cx="5429767" cy="1879274"/>
          </a:xfrm>
          <a:prstGeom prst="rect">
            <a:avLst/>
          </a:prstGeom>
        </p:spPr>
      </p:pic>
      <p:sp>
        <p:nvSpPr>
          <p:cNvPr id="4" name="矩形 3"/>
          <p:cNvSpPr/>
          <p:nvPr/>
        </p:nvSpPr>
        <p:spPr>
          <a:xfrm>
            <a:off x="2286251" y="2201829"/>
            <a:ext cx="5322845" cy="1998689"/>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200" dirty="0" err="1">
                <a:solidFill>
                  <a:srgbClr val="1369B2"/>
                </a:solidFill>
                <a:latin typeface="微软雅黑" panose="020B0503020204020204" pitchFamily="34" charset="-122"/>
                <a:ea typeface="微软雅黑" panose="020B0503020204020204" pitchFamily="34" charset="-122"/>
                <a:cs typeface="+mn-ea"/>
              </a:rPr>
              <a:t>showPageByRequest</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en-US" altLang="zh-CN" sz="1200" dirty="0" err="1">
                <a:solidFill>
                  <a:srgbClr val="1369B2"/>
                </a:solidFill>
                <a:latin typeface="微软雅黑" panose="020B0503020204020204" pitchFamily="34" charset="-122"/>
                <a:ea typeface="微软雅黑" panose="020B0503020204020204" pitchFamily="34" charset="-122"/>
                <a:cs typeface="+mn-ea"/>
              </a:rPr>
              <a:t>HttpServletRequest</a:t>
            </a:r>
            <a:r>
              <a:rPr lang="en-US" altLang="zh-CN" sz="1200" dirty="0">
                <a:solidFill>
                  <a:srgbClr val="1369B2"/>
                </a:solidFill>
                <a:latin typeface="微软雅黑" panose="020B0503020204020204" pitchFamily="34" charset="-122"/>
                <a:ea typeface="微软雅黑" panose="020B0503020204020204" pitchFamily="34" charset="-122"/>
                <a:cs typeface="+mn-ea"/>
              </a:rPr>
              <a:t> request)</a:t>
            </a:r>
            <a:r>
              <a:rPr lang="zh-CN" altLang="en-US"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200" dirty="0">
                <a:solidFill>
                  <a:srgbClr val="595959"/>
                </a:solidFill>
                <a:latin typeface="微软雅黑" panose="020B0503020204020204" pitchFamily="34" charset="-122"/>
                <a:ea typeface="微软雅黑" panose="020B0503020204020204" pitchFamily="34" charset="-122"/>
                <a:cs typeface="+mn-ea"/>
              </a:rPr>
              <a:t> running");</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request.setAttribute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username","request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return "register";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42633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824120"/>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User.java</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的表单中添加</a:t>
            </a:r>
            <a:r>
              <a:rPr lang="en-US" altLang="zh-CN" sz="1350" dirty="0">
                <a:solidFill>
                  <a:srgbClr val="595959"/>
                </a:solidFill>
                <a:latin typeface="微软雅黑" panose="020B0503020204020204" pitchFamily="34" charset="-122"/>
                <a:ea typeface="微软雅黑" panose="020B0503020204020204" pitchFamily="34" charset="-122"/>
                <a:cs typeface="+mn-ea"/>
              </a:rPr>
              <a:t>value</a:t>
            </a:r>
            <a:r>
              <a:rPr lang="zh-CN" altLang="zh-CN" sz="1350" dirty="0">
                <a:solidFill>
                  <a:srgbClr val="595959"/>
                </a:solidFill>
                <a:latin typeface="微软雅黑" panose="020B0503020204020204" pitchFamily="34" charset="-122"/>
                <a:ea typeface="微软雅黑" panose="020B0503020204020204" pitchFamily="34" charset="-122"/>
                <a:cs typeface="+mn-ea"/>
              </a:rPr>
              <a:t>属性，用于接收转发传递过来的数据</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897083"/>
            <a:ext cx="5499125" cy="2806586"/>
          </a:xfrm>
          <a:prstGeom prst="rect">
            <a:avLst/>
          </a:prstGeom>
        </p:spPr>
      </p:pic>
      <p:sp>
        <p:nvSpPr>
          <p:cNvPr id="4" name="矩形 3"/>
          <p:cNvSpPr/>
          <p:nvPr/>
        </p:nvSpPr>
        <p:spPr>
          <a:xfrm>
            <a:off x="2051732" y="1875244"/>
            <a:ext cx="5157366" cy="3106684"/>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200" dirty="0">
                <a:solidFill>
                  <a:srgbClr val="595959"/>
                </a:solidFill>
                <a:latin typeface="微软雅黑" panose="020B0503020204020204" pitchFamily="34" charset="-122"/>
                <a:ea typeface="微软雅黑" panose="020B0503020204020204" pitchFamily="34" charset="-122"/>
                <a:cs typeface="+mn-ea"/>
              </a:rPr>
              <a:t>="text/html;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charset=UTF-8" </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2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&lt;html&gt;&lt;!-- </a:t>
            </a:r>
            <a:r>
              <a:rPr lang="zh-CN" altLang="en-US" sz="1200" dirty="0">
                <a:solidFill>
                  <a:srgbClr val="595959"/>
                </a:solidFill>
                <a:latin typeface="微软雅黑" panose="020B0503020204020204" pitchFamily="34" charset="-122"/>
                <a:ea typeface="微软雅黑" panose="020B0503020204020204" pitchFamily="34" charset="-122"/>
                <a:cs typeface="+mn-ea"/>
              </a:rPr>
              <a:t>只显示了</a:t>
            </a:r>
            <a:r>
              <a:rPr lang="en-US" altLang="zh-CN" sz="1200" dirty="0">
                <a:solidFill>
                  <a:srgbClr val="595959"/>
                </a:solidFill>
                <a:latin typeface="微软雅黑" panose="020B0503020204020204" pitchFamily="34" charset="-122"/>
                <a:ea typeface="微软雅黑" panose="020B0503020204020204" pitchFamily="34" charset="-122"/>
                <a:cs typeface="+mn-ea"/>
              </a:rPr>
              <a:t>form</a:t>
            </a:r>
            <a:r>
              <a:rPr lang="zh-CN" altLang="en-US" sz="1200" dirty="0">
                <a:solidFill>
                  <a:srgbClr val="595959"/>
                </a:solidFill>
                <a:latin typeface="微软雅黑" panose="020B0503020204020204" pitchFamily="34" charset="-122"/>
                <a:ea typeface="微软雅黑" panose="020B0503020204020204" pitchFamily="34" charset="-122"/>
                <a:cs typeface="+mn-ea"/>
              </a:rPr>
              <a:t>表单的内容</a:t>
            </a:r>
            <a:r>
              <a:rPr lang="en-US" altLang="zh-CN" sz="12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r>
              <a:rPr lang="en-US" altLang="zh-CN" sz="12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用户名：</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type="text" name="username" 	</a:t>
            </a:r>
            <a:r>
              <a:rPr lang="en-US" altLang="zh-CN" sz="1200" dirty="0">
                <a:solidFill>
                  <a:srgbClr val="1369B2"/>
                </a:solidFill>
                <a:latin typeface="微软雅黑" panose="020B0503020204020204" pitchFamily="34" charset="-122"/>
                <a:ea typeface="微软雅黑" panose="020B0503020204020204" pitchFamily="34" charset="-122"/>
                <a:cs typeface="+mn-ea"/>
              </a:rPr>
              <a:t>value="${username}" </a:t>
            </a:r>
            <a:r>
              <a:rPr lang="en-US" altLang="zh-CN" sz="1200" dirty="0">
                <a:solidFill>
                  <a:srgbClr val="595959"/>
                </a:solidFill>
                <a:latin typeface="微软雅黑" panose="020B0503020204020204" pitchFamily="34" charset="-122"/>
                <a:ea typeface="微软雅黑" panose="020B0503020204020204" pitchFamily="34" charset="-122"/>
                <a:cs typeface="+mn-ea"/>
              </a:rPr>
              <a:t>/&gt;&lt;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密</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码：</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type="text"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name="password" value="${</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user.password</a:t>
            </a:r>
            <a:r>
              <a:rPr lang="en-US" altLang="zh-CN" sz="1200" dirty="0">
                <a:solidFill>
                  <a:srgbClr val="595959"/>
                </a:solidFill>
                <a:latin typeface="微软雅黑" panose="020B0503020204020204" pitchFamily="34" charset="-122"/>
                <a:ea typeface="微软雅黑" panose="020B0503020204020204" pitchFamily="34" charset="-122"/>
                <a:cs typeface="+mn-ea"/>
              </a:rPr>
              <a:t>}"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注册</a:t>
            </a:r>
            <a:r>
              <a:rPr lang="en-US" altLang="zh-CN" sz="1200" dirty="0">
                <a:solidFill>
                  <a:srgbClr val="595959"/>
                </a:solidFill>
                <a:latin typeface="微软雅黑" panose="020B0503020204020204" pitchFamily="34" charset="-122"/>
                <a:ea typeface="微软雅黑" panose="020B0503020204020204" pitchFamily="34" charset="-122"/>
                <a:cs typeface="+mn-ea"/>
              </a:rPr>
              <a:t>"/&gt;&lt;/form&gt;&lt;/body&gt;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showPageByRequest</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132999" y="2272665"/>
            <a:ext cx="6878361"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857726" y="734854"/>
            <a:ext cx="7654290" cy="379514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两图</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所示的控制台打印信息，以及跳转的页面信息可以看出，访问地址后执行了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showPageByRequest</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方法，方法执行后</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sz="1350" dirty="0">
                <a:solidFill>
                  <a:srgbClr val="595959"/>
                </a:solidFill>
                <a:latin typeface="微软雅黑" panose="020B0503020204020204" pitchFamily="34" charset="-122"/>
                <a:ea typeface="微软雅黑" panose="020B0503020204020204" pitchFamily="34" charset="-122"/>
                <a:cs typeface="+mn-ea"/>
              </a:rPr>
              <a:t>中的</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r>
              <a:rPr lang="zh-CN" altLang="zh-CN" sz="1350" dirty="0">
                <a:solidFill>
                  <a:srgbClr val="595959"/>
                </a:solidFill>
                <a:latin typeface="微软雅黑" panose="020B0503020204020204" pitchFamily="34" charset="-122"/>
                <a:ea typeface="微软雅黑" panose="020B0503020204020204" pitchFamily="34" charset="-122"/>
                <a:cs typeface="+mn-ea"/>
              </a:rPr>
              <a:t>转发到</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页面中</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593533" y="1665923"/>
            <a:ext cx="5956779"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75061"/>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showPageByModel</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164908" y="2200751"/>
            <a:ext cx="6813657"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858203" y="734854"/>
            <a:ext cx="7653814" cy="4106765"/>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sz="1350" dirty="0">
                <a:solidFill>
                  <a:srgbClr val="595959"/>
                </a:solidFill>
                <a:latin typeface="微软雅黑" panose="020B0503020204020204" pitchFamily="34" charset="-122"/>
                <a:ea typeface="微软雅黑" panose="020B0503020204020204" pitchFamily="34" charset="-122"/>
                <a:cs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图所示的信息后，浏览器页面进行跳转，跳转的页面如图所示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由</a:t>
            </a:r>
            <a:r>
              <a:rPr lang="zh-CN" altLang="en-US" sz="1350" dirty="0">
                <a:solidFill>
                  <a:srgbClr val="595959"/>
                </a:solidFill>
                <a:latin typeface="微软雅黑" panose="020B0503020204020204" pitchFamily="34" charset="-122"/>
                <a:ea typeface="微软雅黑" panose="020B0503020204020204" pitchFamily="34" charset="-122"/>
                <a:cs typeface="+mn-ea"/>
              </a:rPr>
              <a:t>两图</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所示的控制台打印信息，以及跳转的页面信息可以看出，访问地址后执行了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showPageByModel</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方法，方法执行后，</a:t>
            </a:r>
            <a:r>
              <a:rPr lang="en-US" altLang="zh-CN" sz="1350" dirty="0">
                <a:solidFill>
                  <a:srgbClr val="595959"/>
                </a:solidFill>
                <a:latin typeface="微软雅黑" panose="020B0503020204020204" pitchFamily="34" charset="-122"/>
                <a:ea typeface="微软雅黑" panose="020B0503020204020204" pitchFamily="34" charset="-122"/>
                <a:cs typeface="+mn-ea"/>
              </a:rPr>
              <a:t>Model</a:t>
            </a:r>
            <a:r>
              <a:rPr lang="zh-CN" altLang="zh-CN" sz="1350" dirty="0">
                <a:solidFill>
                  <a:srgbClr val="595959"/>
                </a:solidFill>
                <a:latin typeface="微软雅黑" panose="020B0503020204020204" pitchFamily="34" charset="-122"/>
                <a:ea typeface="微软雅黑" panose="020B0503020204020204" pitchFamily="34" charset="-122"/>
                <a:cs typeface="+mn-ea"/>
              </a:rPr>
              <a:t>中的</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r>
              <a:rPr lang="zh-CN" altLang="zh-CN" sz="1350" dirty="0">
                <a:solidFill>
                  <a:srgbClr val="595959"/>
                </a:solidFill>
                <a:latin typeface="微软雅黑" panose="020B0503020204020204" pitchFamily="34" charset="-122"/>
                <a:ea typeface="微软雅黑" panose="020B0503020204020204" pitchFamily="34" charset="-122"/>
                <a:cs typeface="+mn-ea"/>
              </a:rPr>
              <a:t>和</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对象转发到</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440585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10.4.2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a:solidFill>
                  <a:srgbClr val="595959"/>
                </a:solidFill>
                <a:latin typeface="微软雅黑" panose="020B0503020204020204" pitchFamily="34" charset="-122"/>
                <a:ea typeface="微软雅黑" panose="020B0503020204020204" pitchFamily="34" charset="-122"/>
                <a:cs typeface="+mn-ea"/>
              </a:rPr>
              <a:t>String</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2" name="图片 1"/>
          <p:cNvPicPr>
            <a:picLocks noChangeAspect="1"/>
          </p:cNvPicPr>
          <p:nvPr/>
        </p:nvPicPr>
        <p:blipFill>
          <a:blip r:embed="rId4"/>
          <a:stretch>
            <a:fillRect/>
          </a:stretch>
        </p:blipFill>
        <p:spPr>
          <a:xfrm>
            <a:off x="1655921" y="1896428"/>
            <a:ext cx="5832303"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521634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sz="18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18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18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zh-CN" sz="1500" dirty="0">
                <a:solidFill>
                  <a:srgbClr val="1369B2"/>
                </a:solidFill>
                <a:latin typeface="微软雅黑" panose="020B0503020204020204" pitchFamily="34" charset="-122"/>
                <a:ea typeface="微软雅黑" panose="020B0503020204020204" pitchFamily="34" charset="-122"/>
              </a:rPr>
              <a:t>返回值为</a:t>
            </a:r>
            <a:r>
              <a:rPr lang="en-US" altLang="zh-CN" sz="1500" dirty="0" err="1">
                <a:solidFill>
                  <a:srgbClr val="1369B2"/>
                </a:solidFill>
                <a:latin typeface="微软雅黑" panose="020B0503020204020204" pitchFamily="34" charset="-122"/>
                <a:ea typeface="微软雅黑" panose="020B0503020204020204" pitchFamily="34" charset="-122"/>
              </a:rPr>
              <a:t>ModelAndView</a:t>
            </a:r>
            <a:r>
              <a:rPr lang="zh-CN" altLang="zh-CN" sz="1500" dirty="0">
                <a:solidFill>
                  <a:srgbClr val="1369B2"/>
                </a:solidFill>
                <a:latin typeface="微软雅黑" panose="020B0503020204020204" pitchFamily="34" charset="-122"/>
                <a:ea typeface="微软雅黑" panose="020B0503020204020204" pitchFamily="34" charset="-122"/>
              </a:rPr>
              <a:t>类型的页面跳转</a:t>
            </a:r>
            <a:r>
              <a:rPr lang="zh-CN" altLang="en-US" sz="1500" dirty="0">
                <a:solidFill>
                  <a:srgbClr val="595959"/>
                </a:solidFill>
                <a:latin typeface="微软雅黑" panose="020B0503020204020204" pitchFamily="34" charset="-122"/>
                <a:ea typeface="微软雅黑" panose="020B0503020204020204" pitchFamily="34" charset="-122"/>
              </a:rPr>
              <a:t>，能够在程序中使用</a:t>
            </a:r>
            <a:r>
              <a:rPr lang="en-US" altLang="zh-CN" sz="1500" dirty="0" err="1">
                <a:solidFill>
                  <a:srgbClr val="595959"/>
                </a:solidFill>
                <a:latin typeface="微软雅黑" panose="020B0503020204020204" pitchFamily="34" charset="-122"/>
                <a:ea typeface="微软雅黑" panose="020B0503020204020204" pitchFamily="34" charset="-122"/>
              </a:rPr>
              <a:t>ModelAndView</a:t>
            </a:r>
            <a:r>
              <a:rPr lang="zh-CN" altLang="en-US" sz="1500"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08024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751074" cy="323165"/>
          </a:xfrm>
          <a:prstGeom prst="rect">
            <a:avLst/>
          </a:prstGeom>
          <a:noFill/>
        </p:spPr>
        <p:txBody>
          <a:bodyPr wrap="none" rtlCol="0">
            <a:spAutoFit/>
          </a:bodyPr>
          <a:lstStyle/>
          <a:p>
            <a:r>
              <a:rPr lang="en-US" altLang="zh-CN" sz="1500" dirty="0" err="1">
                <a:solidFill>
                  <a:srgbClr val="1369B2"/>
                </a:solidFill>
                <a:latin typeface="微软雅黑" panose="020B0503020204020204" pitchFamily="34" charset="-122"/>
                <a:ea typeface="微软雅黑" panose="020B0503020204020204" pitchFamily="34" charset="-122"/>
              </a:rPr>
              <a:t>ModelAndView</a:t>
            </a:r>
            <a:r>
              <a:rPr lang="zh-CN" altLang="zh-CN" sz="1500" dirty="0">
                <a:solidFill>
                  <a:srgbClr val="1369B2"/>
                </a:solidFill>
                <a:latin typeface="微软雅黑" panose="020B0503020204020204" pitchFamily="34" charset="-122"/>
                <a:ea typeface="微软雅黑" panose="020B0503020204020204" pitchFamily="34" charset="-122"/>
              </a:rPr>
              <a:t>对象</a:t>
            </a:r>
            <a:r>
              <a:rPr lang="zh-CN" altLang="en-US" sz="1500" dirty="0">
                <a:solidFill>
                  <a:srgbClr val="1369B2"/>
                </a:solidFill>
                <a:latin typeface="微软雅黑" panose="020B0503020204020204" pitchFamily="34" charset="-122"/>
                <a:ea typeface="微软雅黑" panose="020B0503020204020204" pitchFamily="34" charset="-122"/>
              </a:rPr>
              <a:t>组成部分</a:t>
            </a:r>
          </a:p>
        </p:txBody>
      </p:sp>
      <p:sp>
        <p:nvSpPr>
          <p:cNvPr id="11" name="Title 1"/>
          <p:cNvSpPr txBox="1"/>
          <p:nvPr/>
        </p:nvSpPr>
        <p:spPr>
          <a:xfrm>
            <a:off x="857878" y="200200"/>
            <a:ext cx="52430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2"/>
            </p:custDataLst>
          </p:nvPr>
        </p:nvSpPr>
        <p:spPr>
          <a:xfrm>
            <a:off x="1294331" y="2439942"/>
            <a:ext cx="6657477" cy="160516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使用方法的返回值可以设定跳转的逻辑视图名称，使用</a:t>
            </a:r>
            <a:r>
              <a:rPr lang="en-US" altLang="zh-CN" sz="1350" dirty="0">
                <a:solidFill>
                  <a:srgbClr val="595959"/>
                </a:solidFill>
                <a:latin typeface="微软雅黑" panose="020B0503020204020204" pitchFamily="34" charset="-122"/>
              </a:rPr>
              <a:t>Model</a:t>
            </a:r>
            <a:r>
              <a:rPr lang="zh-CN" altLang="zh-CN" sz="1350" dirty="0">
                <a:solidFill>
                  <a:srgbClr val="595959"/>
                </a:solidFill>
                <a:latin typeface="微软雅黑" panose="020B0503020204020204" pitchFamily="34" charset="-122"/>
              </a:rPr>
              <a:t>等对象实现页面跳转时传输数据。除此之外，</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还提供了兼顾视图和数据的对象</a:t>
            </a:r>
            <a:r>
              <a:rPr lang="en-US" altLang="zh-CN" sz="1350" dirty="0" err="1">
                <a:solidFill>
                  <a:srgbClr val="595959"/>
                </a:solidFill>
                <a:latin typeface="微软雅黑" panose="020B0503020204020204" pitchFamily="34" charset="-122"/>
              </a:rPr>
              <a:t>ModelAndView</a:t>
            </a:r>
            <a:r>
              <a:rPr lang="zh-CN"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ModelAndView</a:t>
            </a:r>
            <a:r>
              <a:rPr lang="zh-CN" altLang="zh-CN" sz="1350" dirty="0">
                <a:solidFill>
                  <a:srgbClr val="595959"/>
                </a:solidFill>
                <a:latin typeface="微软雅黑" panose="020B0503020204020204" pitchFamily="34" charset="-122"/>
              </a:rPr>
              <a:t>对象包含视图相关内容和模型数据两部分，其中视图相关的内容可以设置逻辑视图的名称，也可以设置具体的</a:t>
            </a:r>
            <a:r>
              <a:rPr lang="en-US" altLang="zh-CN" sz="1350" dirty="0">
                <a:solidFill>
                  <a:srgbClr val="595959"/>
                </a:solidFill>
                <a:latin typeface="微软雅黑" panose="020B0503020204020204" pitchFamily="34" charset="-122"/>
              </a:rPr>
              <a:t>View</a:t>
            </a:r>
            <a:r>
              <a:rPr lang="zh-CN" altLang="zh-CN" sz="1350" dirty="0">
                <a:solidFill>
                  <a:srgbClr val="595959"/>
                </a:solidFill>
                <a:latin typeface="微软雅黑" panose="020B0503020204020204" pitchFamily="34" charset="-122"/>
              </a:rPr>
              <a:t>实例；模型数据则会在视图渲染过程中被合并到最终的视图输出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173184"/>
            <a:ext cx="7345680" cy="215191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1148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0777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8" y="818397"/>
            <a:ext cx="416683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962944" cy="323165"/>
          </a:xfrm>
          <a:prstGeom prst="rect">
            <a:avLst/>
          </a:prstGeom>
          <a:noFill/>
        </p:spPr>
        <p:txBody>
          <a:bodyPr wrap="none" rtlCol="0">
            <a:spAutoFit/>
          </a:bodyPr>
          <a:lstStyle/>
          <a:p>
            <a:r>
              <a:rPr lang="en-US" altLang="zh-CN" sz="1500" dirty="0" err="1">
                <a:solidFill>
                  <a:srgbClr val="1369B2"/>
                </a:solidFill>
                <a:latin typeface="微软雅黑" panose="020B0503020204020204" pitchFamily="34" charset="-122"/>
                <a:ea typeface="微软雅黑" panose="020B0503020204020204" pitchFamily="34" charset="-122"/>
              </a:rPr>
              <a:t>ModelAndView</a:t>
            </a:r>
            <a:r>
              <a:rPr lang="zh-CN" altLang="zh-CN" sz="1500" dirty="0">
                <a:solidFill>
                  <a:srgbClr val="1369B2"/>
                </a:solidFill>
                <a:latin typeface="微软雅黑" panose="020B0503020204020204" pitchFamily="34" charset="-122"/>
                <a:ea typeface="微软雅黑" panose="020B0503020204020204" pitchFamily="34" charset="-122"/>
              </a:rPr>
              <a:t>设置视图和数据模型的方法 </a:t>
            </a:r>
          </a:p>
        </p:txBody>
      </p:sp>
      <p:sp>
        <p:nvSpPr>
          <p:cNvPr id="11" name="Title 1"/>
          <p:cNvSpPr txBox="1"/>
          <p:nvPr/>
        </p:nvSpPr>
        <p:spPr>
          <a:xfrm>
            <a:off x="857878" y="200200"/>
            <a:ext cx="531432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graphicFrame>
        <p:nvGraphicFramePr>
          <p:cNvPr id="13" name="表格 12"/>
          <p:cNvGraphicFramePr>
            <a:graphicFrameLocks noGrp="1"/>
          </p:cNvGraphicFramePr>
          <p:nvPr>
            <p:custDataLst>
              <p:tags r:id="rId2"/>
            </p:custDataLst>
          </p:nvPr>
        </p:nvGraphicFramePr>
        <p:xfrm>
          <a:off x="161925" y="1585368"/>
          <a:ext cx="8820150" cy="2948370"/>
        </p:xfrm>
        <a:graphic>
          <a:graphicData uri="http://schemas.openxmlformats.org/drawingml/2006/table">
            <a:tbl>
              <a:tblPr>
                <a:tableStyleId>{5C22544A-7EE6-4342-B048-85BDC9FD1C3A}</a:tableStyleId>
              </a:tblPr>
              <a:tblGrid>
                <a:gridCol w="4356735">
                  <a:extLst>
                    <a:ext uri="{9D8B030D-6E8A-4147-A177-3AD203B41FA5}">
                      <a16:colId xmlns:a16="http://schemas.microsoft.com/office/drawing/2014/main" val="20000"/>
                    </a:ext>
                  </a:extLst>
                </a:gridCol>
                <a:gridCol w="4463415">
                  <a:extLst>
                    <a:ext uri="{9D8B030D-6E8A-4147-A177-3AD203B41FA5}">
                      <a16:colId xmlns:a16="http://schemas.microsoft.com/office/drawing/2014/main" val="20001"/>
                    </a:ext>
                  </a:extLst>
                </a:gridCol>
              </a:tblGrid>
              <a:tr h="308515">
                <a:tc>
                  <a:txBody>
                    <a:bodyPr/>
                    <a:lstStyle/>
                    <a:p>
                      <a:pPr marR="292100" indent="0" algn="ctr" defTabSz="1219200" rtl="0" fontAlgn="auto">
                        <a:lnSpc>
                          <a:spcPct val="120000"/>
                        </a:lnSpc>
                        <a:spcBef>
                          <a:spcPts val="0"/>
                        </a:spcBef>
                        <a:spcAft>
                          <a:spcPts val="0"/>
                        </a:spcAft>
                      </a:pPr>
                      <a:r>
                        <a:rPr lang="zh-CN" altLang="en-US" sz="1200" b="1" spc="130">
                          <a:solidFill>
                            <a:schemeClr val="tx1">
                              <a:lumMod val="65000"/>
                              <a:lumOff val="35000"/>
                            </a:schemeClr>
                          </a:solidFill>
                          <a:latin typeface="微软雅黑" panose="020B0503020204020204" pitchFamily="34" charset="-122"/>
                          <a:ea typeface="微软雅黑" panose="020B0503020204020204" pitchFamily="34" charset="-122"/>
                        </a:rPr>
                        <a:t>方法声明</a:t>
                      </a:r>
                    </a:p>
                  </a:txBody>
                  <a:tcPr marL="133350" marR="133350" marT="53816" marB="53816"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200" b="1" spc="130">
                          <a:solidFill>
                            <a:schemeClr val="tx1">
                              <a:lumMod val="65000"/>
                              <a:lumOff val="35000"/>
                            </a:schemeClr>
                          </a:solidFill>
                          <a:latin typeface="微软雅黑" panose="020B0503020204020204" pitchFamily="34" charset="-122"/>
                          <a:ea typeface="微软雅黑" panose="020B0503020204020204" pitchFamily="34" charset="-122"/>
                        </a:rPr>
                        <a:t>功能描述</a:t>
                      </a:r>
                    </a:p>
                  </a:txBody>
                  <a:tcPr marL="133350" marR="133350" marT="53816" marB="53816"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527971">
                <a:tc>
                  <a:txBody>
                    <a:bodyPr/>
                    <a:lstStyle/>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void setViewName(String viewName)</a:t>
                      </a:r>
                    </a:p>
                  </a:txBody>
                  <a:tcPr marL="133350" marR="133350" marT="53816" marB="53816"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为ModelAndView设置一个视图名，会覆盖预先存在的视图名称或视图</a:t>
                      </a:r>
                    </a:p>
                  </a:txBody>
                  <a:tcPr marL="133350" marR="133350" marT="53816" marB="53816"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527971">
                <a:tc>
                  <a:txBody>
                    <a:bodyPr/>
                    <a:lstStyle/>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void setView(View view)</a:t>
                      </a:r>
                    </a:p>
                  </a:txBody>
                  <a:tcPr marL="133350" marR="133350" marT="53816" marB="53816"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为ModelAndView设置一个视图，会覆盖预先存在的视图名称或视图</a:t>
                      </a:r>
                    </a:p>
                  </a:txBody>
                  <a:tcPr marL="133350" marR="133350" marT="53816" marB="53816"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527971">
                <a:tc>
                  <a:txBody>
                    <a:bodyPr/>
                    <a:lstStyle/>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ModelAndView addObject(Object attributeValue)</a:t>
                      </a:r>
                    </a:p>
                  </a:txBody>
                  <a:tcPr marL="133350" marR="133350" marT="53816" marB="53816"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向ModelAndView的数据模型中添加数据</a:t>
                      </a:r>
                    </a:p>
                  </a:txBody>
                  <a:tcPr marL="133350" marR="133350" marT="53816" marB="53816"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527971">
                <a:tc>
                  <a:txBody>
                    <a:bodyPr/>
                    <a:lstStyle/>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ModelAndView addObject(String attributeName, Object attributeValue)</a:t>
                      </a:r>
                    </a:p>
                  </a:txBody>
                  <a:tcPr marL="133350" marR="133350" marT="53816" marB="53816"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向ModelAndView的数据模型中添加指定名称的数据</a:t>
                      </a:r>
                    </a:p>
                  </a:txBody>
                  <a:tcPr marL="133350" marR="133350" marT="53816" marB="53816"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527971">
                <a:tc>
                  <a:txBody>
                    <a:bodyPr/>
                    <a:lstStyle/>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ModelAndView addAllObjects</a:t>
                      </a:r>
                    </a:p>
                    <a:p>
                      <a:pPr indent="0" algn="l" fontAlgn="auto">
                        <a:lnSpc>
                          <a:spcPct val="120000"/>
                        </a:lnSpc>
                        <a:spcBef>
                          <a:spcPts val="0"/>
                        </a:spcBef>
                        <a:spcAft>
                          <a:spcPts val="0"/>
                        </a:spcAft>
                      </a:pPr>
                      <a:r>
                        <a:rPr lang="en-US" sz="1200" b="0" spc="120">
                          <a:solidFill>
                            <a:schemeClr val="tx1">
                              <a:lumMod val="65000"/>
                              <a:lumOff val="35000"/>
                            </a:schemeClr>
                          </a:solidFill>
                          <a:latin typeface="微软雅黑" panose="020B0503020204020204" pitchFamily="34" charset="-122"/>
                          <a:ea typeface="微软雅黑" panose="020B0503020204020204" pitchFamily="34" charset="-122"/>
                        </a:rPr>
                        <a:t>(Map&lt;String, ?&gt; modelMap)</a:t>
                      </a:r>
                    </a:p>
                  </a:txBody>
                  <a:tcPr marL="133350" marR="133350" marT="53816" marB="53816"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向ModelAndView的数据模型中添加数据。数据名称为Map中的元素的key，数据的值为Map中key对应的值</a:t>
                      </a:r>
                    </a:p>
                  </a:txBody>
                  <a:tcPr marL="133350" marR="133350" marT="53816" marB="53816"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视图解析器</a:t>
            </a:r>
          </a:p>
        </p:txBody>
      </p:sp>
      <p:graphicFrame>
        <p:nvGraphicFramePr>
          <p:cNvPr id="3" name="表格 2"/>
          <p:cNvGraphicFramePr>
            <a:graphicFrameLocks noGrp="1"/>
          </p:cNvGraphicFramePr>
          <p:nvPr>
            <p:extLst>
              <p:ext uri="{D42A27DB-BD31-4B8C-83A1-F6EECF244321}">
                <p14:modId xmlns:p14="http://schemas.microsoft.com/office/powerpoint/2010/main" val="1961621562"/>
              </p:ext>
            </p:extLst>
          </p:nvPr>
        </p:nvGraphicFramePr>
        <p:xfrm>
          <a:off x="1331640" y="2139702"/>
          <a:ext cx="6096000" cy="22199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algn="ctr"/>
                      <a:r>
                        <a:rPr lang="zh-CN" altLang="en-US" dirty="0"/>
                        <a:t>试图名</a:t>
                      </a:r>
                    </a:p>
                  </a:txBody>
                  <a:tcPr/>
                </a:tc>
                <a:extLst>
                  <a:ext uri="{0D108BD9-81ED-4DB2-BD59-A6C34878D82A}">
                    <a16:rowId xmlns:a16="http://schemas.microsoft.com/office/drawing/2014/main" val="10000"/>
                  </a:ext>
                </a:extLst>
              </a:tr>
              <a:tr h="370840">
                <a:tc>
                  <a:txBody>
                    <a:bodyPr/>
                    <a:lstStyle/>
                    <a:p>
                      <a:pPr algn="ctr"/>
                      <a:r>
                        <a:rPr lang="en-US" altLang="zh-CN" sz="1800" kern="1200" dirty="0" err="1">
                          <a:solidFill>
                            <a:schemeClr val="dk1"/>
                          </a:solidFill>
                          <a:effectLst/>
                          <a:latin typeface="+mn-lt"/>
                          <a:ea typeface="+mn-ea"/>
                          <a:cs typeface="+mn-cs"/>
                        </a:rPr>
                        <a:t>AbstractCachingViewResolver</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sz="1800" kern="1200" dirty="0" err="1">
                          <a:solidFill>
                            <a:schemeClr val="dk1"/>
                          </a:solidFill>
                          <a:effectLst/>
                          <a:latin typeface="+mn-lt"/>
                          <a:ea typeface="+mn-ea"/>
                          <a:cs typeface="+mn-cs"/>
                        </a:rPr>
                        <a:t>UrlBasedViewResolver</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sz="1800" kern="1200" dirty="0" err="1">
                          <a:solidFill>
                            <a:schemeClr val="dk1"/>
                          </a:solidFill>
                          <a:effectLst/>
                          <a:latin typeface="+mn-lt"/>
                          <a:ea typeface="+mn-ea"/>
                          <a:cs typeface="+mn-cs"/>
                        </a:rPr>
                        <a:t>InternalResourceViewResolver</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sz="1800" kern="1200" dirty="0" err="1">
                          <a:solidFill>
                            <a:schemeClr val="dk1"/>
                          </a:solidFill>
                          <a:effectLst/>
                          <a:latin typeface="+mn-lt"/>
                          <a:ea typeface="+mn-ea"/>
                          <a:cs typeface="+mn-cs"/>
                        </a:rPr>
                        <a:t>XmlViewResolver</a:t>
                      </a:r>
                      <a:endParaRPr lang="zh-CN" altLang="en-US" dirty="0"/>
                    </a:p>
                  </a:txBody>
                  <a:tcPr/>
                </a:tc>
                <a:extLst>
                  <a:ext uri="{0D108BD9-81ED-4DB2-BD59-A6C34878D82A}">
                    <a16:rowId xmlns:a16="http://schemas.microsoft.com/office/drawing/2014/main" val="10004"/>
                  </a:ext>
                </a:extLst>
              </a:tr>
              <a:tr h="149735">
                <a:tc>
                  <a:txBody>
                    <a:bodyPr/>
                    <a:lstStyle/>
                    <a:p>
                      <a:pPr algn="ctr"/>
                      <a:r>
                        <a:rPr lang="en-US" altLang="zh-CN" sz="1800" kern="1200" dirty="0" err="1">
                          <a:solidFill>
                            <a:schemeClr val="dk1"/>
                          </a:solidFill>
                          <a:effectLst/>
                          <a:latin typeface="+mn-lt"/>
                          <a:ea typeface="+mn-ea"/>
                          <a:cs typeface="+mn-cs"/>
                        </a:rPr>
                        <a:t>BeanNameViewResolver</a:t>
                      </a:r>
                      <a:endParaRPr lang="zh-CN" altLang="en-US"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3596709" y="1676408"/>
            <a:ext cx="1335331" cy="369332"/>
          </a:xfrm>
          <a:prstGeom prst="rect">
            <a:avLst/>
          </a:prstGeom>
          <a:noFill/>
        </p:spPr>
        <p:txBody>
          <a:bodyPr wrap="square" rtlCol="0">
            <a:spAutoFit/>
          </a:bodyPr>
          <a:lstStyle/>
          <a:p>
            <a:r>
              <a:rPr lang="zh-CN" altLang="en-US" dirty="0"/>
              <a:t>视图解析器</a:t>
            </a:r>
          </a:p>
        </p:txBody>
      </p:sp>
    </p:spTree>
  </p:cSld>
  <p:clrMapOvr>
    <a:masterClrMapping/>
  </p:clrMapOvr>
  <p:transition spd="med">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688359"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366353" cy="323165"/>
          </a:xfrm>
          <a:prstGeom prst="rect">
            <a:avLst/>
          </a:prstGeom>
          <a:noFill/>
        </p:spPr>
        <p:txBody>
          <a:bodyPr wrap="none" rtlCol="0">
            <a:spAutoFit/>
          </a:bodyPr>
          <a:lstStyle/>
          <a:p>
            <a:r>
              <a:rPr lang="en-US" altLang="zh-CN" sz="1500" dirty="0" err="1">
                <a:solidFill>
                  <a:srgbClr val="1369B2"/>
                </a:solidFill>
                <a:latin typeface="微软雅黑" panose="020B0503020204020204" pitchFamily="34" charset="-122"/>
                <a:ea typeface="微软雅黑" panose="020B0503020204020204" pitchFamily="34" charset="-122"/>
              </a:rPr>
              <a:t>ModelAndView</a:t>
            </a:r>
            <a:r>
              <a:rPr lang="zh-CN" altLang="en-US" sz="1500" dirty="0">
                <a:solidFill>
                  <a:srgbClr val="1369B2"/>
                </a:solidFill>
                <a:latin typeface="微软雅黑" panose="020B0503020204020204" pitchFamily="34" charset="-122"/>
                <a:ea typeface="微软雅黑" panose="020B0503020204020204" pitchFamily="34" charset="-122"/>
              </a:rPr>
              <a:t>方法说明</a:t>
            </a:r>
          </a:p>
        </p:txBody>
      </p:sp>
      <p:sp>
        <p:nvSpPr>
          <p:cNvPr id="11" name="Title 1"/>
          <p:cNvSpPr txBox="1"/>
          <p:nvPr/>
        </p:nvSpPr>
        <p:spPr>
          <a:xfrm>
            <a:off x="857878" y="200200"/>
            <a:ext cx="52430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2"/>
            </p:custDataLst>
          </p:nvPr>
        </p:nvSpPr>
        <p:spPr>
          <a:xfrm>
            <a:off x="1294331" y="2279626"/>
            <a:ext cx="6657477" cy="160516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en-US" altLang="zh-CN" sz="1350" dirty="0" err="1">
                <a:solidFill>
                  <a:srgbClr val="1369B2"/>
                </a:solidFill>
                <a:latin typeface="微软雅黑" panose="020B0503020204020204" pitchFamily="34" charset="-122"/>
              </a:rPr>
              <a:t>setViewName</a:t>
            </a:r>
            <a:r>
              <a:rPr lang="en-US" altLang="zh-CN" sz="1350" dirty="0">
                <a:solidFill>
                  <a:srgbClr val="1369B2"/>
                </a:solidFill>
                <a:latin typeface="微软雅黑" panose="020B0503020204020204" pitchFamily="34" charset="-122"/>
              </a:rPr>
              <a:t>()</a:t>
            </a:r>
            <a:r>
              <a:rPr lang="zh-CN" altLang="zh-CN" sz="1350" dirty="0">
                <a:solidFill>
                  <a:srgbClr val="1369B2"/>
                </a:solidFill>
                <a:latin typeface="微软雅黑" panose="020B0503020204020204" pitchFamily="34" charset="-122"/>
              </a:rPr>
              <a:t>方法</a:t>
            </a:r>
            <a:r>
              <a:rPr lang="zh-CN" altLang="zh-CN" sz="1350" dirty="0">
                <a:solidFill>
                  <a:srgbClr val="595959"/>
                </a:solidFill>
                <a:latin typeface="微软雅黑" panose="020B0503020204020204" pitchFamily="34" charset="-122"/>
              </a:rPr>
              <a:t>和</a:t>
            </a:r>
            <a:r>
              <a:rPr lang="en-US" altLang="zh-CN" sz="1350" dirty="0" err="1">
                <a:solidFill>
                  <a:srgbClr val="1369B2"/>
                </a:solidFill>
                <a:latin typeface="微软雅黑" panose="020B0503020204020204" pitchFamily="34" charset="-122"/>
              </a:rPr>
              <a:t>setView</a:t>
            </a:r>
            <a:r>
              <a:rPr lang="en-US" altLang="zh-CN" sz="1350" dirty="0">
                <a:solidFill>
                  <a:srgbClr val="1369B2"/>
                </a:solidFill>
                <a:latin typeface="微软雅黑" panose="020B0503020204020204" pitchFamily="34" charset="-122"/>
              </a:rPr>
              <a:t>()</a:t>
            </a:r>
            <a:r>
              <a:rPr lang="zh-CN" altLang="zh-CN" sz="1350" dirty="0">
                <a:solidFill>
                  <a:srgbClr val="1369B2"/>
                </a:solidFill>
                <a:latin typeface="微软雅黑" panose="020B0503020204020204" pitchFamily="34" charset="-122"/>
              </a:rPr>
              <a:t>方法</a:t>
            </a:r>
            <a:r>
              <a:rPr lang="zh-CN" altLang="zh-CN" sz="1350" dirty="0">
                <a:solidFill>
                  <a:srgbClr val="595959"/>
                </a:solidFill>
                <a:latin typeface="微软雅黑" panose="020B0503020204020204" pitchFamily="34" charset="-122"/>
              </a:rPr>
              <a:t>都是为</a:t>
            </a:r>
            <a:r>
              <a:rPr lang="en-US" altLang="zh-CN" sz="1350" dirty="0" err="1">
                <a:solidFill>
                  <a:srgbClr val="595959"/>
                </a:solidFill>
                <a:latin typeface="微软雅黑" panose="020B0503020204020204" pitchFamily="34" charset="-122"/>
              </a:rPr>
              <a:t>ModelAndView</a:t>
            </a:r>
            <a:r>
              <a:rPr lang="zh-CN" altLang="zh-CN" sz="1350" dirty="0">
                <a:solidFill>
                  <a:srgbClr val="595959"/>
                </a:solidFill>
                <a:latin typeface="微软雅黑" panose="020B0503020204020204" pitchFamily="34" charset="-122"/>
              </a:rPr>
              <a:t>对象</a:t>
            </a:r>
            <a:r>
              <a:rPr lang="zh-CN" altLang="zh-CN" sz="1350" dirty="0">
                <a:solidFill>
                  <a:srgbClr val="1369B2"/>
                </a:solidFill>
                <a:latin typeface="微软雅黑" panose="020B0503020204020204" pitchFamily="34" charset="-122"/>
              </a:rPr>
              <a:t>设置视图</a:t>
            </a:r>
            <a:r>
              <a:rPr lang="zh-CN" altLang="zh-CN" sz="1350" dirty="0">
                <a:solidFill>
                  <a:srgbClr val="595959"/>
                </a:solidFill>
                <a:latin typeface="微软雅黑" panose="020B0503020204020204" pitchFamily="34" charset="-122"/>
              </a:rPr>
              <a:t>的方法，其中前者使用更方便，因此</a:t>
            </a:r>
            <a:r>
              <a:rPr lang="en-US" altLang="zh-CN" sz="1350" dirty="0" err="1">
                <a:solidFill>
                  <a:srgbClr val="595959"/>
                </a:solidFill>
                <a:latin typeface="微软雅黑" panose="020B0503020204020204" pitchFamily="34" charset="-122"/>
              </a:rPr>
              <a:t>setViewName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方法比较常用。</a:t>
            </a:r>
            <a:r>
              <a:rPr lang="zh-CN" altLang="zh-CN" sz="1350" dirty="0">
                <a:solidFill>
                  <a:srgbClr val="1369B2"/>
                </a:solidFill>
                <a:latin typeface="微软雅黑" panose="020B0503020204020204" pitchFamily="34" charset="-122"/>
              </a:rPr>
              <a:t>后</a:t>
            </a:r>
            <a:r>
              <a:rPr lang="en-US" altLang="zh-CN" sz="1350" dirty="0">
                <a:solidFill>
                  <a:srgbClr val="1369B2"/>
                </a:solidFill>
                <a:latin typeface="微软雅黑" panose="020B0503020204020204" pitchFamily="34" charset="-122"/>
              </a:rPr>
              <a:t>3</a:t>
            </a:r>
            <a:r>
              <a:rPr lang="zh-CN" altLang="zh-CN" sz="1350" dirty="0">
                <a:solidFill>
                  <a:srgbClr val="1369B2"/>
                </a:solidFill>
                <a:latin typeface="微软雅黑" panose="020B0503020204020204" pitchFamily="34" charset="-122"/>
              </a:rPr>
              <a:t>个方法</a:t>
            </a:r>
            <a:r>
              <a:rPr lang="zh-CN" altLang="zh-CN" sz="1350" dirty="0">
                <a:solidFill>
                  <a:srgbClr val="595959"/>
                </a:solidFill>
                <a:latin typeface="微软雅黑" panose="020B0503020204020204" pitchFamily="34" charset="-122"/>
              </a:rPr>
              <a:t>都是向</a:t>
            </a:r>
            <a:r>
              <a:rPr lang="en-US" altLang="zh-CN" sz="1350" dirty="0" err="1">
                <a:solidFill>
                  <a:srgbClr val="595959"/>
                </a:solidFill>
                <a:latin typeface="微软雅黑" panose="020B0503020204020204" pitchFamily="34" charset="-122"/>
              </a:rPr>
              <a:t>ModelAndView</a:t>
            </a:r>
            <a:r>
              <a:rPr lang="zh-CN" altLang="zh-CN" sz="1350" dirty="0">
                <a:solidFill>
                  <a:srgbClr val="595959"/>
                </a:solidFill>
                <a:latin typeface="微软雅黑" panose="020B0503020204020204" pitchFamily="34" charset="-122"/>
              </a:rPr>
              <a:t>对象中</a:t>
            </a:r>
            <a:r>
              <a:rPr lang="zh-CN" altLang="zh-CN" sz="1350" dirty="0">
                <a:solidFill>
                  <a:srgbClr val="1369B2"/>
                </a:solidFill>
                <a:latin typeface="微软雅黑" panose="020B0503020204020204" pitchFamily="34" charset="-122"/>
              </a:rPr>
              <a:t>添加模型数据</a:t>
            </a:r>
            <a:r>
              <a:rPr lang="zh-CN" altLang="zh-CN" sz="1350" dirty="0">
                <a:solidFill>
                  <a:srgbClr val="595959"/>
                </a:solidFill>
                <a:latin typeface="微软雅黑" panose="020B0503020204020204" pitchFamily="34" charset="-122"/>
              </a:rPr>
              <a:t>的，其中</a:t>
            </a:r>
            <a:r>
              <a:rPr lang="en-US" altLang="zh-CN" sz="1350" dirty="0" err="1">
                <a:solidFill>
                  <a:srgbClr val="595959"/>
                </a:solidFill>
                <a:latin typeface="微软雅黑" panose="020B0503020204020204" pitchFamily="34" charset="-122"/>
              </a:rPr>
              <a:t>addObject</a:t>
            </a:r>
            <a:r>
              <a:rPr lang="en-US" altLang="zh-CN" sz="1350" dirty="0">
                <a:solidFill>
                  <a:srgbClr val="595959"/>
                </a:solidFill>
                <a:latin typeface="微软雅黑" panose="020B0503020204020204" pitchFamily="34" charset="-122"/>
              </a:rPr>
              <a:t>(Object </a:t>
            </a:r>
            <a:r>
              <a:rPr lang="en-US" altLang="zh-CN" sz="1350" dirty="0" err="1">
                <a:solidFill>
                  <a:srgbClr val="595959"/>
                </a:solidFill>
                <a:latin typeface="微软雅黑" panose="020B0503020204020204" pitchFamily="34" charset="-122"/>
              </a:rPr>
              <a:t>attributeValue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方法添加的</a:t>
            </a:r>
            <a:r>
              <a:rPr lang="en-US" altLang="zh-CN" sz="1350" dirty="0" err="1">
                <a:solidFill>
                  <a:srgbClr val="595959"/>
                </a:solidFill>
                <a:latin typeface="微软雅黑" panose="020B0503020204020204" pitchFamily="34" charset="-122"/>
              </a:rPr>
              <a:t>attributeValue</a:t>
            </a:r>
            <a:r>
              <a:rPr lang="zh-CN" altLang="zh-CN" sz="1350" dirty="0">
                <a:solidFill>
                  <a:srgbClr val="595959"/>
                </a:solidFill>
                <a:latin typeface="微软雅黑" panose="020B0503020204020204" pitchFamily="34" charset="-122"/>
              </a:rPr>
              <a:t>，默认名称为</a:t>
            </a:r>
            <a:r>
              <a:rPr lang="en-US" altLang="zh-CN" sz="1350" dirty="0" err="1">
                <a:solidFill>
                  <a:srgbClr val="595959"/>
                </a:solidFill>
                <a:latin typeface="微软雅黑" panose="020B0503020204020204" pitchFamily="34" charset="-122"/>
              </a:rPr>
              <a:t>attributeValue</a:t>
            </a:r>
            <a:r>
              <a:rPr lang="zh-CN" altLang="zh-CN" sz="1350" dirty="0">
                <a:solidFill>
                  <a:srgbClr val="595959"/>
                </a:solidFill>
                <a:latin typeface="微软雅黑" panose="020B0503020204020204" pitchFamily="34" charset="-122"/>
              </a:rPr>
              <a:t>类型全限定名的最后一个单词且首字母小写；</a:t>
            </a:r>
            <a:r>
              <a:rPr lang="en-US" altLang="zh-CN" sz="1350" dirty="0" err="1">
                <a:solidFill>
                  <a:srgbClr val="595959"/>
                </a:solidFill>
                <a:latin typeface="微软雅黑" panose="020B0503020204020204" pitchFamily="34" charset="-122"/>
              </a:rPr>
              <a:t>addObject</a:t>
            </a:r>
            <a:r>
              <a:rPr lang="en-US" altLang="zh-CN" sz="1350" dirty="0">
                <a:solidFill>
                  <a:srgbClr val="595959"/>
                </a:solidFill>
                <a:latin typeface="微软雅黑" panose="020B0503020204020204" pitchFamily="34" charset="-122"/>
              </a:rPr>
              <a:t>(String </a:t>
            </a:r>
            <a:r>
              <a:rPr lang="en-US" altLang="zh-CN" sz="1350" dirty="0" err="1">
                <a:solidFill>
                  <a:srgbClr val="595959"/>
                </a:solidFill>
                <a:latin typeface="微软雅黑" panose="020B0503020204020204" pitchFamily="34" charset="-122"/>
              </a:rPr>
              <a:t>attributeName</a:t>
            </a:r>
            <a:r>
              <a:rPr lang="en-US" altLang="zh-CN" sz="1350" dirty="0">
                <a:solidFill>
                  <a:srgbClr val="595959"/>
                </a:solidFill>
                <a:latin typeface="微软雅黑" panose="020B0503020204020204" pitchFamily="34" charset="-122"/>
              </a:rPr>
              <a:t>, Object </a:t>
            </a:r>
            <a:r>
              <a:rPr lang="en-US" altLang="zh-CN" sz="1350" dirty="0" err="1">
                <a:solidFill>
                  <a:srgbClr val="595959"/>
                </a:solidFill>
                <a:latin typeface="微软雅黑" panose="020B0503020204020204" pitchFamily="34" charset="-122"/>
              </a:rPr>
              <a:t>attributeValue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方法可以在页面上以</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attributeName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方式取出</a:t>
            </a:r>
            <a:r>
              <a:rPr lang="en-US" altLang="zh-CN" sz="1350" dirty="0" err="1">
                <a:solidFill>
                  <a:srgbClr val="595959"/>
                </a:solidFill>
                <a:latin typeface="微软雅黑" panose="020B0503020204020204" pitchFamily="34" charset="-122"/>
              </a:rPr>
              <a:t>attributeValue</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012868"/>
            <a:ext cx="7345680" cy="24403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95449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22021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25052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35230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28361" y="1101566"/>
            <a:ext cx="6623685"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PageController.java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方法，在</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方法中使用</a:t>
            </a:r>
            <a:r>
              <a:rPr lang="en-US" altLang="zh-CN" sz="1350"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1350" dirty="0">
                <a:solidFill>
                  <a:srgbClr val="595959"/>
                </a:solidFill>
                <a:latin typeface="微软雅黑" panose="020B0503020204020204" pitchFamily="34" charset="-122"/>
                <a:ea typeface="微软雅黑" panose="020B0503020204020204" pitchFamily="34" charset="-122"/>
                <a:cs typeface="+mn-ea"/>
              </a:rPr>
              <a:t>封装数据和视图，完成页面跳转时传递数据</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105119"/>
            <a:ext cx="5499125" cy="2598550"/>
          </a:xfrm>
          <a:prstGeom prst="rect">
            <a:avLst/>
          </a:prstGeom>
        </p:spPr>
      </p:pic>
      <p:sp>
        <p:nvSpPr>
          <p:cNvPr id="4" name="矩形 3"/>
          <p:cNvSpPr/>
          <p:nvPr/>
        </p:nvSpPr>
        <p:spPr>
          <a:xfrm>
            <a:off x="2292206" y="2115718"/>
            <a:ext cx="5157366" cy="2552686"/>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1369B2"/>
                </a:solidFill>
                <a:latin typeface="微软雅黑" panose="020B0503020204020204" pitchFamily="34" charset="-122"/>
                <a:ea typeface="微软雅黑" panose="020B0503020204020204" pitchFamily="34" charset="-122"/>
                <a:cs typeface="+mn-ea"/>
              </a:rPr>
              <a:t>showModelAndView</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zh-CN" altLang="en-US"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 = new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200" dirty="0">
                <a:solidFill>
                  <a:srgbClr val="595959"/>
                </a:solidFill>
                <a:latin typeface="微软雅黑" panose="020B0503020204020204" pitchFamily="34" charset="-122"/>
                <a:ea typeface="微软雅黑" panose="020B0503020204020204" pitchFamily="34" charset="-122"/>
                <a:cs typeface="+mn-ea"/>
              </a:rPr>
              <a:t>("username","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heima</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User user = new User();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user.setPassword</a:t>
            </a:r>
            <a:r>
              <a:rPr lang="en-US" altLang="zh-CN" sz="1200" dirty="0">
                <a:solidFill>
                  <a:srgbClr val="595959"/>
                </a:solidFill>
                <a:latin typeface="微软雅黑" panose="020B0503020204020204" pitchFamily="34" charset="-122"/>
                <a:ea typeface="微软雅黑" panose="020B0503020204020204" pitchFamily="34" charset="-122"/>
                <a:cs typeface="+mn-ea"/>
              </a:rPr>
              <a:t>("password");</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user",user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err="1">
                <a:solidFill>
                  <a:srgbClr val="1369B2"/>
                </a:solidFill>
                <a:latin typeface="微软雅黑" panose="020B0503020204020204" pitchFamily="34" charset="-122"/>
                <a:ea typeface="微软雅黑" panose="020B0503020204020204" pitchFamily="34" charset="-122"/>
                <a:cs typeface="+mn-ea"/>
              </a:rPr>
              <a:t>setViewName</a:t>
            </a:r>
            <a:r>
              <a:rPr lang="en-US" altLang="zh-CN" sz="1200" dirty="0">
                <a:solidFill>
                  <a:srgbClr val="595959"/>
                </a:solidFill>
                <a:latin typeface="微软雅黑" panose="020B0503020204020204" pitchFamily="34" charset="-122"/>
                <a:ea typeface="微软雅黑" panose="020B0503020204020204" pitchFamily="34" charset="-122"/>
                <a:cs typeface="+mn-ea"/>
              </a:rPr>
              <a:t>("register");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return </a:t>
            </a:r>
            <a:r>
              <a:rPr lang="en-US" altLang="zh-CN" sz="12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539447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2"/>
            </p:custDataLst>
          </p:nvPr>
        </p:nvSpPr>
        <p:spPr>
          <a:xfrm>
            <a:off x="740092" y="660559"/>
            <a:ext cx="7820978"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接下来通过一个案例演示返回值为</a:t>
            </a:r>
            <a:r>
              <a:rPr lang="en-US" altLang="zh-CN" sz="1350"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类型的页面跳转，案例具体实现步骤如下。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824120"/>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showModelAndView</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。访问后，浏览器页面进行跳转，跳转的页面如图所示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5394479"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10.4.3  </a:t>
            </a:r>
            <a:r>
              <a:rPr lang="zh-CN" altLang="zh-CN"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文本框 1"/>
          <p:cNvSpPr txBox="1"/>
          <p:nvPr/>
        </p:nvSpPr>
        <p:spPr>
          <a:xfrm>
            <a:off x="721043" y="3748564"/>
            <a:ext cx="7790974"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所示的页面可以得出，访问地址后执行了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showModelAndView</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方法，方法执行后，添加的模型数据都在</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页面成功取出</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708785" y="2044541"/>
            <a:ext cx="5726374"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977976" y="2260170"/>
            <a:ext cx="5243051" cy="623248"/>
          </a:xfrm>
          <a:prstGeom prst="rect">
            <a:avLst/>
          </a:prstGeom>
          <a:noFill/>
        </p:spPr>
        <p:txBody>
          <a:bodyPr wrap="square" lIns="68582" tIns="34290" rIns="68582" bIns="34290" rtlCol="0">
            <a:spAutoFit/>
          </a:bodyPr>
          <a:lstStyle/>
          <a:p>
            <a:r>
              <a:rPr lang="zh-CN" altLang="en-US" sz="3600" b="1" dirty="0">
                <a:solidFill>
                  <a:srgbClr val="595959"/>
                </a:solidFill>
                <a:latin typeface="微软雅黑" panose="020B0503020204020204" pitchFamily="34" charset="-122"/>
                <a:ea typeface="微软雅黑" panose="020B0503020204020204" pitchFamily="34" charset="-122"/>
                <a:cs typeface="+mn-ea"/>
                <a:sym typeface="+mn-lt"/>
              </a:rPr>
              <a:t>数据回写</a:t>
            </a:r>
            <a:endParaRPr lang="en-GB" altLang="zh-CN" sz="36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954564" y="2106443"/>
            <a:ext cx="1600041" cy="830997"/>
          </a:xfrm>
          <a:prstGeom prst="rect">
            <a:avLst/>
          </a:prstGeom>
          <a:noFill/>
        </p:spPr>
        <p:txBody>
          <a:bodyPr wrap="square" lIns="68582" tIns="34290" rIns="68582" bIns="34290" rtlCol="0">
            <a:spAutoFit/>
          </a:bodyPr>
          <a:lstStyle/>
          <a:p>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10</a:t>
            </a:r>
            <a:r>
              <a:rPr lang="en-US" altLang="en-GB" sz="495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495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3078791"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10.5.1  </a:t>
            </a:r>
            <a:r>
              <a:rPr lang="zh-CN" altLang="zh-CN" sz="1800" b="1" dirty="0">
                <a:solidFill>
                  <a:srgbClr val="595959"/>
                </a:solidFill>
                <a:latin typeface="微软雅黑" panose="020B0503020204020204" pitchFamily="34" charset="-122"/>
                <a:ea typeface="微软雅黑" panose="020B0503020204020204" pitchFamily="34" charset="-122"/>
                <a:cs typeface="+mn-ea"/>
              </a:rPr>
              <a:t>普通字符串的回写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1994699"/>
            <a:ext cx="4072706"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zh-CN" sz="1500" dirty="0">
                <a:solidFill>
                  <a:srgbClr val="1369B2"/>
                </a:solidFill>
                <a:latin typeface="微软雅黑" panose="020B0503020204020204" pitchFamily="34" charset="-122"/>
                <a:ea typeface="微软雅黑" panose="020B0503020204020204" pitchFamily="34" charset="-122"/>
              </a:rPr>
              <a:t>普通字符串的回写</a:t>
            </a:r>
            <a:r>
              <a:rPr lang="zh-CN" altLang="en-US" sz="1500" dirty="0">
                <a:solidFill>
                  <a:srgbClr val="595959"/>
                </a:solidFill>
                <a:latin typeface="微软雅黑" panose="020B0503020204020204" pitchFamily="34" charset="-122"/>
                <a:ea typeface="微软雅黑" panose="020B0503020204020204" pitchFamily="34" charset="-122"/>
              </a:rPr>
              <a:t>，能够在程序中使用</a:t>
            </a:r>
            <a:r>
              <a:rPr lang="zh-CN" altLang="zh-CN" sz="1500" dirty="0">
                <a:solidFill>
                  <a:srgbClr val="595959"/>
                </a:solidFill>
                <a:latin typeface="微软雅黑" panose="020B0503020204020204" pitchFamily="34" charset="-122"/>
                <a:ea typeface="微软雅黑" panose="020B0503020204020204" pitchFamily="34" charset="-122"/>
              </a:rPr>
              <a:t>普通字符串的回写</a:t>
            </a:r>
            <a:r>
              <a:rPr lang="zh-CN" altLang="en-US" sz="1500" dirty="0">
                <a:solidFill>
                  <a:srgbClr val="595959"/>
                </a:solidFill>
                <a:latin typeface="微软雅黑" panose="020B0503020204020204" pitchFamily="34" charset="-122"/>
                <a:ea typeface="微软雅黑" panose="020B0503020204020204" pitchFamily="34" charset="-122"/>
              </a:rPr>
              <a:t>完成数据的输出</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37435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47613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22914" y="1286559"/>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创建一个数据回写类</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方法，用于测试在</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中普通字符串的回写</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190844"/>
            <a:ext cx="5499125" cy="2598550"/>
          </a:xfrm>
          <a:prstGeom prst="rect">
            <a:avLst/>
          </a:prstGeom>
        </p:spPr>
      </p:pic>
      <p:sp>
        <p:nvSpPr>
          <p:cNvPr id="4" name="矩形 3"/>
          <p:cNvSpPr/>
          <p:nvPr/>
        </p:nvSpPr>
        <p:spPr>
          <a:xfrm>
            <a:off x="2122983" y="2201443"/>
            <a:ext cx="5768170" cy="2552686"/>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200" dirty="0" err="1">
                <a:solidFill>
                  <a:srgbClr val="595959"/>
                </a:solidFill>
                <a:latin typeface="微软雅黑" panose="020B0503020204020204" pitchFamily="34" charset="-122"/>
                <a:ea typeface="微软雅黑" panose="020B0503020204020204" pitchFamily="34" charset="-122"/>
                <a:cs typeface="+mn-ea"/>
              </a:rPr>
              <a:t>DataController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200" dirty="0">
                <a:solidFill>
                  <a:srgbClr val="595959"/>
                </a:solidFill>
                <a:latin typeface="微软雅黑" panose="020B0503020204020204" pitchFamily="34" charset="-122"/>
                <a:ea typeface="微软雅黑" panose="020B0503020204020204" pitchFamily="34" charset="-122"/>
                <a:cs typeface="+mn-ea"/>
              </a:rPr>
              <a:t> response)</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try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200" dirty="0">
                <a:solidFill>
                  <a:srgbClr val="595959"/>
                </a:solidFill>
                <a:latin typeface="微软雅黑" panose="020B0503020204020204" pitchFamily="34" charset="-122"/>
                <a:ea typeface="微软雅黑" panose="020B0503020204020204" pitchFamily="34" charset="-122"/>
                <a:cs typeface="+mn-ea"/>
              </a:rPr>
              <a:t>().print("response");</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 catch (</a:t>
            </a:r>
            <a:r>
              <a:rPr lang="en-US" altLang="zh-CN" sz="12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200" dirty="0">
                <a:solidFill>
                  <a:srgbClr val="595959"/>
                </a:solidFill>
                <a:latin typeface="微软雅黑" panose="020B0503020204020204" pitchFamily="34" charset="-122"/>
                <a:ea typeface="微软雅黑" panose="020B0503020204020204" pitchFamily="34" charset="-122"/>
                <a:cs typeface="+mn-ea"/>
              </a:rPr>
              <a:t> e) {	</a:t>
            </a:r>
            <a:r>
              <a:rPr lang="en-US" altLang="zh-CN" sz="12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2"/>
            </p:custDataLst>
          </p:nvPr>
        </p:nvSpPr>
        <p:spPr>
          <a:xfrm>
            <a:off x="721042" y="701993"/>
            <a:ext cx="7847648"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HttpServletResponse</a:t>
            </a:r>
            <a:r>
              <a:rPr lang="zh-CN" altLang="zh-CN" sz="1350" dirty="0">
                <a:solidFill>
                  <a:srgbClr val="595959"/>
                </a:solidFill>
                <a:latin typeface="微软雅黑" panose="020B0503020204020204" pitchFamily="34" charset="-122"/>
                <a:ea typeface="微软雅黑" panose="020B0503020204020204" pitchFamily="34" charset="-122"/>
                <a:cs typeface="+mn-ea"/>
              </a:rPr>
              <a:t>输出数据的案例，演示普通字符串的回写，案例具体实现步骤如下。</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624095"/>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showDataByResponse</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。访问后，浏览器页面不跳转，页面显示效果如图所示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21042" y="3816668"/>
            <a:ext cx="7790498"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showDataByResponse</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方法，方法执行后将普通字符串通过</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输出到请求页面中，完成了普通字符串的数据回写</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528763" y="2031683"/>
            <a:ext cx="6085839"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3078791"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数据</a:t>
            </a:r>
            <a:r>
              <a:rPr lang="zh-CN" altLang="zh-CN" sz="1800" b="1" dirty="0">
                <a:solidFill>
                  <a:srgbClr val="595959"/>
                </a:solidFill>
                <a:latin typeface="微软雅黑" panose="020B0503020204020204" pitchFamily="34" charset="-122"/>
                <a:ea typeface="微软雅黑" panose="020B0503020204020204" pitchFamily="34" charset="-122"/>
                <a:cs typeface="+mn-ea"/>
              </a:rPr>
              <a:t>的回写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61374"/>
            <a:ext cx="4072706" cy="9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rPr>
              <a:t>掌握</a:t>
            </a:r>
            <a:r>
              <a:rPr lang="en-US" altLang="zh-CN" sz="1350" dirty="0">
                <a:solidFill>
                  <a:srgbClr val="1369B2"/>
                </a:solidFill>
                <a:latin typeface="微软雅黑" panose="020B0503020204020204" pitchFamily="34" charset="-122"/>
                <a:ea typeface="微软雅黑" panose="020B0503020204020204" pitchFamily="34" charset="-122"/>
              </a:rPr>
              <a:t>JSON</a:t>
            </a:r>
            <a:r>
              <a:rPr lang="zh-CN" altLang="en-US" sz="1350" dirty="0">
                <a:solidFill>
                  <a:srgbClr val="1369B2"/>
                </a:solidFill>
                <a:latin typeface="微软雅黑" panose="020B0503020204020204" pitchFamily="34" charset="-122"/>
                <a:ea typeface="微软雅黑" panose="020B0503020204020204" pitchFamily="34" charset="-122"/>
              </a:rPr>
              <a:t>数据</a:t>
            </a:r>
            <a:r>
              <a:rPr lang="zh-CN" altLang="zh-CN" sz="1350" dirty="0">
                <a:solidFill>
                  <a:srgbClr val="1369B2"/>
                </a:solidFill>
                <a:latin typeface="微软雅黑" panose="020B0503020204020204" pitchFamily="34" charset="-122"/>
                <a:ea typeface="微软雅黑" panose="020B0503020204020204" pitchFamily="34" charset="-122"/>
              </a:rPr>
              <a:t>的回写</a:t>
            </a:r>
            <a:r>
              <a:rPr lang="en-US" altLang="zh-CN" sz="1350" dirty="0">
                <a:solidFill>
                  <a:srgbClr val="1369B2"/>
                </a:solidFill>
                <a:latin typeface="微软雅黑" panose="020B0503020204020204" pitchFamily="34" charset="-122"/>
                <a:ea typeface="微软雅黑" panose="020B0503020204020204" pitchFamily="34" charset="-122"/>
              </a:rPr>
              <a:t>-</a:t>
            </a:r>
            <a:r>
              <a:rPr lang="zh-CN" altLang="en-US" sz="1350" dirty="0">
                <a:solidFill>
                  <a:srgbClr val="1369B2"/>
                </a:solidFill>
                <a:latin typeface="微软雅黑" panose="020B0503020204020204" pitchFamily="34" charset="-122"/>
                <a:ea typeface="微软雅黑" panose="020B0503020204020204" pitchFamily="34" charset="-122"/>
              </a:rPr>
              <a:t>对象数据转换成</a:t>
            </a:r>
            <a:r>
              <a:rPr lang="en-US" altLang="zh-CN" sz="1350" dirty="0">
                <a:solidFill>
                  <a:srgbClr val="1369B2"/>
                </a:solidFill>
                <a:latin typeface="微软雅黑" panose="020B0503020204020204" pitchFamily="34" charset="-122"/>
                <a:ea typeface="微软雅黑" panose="020B0503020204020204" pitchFamily="34" charset="-122"/>
              </a:rPr>
              <a:t>JSON</a:t>
            </a:r>
            <a:r>
              <a:rPr lang="zh-CN" altLang="en-US" sz="1350" dirty="0">
                <a:solidFill>
                  <a:srgbClr val="1369B2"/>
                </a:solidFill>
                <a:latin typeface="微软雅黑" panose="020B0503020204020204" pitchFamily="34" charset="-122"/>
                <a:ea typeface="微软雅黑" panose="020B0503020204020204" pitchFamily="34" charset="-122"/>
              </a:rPr>
              <a:t>数据后的回写</a:t>
            </a:r>
            <a:r>
              <a:rPr lang="zh-CN" altLang="en-US" sz="1350" dirty="0">
                <a:solidFill>
                  <a:srgbClr val="595959"/>
                </a:solidFill>
                <a:latin typeface="微软雅黑" panose="020B0503020204020204" pitchFamily="34" charset="-122"/>
                <a:ea typeface="微软雅黑" panose="020B0503020204020204" pitchFamily="34" charset="-122"/>
              </a:rPr>
              <a:t>，能够在程序中使用</a:t>
            </a:r>
            <a:r>
              <a:rPr lang="en-US" altLang="zh-CN" sz="1350" dirty="0">
                <a:solidFill>
                  <a:srgbClr val="595959"/>
                </a:solidFill>
                <a:latin typeface="微软雅黑" panose="020B0503020204020204" pitchFamily="34" charset="-122"/>
                <a:ea typeface="微软雅黑" panose="020B0503020204020204" pitchFamily="34" charset="-122"/>
              </a:rPr>
              <a:t>JSON</a:t>
            </a:r>
            <a:r>
              <a:rPr lang="zh-CN" altLang="en-US" sz="1350" dirty="0">
                <a:solidFill>
                  <a:srgbClr val="595959"/>
                </a:solidFill>
                <a:latin typeface="微软雅黑" panose="020B0503020204020204" pitchFamily="34" charset="-122"/>
                <a:ea typeface="微软雅黑" panose="020B0503020204020204" pitchFamily="34" charset="-122"/>
              </a:rPr>
              <a:t>数据</a:t>
            </a:r>
            <a:r>
              <a:rPr lang="zh-CN" altLang="zh-CN" sz="1350" dirty="0">
                <a:solidFill>
                  <a:srgbClr val="595959"/>
                </a:solidFill>
                <a:latin typeface="微软雅黑" panose="020B0503020204020204" pitchFamily="34" charset="-122"/>
                <a:ea typeface="微软雅黑" panose="020B0503020204020204" pitchFamily="34" charset="-122"/>
              </a:rPr>
              <a:t>的回写</a:t>
            </a:r>
            <a:r>
              <a:rPr lang="zh-CN" altLang="en-US" sz="1350" dirty="0">
                <a:solidFill>
                  <a:srgbClr val="595959"/>
                </a:solidFill>
                <a:latin typeface="微软雅黑" panose="020B0503020204020204" pitchFamily="34" charset="-122"/>
                <a:ea typeface="微软雅黑" panose="020B0503020204020204" pitchFamily="34" charset="-122"/>
              </a:rPr>
              <a:t>完成对象数据的输出</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35412" y="1730164"/>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02255" y="1831945"/>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031950" y="1376142"/>
            <a:ext cx="6364310" cy="990528"/>
          </a:xfrm>
          <a:prstGeom prst="rect">
            <a:avLst/>
          </a:prstGeom>
          <a:noFill/>
          <a:ln>
            <a:noFill/>
          </a:ln>
        </p:spPr>
        <p:txBody>
          <a:bodyPr wrap="square" rtlCol="0">
            <a:spAutoFit/>
          </a:bodyPr>
          <a:lstStyle/>
          <a:p>
            <a:pPr>
              <a:lnSpc>
                <a:spcPct val="150000"/>
              </a:lnSpc>
            </a:pP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方法，用于将对象转换成</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数据并写入输出流中完成回写</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472767" y="2379652"/>
            <a:ext cx="6258071" cy="2060903"/>
          </a:xfrm>
          <a:prstGeom prst="rect">
            <a:avLst/>
          </a:prstGeom>
        </p:spPr>
      </p:pic>
      <p:sp>
        <p:nvSpPr>
          <p:cNvPr id="4" name="矩形 3"/>
          <p:cNvSpPr/>
          <p:nvPr/>
        </p:nvSpPr>
        <p:spPr>
          <a:xfrm>
            <a:off x="1650942" y="2396942"/>
            <a:ext cx="6516316" cy="1998689"/>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1369B2"/>
                </a:solidFill>
                <a:latin typeface="微软雅黑" panose="020B0503020204020204" pitchFamily="34" charset="-122"/>
                <a:ea typeface="微软雅黑" panose="020B0503020204020204" pitchFamily="34" charset="-122"/>
                <a:cs typeface="+mn-ea"/>
              </a:rPr>
              <a:t>showDataByJSON</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en-US" altLang="zh-CN" sz="1200" dirty="0" err="1">
                <a:solidFill>
                  <a:srgbClr val="1369B2"/>
                </a:solidFill>
                <a:latin typeface="微软雅黑" panose="020B0503020204020204" pitchFamily="34" charset="-122"/>
                <a:ea typeface="微软雅黑" panose="020B0503020204020204" pitchFamily="34" charset="-122"/>
                <a:cs typeface="+mn-ea"/>
              </a:rPr>
              <a:t>HttpServletResponse</a:t>
            </a:r>
            <a:r>
              <a:rPr lang="en-US" altLang="zh-CN" sz="1200" dirty="0">
                <a:solidFill>
                  <a:srgbClr val="1369B2"/>
                </a:solidFill>
                <a:latin typeface="微软雅黑" panose="020B0503020204020204" pitchFamily="34" charset="-122"/>
                <a:ea typeface="微软雅黑" panose="020B0503020204020204" pitchFamily="34" charset="-122"/>
                <a:cs typeface="+mn-ea"/>
              </a:rPr>
              <a:t> response)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try {	</a:t>
            </a:r>
            <a:r>
              <a:rPr lang="en-US" altLang="zh-CN" sz="12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200" dirty="0">
                <a:solidFill>
                  <a:srgbClr val="595959"/>
                </a:solidFill>
                <a:latin typeface="微软雅黑" panose="020B0503020204020204" pitchFamily="34" charset="-122"/>
                <a:ea typeface="微软雅黑" panose="020B0503020204020204" pitchFamily="34" charset="-122"/>
                <a:cs typeface="+mn-ea"/>
              </a:rPr>
              <a:t> om = new </a:t>
            </a:r>
            <a:r>
              <a:rPr lang="en-US" altLang="zh-CN" sz="12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User user = new User();</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heima</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user.setPassword</a:t>
            </a:r>
            <a:r>
              <a:rPr lang="en-US" altLang="zh-CN" sz="1200" dirty="0">
                <a:solidFill>
                  <a:srgbClr val="595959"/>
                </a:solidFill>
                <a:latin typeface="微软雅黑" panose="020B0503020204020204" pitchFamily="34" charset="-122"/>
                <a:ea typeface="微软雅黑" panose="020B0503020204020204" pitchFamily="34" charset="-122"/>
                <a:cs typeface="+mn-ea"/>
              </a:rPr>
              <a:t>("666");</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om.writeValueAsString</a:t>
            </a:r>
            <a:r>
              <a:rPr lang="en-US" altLang="zh-CN" sz="1200" dirty="0">
                <a:solidFill>
                  <a:srgbClr val="595959"/>
                </a:solidFill>
                <a:latin typeface="微软雅黑" panose="020B0503020204020204" pitchFamily="34" charset="-122"/>
                <a:ea typeface="微软雅黑" panose="020B0503020204020204" pitchFamily="34" charset="-122"/>
                <a:cs typeface="+mn-ea"/>
              </a:rPr>
              <a:t>(user);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200" dirty="0">
                <a:solidFill>
                  <a:srgbClr val="595959"/>
                </a:solidFill>
                <a:latin typeface="微软雅黑" panose="020B0503020204020204" pitchFamily="34" charset="-122"/>
                <a:ea typeface="微软雅黑" panose="020B0503020204020204" pitchFamily="34" charset="-122"/>
                <a:cs typeface="+mn-ea"/>
              </a:rPr>
              <a:t>().print(</a:t>
            </a:r>
            <a:r>
              <a:rPr lang="en-US" altLang="zh-CN" sz="12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 catch (</a:t>
            </a:r>
            <a:r>
              <a:rPr lang="en-US" altLang="zh-CN" sz="12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200" dirty="0">
                <a:solidFill>
                  <a:srgbClr val="595959"/>
                </a:solidFill>
                <a:latin typeface="微软雅黑" panose="020B0503020204020204" pitchFamily="34" charset="-122"/>
                <a:ea typeface="微软雅黑" panose="020B0503020204020204" pitchFamily="34" charset="-122"/>
                <a:cs typeface="+mn-ea"/>
              </a:rPr>
              <a:t> e) {	 </a:t>
            </a:r>
            <a:r>
              <a:rPr lang="en-US" altLang="zh-CN" sz="12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90956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b="1" dirty="0">
                <a:solidFill>
                  <a:srgbClr val="595959"/>
                </a:solidFill>
                <a:latin typeface="微软雅黑" panose="020B0503020204020204" pitchFamily="34" charset="-122"/>
                <a:ea typeface="微软雅黑" panose="020B0503020204020204" pitchFamily="34" charset="-122"/>
                <a:cs typeface="+mn-ea"/>
              </a:rPr>
              <a:t> </a:t>
            </a:r>
          </a:p>
        </p:txBody>
      </p:sp>
      <p:sp>
        <p:nvSpPr>
          <p:cNvPr id="2" name="1"/>
          <p:cNvSpPr txBox="1"/>
          <p:nvPr>
            <p:custDataLst>
              <p:tags r:id="rId2"/>
            </p:custDataLst>
          </p:nvPr>
        </p:nvSpPr>
        <p:spPr>
          <a:xfrm>
            <a:off x="721043" y="716280"/>
            <a:ext cx="7867174"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项目中已经导入了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依赖，可以先调用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转换的相关方法，将对象或集合转换成</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数据，然后通过</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数据写入到输出流中完成回写，具体步骤如下。</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624095"/>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showDataByJSON</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。访问后，页面显示效果如图所示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857727" y="3734753"/>
            <a:ext cx="7124224"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showDataByJSON</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方法，方法执行后将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对象的数据转换成</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格式的数据输出到请求页面中了</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517333" y="2031683"/>
            <a:ext cx="6109489"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6	</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ea typeface="黑体" pitchFamily="49" charset="-122"/>
              </a:rPr>
              <a:t>请求参数与参数绑定</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347438"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078663"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ResponseBody</a:t>
            </a:r>
            <a:r>
              <a:rPr lang="zh-CN" altLang="zh-CN" sz="1500" dirty="0">
                <a:solidFill>
                  <a:srgbClr val="1369B2"/>
                </a:solidFill>
                <a:latin typeface="微软雅黑" panose="020B0503020204020204" pitchFamily="34" charset="-122"/>
                <a:ea typeface="微软雅黑" panose="020B0503020204020204" pitchFamily="34" charset="-122"/>
              </a:rPr>
              <a:t>注解</a:t>
            </a:r>
            <a:r>
              <a:rPr lang="zh-CN" altLang="en-US" sz="1500" dirty="0">
                <a:solidFill>
                  <a:srgbClr val="1369B2"/>
                </a:solidFill>
                <a:latin typeface="微软雅黑" panose="020B0503020204020204" pitchFamily="34" charset="-122"/>
                <a:ea typeface="微软雅黑" panose="020B0503020204020204" pitchFamily="34" charset="-122"/>
              </a:rPr>
              <a:t>的使用范围</a:t>
            </a:r>
          </a:p>
        </p:txBody>
      </p:sp>
      <p:sp>
        <p:nvSpPr>
          <p:cNvPr id="11" name="Title 1"/>
          <p:cNvSpPr txBox="1"/>
          <p:nvPr/>
        </p:nvSpPr>
        <p:spPr>
          <a:xfrm>
            <a:off x="857878" y="200200"/>
            <a:ext cx="2802691"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321478" y="1950087"/>
            <a:ext cx="6657477" cy="252097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1350" dirty="0">
                <a:solidFill>
                  <a:srgbClr val="595959"/>
                </a:solidFill>
                <a:latin typeface="微软雅黑" panose="020B0503020204020204" pitchFamily="34" charset="-122"/>
              </a:rPr>
              <a:t>	@</a:t>
            </a:r>
            <a:r>
              <a:rPr lang="en-US" altLang="zh-CN" sz="1350" dirty="0" err="1">
                <a:solidFill>
                  <a:srgbClr val="595959"/>
                </a:solidFill>
                <a:latin typeface="微软雅黑" panose="020B0503020204020204" pitchFamily="34" charset="-122"/>
              </a:rPr>
              <a:t>ResponseBody</a:t>
            </a:r>
            <a:r>
              <a:rPr lang="zh-CN" altLang="zh-CN" sz="1350" dirty="0">
                <a:solidFill>
                  <a:srgbClr val="595959"/>
                </a:solidFill>
                <a:latin typeface="微软雅黑" panose="020B0503020204020204" pitchFamily="34" charset="-122"/>
              </a:rPr>
              <a:t>注解可以</a:t>
            </a:r>
            <a:r>
              <a:rPr lang="zh-CN" altLang="zh-CN" sz="1350" dirty="0">
                <a:solidFill>
                  <a:srgbClr val="1369B2"/>
                </a:solidFill>
                <a:latin typeface="微软雅黑" panose="020B0503020204020204" pitchFamily="34" charset="-122"/>
              </a:rPr>
              <a:t>标注在方法和类</a:t>
            </a:r>
            <a:r>
              <a:rPr lang="zh-CN" altLang="zh-CN" sz="1350" dirty="0">
                <a:solidFill>
                  <a:srgbClr val="595959"/>
                </a:solidFill>
                <a:latin typeface="微软雅黑" panose="020B0503020204020204" pitchFamily="34" charset="-122"/>
              </a:rPr>
              <a:t>上，当标注在类上时，表示该类中的所有方法均应用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ResponseBody</a:t>
            </a:r>
            <a:r>
              <a:rPr lang="zh-CN" altLang="zh-CN" sz="1350" dirty="0">
                <a:solidFill>
                  <a:srgbClr val="595959"/>
                </a:solidFill>
                <a:latin typeface="微软雅黑" panose="020B0503020204020204" pitchFamily="34" charset="-122"/>
              </a:rPr>
              <a:t>注解。如果需要当前类中的所有方法均应用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ResponseBody</a:t>
            </a:r>
            <a:r>
              <a:rPr lang="zh-CN" altLang="zh-CN" sz="1350" dirty="0">
                <a:solidFill>
                  <a:srgbClr val="595959"/>
                </a:solidFill>
                <a:latin typeface="微软雅黑" panose="020B0503020204020204" pitchFamily="34" charset="-122"/>
              </a:rPr>
              <a:t>注解，也可以使用</a:t>
            </a:r>
            <a:r>
              <a:rPr lang="en-US" altLang="zh-CN" sz="1350" dirty="0">
                <a:solidFill>
                  <a:srgbClr val="1369B2"/>
                </a:solidFill>
                <a:latin typeface="微软雅黑" panose="020B0503020204020204" pitchFamily="34" charset="-122"/>
              </a:rPr>
              <a:t>@</a:t>
            </a:r>
            <a:r>
              <a:rPr lang="en-US" altLang="zh-CN" sz="1350" dirty="0" err="1">
                <a:solidFill>
                  <a:srgbClr val="1369B2"/>
                </a:solidFill>
                <a:latin typeface="微软雅黑" panose="020B0503020204020204" pitchFamily="34" charset="-122"/>
              </a:rPr>
              <a:t>RestController</a:t>
            </a:r>
            <a:r>
              <a:rPr lang="zh-CN" altLang="zh-CN" sz="1350" dirty="0">
                <a:solidFill>
                  <a:srgbClr val="1369B2"/>
                </a:solidFill>
                <a:latin typeface="微软雅黑" panose="020B0503020204020204" pitchFamily="34" charset="-122"/>
              </a:rPr>
              <a:t>注解</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sp>
        <p:nvSpPr>
          <p:cNvPr id="13" name="圆角矩形 12"/>
          <p:cNvSpPr/>
          <p:nvPr/>
        </p:nvSpPr>
        <p:spPr>
          <a:xfrm>
            <a:off x="977265" y="1790224"/>
            <a:ext cx="7345680" cy="15859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74073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133762" y="319261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694793"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383234"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ResponseBody</a:t>
            </a:r>
            <a:r>
              <a:rPr lang="zh-CN" altLang="zh-CN" sz="1500" dirty="0">
                <a:solidFill>
                  <a:srgbClr val="1369B2"/>
                </a:solidFill>
                <a:latin typeface="微软雅黑" panose="020B0503020204020204" pitchFamily="34" charset="-122"/>
                <a:ea typeface="微软雅黑" panose="020B0503020204020204" pitchFamily="34" charset="-122"/>
              </a:rPr>
              <a:t>注解</a:t>
            </a:r>
            <a:r>
              <a:rPr lang="zh-CN" altLang="en-US" sz="1500" dirty="0">
                <a:solidFill>
                  <a:srgbClr val="1369B2"/>
                </a:solidFill>
                <a:latin typeface="微软雅黑" panose="020B0503020204020204" pitchFamily="34" charset="-122"/>
                <a:ea typeface="微软雅黑" panose="020B0503020204020204" pitchFamily="34" charset="-122"/>
              </a:rPr>
              <a:t>的</a:t>
            </a:r>
            <a:r>
              <a:rPr lang="en-US" altLang="zh-CN" sz="1500" dirty="0">
                <a:solidFill>
                  <a:srgbClr val="1369B2"/>
                </a:solidFill>
                <a:latin typeface="微软雅黑" panose="020B0503020204020204" pitchFamily="34" charset="-122"/>
                <a:ea typeface="微软雅黑" panose="020B0503020204020204" pitchFamily="34" charset="-122"/>
              </a:rPr>
              <a:t>2</a:t>
            </a:r>
            <a:r>
              <a:rPr lang="zh-CN" altLang="en-US" sz="1500" dirty="0">
                <a:solidFill>
                  <a:srgbClr val="1369B2"/>
                </a:solidFill>
                <a:latin typeface="微软雅黑" panose="020B0503020204020204" pitchFamily="34" charset="-122"/>
                <a:ea typeface="微软雅黑" panose="020B0503020204020204" pitchFamily="34" charset="-122"/>
              </a:rPr>
              <a:t>个使用要求</a:t>
            </a:r>
          </a:p>
        </p:txBody>
      </p:sp>
      <p:sp>
        <p:nvSpPr>
          <p:cNvPr id="11" name="Title 1"/>
          <p:cNvSpPr txBox="1"/>
          <p:nvPr/>
        </p:nvSpPr>
        <p:spPr>
          <a:xfrm>
            <a:off x="857878" y="200200"/>
            <a:ext cx="2802691"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235091"/>
            <a:ext cx="6657477" cy="198658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ResponseBody</a:t>
            </a:r>
            <a:r>
              <a:rPr lang="zh-CN" altLang="zh-CN" sz="1350" dirty="0">
                <a:solidFill>
                  <a:srgbClr val="595959"/>
                </a:solidFill>
                <a:latin typeface="微软雅黑" panose="020B0503020204020204" pitchFamily="34" charset="-122"/>
              </a:rPr>
              <a:t>注解，项目至少需要符合</a:t>
            </a:r>
            <a:r>
              <a:rPr lang="en-US" altLang="zh-CN" sz="1350" dirty="0">
                <a:solidFill>
                  <a:srgbClr val="595959"/>
                </a:solidFill>
                <a:latin typeface="微软雅黑" panose="020B0503020204020204" pitchFamily="34" charset="-122"/>
              </a:rPr>
              <a:t>2</a:t>
            </a:r>
            <a:r>
              <a:rPr lang="zh-CN" altLang="zh-CN" sz="1350" dirty="0">
                <a:solidFill>
                  <a:srgbClr val="595959"/>
                </a:solidFill>
                <a:latin typeface="微软雅黑" panose="020B0503020204020204" pitchFamily="34" charset="-122"/>
              </a:rPr>
              <a:t>个要求，分别如下所示。</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项目中有转换</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相关的依赖。</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可以配置转换</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数据的消息类型转换器。</a:t>
            </a:r>
            <a:endParaRPr lang="en-US" altLang="zh-CN" sz="1350" dirty="0">
              <a:solidFill>
                <a:srgbClr val="595959"/>
              </a:solidFill>
              <a:latin typeface="微软雅黑" panose="020B0503020204020204" pitchFamily="34" charset="-122"/>
            </a:endParaRPr>
          </a:p>
          <a:p>
            <a:pPr lvl="0">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针对上述两个要求，</a:t>
            </a:r>
            <a:r>
              <a:rPr lang="en-US" altLang="zh-CN" sz="1350" dirty="0">
                <a:solidFill>
                  <a:srgbClr val="595959"/>
                </a:solidFill>
                <a:latin typeface="微软雅黑" panose="020B0503020204020204" pitchFamily="34" charset="-122"/>
              </a:rPr>
              <a:t>chapter12</a:t>
            </a:r>
            <a:r>
              <a:rPr lang="zh-CN" altLang="zh-CN" sz="1350" dirty="0">
                <a:solidFill>
                  <a:srgbClr val="595959"/>
                </a:solidFill>
                <a:latin typeface="微软雅黑" panose="020B0503020204020204" pitchFamily="34" charset="-122"/>
              </a:rPr>
              <a:t>项目都已经满足，项目的</a:t>
            </a:r>
            <a:r>
              <a:rPr lang="en-US" altLang="zh-CN" sz="1350" dirty="0" err="1">
                <a:solidFill>
                  <a:srgbClr val="595959"/>
                </a:solidFill>
                <a:latin typeface="微软雅黑" panose="020B0503020204020204" pitchFamily="34" charset="-122"/>
              </a:rPr>
              <a:t>pom.xml</a:t>
            </a:r>
            <a:r>
              <a:rPr lang="zh-CN" altLang="zh-CN" sz="1350" dirty="0">
                <a:solidFill>
                  <a:srgbClr val="595959"/>
                </a:solidFill>
                <a:latin typeface="微软雅黑" panose="020B0503020204020204" pitchFamily="34" charset="-122"/>
              </a:rPr>
              <a:t>文件中引入了</a:t>
            </a:r>
            <a:r>
              <a:rPr lang="en-US" altLang="zh-CN" sz="1350" dirty="0">
                <a:solidFill>
                  <a:srgbClr val="595959"/>
                </a:solidFill>
                <a:latin typeface="微软雅黑" panose="020B0503020204020204" pitchFamily="34" charset="-122"/>
              </a:rPr>
              <a:t>Jackson</a:t>
            </a:r>
            <a:r>
              <a:rPr lang="zh-CN" altLang="zh-CN" sz="1350" dirty="0">
                <a:solidFill>
                  <a:srgbClr val="595959"/>
                </a:solidFill>
                <a:latin typeface="微软雅黑" panose="020B0503020204020204" pitchFamily="34" charset="-122"/>
              </a:rPr>
              <a:t>相关的依赖，可以用于转换</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的配置文件中配置的</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mvc:annotation-driven</a:t>
            </a:r>
            <a:r>
              <a:rPr lang="en-US" altLang="zh-CN" sz="1350" dirty="0">
                <a:solidFill>
                  <a:srgbClr val="595959"/>
                </a:solidFill>
                <a:latin typeface="微软雅黑" panose="020B0503020204020204" pitchFamily="34" charset="-122"/>
              </a:rPr>
              <a:t> /&gt;</a:t>
            </a:r>
            <a:r>
              <a:rPr lang="zh-CN" altLang="zh-CN" sz="1350" dirty="0">
                <a:solidFill>
                  <a:srgbClr val="595959"/>
                </a:solidFill>
                <a:latin typeface="微软雅黑" panose="020B0503020204020204" pitchFamily="34" charset="-122"/>
              </a:rPr>
              <a:t>元素默认注册了</a:t>
            </a:r>
            <a:r>
              <a:rPr lang="en-US" altLang="zh-CN" sz="1350" dirty="0">
                <a:solidFill>
                  <a:srgbClr val="595959"/>
                </a:solidFill>
                <a:latin typeface="微软雅黑" panose="020B0503020204020204" pitchFamily="34" charset="-122"/>
              </a:rPr>
              <a:t>Java</a:t>
            </a:r>
            <a:r>
              <a:rPr lang="zh-CN" altLang="zh-CN" sz="1350" dirty="0">
                <a:solidFill>
                  <a:srgbClr val="595959"/>
                </a:solidFill>
                <a:latin typeface="微软雅黑" panose="020B0503020204020204" pitchFamily="34" charset="-122"/>
              </a:rPr>
              <a:t>数据转</a:t>
            </a:r>
            <a:r>
              <a:rPr lang="en-US" altLang="zh-CN" sz="1350" dirty="0">
                <a:solidFill>
                  <a:srgbClr val="595959"/>
                </a:solidFill>
                <a:latin typeface="微软雅黑" panose="020B0503020204020204" pitchFamily="34" charset="-122"/>
              </a:rPr>
              <a:t>JSON</a:t>
            </a:r>
            <a:r>
              <a:rPr lang="zh-CN" altLang="zh-CN" sz="1350" dirty="0">
                <a:solidFill>
                  <a:srgbClr val="595959"/>
                </a:solidFill>
                <a:latin typeface="微软雅黑" panose="020B0503020204020204" pitchFamily="34" charset="-122"/>
              </a:rPr>
              <a:t>数据的消息转换器</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1959428"/>
            <a:ext cx="7345680" cy="2439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90995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1489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3078791"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数据</a:t>
            </a:r>
            <a:r>
              <a:rPr lang="zh-CN" altLang="zh-CN" sz="1800" b="1" dirty="0">
                <a:solidFill>
                  <a:srgbClr val="595959"/>
                </a:solidFill>
                <a:latin typeface="微软雅黑" panose="020B0503020204020204" pitchFamily="34" charset="-122"/>
                <a:ea typeface="微软雅黑" panose="020B0503020204020204" pitchFamily="34" charset="-122"/>
                <a:cs typeface="+mn-ea"/>
              </a:rPr>
              <a:t>的回写 </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61374"/>
            <a:ext cx="4072706" cy="9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rPr>
              <a:t>掌握</a:t>
            </a:r>
            <a:r>
              <a:rPr lang="en-US" altLang="zh-CN" sz="1350" dirty="0">
                <a:solidFill>
                  <a:srgbClr val="1369B2"/>
                </a:solidFill>
                <a:latin typeface="微软雅黑" panose="020B0503020204020204" pitchFamily="34" charset="-122"/>
                <a:ea typeface="微软雅黑" panose="020B0503020204020204" pitchFamily="34" charset="-122"/>
              </a:rPr>
              <a:t>JSON</a:t>
            </a:r>
            <a:r>
              <a:rPr lang="zh-CN" altLang="en-US" sz="1350" dirty="0">
                <a:solidFill>
                  <a:srgbClr val="1369B2"/>
                </a:solidFill>
                <a:latin typeface="微软雅黑" panose="020B0503020204020204" pitchFamily="34" charset="-122"/>
                <a:ea typeface="微软雅黑" panose="020B0503020204020204" pitchFamily="34" charset="-122"/>
              </a:rPr>
              <a:t>数据</a:t>
            </a:r>
            <a:r>
              <a:rPr lang="zh-CN" altLang="zh-CN" sz="1350" dirty="0">
                <a:solidFill>
                  <a:srgbClr val="1369B2"/>
                </a:solidFill>
                <a:latin typeface="微软雅黑" panose="020B0503020204020204" pitchFamily="34" charset="-122"/>
                <a:ea typeface="微软雅黑" panose="020B0503020204020204" pitchFamily="34" charset="-122"/>
              </a:rPr>
              <a:t>的回写</a:t>
            </a:r>
            <a:r>
              <a:rPr lang="en-US" altLang="zh-CN" sz="1350" dirty="0">
                <a:solidFill>
                  <a:srgbClr val="1369B2"/>
                </a:solidFill>
                <a:latin typeface="微软雅黑" panose="020B0503020204020204" pitchFamily="34" charset="-122"/>
                <a:ea typeface="微软雅黑" panose="020B0503020204020204" pitchFamily="34" charset="-122"/>
              </a:rPr>
              <a:t>-</a:t>
            </a:r>
            <a:r>
              <a:rPr lang="zh-CN" altLang="en-US" sz="1350" dirty="0">
                <a:solidFill>
                  <a:srgbClr val="1369B2"/>
                </a:solidFill>
                <a:latin typeface="微软雅黑" panose="020B0503020204020204" pitchFamily="34" charset="-122"/>
                <a:ea typeface="微软雅黑" panose="020B0503020204020204" pitchFamily="34" charset="-122"/>
              </a:rPr>
              <a:t>集合数据转换成</a:t>
            </a:r>
            <a:r>
              <a:rPr lang="en-US" altLang="zh-CN" sz="1350" dirty="0">
                <a:solidFill>
                  <a:srgbClr val="1369B2"/>
                </a:solidFill>
                <a:latin typeface="微软雅黑" panose="020B0503020204020204" pitchFamily="34" charset="-122"/>
                <a:ea typeface="微软雅黑" panose="020B0503020204020204" pitchFamily="34" charset="-122"/>
              </a:rPr>
              <a:t>JSON</a:t>
            </a:r>
            <a:r>
              <a:rPr lang="zh-CN" altLang="en-US" sz="1350" dirty="0">
                <a:solidFill>
                  <a:srgbClr val="1369B2"/>
                </a:solidFill>
                <a:latin typeface="微软雅黑" panose="020B0503020204020204" pitchFamily="34" charset="-122"/>
                <a:ea typeface="微软雅黑" panose="020B0503020204020204" pitchFamily="34" charset="-122"/>
              </a:rPr>
              <a:t>数据后的回写</a:t>
            </a:r>
            <a:r>
              <a:rPr lang="zh-CN" altLang="en-US" sz="1350" dirty="0">
                <a:solidFill>
                  <a:srgbClr val="595959"/>
                </a:solidFill>
                <a:latin typeface="微软雅黑" panose="020B0503020204020204" pitchFamily="34" charset="-122"/>
                <a:ea typeface="微软雅黑" panose="020B0503020204020204" pitchFamily="34" charset="-122"/>
              </a:rPr>
              <a:t>，能够在</a:t>
            </a:r>
            <a:r>
              <a:rPr lang="zh-CN" altLang="en-US" sz="1350" dirty="0">
                <a:solidFill>
                  <a:srgbClr val="595959"/>
                </a:solidFill>
                <a:latin typeface="微软雅黑" panose="020B0503020204020204" pitchFamily="34" charset="-122"/>
                <a:ea typeface="微软雅黑" panose="020B0503020204020204" pitchFamily="34" charset="-122"/>
                <a:sym typeface="+mn-ea"/>
              </a:rPr>
              <a:t>程序</a:t>
            </a:r>
            <a:r>
              <a:rPr lang="zh-CN" altLang="en-US" sz="1350" dirty="0">
                <a:solidFill>
                  <a:srgbClr val="595959"/>
                </a:solidFill>
                <a:latin typeface="微软雅黑" panose="020B0503020204020204" pitchFamily="34" charset="-122"/>
                <a:ea typeface="微软雅黑" panose="020B0503020204020204" pitchFamily="34" charset="-122"/>
              </a:rPr>
              <a:t>中使用</a:t>
            </a:r>
            <a:r>
              <a:rPr lang="en-US" altLang="zh-CN" sz="1350" dirty="0">
                <a:solidFill>
                  <a:srgbClr val="595959"/>
                </a:solidFill>
                <a:latin typeface="微软雅黑" panose="020B0503020204020204" pitchFamily="34" charset="-122"/>
                <a:ea typeface="微软雅黑" panose="020B0503020204020204" pitchFamily="34" charset="-122"/>
              </a:rPr>
              <a:t>JSON</a:t>
            </a:r>
            <a:r>
              <a:rPr lang="zh-CN" altLang="en-US" sz="1350" dirty="0">
                <a:solidFill>
                  <a:srgbClr val="595959"/>
                </a:solidFill>
                <a:latin typeface="微软雅黑" panose="020B0503020204020204" pitchFamily="34" charset="-122"/>
                <a:ea typeface="微软雅黑" panose="020B0503020204020204" pitchFamily="34" charset="-122"/>
              </a:rPr>
              <a:t>数据</a:t>
            </a:r>
            <a:r>
              <a:rPr lang="zh-CN" altLang="zh-CN" sz="1350" dirty="0">
                <a:solidFill>
                  <a:srgbClr val="595959"/>
                </a:solidFill>
                <a:latin typeface="微软雅黑" panose="020B0503020204020204" pitchFamily="34" charset="-122"/>
                <a:ea typeface="微软雅黑" panose="020B0503020204020204" pitchFamily="34" charset="-122"/>
              </a:rPr>
              <a:t>的回写</a:t>
            </a:r>
            <a:r>
              <a:rPr lang="zh-CN" altLang="en-US" sz="1350" dirty="0">
                <a:solidFill>
                  <a:srgbClr val="595959"/>
                </a:solidFill>
                <a:latin typeface="微软雅黑" panose="020B0503020204020204" pitchFamily="34" charset="-122"/>
                <a:ea typeface="微软雅黑" panose="020B0503020204020204" pitchFamily="34" charset="-122"/>
              </a:rPr>
              <a:t>完成集合数据的输出</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658251"/>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760031"/>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87208" y="1505682"/>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信息；新增</a:t>
            </a:r>
            <a:r>
              <a:rPr lang="en-US" altLang="zh-CN" sz="135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a:t>
            </a:r>
            <a:r>
              <a:rPr lang="en-US" altLang="zh-CN" sz="1350" dirty="0">
                <a:solidFill>
                  <a:srgbClr val="595959"/>
                </a:solidFill>
                <a:latin typeface="微软雅黑" panose="020B0503020204020204" pitchFamily="34" charset="-122"/>
                <a:ea typeface="微软雅黑" panose="020B0503020204020204" pitchFamily="34" charset="-122"/>
                <a:cs typeface="+mn-ea"/>
              </a:rPr>
              <a:t>Product</a:t>
            </a:r>
            <a:r>
              <a:rPr lang="zh-CN" altLang="zh-CN" sz="1350" dirty="0">
                <a:solidFill>
                  <a:srgbClr val="595959"/>
                </a:solidFill>
                <a:latin typeface="微软雅黑" panose="020B0503020204020204" pitchFamily="34" charset="-122"/>
                <a:ea typeface="微软雅黑" panose="020B0503020204020204" pitchFamily="34" charset="-122"/>
                <a:cs typeface="+mn-ea"/>
              </a:rPr>
              <a:t>列表</a:t>
            </a:r>
            <a:r>
              <a:rPr lang="zh-CN" altLang="en-US" sz="1350" dirty="0">
                <a:solidFill>
                  <a:srgbClr val="595959"/>
                </a:solidFill>
                <a:latin typeface="微软雅黑" panose="020B0503020204020204" pitchFamily="34" charset="-122"/>
                <a:ea typeface="微软雅黑" panose="020B0503020204020204" pitchFamily="34" charset="-122"/>
                <a:cs typeface="+mn-ea"/>
              </a:rPr>
              <a:t>信息。</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2523734" y="2646352"/>
            <a:ext cx="4147231" cy="2060903"/>
          </a:xfrm>
          <a:prstGeom prst="rect">
            <a:avLst/>
          </a:prstGeom>
        </p:spPr>
      </p:pic>
      <p:sp>
        <p:nvSpPr>
          <p:cNvPr id="4" name="矩形 3"/>
          <p:cNvSpPr/>
          <p:nvPr/>
        </p:nvSpPr>
        <p:spPr>
          <a:xfrm>
            <a:off x="3075980" y="2663642"/>
            <a:ext cx="3960150" cy="1998689"/>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只展示</a:t>
            </a:r>
            <a:r>
              <a:rPr lang="en-US" altLang="zh-CN" sz="12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方法</a:t>
            </a:r>
            <a:r>
              <a:rPr lang="en-US" altLang="zh-CN" sz="12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en-US" altLang="zh-CN" sz="1200" dirty="0" err="1">
                <a:solidFill>
                  <a:srgbClr val="1369B2"/>
                </a:solidFill>
                <a:latin typeface="微软雅黑" panose="020B0503020204020204" pitchFamily="34" charset="-122"/>
                <a:ea typeface="微软雅黑" panose="020B0503020204020204" pitchFamily="34" charset="-122"/>
                <a:cs typeface="+mn-ea"/>
              </a:rPr>
              <a:t>ResponseBody</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User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User user = new User();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("heima2");</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return user;	}</a:t>
            </a:r>
          </a:p>
        </p:txBody>
      </p:sp>
      <p:sp>
        <p:nvSpPr>
          <p:cNvPr id="13" name="Title 1"/>
          <p:cNvSpPr txBox="1"/>
          <p:nvPr/>
        </p:nvSpPr>
        <p:spPr>
          <a:xfrm>
            <a:off x="857880" y="200200"/>
            <a:ext cx="290956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b="1" dirty="0">
                <a:solidFill>
                  <a:srgbClr val="595959"/>
                </a:solidFill>
                <a:latin typeface="微软雅黑" panose="020B0503020204020204" pitchFamily="34" charset="-122"/>
                <a:ea typeface="微软雅黑" panose="020B0503020204020204" pitchFamily="34" charset="-122"/>
                <a:cs typeface="+mn-ea"/>
              </a:rPr>
              <a:t> </a:t>
            </a:r>
          </a:p>
        </p:txBody>
      </p:sp>
      <p:sp>
        <p:nvSpPr>
          <p:cNvPr id="2" name="1"/>
          <p:cNvSpPr txBox="1"/>
          <p:nvPr>
            <p:custDataLst>
              <p:tags r:id="rId2"/>
            </p:custDataLst>
          </p:nvPr>
        </p:nvSpPr>
        <p:spPr>
          <a:xfrm>
            <a:off x="721519" y="685324"/>
            <a:ext cx="782955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接下来通过一个案例演示使用</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ResponseBody</a:t>
            </a:r>
            <a:r>
              <a:rPr lang="zh-CN" altLang="zh-CN" sz="1350" dirty="0">
                <a:solidFill>
                  <a:srgbClr val="595959"/>
                </a:solidFill>
                <a:latin typeface="微软雅黑" panose="020B0503020204020204" pitchFamily="34" charset="-122"/>
                <a:ea typeface="微软雅黑" panose="020B0503020204020204" pitchFamily="34" charset="-122"/>
                <a:cs typeface="+mn-ea"/>
              </a:rPr>
              <a:t>注解回写</a:t>
            </a:r>
            <a:r>
              <a:rPr lang="en-US" altLang="zh-CN" sz="1350" dirty="0">
                <a:solidFill>
                  <a:srgbClr val="595959"/>
                </a:solidFill>
                <a:latin typeface="微软雅黑" panose="020B0503020204020204" pitchFamily="34" charset="-122"/>
                <a:ea typeface="微软雅黑" panose="020B0503020204020204" pitchFamily="34" charset="-122"/>
                <a:cs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rPr>
              <a:t>格式的对象数据和集合数据，案例具体实现步骤如下。</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624095"/>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创建一个商品添加页面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中创建一个表格，用于显示用户信息和添加商品信息</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的</a:t>
            </a:r>
            <a:r>
              <a:rPr lang="zh-CN" altLang="en-US" sz="1350" dirty="0">
                <a:solidFill>
                  <a:srgbClr val="595959"/>
                </a:solidFill>
                <a:latin typeface="微软雅黑" panose="020B0503020204020204" pitchFamily="34" charset="-122"/>
                <a:ea typeface="微软雅黑" panose="020B0503020204020204" pitchFamily="34" charset="-122"/>
                <a:cs typeface="+mn-ea"/>
              </a:rPr>
              <a:t>部分</a:t>
            </a:r>
            <a:r>
              <a:rPr lang="zh-CN" altLang="zh-CN" sz="1350" dirty="0">
                <a:solidFill>
                  <a:srgbClr val="595959"/>
                </a:solidFill>
                <a:latin typeface="微软雅黑" panose="020B0503020204020204" pitchFamily="34" charset="-122"/>
                <a:ea typeface="微软雅黑" panose="020B0503020204020204" pitchFamily="34" charset="-122"/>
                <a:cs typeface="+mn-ea"/>
              </a:rPr>
              <a:t>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007045"/>
            <a:ext cx="5499125" cy="2741155"/>
          </a:xfrm>
          <a:prstGeom prst="rect">
            <a:avLst/>
          </a:prstGeom>
        </p:spPr>
      </p:pic>
      <p:sp>
        <p:nvSpPr>
          <p:cNvPr id="4" name="矩形 3"/>
          <p:cNvSpPr/>
          <p:nvPr/>
        </p:nvSpPr>
        <p:spPr>
          <a:xfrm>
            <a:off x="2060639" y="1955400"/>
            <a:ext cx="5768170"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&lt;script type="text/</a:t>
            </a:r>
            <a:r>
              <a:rPr lang="en-US" altLang="zh-CN" sz="1200" dirty="0" err="1">
                <a:solidFill>
                  <a:srgbClr val="595959"/>
                </a:solidFill>
                <a:latin typeface="微软雅黑" panose="020B0503020204020204" pitchFamily="34" charset="-122"/>
                <a:ea typeface="微软雅黑" panose="020B0503020204020204" pitchFamily="34" charset="-122"/>
                <a:cs typeface="+mn-ea"/>
              </a:rPr>
              <a:t>javascript</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添加商品</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function </a:t>
            </a:r>
            <a:r>
              <a:rPr lang="en-US" altLang="zh-CN" sz="12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var </a:t>
            </a:r>
            <a:r>
              <a:rPr lang="en-US" altLang="zh-CN" sz="1200" dirty="0" err="1">
                <a:solidFill>
                  <a:srgbClr val="595959"/>
                </a:solidFill>
                <a:latin typeface="微软雅黑" panose="020B0503020204020204" pitchFamily="34" charset="-122"/>
                <a:ea typeface="微软雅黑" panose="020B0503020204020204" pitchFamily="34" charset="-122"/>
                <a:cs typeface="+mn-ea"/>
              </a:rPr>
              <a:t>url</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$.get(</a:t>
            </a:r>
            <a:r>
              <a:rPr lang="en-US" altLang="zh-CN" sz="1200" dirty="0" err="1">
                <a:solidFill>
                  <a:srgbClr val="595959"/>
                </a:solidFill>
                <a:latin typeface="微软雅黑" panose="020B0503020204020204" pitchFamily="34" charset="-122"/>
                <a:ea typeface="微软雅黑" panose="020B0503020204020204" pitchFamily="34" charset="-122"/>
                <a:cs typeface="+mn-ea"/>
              </a:rPr>
              <a:t>url,function</a:t>
            </a:r>
            <a:r>
              <a:rPr lang="en-US" altLang="zh-CN" sz="1200" dirty="0">
                <a:solidFill>
                  <a:srgbClr val="595959"/>
                </a:solidFill>
                <a:latin typeface="微软雅黑" panose="020B0503020204020204" pitchFamily="34" charset="-122"/>
                <a:ea typeface="微软雅黑" panose="020B0503020204020204" pitchFamily="34" charset="-122"/>
                <a:cs typeface="+mn-ea"/>
              </a:rPr>
              <a:t> (products)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将处理器返回的商品列表信息添加到表格中</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for (var </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=0;i&lt;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products.length;i</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$("#products").append("&lt;tr&gt;&lt;td&gt;"+products[</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+"&lt;/td&gt;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&lt;td&gt;“+products[</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+”&lt;/td&gt;&lt;/tr&gt;");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&lt;/script&gt;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824120"/>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项目，在浏览器中访问商品添加页面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857726" y="3611881"/>
            <a:ext cx="7654290"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所示的内容可以得出，页面加载完，页面异步将用户的信息显示在单元格中，成功回写了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对象信息对应的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2138363" y="2106454"/>
            <a:ext cx="4867500" cy="135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810785"/>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单击</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页面显示效果图所示的“添加多个商品”按钮，</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90066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10.5.2  JSON</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21043" y="3926206"/>
            <a:ext cx="7791450"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所示的内容可以得出，单击</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上</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图所示的“添加多个商品”按钮，程序成功回写了</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对应的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2138363" y="1776889"/>
            <a:ext cx="4867500" cy="1755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7</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rPr>
              <a:t>拦截器</a:t>
            </a:r>
            <a:endParaRPr lang="zh-CN" altLang="en-US" sz="15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800" dirty="0" err="1">
                <a:solidFill>
                  <a:srgbClr val="FF6600"/>
                </a:solidFill>
                <a:latin typeface="Arial" charset="0"/>
                <a:ea typeface="隶书" pitchFamily="49" charset="-122"/>
              </a:rPr>
              <a:t>HandlerInterceptor</a:t>
            </a:r>
            <a:r>
              <a:rPr lang="zh-CN" altLang="en-US" sz="2800" dirty="0">
                <a:solidFill>
                  <a:srgbClr val="FF6600"/>
                </a:solidFill>
                <a:latin typeface="Arial" charset="0"/>
                <a:ea typeface="隶书" pitchFamily="49" charset="-122"/>
              </a:rPr>
              <a:t>接口</a:t>
            </a:r>
          </a:p>
        </p:txBody>
      </p:sp>
      <p:graphicFrame>
        <p:nvGraphicFramePr>
          <p:cNvPr id="3" name="表格 2"/>
          <p:cNvGraphicFramePr>
            <a:graphicFrameLocks noGrp="1"/>
          </p:cNvGraphicFramePr>
          <p:nvPr>
            <p:extLst>
              <p:ext uri="{D42A27DB-BD31-4B8C-83A1-F6EECF244321}">
                <p14:modId xmlns:p14="http://schemas.microsoft.com/office/powerpoint/2010/main" val="2167033387"/>
              </p:ext>
            </p:extLst>
          </p:nvPr>
        </p:nvGraphicFramePr>
        <p:xfrm>
          <a:off x="1259632" y="1923678"/>
          <a:ext cx="6096000" cy="2016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139040">
                <a:tc>
                  <a:txBody>
                    <a:bodyPr/>
                    <a:lstStyle/>
                    <a:p>
                      <a:r>
                        <a:rPr lang="zh-CN" altLang="en-US" dirty="0"/>
                        <a:t>方法名</a:t>
                      </a:r>
                    </a:p>
                  </a:txBody>
                  <a:tcPr/>
                </a:tc>
                <a:tc>
                  <a:txBody>
                    <a:bodyPr/>
                    <a:lstStyle/>
                    <a:p>
                      <a:r>
                        <a:rPr lang="zh-CN" altLang="en-US" dirty="0"/>
                        <a:t>作用</a:t>
                      </a:r>
                    </a:p>
                  </a:txBody>
                  <a:tcPr/>
                </a:tc>
                <a:extLst>
                  <a:ext uri="{0D108BD9-81ED-4DB2-BD59-A6C34878D82A}">
                    <a16:rowId xmlns:a16="http://schemas.microsoft.com/office/drawing/2014/main" val="10000"/>
                  </a:ext>
                </a:extLst>
              </a:tr>
              <a:tr h="370840">
                <a:tc>
                  <a:txBody>
                    <a:bodyPr/>
                    <a:lstStyle/>
                    <a:p>
                      <a:r>
                        <a:rPr lang="en-US" altLang="zh-CN" sz="1800" kern="1200" dirty="0" err="1">
                          <a:solidFill>
                            <a:schemeClr val="dk1"/>
                          </a:solidFill>
                          <a:effectLst/>
                          <a:latin typeface="+mn-lt"/>
                          <a:ea typeface="+mn-ea"/>
                          <a:cs typeface="+mn-cs"/>
                        </a:rPr>
                        <a:t>preHandle</a:t>
                      </a:r>
                      <a:endParaRPr lang="zh-CN" altLang="en-US" dirty="0"/>
                    </a:p>
                  </a:txBody>
                  <a:tcPr/>
                </a:tc>
                <a:tc>
                  <a:txBody>
                    <a:bodyPr/>
                    <a:lstStyle/>
                    <a:p>
                      <a:r>
                        <a:rPr lang="zh-CN" altLang="en-US" dirty="0"/>
                        <a:t>在执行</a:t>
                      </a:r>
                      <a:r>
                        <a:rPr lang="en-US" altLang="zh-CN" dirty="0"/>
                        <a:t>Handler</a:t>
                      </a:r>
                      <a:r>
                        <a:rPr lang="zh-CN" altLang="en-US" dirty="0"/>
                        <a:t>方法之前执行，返回值类型为</a:t>
                      </a:r>
                      <a:r>
                        <a:rPr lang="en-US" altLang="zh-CN" dirty="0" err="1"/>
                        <a:t>boolean</a:t>
                      </a:r>
                      <a:r>
                        <a:rPr lang="zh-CN" altLang="en-US" dirty="0"/>
                        <a:t>类型。</a:t>
                      </a:r>
                    </a:p>
                  </a:txBody>
                  <a:tcPr/>
                </a:tc>
                <a:extLst>
                  <a:ext uri="{0D108BD9-81ED-4DB2-BD59-A6C34878D82A}">
                    <a16:rowId xmlns:a16="http://schemas.microsoft.com/office/drawing/2014/main" val="10001"/>
                  </a:ext>
                </a:extLst>
              </a:tr>
              <a:tr h="370840">
                <a:tc>
                  <a:txBody>
                    <a:bodyPr/>
                    <a:lstStyle/>
                    <a:p>
                      <a:r>
                        <a:rPr lang="en-US" altLang="zh-CN" sz="1800" kern="1200" dirty="0" err="1">
                          <a:solidFill>
                            <a:schemeClr val="dk1"/>
                          </a:solidFill>
                          <a:effectLst/>
                          <a:latin typeface="+mn-lt"/>
                          <a:ea typeface="+mn-ea"/>
                          <a:cs typeface="+mn-cs"/>
                        </a:rPr>
                        <a:t>postHandle</a:t>
                      </a:r>
                      <a:endParaRPr lang="zh-CN" altLang="en-US" dirty="0"/>
                    </a:p>
                  </a:txBody>
                  <a:tcPr/>
                </a:tc>
                <a:tc>
                  <a:txBody>
                    <a:bodyPr/>
                    <a:lstStyle/>
                    <a:p>
                      <a:r>
                        <a:rPr lang="zh-CN" altLang="zh-CN" sz="1800" kern="1200" dirty="0">
                          <a:solidFill>
                            <a:schemeClr val="dk1"/>
                          </a:solidFill>
                          <a:effectLst/>
                          <a:latin typeface="+mn-lt"/>
                          <a:ea typeface="+mn-ea"/>
                          <a:cs typeface="+mn-cs"/>
                        </a:rPr>
                        <a:t>在执行</a:t>
                      </a:r>
                      <a:r>
                        <a:rPr lang="en-US" altLang="zh-CN" sz="1800" kern="1200" dirty="0">
                          <a:solidFill>
                            <a:schemeClr val="dk1"/>
                          </a:solidFill>
                          <a:effectLst/>
                          <a:latin typeface="+mn-lt"/>
                          <a:ea typeface="+mn-ea"/>
                          <a:cs typeface="+mn-cs"/>
                        </a:rPr>
                        <a:t>Handler</a:t>
                      </a:r>
                      <a:r>
                        <a:rPr lang="zh-CN" altLang="zh-CN" sz="1800" kern="1200" dirty="0">
                          <a:solidFill>
                            <a:schemeClr val="dk1"/>
                          </a:solidFill>
                          <a:effectLst/>
                          <a:latin typeface="+mn-lt"/>
                          <a:ea typeface="+mn-ea"/>
                          <a:cs typeface="+mn-cs"/>
                        </a:rPr>
                        <a:t>之后</a:t>
                      </a:r>
                      <a:r>
                        <a:rPr lang="zh-CN" altLang="en-US" sz="1800" kern="1200" dirty="0">
                          <a:solidFill>
                            <a:schemeClr val="dk1"/>
                          </a:solidFill>
                          <a:effectLst/>
                          <a:latin typeface="+mn-lt"/>
                          <a:ea typeface="+mn-ea"/>
                          <a:cs typeface="+mn-cs"/>
                        </a:rPr>
                        <a:t>，返回</a:t>
                      </a:r>
                      <a:r>
                        <a:rPr lang="en-US" altLang="zh-CN" sz="1800" kern="1200" dirty="0" err="1">
                          <a:solidFill>
                            <a:schemeClr val="dk1"/>
                          </a:solidFill>
                          <a:effectLst/>
                          <a:latin typeface="+mn-lt"/>
                          <a:ea typeface="+mn-ea"/>
                          <a:cs typeface="+mn-cs"/>
                        </a:rPr>
                        <a:t>ModelAndView</a:t>
                      </a:r>
                      <a:r>
                        <a:rPr lang="zh-CN" altLang="en-US" sz="1800" kern="1200" dirty="0">
                          <a:solidFill>
                            <a:schemeClr val="dk1"/>
                          </a:solidFill>
                          <a:effectLst/>
                          <a:latin typeface="+mn-lt"/>
                          <a:ea typeface="+mn-ea"/>
                          <a:cs typeface="+mn-cs"/>
                        </a:rPr>
                        <a:t>之前执行。</a:t>
                      </a:r>
                      <a:endParaRPr lang="zh-CN" altLang="en-US" dirty="0"/>
                    </a:p>
                  </a:txBody>
                  <a:tcPr/>
                </a:tc>
                <a:extLst>
                  <a:ext uri="{0D108BD9-81ED-4DB2-BD59-A6C34878D82A}">
                    <a16:rowId xmlns:a16="http://schemas.microsoft.com/office/drawing/2014/main" val="10002"/>
                  </a:ext>
                </a:extLst>
              </a:tr>
              <a:tr h="370840">
                <a:tc>
                  <a:txBody>
                    <a:bodyPr/>
                    <a:lstStyle/>
                    <a:p>
                      <a:r>
                        <a:rPr lang="en-US" altLang="zh-CN" sz="1800" kern="1200" dirty="0" err="1">
                          <a:solidFill>
                            <a:schemeClr val="dk1"/>
                          </a:solidFill>
                          <a:effectLst/>
                          <a:latin typeface="+mn-lt"/>
                          <a:ea typeface="+mn-ea"/>
                          <a:cs typeface="+mn-cs"/>
                        </a:rPr>
                        <a:t>afterCompletion</a:t>
                      </a:r>
                      <a:endParaRPr lang="zh-CN" altLang="en-US" dirty="0"/>
                    </a:p>
                  </a:txBody>
                  <a:tcPr/>
                </a:tc>
                <a:tc>
                  <a:txBody>
                    <a:bodyPr/>
                    <a:lstStyle/>
                    <a:p>
                      <a:r>
                        <a:rPr lang="zh-CN" altLang="zh-CN" sz="1800" kern="1200" dirty="0">
                          <a:solidFill>
                            <a:schemeClr val="dk1"/>
                          </a:solidFill>
                          <a:effectLst/>
                          <a:latin typeface="+mn-lt"/>
                          <a:ea typeface="+mn-ea"/>
                          <a:cs typeface="+mn-cs"/>
                        </a:rPr>
                        <a:t>在执行完</a:t>
                      </a:r>
                      <a:r>
                        <a:rPr lang="en-US" altLang="zh-CN" sz="1800" kern="1200" dirty="0">
                          <a:solidFill>
                            <a:schemeClr val="dk1"/>
                          </a:solidFill>
                          <a:effectLst/>
                          <a:latin typeface="+mn-lt"/>
                          <a:ea typeface="+mn-ea"/>
                          <a:cs typeface="+mn-cs"/>
                        </a:rPr>
                        <a:t>Handler</a:t>
                      </a:r>
                      <a:r>
                        <a:rPr lang="zh-CN" altLang="zh-CN" sz="1800" kern="1200" dirty="0">
                          <a:solidFill>
                            <a:schemeClr val="dk1"/>
                          </a:solidFill>
                          <a:effectLst/>
                          <a:latin typeface="+mn-lt"/>
                          <a:ea typeface="+mn-ea"/>
                          <a:cs typeface="+mn-cs"/>
                        </a:rPr>
                        <a:t>之后执行</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115616" y="1354272"/>
            <a:ext cx="5910529" cy="369332"/>
          </a:xfrm>
          <a:prstGeom prst="rect">
            <a:avLst/>
          </a:prstGeom>
          <a:noFill/>
        </p:spPr>
        <p:txBody>
          <a:bodyPr wrap="none" rtlCol="0">
            <a:spAutoFit/>
          </a:bodyPr>
          <a:lstStyle/>
          <a:p>
            <a:r>
              <a:rPr lang="zh-CN" altLang="en-US" dirty="0"/>
              <a:t>实现</a:t>
            </a:r>
            <a:r>
              <a:rPr lang="en-US" altLang="zh-CN" dirty="0" err="1"/>
              <a:t>HandlerInterceptor</a:t>
            </a:r>
            <a:r>
              <a:rPr lang="zh-CN" altLang="en-US" dirty="0"/>
              <a:t>接口必须实现该接口下的三个方法</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800" dirty="0" err="1">
                <a:solidFill>
                  <a:srgbClr val="FF6600"/>
                </a:solidFill>
                <a:latin typeface="Arial" charset="0"/>
                <a:ea typeface="隶书" pitchFamily="49" charset="-122"/>
              </a:rPr>
              <a:t>WebRequestInterceptor</a:t>
            </a:r>
            <a:r>
              <a:rPr lang="zh-CN" altLang="en-US" sz="2800" dirty="0">
                <a:solidFill>
                  <a:srgbClr val="FF6600"/>
                </a:solidFill>
                <a:latin typeface="Arial" charset="0"/>
                <a:ea typeface="隶书" pitchFamily="49" charset="-122"/>
              </a:rPr>
              <a:t>接口</a:t>
            </a:r>
          </a:p>
        </p:txBody>
      </p:sp>
      <p:sp>
        <p:nvSpPr>
          <p:cNvPr id="2" name="TextBox 1"/>
          <p:cNvSpPr txBox="1"/>
          <p:nvPr/>
        </p:nvSpPr>
        <p:spPr>
          <a:xfrm>
            <a:off x="107504" y="1381982"/>
            <a:ext cx="9036496" cy="923330"/>
          </a:xfrm>
          <a:prstGeom prst="rect">
            <a:avLst/>
          </a:prstGeom>
          <a:noFill/>
        </p:spPr>
        <p:txBody>
          <a:bodyPr wrap="square" rtlCol="0">
            <a:spAutoFit/>
          </a:bodyPr>
          <a:lstStyle/>
          <a:p>
            <a:r>
              <a:rPr lang="en-US" altLang="zh-CN" dirty="0" err="1"/>
              <a:t>WebRequestInterceptor</a:t>
            </a:r>
            <a:r>
              <a:rPr lang="zh-CN" altLang="en-US" dirty="0"/>
              <a:t>和</a:t>
            </a:r>
            <a:r>
              <a:rPr lang="en-US" altLang="zh-CN" dirty="0" err="1"/>
              <a:t>HandlerInterceptor</a:t>
            </a:r>
            <a:r>
              <a:rPr lang="zh-CN" altLang="en-US" dirty="0"/>
              <a:t>一样，也有三个方法，</a:t>
            </a:r>
            <a:r>
              <a:rPr lang="en-US" altLang="zh-CN" dirty="0" err="1"/>
              <a:t>preHandle</a:t>
            </a:r>
            <a:r>
              <a:rPr lang="zh-CN" altLang="en-US" dirty="0"/>
              <a:t>，</a:t>
            </a:r>
            <a:r>
              <a:rPr lang="en-US" altLang="zh-CN" dirty="0" err="1"/>
              <a:t>postHandle</a:t>
            </a:r>
            <a:r>
              <a:rPr lang="zh-CN" altLang="en-US" dirty="0"/>
              <a:t>，</a:t>
            </a:r>
            <a:r>
              <a:rPr lang="en-US" altLang="zh-CN" dirty="0" err="1"/>
              <a:t>afterCompletion</a:t>
            </a:r>
            <a:r>
              <a:rPr lang="zh-CN" altLang="en-US" dirty="0"/>
              <a:t>，不同的是</a:t>
            </a:r>
            <a:r>
              <a:rPr lang="en-US" altLang="zh-CN" dirty="0" err="1"/>
              <a:t>preHandle</a:t>
            </a:r>
            <a:r>
              <a:rPr lang="zh-CN" altLang="en-US" dirty="0"/>
              <a:t>没有返回值</a:t>
            </a:r>
            <a:r>
              <a:rPr lang="en-US" altLang="zh-CN" dirty="0"/>
              <a:t>,</a:t>
            </a:r>
            <a:r>
              <a:rPr lang="zh-CN" altLang="en-US" dirty="0"/>
              <a:t>而且</a:t>
            </a:r>
            <a:r>
              <a:rPr lang="en-US" altLang="zh-CN" dirty="0" err="1"/>
              <a:t>WebRequestInterceptor</a:t>
            </a:r>
            <a:r>
              <a:rPr lang="zh-CN" altLang="en-US" dirty="0"/>
              <a:t>的三个方法的参数都是</a:t>
            </a:r>
            <a:r>
              <a:rPr lang="en-US" altLang="zh-CN" dirty="0" err="1"/>
              <a:t>WebRequest,WebRequest</a:t>
            </a:r>
            <a:r>
              <a:rPr lang="zh-CN" altLang="en-US" dirty="0"/>
              <a:t>和</a:t>
            </a:r>
            <a:r>
              <a:rPr lang="en-US" altLang="zh-CN" dirty="0" err="1"/>
              <a:t>HttpServletRequest</a:t>
            </a:r>
            <a:r>
              <a:rPr lang="zh-CN" altLang="en-US" dirty="0"/>
              <a:t>用法基本一样。</a:t>
            </a:r>
          </a:p>
        </p:txBody>
      </p:sp>
      <p:graphicFrame>
        <p:nvGraphicFramePr>
          <p:cNvPr id="3" name="表格 2"/>
          <p:cNvGraphicFramePr>
            <a:graphicFrameLocks noGrp="1"/>
          </p:cNvGraphicFramePr>
          <p:nvPr>
            <p:extLst>
              <p:ext uri="{D42A27DB-BD31-4B8C-83A1-F6EECF244321}">
                <p14:modId xmlns:p14="http://schemas.microsoft.com/office/powerpoint/2010/main" val="1805961057"/>
              </p:ext>
            </p:extLst>
          </p:nvPr>
        </p:nvGraphicFramePr>
        <p:xfrm>
          <a:off x="205443" y="2305312"/>
          <a:ext cx="8831052" cy="2642703"/>
        </p:xfrm>
        <a:graphic>
          <a:graphicData uri="http://schemas.openxmlformats.org/drawingml/2006/table">
            <a:tbl>
              <a:tblPr firstRow="1" firstCol="1" bandRow="1">
                <a:tableStyleId>{5C22544A-7EE6-4342-B048-85BDC9FD1C3A}</a:tableStyleId>
              </a:tblPr>
              <a:tblGrid>
                <a:gridCol w="2943342">
                  <a:extLst>
                    <a:ext uri="{9D8B030D-6E8A-4147-A177-3AD203B41FA5}">
                      <a16:colId xmlns:a16="http://schemas.microsoft.com/office/drawing/2014/main" val="20000"/>
                    </a:ext>
                  </a:extLst>
                </a:gridCol>
                <a:gridCol w="1639239">
                  <a:extLst>
                    <a:ext uri="{9D8B030D-6E8A-4147-A177-3AD203B41FA5}">
                      <a16:colId xmlns:a16="http://schemas.microsoft.com/office/drawing/2014/main" val="20001"/>
                    </a:ext>
                  </a:extLst>
                </a:gridCol>
                <a:gridCol w="4248471">
                  <a:extLst>
                    <a:ext uri="{9D8B030D-6E8A-4147-A177-3AD203B41FA5}">
                      <a16:colId xmlns:a16="http://schemas.microsoft.com/office/drawing/2014/main" val="20002"/>
                    </a:ext>
                  </a:extLst>
                </a:gridCol>
              </a:tblGrid>
              <a:tr h="259688">
                <a:tc>
                  <a:txBody>
                    <a:bodyPr/>
                    <a:lstStyle/>
                    <a:p>
                      <a:pPr indent="254000" algn="just">
                        <a:spcBef>
                          <a:spcPts val="120"/>
                        </a:spcBef>
                        <a:spcAft>
                          <a:spcPts val="120"/>
                        </a:spcAft>
                      </a:pPr>
                      <a:r>
                        <a:rPr lang="zh-CN" sz="1400" kern="1000" dirty="0">
                          <a:effectLst/>
                          <a:latin typeface="+mj-ea"/>
                          <a:ea typeface="+mj-ea"/>
                        </a:rPr>
                        <a:t>常量名</a:t>
                      </a:r>
                    </a:p>
                  </a:txBody>
                  <a:tcPr marL="68580" marR="68580" marT="0" marB="0"/>
                </a:tc>
                <a:tc>
                  <a:txBody>
                    <a:bodyPr/>
                    <a:lstStyle/>
                    <a:p>
                      <a:pPr indent="254000" algn="just">
                        <a:spcBef>
                          <a:spcPts val="120"/>
                        </a:spcBef>
                        <a:spcAft>
                          <a:spcPts val="120"/>
                        </a:spcAft>
                      </a:pPr>
                      <a:r>
                        <a:rPr lang="zh-CN" sz="1400" kern="1000">
                          <a:effectLst/>
                          <a:latin typeface="+mj-ea"/>
                          <a:ea typeface="+mj-ea"/>
                        </a:rPr>
                        <a:t>真实值</a:t>
                      </a:r>
                    </a:p>
                  </a:txBody>
                  <a:tcPr marL="68580" marR="68580" marT="0" marB="0"/>
                </a:tc>
                <a:tc>
                  <a:txBody>
                    <a:bodyPr/>
                    <a:lstStyle/>
                    <a:p>
                      <a:pPr indent="254000" algn="just">
                        <a:spcBef>
                          <a:spcPts val="120"/>
                        </a:spcBef>
                        <a:spcAft>
                          <a:spcPts val="120"/>
                        </a:spcAft>
                      </a:pPr>
                      <a:r>
                        <a:rPr lang="zh-CN" sz="1400" kern="1000" dirty="0">
                          <a:effectLst/>
                          <a:latin typeface="+mj-ea"/>
                          <a:ea typeface="+mj-ea"/>
                        </a:rPr>
                        <a:t>作用</a:t>
                      </a:r>
                    </a:p>
                  </a:txBody>
                  <a:tcPr marL="68580" marR="68580" marT="0" marB="0"/>
                </a:tc>
                <a:extLst>
                  <a:ext uri="{0D108BD9-81ED-4DB2-BD59-A6C34878D82A}">
                    <a16:rowId xmlns:a16="http://schemas.microsoft.com/office/drawing/2014/main" val="10000"/>
                  </a:ext>
                </a:extLst>
              </a:tr>
              <a:tr h="305515">
                <a:tc>
                  <a:txBody>
                    <a:bodyPr/>
                    <a:lstStyle/>
                    <a:p>
                      <a:pPr indent="127000" algn="just">
                        <a:spcAft>
                          <a:spcPts val="0"/>
                        </a:spcAft>
                      </a:pPr>
                      <a:r>
                        <a:rPr lang="en-US" sz="1400" kern="1000" dirty="0" err="1">
                          <a:effectLst/>
                          <a:latin typeface="+mj-ea"/>
                          <a:ea typeface="+mj-ea"/>
                        </a:rPr>
                        <a:t>SCOPE_REQUEST</a:t>
                      </a:r>
                      <a:endParaRPr lang="zh-CN" sz="1400" kern="1000" dirty="0">
                        <a:effectLst/>
                        <a:latin typeface="+mj-ea"/>
                        <a:ea typeface="+mj-ea"/>
                      </a:endParaRPr>
                    </a:p>
                  </a:txBody>
                  <a:tcPr marL="68580" marR="68580" marT="0" marB="0"/>
                </a:tc>
                <a:tc>
                  <a:txBody>
                    <a:bodyPr/>
                    <a:lstStyle/>
                    <a:p>
                      <a:pPr indent="127000" algn="just">
                        <a:spcAft>
                          <a:spcPts val="0"/>
                        </a:spcAft>
                      </a:pPr>
                      <a:r>
                        <a:rPr lang="en-US" sz="1400" kern="1000" dirty="0">
                          <a:effectLst/>
                          <a:latin typeface="+mj-ea"/>
                          <a:ea typeface="+mj-ea"/>
                        </a:rPr>
                        <a:t>0</a:t>
                      </a:r>
                      <a:endParaRPr lang="zh-CN" sz="1400" kern="1000" dirty="0">
                        <a:effectLst/>
                        <a:latin typeface="+mj-ea"/>
                        <a:ea typeface="+mj-ea"/>
                      </a:endParaRPr>
                    </a:p>
                  </a:txBody>
                  <a:tcPr marL="68580" marR="68580" marT="0" marB="0"/>
                </a:tc>
                <a:tc>
                  <a:txBody>
                    <a:bodyPr/>
                    <a:lstStyle/>
                    <a:p>
                      <a:pPr indent="254000" algn="just">
                        <a:spcBef>
                          <a:spcPts val="120"/>
                        </a:spcBef>
                        <a:spcAft>
                          <a:spcPts val="120"/>
                        </a:spcAft>
                      </a:pPr>
                      <a:r>
                        <a:rPr lang="zh-CN" sz="1400" kern="1000">
                          <a:effectLst/>
                          <a:latin typeface="+mj-ea"/>
                          <a:ea typeface="+mj-ea"/>
                        </a:rPr>
                        <a:t>代表只有在</a:t>
                      </a:r>
                      <a:r>
                        <a:rPr lang="en-US" sz="1400" kern="1000">
                          <a:effectLst/>
                          <a:latin typeface="+mj-ea"/>
                          <a:ea typeface="+mj-ea"/>
                        </a:rPr>
                        <a:t>request</a:t>
                      </a:r>
                      <a:r>
                        <a:rPr lang="zh-CN" sz="1400" kern="1000">
                          <a:effectLst/>
                          <a:latin typeface="+mj-ea"/>
                          <a:ea typeface="+mj-ea"/>
                        </a:rPr>
                        <a:t>中可以访问</a:t>
                      </a:r>
                    </a:p>
                  </a:txBody>
                  <a:tcPr marL="68580" marR="68580" marT="0" marB="0"/>
                </a:tc>
                <a:extLst>
                  <a:ext uri="{0D108BD9-81ED-4DB2-BD59-A6C34878D82A}">
                    <a16:rowId xmlns:a16="http://schemas.microsoft.com/office/drawing/2014/main" val="10001"/>
                  </a:ext>
                </a:extLst>
              </a:tr>
              <a:tr h="1038750">
                <a:tc>
                  <a:txBody>
                    <a:bodyPr/>
                    <a:lstStyle/>
                    <a:p>
                      <a:pPr indent="127000" algn="just">
                        <a:spcAft>
                          <a:spcPts val="0"/>
                        </a:spcAft>
                      </a:pPr>
                      <a:r>
                        <a:rPr lang="en-US" sz="1400" kern="1000">
                          <a:effectLst/>
                          <a:latin typeface="+mj-ea"/>
                          <a:ea typeface="+mj-ea"/>
                        </a:rPr>
                        <a:t>SCOPE_SESSION</a:t>
                      </a:r>
                      <a:endParaRPr lang="zh-CN" sz="1400" kern="1000">
                        <a:effectLst/>
                        <a:latin typeface="+mj-ea"/>
                        <a:ea typeface="+mj-ea"/>
                      </a:endParaRPr>
                    </a:p>
                  </a:txBody>
                  <a:tcPr marL="68580" marR="68580" marT="0" marB="0"/>
                </a:tc>
                <a:tc>
                  <a:txBody>
                    <a:bodyPr/>
                    <a:lstStyle/>
                    <a:p>
                      <a:pPr indent="127000" algn="just">
                        <a:spcAft>
                          <a:spcPts val="0"/>
                        </a:spcAft>
                      </a:pPr>
                      <a:r>
                        <a:rPr lang="en-US" sz="1400" kern="1000" dirty="0">
                          <a:effectLst/>
                          <a:latin typeface="+mj-ea"/>
                          <a:ea typeface="+mj-ea"/>
                        </a:rPr>
                        <a:t>1</a:t>
                      </a:r>
                      <a:endParaRPr lang="zh-CN" sz="1400" kern="1000" dirty="0">
                        <a:effectLst/>
                        <a:latin typeface="+mj-ea"/>
                        <a:ea typeface="+mj-ea"/>
                      </a:endParaRPr>
                    </a:p>
                  </a:txBody>
                  <a:tcPr marL="68580" marR="68580" marT="0" marB="0"/>
                </a:tc>
                <a:tc>
                  <a:txBody>
                    <a:bodyPr/>
                    <a:lstStyle/>
                    <a:p>
                      <a:pPr indent="254000" algn="just">
                        <a:spcBef>
                          <a:spcPts val="120"/>
                        </a:spcBef>
                        <a:spcAft>
                          <a:spcPts val="120"/>
                        </a:spcAft>
                      </a:pPr>
                      <a:r>
                        <a:rPr lang="zh-CN" sz="1400" kern="1000" dirty="0">
                          <a:effectLst/>
                          <a:latin typeface="+mj-ea"/>
                          <a:ea typeface="+mj-ea"/>
                        </a:rPr>
                        <a:t>如果环境允许它代表一个局部的隔离的</a:t>
                      </a:r>
                      <a:r>
                        <a:rPr lang="en-US" sz="1400" kern="1000" dirty="0">
                          <a:effectLst/>
                          <a:latin typeface="+mj-ea"/>
                          <a:ea typeface="+mj-ea"/>
                        </a:rPr>
                        <a:t>session</a:t>
                      </a:r>
                      <a:r>
                        <a:rPr lang="zh-CN" sz="1400" kern="1000" dirty="0">
                          <a:effectLst/>
                          <a:latin typeface="+mj-ea"/>
                          <a:ea typeface="+mj-ea"/>
                        </a:rPr>
                        <a:t>，否则就代表普通的</a:t>
                      </a:r>
                      <a:r>
                        <a:rPr lang="en-US" sz="1400" kern="1000" dirty="0">
                          <a:effectLst/>
                          <a:latin typeface="+mj-ea"/>
                          <a:ea typeface="+mj-ea"/>
                        </a:rPr>
                        <a:t>session</a:t>
                      </a:r>
                      <a:r>
                        <a:rPr lang="zh-CN" sz="1400" kern="1000" dirty="0">
                          <a:effectLst/>
                          <a:latin typeface="+mj-ea"/>
                          <a:ea typeface="+mj-ea"/>
                        </a:rPr>
                        <a:t>，并且该</a:t>
                      </a:r>
                      <a:r>
                        <a:rPr lang="en-US" sz="1400" kern="1000" dirty="0">
                          <a:effectLst/>
                          <a:latin typeface="+mj-ea"/>
                          <a:ea typeface="+mj-ea"/>
                        </a:rPr>
                        <a:t>session</a:t>
                      </a:r>
                      <a:r>
                        <a:rPr lang="zh-CN" sz="1400" kern="1000" dirty="0">
                          <a:effectLst/>
                          <a:latin typeface="+mj-ea"/>
                          <a:ea typeface="+mj-ea"/>
                        </a:rPr>
                        <a:t>范围内而可以访问</a:t>
                      </a:r>
                    </a:p>
                  </a:txBody>
                  <a:tcPr marL="68580" marR="68580" marT="0" marB="0"/>
                </a:tc>
                <a:extLst>
                  <a:ext uri="{0D108BD9-81ED-4DB2-BD59-A6C34878D82A}">
                    <a16:rowId xmlns:a16="http://schemas.microsoft.com/office/drawing/2014/main" val="10002"/>
                  </a:ext>
                </a:extLst>
              </a:tr>
              <a:tr h="1038750">
                <a:tc>
                  <a:txBody>
                    <a:bodyPr/>
                    <a:lstStyle/>
                    <a:p>
                      <a:pPr indent="127000" algn="just">
                        <a:spcAft>
                          <a:spcPts val="0"/>
                        </a:spcAft>
                      </a:pPr>
                      <a:r>
                        <a:rPr lang="en-US" sz="1400" kern="1000">
                          <a:effectLst/>
                          <a:latin typeface="+mj-ea"/>
                          <a:ea typeface="+mj-ea"/>
                        </a:rPr>
                        <a:t>SCOPE_GLOBAL_SESSION</a:t>
                      </a:r>
                      <a:endParaRPr lang="zh-CN" sz="1400" kern="1000">
                        <a:effectLst/>
                        <a:latin typeface="+mj-ea"/>
                        <a:ea typeface="+mj-ea"/>
                      </a:endParaRPr>
                    </a:p>
                  </a:txBody>
                  <a:tcPr marL="68580" marR="68580" marT="0" marB="0"/>
                </a:tc>
                <a:tc>
                  <a:txBody>
                    <a:bodyPr/>
                    <a:lstStyle/>
                    <a:p>
                      <a:pPr indent="127000" algn="just">
                        <a:spcAft>
                          <a:spcPts val="0"/>
                        </a:spcAft>
                      </a:pPr>
                      <a:r>
                        <a:rPr lang="en-US" sz="1400" kern="1000">
                          <a:effectLst/>
                          <a:latin typeface="+mj-ea"/>
                          <a:ea typeface="+mj-ea"/>
                        </a:rPr>
                        <a:t>2</a:t>
                      </a:r>
                      <a:endParaRPr lang="zh-CN" sz="1400" kern="1000">
                        <a:effectLst/>
                        <a:latin typeface="+mj-ea"/>
                        <a:ea typeface="+mj-ea"/>
                      </a:endParaRPr>
                    </a:p>
                  </a:txBody>
                  <a:tcPr marL="68580" marR="68580" marT="0" marB="0"/>
                </a:tc>
                <a:tc>
                  <a:txBody>
                    <a:bodyPr/>
                    <a:lstStyle/>
                    <a:p>
                      <a:pPr indent="254000" algn="just">
                        <a:spcBef>
                          <a:spcPts val="120"/>
                        </a:spcBef>
                        <a:spcAft>
                          <a:spcPts val="120"/>
                        </a:spcAft>
                      </a:pPr>
                      <a:r>
                        <a:rPr lang="zh-CN" sz="1400" kern="1000" dirty="0">
                          <a:effectLst/>
                          <a:latin typeface="+mj-ea"/>
                          <a:ea typeface="+mj-ea"/>
                        </a:rPr>
                        <a:t>如果环境允许，它代表一个全局共享的</a:t>
                      </a:r>
                      <a:r>
                        <a:rPr lang="en-US" sz="1400" kern="1000" dirty="0">
                          <a:effectLst/>
                          <a:latin typeface="+mj-ea"/>
                          <a:ea typeface="+mj-ea"/>
                        </a:rPr>
                        <a:t>session</a:t>
                      </a:r>
                      <a:r>
                        <a:rPr lang="zh-CN" sz="1400" kern="1000" dirty="0">
                          <a:effectLst/>
                          <a:latin typeface="+mj-ea"/>
                          <a:ea typeface="+mj-ea"/>
                        </a:rPr>
                        <a:t>，否则就代表普通的</a:t>
                      </a:r>
                      <a:r>
                        <a:rPr lang="en-US" sz="1400" kern="1000" dirty="0">
                          <a:effectLst/>
                          <a:latin typeface="+mj-ea"/>
                          <a:ea typeface="+mj-ea"/>
                        </a:rPr>
                        <a:t>session</a:t>
                      </a:r>
                      <a:r>
                        <a:rPr lang="zh-CN" sz="1400" kern="1000" dirty="0">
                          <a:effectLst/>
                          <a:latin typeface="+mj-ea"/>
                          <a:ea typeface="+mj-ea"/>
                        </a:rPr>
                        <a:t>，并且在该</a:t>
                      </a:r>
                      <a:r>
                        <a:rPr lang="en-US" sz="1400" kern="1000" dirty="0">
                          <a:effectLst/>
                          <a:latin typeface="+mj-ea"/>
                          <a:ea typeface="+mj-ea"/>
                        </a:rPr>
                        <a:t>session</a:t>
                      </a:r>
                      <a:r>
                        <a:rPr lang="zh-CN" sz="1400" kern="1000" dirty="0">
                          <a:effectLst/>
                          <a:latin typeface="+mj-ea"/>
                          <a:ea typeface="+mj-ea"/>
                        </a:rPr>
                        <a:t>范围内可以访问</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800" dirty="0">
                <a:solidFill>
                  <a:srgbClr val="FF6600"/>
                </a:solidFill>
                <a:latin typeface="Arial" charset="0"/>
                <a:ea typeface="隶书" pitchFamily="49" charset="-122"/>
              </a:rPr>
              <a:t>Controller</a:t>
            </a:r>
            <a:r>
              <a:rPr lang="zh-CN" altLang="en-US" sz="2800" dirty="0">
                <a:solidFill>
                  <a:srgbClr val="FF6600"/>
                </a:solidFill>
                <a:latin typeface="Arial" charset="0"/>
                <a:ea typeface="隶书" pitchFamily="49" charset="-122"/>
              </a:rPr>
              <a:t>与</a:t>
            </a:r>
            <a:r>
              <a:rPr lang="en-US" altLang="zh-CN" sz="2800" dirty="0" err="1">
                <a:solidFill>
                  <a:srgbClr val="FF6600"/>
                </a:solidFill>
                <a:latin typeface="Arial" charset="0"/>
                <a:ea typeface="隶书" pitchFamily="49" charset="-122"/>
              </a:rPr>
              <a:t>RequestMapping</a:t>
            </a:r>
            <a:endParaRPr lang="zh-CN" altLang="en-US" sz="2800" dirty="0">
              <a:solidFill>
                <a:srgbClr val="FF6600"/>
              </a:solidFill>
              <a:latin typeface="Arial" charset="0"/>
              <a:ea typeface="隶书" pitchFamily="49" charset="-122"/>
            </a:endParaRPr>
          </a:p>
        </p:txBody>
      </p:sp>
      <p:sp>
        <p:nvSpPr>
          <p:cNvPr id="2" name="矩形 1"/>
          <p:cNvSpPr/>
          <p:nvPr/>
        </p:nvSpPr>
        <p:spPr>
          <a:xfrm>
            <a:off x="1259632" y="1851670"/>
            <a:ext cx="6264696" cy="2031325"/>
          </a:xfrm>
          <a:prstGeom prst="rect">
            <a:avLst/>
          </a:prstGeom>
        </p:spPr>
        <p:txBody>
          <a:bodyPr wrap="square">
            <a:spAutoFit/>
          </a:bodyPr>
          <a:lstStyle/>
          <a:p>
            <a:pPr lvl="0"/>
            <a:r>
              <a:rPr lang="en-US" altLang="zh-CN" dirty="0"/>
              <a:t>@Controller</a:t>
            </a:r>
            <a:endParaRPr lang="zh-CN" altLang="zh-CN" dirty="0"/>
          </a:p>
          <a:p>
            <a:pPr lvl="0"/>
            <a:r>
              <a:rPr lang="en-US" altLang="zh-CN" b="1" dirty="0"/>
              <a:t>public</a:t>
            </a:r>
            <a:r>
              <a:rPr lang="en-US" altLang="zh-CN" dirty="0"/>
              <a:t> </a:t>
            </a:r>
            <a:r>
              <a:rPr lang="en-US" altLang="zh-CN" b="1" dirty="0"/>
              <a:t>class</a:t>
            </a:r>
            <a:r>
              <a:rPr lang="en-US" altLang="zh-CN" dirty="0"/>
              <a:t> </a:t>
            </a:r>
            <a:r>
              <a:rPr lang="en-US" altLang="zh-CN" dirty="0" err="1"/>
              <a:t>UsersController</a:t>
            </a:r>
            <a:r>
              <a:rPr lang="en-US" altLang="zh-CN" dirty="0"/>
              <a:t> {	</a:t>
            </a:r>
            <a:endParaRPr lang="zh-CN" altLang="zh-CN" dirty="0"/>
          </a:p>
          <a:p>
            <a:pPr lvl="0"/>
            <a:r>
              <a:rPr lang="en-US" altLang="zh-CN" dirty="0"/>
              <a:t>	@</a:t>
            </a:r>
            <a:r>
              <a:rPr lang="en-US" altLang="zh-CN" dirty="0" err="1"/>
              <a:t>RequestMapping</a:t>
            </a:r>
            <a:r>
              <a:rPr lang="en-US" altLang="zh-CN" dirty="0"/>
              <a:t>("/</a:t>
            </a:r>
            <a:r>
              <a:rPr lang="en-US" altLang="zh-CN" dirty="0" err="1"/>
              <a:t>getAllUser</a:t>
            </a:r>
            <a:r>
              <a:rPr lang="en-US" altLang="zh-CN" dirty="0"/>
              <a:t>")</a:t>
            </a:r>
            <a:endParaRPr lang="zh-CN" altLang="zh-CN" dirty="0"/>
          </a:p>
          <a:p>
            <a:pPr lvl="0"/>
            <a:r>
              <a:rPr lang="en-US" altLang="zh-CN" dirty="0"/>
              <a:t>	</a:t>
            </a:r>
            <a:r>
              <a:rPr lang="en-US" altLang="zh-CN" b="1" dirty="0"/>
              <a:t>public</a:t>
            </a:r>
            <a:r>
              <a:rPr lang="en-US" altLang="zh-CN" dirty="0"/>
              <a:t> </a:t>
            </a:r>
            <a:r>
              <a:rPr lang="en-US" altLang="zh-CN" dirty="0" err="1"/>
              <a:t>ModelAndView</a:t>
            </a:r>
            <a:r>
              <a:rPr lang="en-US" altLang="zh-CN" dirty="0"/>
              <a:t> </a:t>
            </a:r>
            <a:r>
              <a:rPr lang="en-US" altLang="zh-CN" dirty="0" err="1"/>
              <a:t>getAllUser</a:t>
            </a:r>
            <a:r>
              <a:rPr lang="en-US" altLang="zh-CN" dirty="0"/>
              <a:t>() </a:t>
            </a:r>
            <a:r>
              <a:rPr lang="en-US" altLang="zh-CN" b="1" dirty="0"/>
              <a:t>throws</a:t>
            </a:r>
            <a:r>
              <a:rPr lang="en-US" altLang="zh-CN" dirty="0"/>
              <a:t> Exception {</a:t>
            </a:r>
            <a:endParaRPr lang="zh-CN" altLang="zh-CN" dirty="0"/>
          </a:p>
          <a:p>
            <a:pPr lvl="0"/>
            <a:r>
              <a:rPr lang="en-US" altLang="zh-CN" dirty="0"/>
              <a:t>		}	</a:t>
            </a:r>
            <a:endParaRPr lang="zh-CN" altLang="zh-CN" dirty="0"/>
          </a:p>
          <a:p>
            <a:pPr lvl="0"/>
            <a:r>
              <a:rPr lang="en-US" altLang="zh-CN" dirty="0"/>
              <a:t>	</a:t>
            </a:r>
            <a:endParaRPr lang="zh-CN" altLang="zh-CN" dirty="0"/>
          </a:p>
          <a:p>
            <a:pPr lvl="0"/>
            <a:r>
              <a:rPr lang="en-US" altLang="zh-CN" dirty="0"/>
              <a:t>}</a:t>
            </a:r>
            <a:endParaRPr lang="zh-CN" altLang="zh-CN" dirty="0"/>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8	</a:t>
            </a:r>
            <a:r>
              <a:rPr lang="en-US" altLang="zh-CN" sz="1500" b="1" dirty="0" err="1">
                <a:solidFill>
                  <a:schemeClr val="bg1"/>
                </a:solidFill>
                <a:latin typeface="Arial" charset="0"/>
                <a:ea typeface="黑体" pitchFamily="49" charset="-122"/>
              </a:rPr>
              <a:t>SpringMVC</a:t>
            </a:r>
            <a:r>
              <a:rPr lang="zh-CN" altLang="en-US" sz="1500" b="1" dirty="0">
                <a:solidFill>
                  <a:schemeClr val="bg1"/>
                </a:solidFill>
                <a:latin typeface="Arial" charset="0"/>
                <a:ea typeface="黑体" pitchFamily="49" charset="-122"/>
              </a:rPr>
              <a:t>的其他操作</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利用</a:t>
            </a:r>
            <a:r>
              <a:rPr lang="en-US" altLang="zh-CN" sz="2800" dirty="0" err="1">
                <a:solidFill>
                  <a:srgbClr val="FF6600"/>
                </a:solidFill>
                <a:latin typeface="Arial" charset="0"/>
                <a:ea typeface="隶书" pitchFamily="49" charset="-122"/>
              </a:rPr>
              <a:t>SpringMVC</a:t>
            </a:r>
            <a:r>
              <a:rPr lang="zh-CN" altLang="en-US" sz="2800" dirty="0">
                <a:solidFill>
                  <a:srgbClr val="FF6600"/>
                </a:solidFill>
                <a:latin typeface="Arial" charset="0"/>
                <a:ea typeface="隶书" pitchFamily="49" charset="-122"/>
              </a:rPr>
              <a:t>上传文件</a:t>
            </a: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381" y="3981425"/>
            <a:ext cx="21050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51520" y="1779662"/>
            <a:ext cx="8784976" cy="2031325"/>
          </a:xfrm>
          <a:prstGeom prst="rect">
            <a:avLst/>
          </a:prstGeom>
          <a:noFill/>
        </p:spPr>
        <p:txBody>
          <a:bodyPr wrap="square" rtlCol="0">
            <a:spAutoFit/>
          </a:bodyPr>
          <a:lstStyle/>
          <a:p>
            <a:r>
              <a:rPr lang="zh-CN" altLang="en-US" dirty="0"/>
              <a:t>使用</a:t>
            </a:r>
            <a:r>
              <a:rPr lang="en-US" altLang="zh-CN" dirty="0" err="1"/>
              <a:t>SpringMVC</a:t>
            </a:r>
            <a:r>
              <a:rPr lang="zh-CN" altLang="en-US" dirty="0"/>
              <a:t>框架完成上传文件与</a:t>
            </a:r>
            <a:r>
              <a:rPr lang="en-US" altLang="zh-CN" dirty="0" err="1"/>
              <a:t>JSP</a:t>
            </a:r>
            <a:r>
              <a:rPr lang="en-US" altLang="zh-CN" dirty="0"/>
              <a:t>/Servlet</a:t>
            </a:r>
            <a:r>
              <a:rPr lang="zh-CN" altLang="en-US" dirty="0"/>
              <a:t>一样，我们都需要在</a:t>
            </a:r>
            <a:r>
              <a:rPr lang="en-US" altLang="zh-CN" dirty="0" err="1"/>
              <a:t>JSP</a:t>
            </a:r>
            <a:r>
              <a:rPr lang="zh-CN" altLang="en-US" dirty="0"/>
              <a:t>页面使用</a:t>
            </a:r>
            <a:r>
              <a:rPr lang="en-US" altLang="zh-CN" dirty="0"/>
              <a:t>file</a:t>
            </a:r>
            <a:r>
              <a:rPr lang="zh-CN" altLang="en-US" dirty="0"/>
              <a:t>元素，还获取要上传的文件。</a:t>
            </a:r>
            <a:endParaRPr lang="en-US" altLang="zh-CN" dirty="0"/>
          </a:p>
          <a:p>
            <a:r>
              <a:rPr lang="zh-CN" altLang="en-US" dirty="0"/>
              <a:t>不同点在于我们需要在</a:t>
            </a:r>
            <a:r>
              <a:rPr lang="en-US" altLang="zh-CN" dirty="0" err="1"/>
              <a:t>SpringMVC</a:t>
            </a:r>
            <a:r>
              <a:rPr lang="zh-CN" altLang="en-US" dirty="0"/>
              <a:t>的配置文件中配置一个多文件类型的解析器“</a:t>
            </a:r>
            <a:r>
              <a:rPr lang="en-US" altLang="zh-CN" dirty="0" err="1"/>
              <a:t>CommonsMultipartResolver</a:t>
            </a:r>
            <a:r>
              <a:rPr lang="zh-CN" altLang="en-US" dirty="0"/>
              <a:t>”。</a:t>
            </a:r>
            <a:endParaRPr lang="en-US" altLang="zh-CN" dirty="0"/>
          </a:p>
          <a:p>
            <a:endParaRPr lang="en-US" altLang="zh-CN" dirty="0"/>
          </a:p>
          <a:p>
            <a:endParaRPr lang="en-US" altLang="zh-CN" dirty="0"/>
          </a:p>
          <a:p>
            <a:r>
              <a:rPr lang="zh-CN" altLang="en-US" dirty="0">
                <a:solidFill>
                  <a:srgbClr val="FF0000"/>
                </a:solidFill>
              </a:rPr>
              <a:t>另外还需要注意，要完成文件上传功能，别忘了要导入一下两个</a:t>
            </a:r>
            <a:r>
              <a:rPr lang="en-US" altLang="zh-CN" dirty="0">
                <a:solidFill>
                  <a:srgbClr val="FF0000"/>
                </a:solidFill>
              </a:rPr>
              <a:t>jar</a:t>
            </a:r>
            <a:r>
              <a:rPr lang="zh-CN" altLang="en-US" dirty="0">
                <a:solidFill>
                  <a:srgbClr val="FF0000"/>
                </a:solidFill>
              </a:rPr>
              <a:t>包。</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静态资源访问问题</a:t>
            </a:r>
          </a:p>
        </p:txBody>
      </p:sp>
      <p:sp>
        <p:nvSpPr>
          <p:cNvPr id="2" name="矩形 1"/>
          <p:cNvSpPr/>
          <p:nvPr/>
        </p:nvSpPr>
        <p:spPr>
          <a:xfrm>
            <a:off x="1043608" y="2211710"/>
            <a:ext cx="6480720" cy="1200329"/>
          </a:xfrm>
          <a:prstGeom prst="rect">
            <a:avLst/>
          </a:prstGeom>
        </p:spPr>
        <p:txBody>
          <a:bodyPr wrap="square">
            <a:spAutoFit/>
          </a:bodyPr>
          <a:lstStyle/>
          <a:p>
            <a:pPr lvl="0"/>
            <a:r>
              <a:rPr lang="en-US" altLang="zh-CN" dirty="0"/>
              <a:t>&lt;</a:t>
            </a:r>
            <a:r>
              <a:rPr lang="en-US" altLang="zh-CN" dirty="0" err="1"/>
              <a:t>mvc:resources</a:t>
            </a:r>
            <a:r>
              <a:rPr lang="en-US" altLang="zh-CN" dirty="0"/>
              <a:t> location=</a:t>
            </a:r>
            <a:r>
              <a:rPr lang="en-US" altLang="zh-CN" i="1" dirty="0"/>
              <a:t>"/WEB-INF/</a:t>
            </a:r>
            <a:r>
              <a:rPr lang="en-US" altLang="zh-CN" i="1" dirty="0" err="1"/>
              <a:t>jsp</a:t>
            </a:r>
            <a:r>
              <a:rPr lang="en-US" altLang="zh-CN" i="1" dirty="0"/>
              <a:t>"</a:t>
            </a:r>
            <a:r>
              <a:rPr lang="en-US" altLang="zh-CN" dirty="0"/>
              <a:t> mapping=</a:t>
            </a:r>
            <a:r>
              <a:rPr lang="en-US" altLang="zh-CN" i="1" dirty="0"/>
              <a:t>"/</a:t>
            </a:r>
            <a:r>
              <a:rPr lang="en-US" altLang="zh-CN" i="1" dirty="0" err="1"/>
              <a:t>jsp</a:t>
            </a:r>
            <a:r>
              <a:rPr lang="en-US" altLang="zh-CN" i="1" dirty="0"/>
              <a:t>/**"</a:t>
            </a:r>
            <a:r>
              <a:rPr lang="en-US" altLang="zh-CN" dirty="0"/>
              <a:t>/&gt;</a:t>
            </a:r>
            <a:endParaRPr lang="zh-CN" altLang="zh-CN" dirty="0"/>
          </a:p>
          <a:p>
            <a:pPr lvl="0"/>
            <a:r>
              <a:rPr lang="en-US" altLang="zh-CN" dirty="0"/>
              <a:t>&lt;</a:t>
            </a:r>
            <a:r>
              <a:rPr lang="en-US" altLang="zh-CN" dirty="0" err="1"/>
              <a:t>mvc:resources</a:t>
            </a:r>
            <a:r>
              <a:rPr lang="en-US" altLang="zh-CN" dirty="0"/>
              <a:t> location=</a:t>
            </a:r>
            <a:r>
              <a:rPr lang="en-US" altLang="zh-CN" i="1" dirty="0"/>
              <a:t>"/WEB-INF/</a:t>
            </a:r>
            <a:r>
              <a:rPr lang="en-US" altLang="zh-CN" i="1" dirty="0" err="1"/>
              <a:t>js</a:t>
            </a:r>
            <a:r>
              <a:rPr lang="en-US" altLang="zh-CN" i="1" dirty="0"/>
              <a:t>"</a:t>
            </a:r>
            <a:r>
              <a:rPr lang="en-US" altLang="zh-CN" dirty="0"/>
              <a:t> mapping=</a:t>
            </a:r>
            <a:r>
              <a:rPr lang="en-US" altLang="zh-CN" i="1" dirty="0"/>
              <a:t>"/</a:t>
            </a:r>
            <a:r>
              <a:rPr lang="en-US" altLang="zh-CN" i="1" dirty="0" err="1"/>
              <a:t>js</a:t>
            </a:r>
            <a:r>
              <a:rPr lang="en-US" altLang="zh-CN" i="1" dirty="0"/>
              <a:t>/**"</a:t>
            </a:r>
            <a:r>
              <a:rPr lang="en-US" altLang="zh-CN" dirty="0"/>
              <a:t>/&gt;</a:t>
            </a:r>
            <a:endParaRPr lang="zh-CN" altLang="zh-CN" dirty="0"/>
          </a:p>
          <a:p>
            <a:pPr lvl="0"/>
            <a:r>
              <a:rPr lang="en-US" altLang="zh-CN" dirty="0"/>
              <a:t>&lt;</a:t>
            </a:r>
            <a:r>
              <a:rPr lang="en-US" altLang="zh-CN" dirty="0" err="1"/>
              <a:t>mvc:resources</a:t>
            </a:r>
            <a:r>
              <a:rPr lang="en-US" altLang="zh-CN" dirty="0"/>
              <a:t> location=</a:t>
            </a:r>
            <a:r>
              <a:rPr lang="en-US" altLang="zh-CN" i="1" dirty="0"/>
              <a:t>"/WEB-INF/</a:t>
            </a:r>
            <a:r>
              <a:rPr lang="en-US" altLang="zh-CN" i="1" dirty="0" err="1"/>
              <a:t>css</a:t>
            </a:r>
            <a:r>
              <a:rPr lang="en-US" altLang="zh-CN" i="1" dirty="0"/>
              <a:t>"</a:t>
            </a:r>
            <a:r>
              <a:rPr lang="en-US" altLang="zh-CN" dirty="0"/>
              <a:t> mapping=</a:t>
            </a:r>
            <a:r>
              <a:rPr lang="en-US" altLang="zh-CN" i="1" dirty="0"/>
              <a:t>"/</a:t>
            </a:r>
            <a:r>
              <a:rPr lang="en-US" altLang="zh-CN" i="1" dirty="0" err="1"/>
              <a:t>css</a:t>
            </a:r>
            <a:r>
              <a:rPr lang="en-US" altLang="zh-CN" i="1" dirty="0"/>
              <a:t>/**"</a:t>
            </a:r>
            <a:r>
              <a:rPr lang="en-US" altLang="zh-CN" dirty="0"/>
              <a:t>/&gt;</a:t>
            </a:r>
            <a:endParaRPr lang="zh-CN" altLang="zh-CN" dirty="0"/>
          </a:p>
          <a:p>
            <a:pPr lvl="0"/>
            <a:r>
              <a:rPr lang="en-US" altLang="zh-CN" dirty="0"/>
              <a:t>&lt;</a:t>
            </a:r>
            <a:r>
              <a:rPr lang="en-US" altLang="zh-CN" dirty="0" err="1"/>
              <a:t>mvc:resources</a:t>
            </a:r>
            <a:r>
              <a:rPr lang="en-US" altLang="zh-CN" dirty="0"/>
              <a:t> location=</a:t>
            </a:r>
            <a:r>
              <a:rPr lang="en-US" altLang="zh-CN" i="1" dirty="0"/>
              <a:t>"/WEB-INF/</a:t>
            </a:r>
            <a:r>
              <a:rPr lang="en-US" altLang="zh-CN" i="1" dirty="0" err="1"/>
              <a:t>img</a:t>
            </a:r>
            <a:r>
              <a:rPr lang="en-US" altLang="zh-CN" i="1" dirty="0"/>
              <a:t>"</a:t>
            </a:r>
            <a:r>
              <a:rPr lang="en-US" altLang="zh-CN" dirty="0"/>
              <a:t> mapping=</a:t>
            </a:r>
            <a:r>
              <a:rPr lang="en-US" altLang="zh-CN" i="1" dirty="0"/>
              <a:t>"/</a:t>
            </a:r>
            <a:r>
              <a:rPr lang="en-US" altLang="zh-CN" i="1" dirty="0" err="1"/>
              <a:t>img</a:t>
            </a:r>
            <a:r>
              <a:rPr lang="en-US" altLang="zh-CN" i="1" dirty="0"/>
              <a:t>/**"</a:t>
            </a:r>
            <a:r>
              <a:rPr lang="en-US" altLang="zh-CN" dirty="0"/>
              <a:t>/&gt;</a:t>
            </a:r>
            <a:endParaRPr lang="zh-CN" altLang="zh-CN" dirty="0"/>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390736" cy="1731243"/>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本章向读者介绍了一种非常流行的</a:t>
            </a:r>
            <a:r>
              <a:rPr lang="en-US" altLang="zh-CN" b="1" dirty="0">
                <a:solidFill>
                  <a:schemeClr val="bg2">
                    <a:lumMod val="25000"/>
                  </a:schemeClr>
                </a:solidFill>
                <a:latin typeface="+mn-ea"/>
              </a:rPr>
              <a:t>MVC</a:t>
            </a:r>
            <a:r>
              <a:rPr lang="zh-CN" altLang="en-US" b="1" dirty="0">
                <a:solidFill>
                  <a:schemeClr val="bg2">
                    <a:lumMod val="25000"/>
                  </a:schemeClr>
                </a:solidFill>
                <a:latin typeface="+mn-ea"/>
              </a:rPr>
              <a:t>模型解决方案</a:t>
            </a:r>
            <a:r>
              <a:rPr lang="en-US" altLang="zh-CN" b="1" dirty="0">
                <a:solidFill>
                  <a:schemeClr val="bg2">
                    <a:lumMod val="25000"/>
                  </a:schemeClr>
                </a:solidFill>
                <a:latin typeface="+mn-ea"/>
              </a:rPr>
              <a:t>——</a:t>
            </a:r>
            <a:r>
              <a:rPr lang="en-US" altLang="zh-CN" b="1" dirty="0" err="1">
                <a:solidFill>
                  <a:schemeClr val="bg2">
                    <a:lumMod val="25000"/>
                  </a:schemeClr>
                </a:solidFill>
                <a:latin typeface="+mn-ea"/>
              </a:rPr>
              <a:t>SpringMVC</a:t>
            </a:r>
            <a:r>
              <a:rPr lang="zh-CN" altLang="en-US" b="1" dirty="0">
                <a:solidFill>
                  <a:schemeClr val="bg2">
                    <a:lumMod val="25000"/>
                  </a:schemeClr>
                </a:solidFill>
                <a:latin typeface="+mn-ea"/>
              </a:rPr>
              <a:t>技术，其中包括</a:t>
            </a:r>
            <a:r>
              <a:rPr lang="en-US" altLang="zh-CN" b="1" dirty="0">
                <a:solidFill>
                  <a:schemeClr val="bg2">
                    <a:lumMod val="25000"/>
                  </a:schemeClr>
                </a:solidFill>
                <a:latin typeface="+mn-ea"/>
              </a:rPr>
              <a:t>MVC</a:t>
            </a:r>
            <a:r>
              <a:rPr lang="zh-CN" altLang="en-US" b="1" dirty="0">
                <a:solidFill>
                  <a:schemeClr val="bg2">
                    <a:lumMod val="25000"/>
                  </a:schemeClr>
                </a:solidFill>
                <a:latin typeface="+mn-ea"/>
              </a:rPr>
              <a:t>设计模式、</a:t>
            </a:r>
            <a:r>
              <a:rPr lang="en-US" altLang="zh-CN" b="1" dirty="0" err="1">
                <a:solidFill>
                  <a:schemeClr val="bg2">
                    <a:lumMod val="25000"/>
                  </a:schemeClr>
                </a:solidFill>
                <a:latin typeface="+mn-ea"/>
              </a:rPr>
              <a:t>SpringMVC</a:t>
            </a:r>
            <a:r>
              <a:rPr lang="zh-CN" altLang="en-US" b="1" dirty="0">
                <a:solidFill>
                  <a:schemeClr val="bg2">
                    <a:lumMod val="25000"/>
                  </a:schemeClr>
                </a:solidFill>
                <a:latin typeface="+mn-ea"/>
              </a:rPr>
              <a:t>框架的体系、</a:t>
            </a:r>
            <a:r>
              <a:rPr lang="en-US" altLang="zh-CN" b="1" dirty="0" err="1">
                <a:solidFill>
                  <a:schemeClr val="bg2">
                    <a:lumMod val="25000"/>
                  </a:schemeClr>
                </a:solidFill>
                <a:latin typeface="+mn-ea"/>
              </a:rPr>
              <a:t>SpringMVC</a:t>
            </a:r>
            <a:r>
              <a:rPr lang="zh-CN" altLang="en-US" b="1" dirty="0">
                <a:solidFill>
                  <a:schemeClr val="bg2">
                    <a:lumMod val="25000"/>
                  </a:schemeClr>
                </a:solidFill>
                <a:latin typeface="+mn-ea"/>
              </a:rPr>
              <a:t>配置文件与拦截器等组件。对于初学者来说，只有切实掌握</a:t>
            </a:r>
            <a:r>
              <a:rPr lang="en-US" altLang="zh-CN" b="1" dirty="0" err="1">
                <a:solidFill>
                  <a:schemeClr val="bg2">
                    <a:lumMod val="25000"/>
                  </a:schemeClr>
                </a:solidFill>
                <a:latin typeface="+mn-ea"/>
              </a:rPr>
              <a:t>SpringMVC</a:t>
            </a:r>
            <a:r>
              <a:rPr lang="zh-CN" altLang="en-US" b="1" dirty="0">
                <a:solidFill>
                  <a:schemeClr val="bg2">
                    <a:lumMod val="25000"/>
                  </a:schemeClr>
                </a:solidFill>
                <a:latin typeface="+mn-ea"/>
              </a:rPr>
              <a:t>框架的体系，才能灵活地应用</a:t>
            </a:r>
            <a:r>
              <a:rPr lang="en-US" altLang="zh-CN" b="1" dirty="0" err="1">
                <a:solidFill>
                  <a:schemeClr val="bg2">
                    <a:lumMod val="25000"/>
                  </a:schemeClr>
                </a:solidFill>
                <a:latin typeface="+mn-ea"/>
              </a:rPr>
              <a:t>SpringMVC</a:t>
            </a:r>
            <a:r>
              <a:rPr lang="zh-CN" altLang="en-US" b="1" dirty="0">
                <a:solidFill>
                  <a:schemeClr val="bg2">
                    <a:lumMod val="25000"/>
                  </a:schemeClr>
                </a:solidFill>
                <a:latin typeface="+mn-ea"/>
              </a:rPr>
              <a:t>框架进行开发。</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15579" y="611982"/>
            <a:ext cx="389929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b="1" dirty="0">
                <a:solidFill>
                  <a:srgbClr val="FF6600"/>
                </a:solidFill>
                <a:latin typeface="Arial" charset="0"/>
                <a:ea typeface="隶书" pitchFamily="49" charset="-122"/>
              </a:rPr>
              <a:t>上机指导</a:t>
            </a:r>
          </a:p>
        </p:txBody>
      </p:sp>
      <p:sp>
        <p:nvSpPr>
          <p:cNvPr id="7" name="矩形 6"/>
          <p:cNvSpPr/>
          <p:nvPr/>
        </p:nvSpPr>
        <p:spPr>
          <a:xfrm>
            <a:off x="1214414" y="1428742"/>
            <a:ext cx="3996159" cy="369332"/>
          </a:xfrm>
          <a:prstGeom prst="rect">
            <a:avLst/>
          </a:prstGeom>
        </p:spPr>
        <p:txBody>
          <a:bodyPr wrap="none">
            <a:spAutoFit/>
          </a:bodyPr>
          <a:lstStyle/>
          <a:p>
            <a:r>
              <a:rPr lang="zh-CN" altLang="en-US" dirty="0"/>
              <a:t>应用</a:t>
            </a:r>
            <a:r>
              <a:rPr lang="en-US" altLang="zh-CN" dirty="0" err="1"/>
              <a:t>SpringMVC</a:t>
            </a:r>
            <a:r>
              <a:rPr lang="zh-CN" altLang="en-US" dirty="0"/>
              <a:t>实现一个简单计算器。</a:t>
            </a:r>
          </a:p>
        </p:txBody>
      </p:sp>
      <p:pic>
        <p:nvPicPr>
          <p:cNvPr id="117762" name="Picture 2"/>
          <p:cNvPicPr>
            <a:picLocks noChangeAspect="1" noChangeArrowheads="1"/>
          </p:cNvPicPr>
          <p:nvPr/>
        </p:nvPicPr>
        <p:blipFill>
          <a:blip r:embed="rId3"/>
          <a:srcRect/>
          <a:stretch>
            <a:fillRect/>
          </a:stretch>
        </p:blipFill>
        <p:spPr bwMode="auto">
          <a:xfrm>
            <a:off x="1071538" y="2214560"/>
            <a:ext cx="2643206" cy="2035572"/>
          </a:xfrm>
          <a:prstGeom prst="rect">
            <a:avLst/>
          </a:prstGeom>
          <a:noFill/>
          <a:ln w="9525">
            <a:noFill/>
            <a:miter lim="800000"/>
            <a:headEnd/>
            <a:tailEnd/>
          </a:ln>
        </p:spPr>
      </p:pic>
      <p:pic>
        <p:nvPicPr>
          <p:cNvPr id="117763" name="Picture 3"/>
          <p:cNvPicPr>
            <a:picLocks noChangeAspect="1" noChangeArrowheads="1"/>
          </p:cNvPicPr>
          <p:nvPr/>
        </p:nvPicPr>
        <p:blipFill>
          <a:blip r:embed="rId4"/>
          <a:srcRect/>
          <a:stretch>
            <a:fillRect/>
          </a:stretch>
        </p:blipFill>
        <p:spPr bwMode="auto">
          <a:xfrm>
            <a:off x="4357685" y="2214560"/>
            <a:ext cx="2690121" cy="2071702"/>
          </a:xfrm>
          <a:prstGeom prst="rect">
            <a:avLst/>
          </a:prstGeom>
          <a:noFill/>
          <a:ln w="9525">
            <a:noFill/>
            <a:miter lim="800000"/>
            <a:headEnd/>
            <a:tailEnd/>
          </a:ln>
        </p:spPr>
      </p:pic>
    </p:spTree>
    <p:extLst>
      <p:ext uri="{BB962C8B-B14F-4D97-AF65-F5344CB8AC3E}">
        <p14:creationId xmlns:p14="http://schemas.microsoft.com/office/powerpoint/2010/main" val="202701119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参数绑定过程</a:t>
            </a:r>
          </a:p>
        </p:txBody>
      </p:sp>
      <p:graphicFrame>
        <p:nvGraphicFramePr>
          <p:cNvPr id="2" name="表格 1"/>
          <p:cNvGraphicFramePr>
            <a:graphicFrameLocks noGrp="1"/>
          </p:cNvGraphicFramePr>
          <p:nvPr>
            <p:extLst>
              <p:ext uri="{D42A27DB-BD31-4B8C-83A1-F6EECF244321}">
                <p14:modId xmlns:p14="http://schemas.microsoft.com/office/powerpoint/2010/main" val="1717186391"/>
              </p:ext>
            </p:extLst>
          </p:nvPr>
        </p:nvGraphicFramePr>
        <p:xfrm>
          <a:off x="1259632" y="2139702"/>
          <a:ext cx="5904656" cy="2376266"/>
        </p:xfrm>
        <a:graphic>
          <a:graphicData uri="http://schemas.openxmlformats.org/drawingml/2006/table">
            <a:tbl>
              <a:tblPr firstRow="1" firstCol="1" bandRow="1">
                <a:tableStyleId>{5C22544A-7EE6-4342-B048-85BDC9FD1C3A}</a:tableStyleId>
              </a:tblPr>
              <a:tblGrid>
                <a:gridCol w="295232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tblGrid>
              <a:tr h="416889">
                <a:tc>
                  <a:txBody>
                    <a:bodyPr/>
                    <a:lstStyle/>
                    <a:p>
                      <a:pPr indent="254000" algn="l">
                        <a:spcAft>
                          <a:spcPts val="0"/>
                        </a:spcAft>
                      </a:pPr>
                      <a:r>
                        <a:rPr lang="zh-CN" sz="1000" kern="1000" dirty="0">
                          <a:effectLst/>
                        </a:rPr>
                        <a:t>名称</a:t>
                      </a:r>
                      <a:endParaRPr lang="zh-CN" sz="1000" kern="1000" dirty="0">
                        <a:effectLst/>
                        <a:latin typeface="Times New Roman"/>
                        <a:ea typeface="方正书宋简体"/>
                      </a:endParaRPr>
                    </a:p>
                  </a:txBody>
                  <a:tcPr marL="68580" marR="68580" marT="0" marB="0"/>
                </a:tc>
                <a:tc>
                  <a:txBody>
                    <a:bodyPr/>
                    <a:lstStyle/>
                    <a:p>
                      <a:pPr indent="254000" algn="l">
                        <a:spcAft>
                          <a:spcPts val="0"/>
                        </a:spcAft>
                      </a:pPr>
                      <a:r>
                        <a:rPr lang="zh-CN" sz="1000" kern="1000">
                          <a:effectLst/>
                        </a:rPr>
                        <a:t>作用</a:t>
                      </a:r>
                      <a:endParaRPr lang="zh-CN" sz="1000" kern="1000">
                        <a:effectLst/>
                        <a:latin typeface="Times New Roman"/>
                        <a:ea typeface="方正书宋简体"/>
                      </a:endParaRPr>
                    </a:p>
                  </a:txBody>
                  <a:tcPr marL="68580" marR="68580" marT="0" marB="0"/>
                </a:tc>
                <a:extLst>
                  <a:ext uri="{0D108BD9-81ED-4DB2-BD59-A6C34878D82A}">
                    <a16:rowId xmlns:a16="http://schemas.microsoft.com/office/drawing/2014/main" val="10000"/>
                  </a:ext>
                </a:extLst>
              </a:tr>
              <a:tr h="416889">
                <a:tc>
                  <a:txBody>
                    <a:bodyPr/>
                    <a:lstStyle/>
                    <a:p>
                      <a:pPr indent="254000" algn="l">
                        <a:spcAft>
                          <a:spcPts val="0"/>
                        </a:spcAft>
                      </a:pPr>
                      <a:r>
                        <a:rPr lang="en-US" sz="1000" kern="1000">
                          <a:effectLst/>
                        </a:rPr>
                        <a:t>HttpServletRequest</a:t>
                      </a:r>
                      <a:endParaRPr lang="zh-CN" sz="1000" kern="1000">
                        <a:effectLst/>
                        <a:latin typeface="Times New Roman"/>
                        <a:ea typeface="方正书宋简体"/>
                      </a:endParaRPr>
                    </a:p>
                  </a:txBody>
                  <a:tcPr marL="68580" marR="68580" marT="0" marB="0"/>
                </a:tc>
                <a:tc>
                  <a:txBody>
                    <a:bodyPr/>
                    <a:lstStyle/>
                    <a:p>
                      <a:pPr indent="254000" algn="l">
                        <a:spcBef>
                          <a:spcPts val="120"/>
                        </a:spcBef>
                        <a:spcAft>
                          <a:spcPts val="120"/>
                        </a:spcAft>
                      </a:pPr>
                      <a:r>
                        <a:rPr lang="zh-CN" sz="850" kern="1000">
                          <a:effectLst/>
                        </a:rPr>
                        <a:t>通过</a:t>
                      </a:r>
                      <a:r>
                        <a:rPr lang="en-US" sz="850" kern="1000">
                          <a:effectLst/>
                        </a:rPr>
                        <a:t>request</a:t>
                      </a:r>
                      <a:r>
                        <a:rPr lang="zh-CN" sz="850" kern="1000">
                          <a:effectLst/>
                        </a:rPr>
                        <a:t>对象获取请求信息</a:t>
                      </a:r>
                      <a:endParaRPr lang="zh-CN" sz="850" kern="1000">
                        <a:effectLst/>
                        <a:latin typeface="Times New Roman"/>
                        <a:ea typeface="方正书宋简体"/>
                      </a:endParaRPr>
                    </a:p>
                  </a:txBody>
                  <a:tcPr marL="68580" marR="68580" marT="0" marB="0"/>
                </a:tc>
                <a:extLst>
                  <a:ext uri="{0D108BD9-81ED-4DB2-BD59-A6C34878D82A}">
                    <a16:rowId xmlns:a16="http://schemas.microsoft.com/office/drawing/2014/main" val="10001"/>
                  </a:ext>
                </a:extLst>
              </a:tr>
              <a:tr h="416889">
                <a:tc>
                  <a:txBody>
                    <a:bodyPr/>
                    <a:lstStyle/>
                    <a:p>
                      <a:pPr indent="254000" algn="l">
                        <a:spcAft>
                          <a:spcPts val="0"/>
                        </a:spcAft>
                      </a:pPr>
                      <a:r>
                        <a:rPr lang="en-US" sz="1000" kern="1000" dirty="0" err="1">
                          <a:effectLst/>
                        </a:rPr>
                        <a:t>HttpServletResponse</a:t>
                      </a:r>
                      <a:endParaRPr lang="zh-CN" sz="1000" kern="1000" dirty="0">
                        <a:effectLst/>
                        <a:latin typeface="Times New Roman"/>
                        <a:ea typeface="方正书宋简体"/>
                      </a:endParaRPr>
                    </a:p>
                  </a:txBody>
                  <a:tcPr marL="68580" marR="68580" marT="0" marB="0"/>
                </a:tc>
                <a:tc>
                  <a:txBody>
                    <a:bodyPr/>
                    <a:lstStyle/>
                    <a:p>
                      <a:pPr indent="254000" algn="l">
                        <a:spcBef>
                          <a:spcPts val="120"/>
                        </a:spcBef>
                        <a:spcAft>
                          <a:spcPts val="120"/>
                        </a:spcAft>
                      </a:pPr>
                      <a:r>
                        <a:rPr lang="zh-CN" sz="850" kern="1000">
                          <a:effectLst/>
                        </a:rPr>
                        <a:t>通过</a:t>
                      </a:r>
                      <a:r>
                        <a:rPr lang="en-US" sz="850" kern="1000">
                          <a:effectLst/>
                        </a:rPr>
                        <a:t>response</a:t>
                      </a:r>
                      <a:r>
                        <a:rPr lang="zh-CN" sz="850" kern="1000">
                          <a:effectLst/>
                        </a:rPr>
                        <a:t>对象处理相应信息</a:t>
                      </a:r>
                      <a:endParaRPr lang="zh-CN" sz="850" kern="1000">
                        <a:effectLst/>
                        <a:latin typeface="Times New Roman"/>
                        <a:ea typeface="方正书宋简体"/>
                      </a:endParaRPr>
                    </a:p>
                  </a:txBody>
                  <a:tcPr marL="68580" marR="68580" marT="0" marB="0"/>
                </a:tc>
                <a:extLst>
                  <a:ext uri="{0D108BD9-81ED-4DB2-BD59-A6C34878D82A}">
                    <a16:rowId xmlns:a16="http://schemas.microsoft.com/office/drawing/2014/main" val="10002"/>
                  </a:ext>
                </a:extLst>
              </a:tr>
              <a:tr h="416889">
                <a:tc>
                  <a:txBody>
                    <a:bodyPr/>
                    <a:lstStyle/>
                    <a:p>
                      <a:pPr indent="254000" algn="l">
                        <a:spcAft>
                          <a:spcPts val="0"/>
                        </a:spcAft>
                      </a:pPr>
                      <a:r>
                        <a:rPr lang="en-US" sz="1000" kern="1000" dirty="0" err="1">
                          <a:effectLst/>
                        </a:rPr>
                        <a:t>HttpSession</a:t>
                      </a:r>
                      <a:endParaRPr lang="zh-CN" sz="1000" kern="1000" dirty="0">
                        <a:effectLst/>
                        <a:latin typeface="Times New Roman"/>
                        <a:ea typeface="方正书宋简体"/>
                      </a:endParaRPr>
                    </a:p>
                  </a:txBody>
                  <a:tcPr marL="68580" marR="68580" marT="0" marB="0"/>
                </a:tc>
                <a:tc>
                  <a:txBody>
                    <a:bodyPr/>
                    <a:lstStyle/>
                    <a:p>
                      <a:pPr indent="254000" algn="l">
                        <a:spcBef>
                          <a:spcPts val="120"/>
                        </a:spcBef>
                        <a:spcAft>
                          <a:spcPts val="120"/>
                        </a:spcAft>
                      </a:pPr>
                      <a:r>
                        <a:rPr lang="zh-CN" sz="850" kern="1000">
                          <a:effectLst/>
                        </a:rPr>
                        <a:t>通过</a:t>
                      </a:r>
                      <a:r>
                        <a:rPr lang="en-US" sz="850" kern="1000">
                          <a:effectLst/>
                        </a:rPr>
                        <a:t>session</a:t>
                      </a:r>
                      <a:r>
                        <a:rPr lang="zh-CN" sz="850" kern="1000">
                          <a:effectLst/>
                        </a:rPr>
                        <a:t>对象得到</a:t>
                      </a:r>
                      <a:r>
                        <a:rPr lang="en-US" sz="850" kern="1000">
                          <a:effectLst/>
                        </a:rPr>
                        <a:t>session</a:t>
                      </a:r>
                      <a:r>
                        <a:rPr lang="zh-CN" sz="850" kern="1000">
                          <a:effectLst/>
                        </a:rPr>
                        <a:t>中存放得对象</a:t>
                      </a:r>
                      <a:endParaRPr lang="zh-CN" sz="850" kern="1000">
                        <a:effectLst/>
                        <a:latin typeface="Times New Roman"/>
                        <a:ea typeface="方正书宋简体"/>
                      </a:endParaRPr>
                    </a:p>
                  </a:txBody>
                  <a:tcPr marL="68580" marR="68580" marT="0" marB="0"/>
                </a:tc>
                <a:extLst>
                  <a:ext uri="{0D108BD9-81ED-4DB2-BD59-A6C34878D82A}">
                    <a16:rowId xmlns:a16="http://schemas.microsoft.com/office/drawing/2014/main" val="10003"/>
                  </a:ext>
                </a:extLst>
              </a:tr>
              <a:tr h="708710">
                <a:tc>
                  <a:txBody>
                    <a:bodyPr/>
                    <a:lstStyle/>
                    <a:p>
                      <a:pPr indent="254000" algn="l">
                        <a:spcAft>
                          <a:spcPts val="0"/>
                        </a:spcAft>
                      </a:pPr>
                      <a:r>
                        <a:rPr lang="en-US" sz="1000" kern="1000">
                          <a:effectLst/>
                        </a:rPr>
                        <a:t>Model/ModelMap</a:t>
                      </a:r>
                      <a:endParaRPr lang="zh-CN" sz="1000" kern="1000">
                        <a:effectLst/>
                        <a:latin typeface="Times New Roman"/>
                        <a:ea typeface="方正书宋简体"/>
                      </a:endParaRPr>
                    </a:p>
                  </a:txBody>
                  <a:tcPr marL="68580" marR="68580" marT="0" marB="0"/>
                </a:tc>
                <a:tc>
                  <a:txBody>
                    <a:bodyPr/>
                    <a:lstStyle/>
                    <a:p>
                      <a:pPr indent="254000" algn="l">
                        <a:spcBef>
                          <a:spcPts val="120"/>
                        </a:spcBef>
                        <a:spcAft>
                          <a:spcPts val="120"/>
                        </a:spcAft>
                      </a:pPr>
                      <a:r>
                        <a:rPr lang="en-US" sz="850" kern="1000" dirty="0">
                          <a:effectLst/>
                        </a:rPr>
                        <a:t>Model</a:t>
                      </a:r>
                      <a:r>
                        <a:rPr lang="zh-CN" sz="850" kern="1000" dirty="0">
                          <a:effectLst/>
                        </a:rPr>
                        <a:t>是一个接口，</a:t>
                      </a:r>
                      <a:r>
                        <a:rPr lang="en-US" sz="850" kern="1000" dirty="0" err="1">
                          <a:effectLst/>
                        </a:rPr>
                        <a:t>ModelMap</a:t>
                      </a:r>
                      <a:r>
                        <a:rPr lang="zh-CN" sz="850" kern="1000" dirty="0">
                          <a:effectLst/>
                        </a:rPr>
                        <a:t>是一个接口实现，她得作用是将</a:t>
                      </a:r>
                      <a:r>
                        <a:rPr lang="en-US" sz="850" kern="1000" dirty="0">
                          <a:effectLst/>
                        </a:rPr>
                        <a:t>model</a:t>
                      </a:r>
                      <a:r>
                        <a:rPr lang="zh-CN" sz="850" kern="1000" dirty="0">
                          <a:effectLst/>
                        </a:rPr>
                        <a:t>数据填充到</a:t>
                      </a:r>
                      <a:r>
                        <a:rPr lang="en-US" sz="850" kern="1000" dirty="0">
                          <a:effectLst/>
                        </a:rPr>
                        <a:t>request</a:t>
                      </a:r>
                      <a:r>
                        <a:rPr lang="zh-CN" sz="850" kern="1000" dirty="0">
                          <a:effectLst/>
                        </a:rPr>
                        <a:t>域。</a:t>
                      </a:r>
                      <a:endParaRPr lang="zh-CN" sz="850" kern="1000" dirty="0">
                        <a:effectLst/>
                        <a:latin typeface="Times New Roman"/>
                        <a:ea typeface="方正书宋简体"/>
                      </a:endParaRPr>
                    </a:p>
                  </a:txBody>
                  <a:tcPr marL="68580" marR="68580" marT="0" marB="0"/>
                </a:tc>
                <a:extLst>
                  <a:ext uri="{0D108BD9-81ED-4DB2-BD59-A6C34878D82A}">
                    <a16:rowId xmlns:a16="http://schemas.microsoft.com/office/drawing/2014/main" val="10004"/>
                  </a:ext>
                </a:extLst>
              </a:tr>
            </a:tbl>
          </a:graphicData>
        </a:graphic>
      </p:graphicFrame>
      <p:sp>
        <p:nvSpPr>
          <p:cNvPr id="3" name="TextBox 2"/>
          <p:cNvSpPr txBox="1"/>
          <p:nvPr/>
        </p:nvSpPr>
        <p:spPr>
          <a:xfrm>
            <a:off x="2483768" y="1707654"/>
            <a:ext cx="3765326" cy="369332"/>
          </a:xfrm>
          <a:prstGeom prst="rect">
            <a:avLst/>
          </a:prstGeom>
          <a:noFill/>
        </p:spPr>
        <p:txBody>
          <a:bodyPr wrap="none" rtlCol="0">
            <a:spAutoFit/>
          </a:bodyPr>
          <a:lstStyle/>
          <a:p>
            <a:r>
              <a:rPr lang="en-US" altLang="zh-CN" dirty="0" err="1"/>
              <a:t>SpringMVC</a:t>
            </a:r>
            <a:r>
              <a:rPr lang="zh-CN" altLang="zh-CN" dirty="0"/>
              <a:t>数据绑定默认支持得类型</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简单类型参数绑定</a:t>
            </a:r>
          </a:p>
        </p:txBody>
      </p:sp>
      <p:sp>
        <p:nvSpPr>
          <p:cNvPr id="3" name="TextBox 2"/>
          <p:cNvSpPr txBox="1"/>
          <p:nvPr/>
        </p:nvSpPr>
        <p:spPr>
          <a:xfrm>
            <a:off x="611560" y="2283718"/>
            <a:ext cx="8276472" cy="923330"/>
          </a:xfrm>
          <a:prstGeom prst="rect">
            <a:avLst/>
          </a:prstGeom>
          <a:noFill/>
        </p:spPr>
        <p:txBody>
          <a:bodyPr wrap="square" rtlCol="0">
            <a:spAutoFit/>
          </a:bodyPr>
          <a:lstStyle/>
          <a:p>
            <a:r>
              <a:rPr lang="zh-CN" altLang="en-US" dirty="0"/>
              <a:t>当我们通过带参数的</a:t>
            </a:r>
            <a:r>
              <a:rPr lang="en-US" altLang="zh-CN" dirty="0" err="1"/>
              <a:t>url</a:t>
            </a:r>
            <a:r>
              <a:rPr lang="zh-CN" altLang="en-US" dirty="0"/>
              <a:t>来发送请求的时候，我们只需要在控制器中的方法上设定</a:t>
            </a:r>
            <a:endParaRPr lang="en-US" altLang="zh-CN" dirty="0"/>
          </a:p>
          <a:p>
            <a:r>
              <a:rPr lang="zh-CN" altLang="en-US" dirty="0"/>
              <a:t>好参数名称与请求链接中的参数名称一样的参数，</a:t>
            </a:r>
            <a:r>
              <a:rPr lang="en-US" altLang="zh-CN" dirty="0" err="1"/>
              <a:t>SpringMVC</a:t>
            </a:r>
            <a:r>
              <a:rPr lang="zh-CN" altLang="en-US" dirty="0"/>
              <a:t>就可以自动把参数值绑定到我们的方法参数中。</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0" y="857238"/>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843458" y="102317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01         </a:t>
            </a:r>
            <a:r>
              <a:rPr lang="en-US" altLang="zh-CN" sz="1500" b="1" dirty="0" err="1">
                <a:solidFill>
                  <a:schemeClr val="bg1"/>
                </a:solidFill>
                <a:latin typeface="Arial" charset="0"/>
              </a:rPr>
              <a:t>MVC</a:t>
            </a:r>
            <a:r>
              <a:rPr lang="zh-CN" altLang="en-US" sz="1500" b="1" dirty="0">
                <a:solidFill>
                  <a:schemeClr val="bg1"/>
                </a:solidFill>
                <a:latin typeface="Arial" charset="0"/>
              </a:rPr>
              <a:t>设计模式</a:t>
            </a:r>
            <a:endParaRPr lang="zh-CN" altLang="en-US" sz="1500" b="1" dirty="0">
              <a:solidFill>
                <a:schemeClr val="bg1"/>
              </a:solidFill>
              <a:latin typeface="Arial" charset="0"/>
              <a:ea typeface="黑体" pitchFamily="49" charset="-122"/>
            </a:endParaRP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4429124" y="857238"/>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5272582" y="102317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en-US" altLang="zh-CN" sz="1500" b="1" dirty="0">
                <a:solidFill>
                  <a:schemeClr val="bg1"/>
                </a:solidFill>
                <a:latin typeface="Arial" charset="0"/>
              </a:rPr>
              <a:t>02         </a:t>
            </a:r>
            <a:r>
              <a:rPr lang="en-US" altLang="zh-CN" sz="1500" b="1" dirty="0" err="1">
                <a:solidFill>
                  <a:schemeClr val="bg1"/>
                </a:solidFill>
                <a:latin typeface="Arial" charset="0"/>
              </a:rPr>
              <a:t>SpringMVC</a:t>
            </a:r>
            <a:r>
              <a:rPr lang="zh-CN" altLang="en-US" sz="1500" b="1" dirty="0">
                <a:solidFill>
                  <a:schemeClr val="bg1"/>
                </a:solidFill>
                <a:latin typeface="Arial" charset="0"/>
              </a:rPr>
              <a:t>概述</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0" y="1779662"/>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843458" y="1945601"/>
            <a:ext cx="3152478"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zh-CN" altLang="en-US" sz="1500" b="1" dirty="0">
                <a:solidFill>
                  <a:schemeClr val="bg1"/>
                </a:solidFill>
                <a:latin typeface="Arial" charset="0"/>
              </a:rPr>
              <a:t>搭建</a:t>
            </a:r>
            <a:r>
              <a:rPr lang="en-US" altLang="zh-CN" sz="1500" b="1" dirty="0" err="1">
                <a:solidFill>
                  <a:schemeClr val="bg1"/>
                </a:solidFill>
                <a:latin typeface="Arial" charset="0"/>
              </a:rPr>
              <a:t>SpringMVC</a:t>
            </a:r>
            <a:r>
              <a:rPr lang="zh-CN" altLang="en-US" sz="1500" b="1" dirty="0">
                <a:solidFill>
                  <a:schemeClr val="bg1"/>
                </a:solidFill>
                <a:latin typeface="Arial" charset="0"/>
              </a:rPr>
              <a:t>环境</a:t>
            </a:r>
            <a:endParaRPr lang="zh-CN" altLang="en-US" sz="1500" b="1" dirty="0">
              <a:solidFill>
                <a:schemeClr val="bg1"/>
              </a:solidFill>
              <a:latin typeface="Arial" charset="0"/>
              <a:ea typeface="黑体" pitchFamily="49" charset="-122"/>
            </a:endParaRP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4429124" y="1779662"/>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5272582" y="1945601"/>
            <a:ext cx="3043834"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zh-CN" altLang="en-US" sz="1500" b="1" dirty="0">
                <a:solidFill>
                  <a:schemeClr val="bg1"/>
                </a:solidFill>
                <a:latin typeface="Arial" charset="0"/>
              </a:rPr>
              <a:t>处理器映射器和适配器</a:t>
            </a:r>
            <a:endParaRPr lang="zh-CN" altLang="en-US" sz="1500" b="1" dirty="0">
              <a:solidFill>
                <a:schemeClr val="bg1"/>
              </a:solidFill>
              <a:latin typeface="Arial" charset="0"/>
              <a:ea typeface="黑体" pitchFamily="49" charset="-122"/>
            </a:endParaRPr>
          </a:p>
        </p:txBody>
      </p:sp>
      <p:pic>
        <p:nvPicPr>
          <p:cNvPr id="14" name="Picture 13" descr="F:\工作\功夫系列课程\PPT模版\目录\橙色\目录-30.png"/>
          <p:cNvPicPr>
            <a:picLocks noChangeAspect="1" noChangeArrowheads="1"/>
          </p:cNvPicPr>
          <p:nvPr/>
        </p:nvPicPr>
        <p:blipFill>
          <a:blip r:embed="rId3" cstate="print"/>
          <a:srcRect/>
          <a:stretch>
            <a:fillRect/>
          </a:stretch>
        </p:blipFill>
        <p:spPr bwMode="auto">
          <a:xfrm>
            <a:off x="0" y="2787774"/>
            <a:ext cx="4752528" cy="649447"/>
          </a:xfrm>
          <a:prstGeom prst="rect">
            <a:avLst/>
          </a:prstGeom>
          <a:noFill/>
          <a:ln w="9525">
            <a:noFill/>
            <a:miter lim="800000"/>
            <a:headEnd/>
            <a:tailEnd/>
          </a:ln>
        </p:spPr>
      </p:pic>
      <p:sp>
        <p:nvSpPr>
          <p:cNvPr id="15" name="Text Box 14"/>
          <p:cNvSpPr txBox="1">
            <a:spLocks noChangeArrowheads="1"/>
          </p:cNvSpPr>
          <p:nvPr/>
        </p:nvSpPr>
        <p:spPr bwMode="auto">
          <a:xfrm>
            <a:off x="843458" y="2950863"/>
            <a:ext cx="3224486"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05         </a:t>
            </a:r>
            <a:r>
              <a:rPr lang="zh-CN" altLang="en-US" sz="1500" b="1" dirty="0">
                <a:solidFill>
                  <a:schemeClr val="bg1"/>
                </a:solidFill>
                <a:latin typeface="Arial" charset="0"/>
              </a:rPr>
              <a:t>前端控制器和视图解析器</a:t>
            </a:r>
            <a:endParaRPr lang="zh-CN" altLang="en-US" sz="1500" b="1" dirty="0">
              <a:solidFill>
                <a:schemeClr val="bg1"/>
              </a:solidFill>
              <a:latin typeface="Arial" charset="0"/>
              <a:ea typeface="黑体" pitchFamily="49" charset="-122"/>
            </a:endParaRPr>
          </a:p>
        </p:txBody>
      </p:sp>
      <p:pic>
        <p:nvPicPr>
          <p:cNvPr id="18" name="Picture 13" descr="F:\工作\功夫系列课程\PPT模版\目录\橙色\目录-30.png"/>
          <p:cNvPicPr>
            <a:picLocks noChangeAspect="1" noChangeArrowheads="1"/>
          </p:cNvPicPr>
          <p:nvPr/>
        </p:nvPicPr>
        <p:blipFill>
          <a:blip r:embed="rId3" cstate="print"/>
          <a:srcRect/>
          <a:stretch>
            <a:fillRect/>
          </a:stretch>
        </p:blipFill>
        <p:spPr bwMode="auto">
          <a:xfrm>
            <a:off x="4499992" y="2787774"/>
            <a:ext cx="4752528" cy="649447"/>
          </a:xfrm>
          <a:prstGeom prst="rect">
            <a:avLst/>
          </a:prstGeom>
          <a:noFill/>
          <a:ln w="9525">
            <a:noFill/>
            <a:miter lim="800000"/>
            <a:headEnd/>
            <a:tailEnd/>
          </a:ln>
        </p:spPr>
      </p:pic>
      <p:sp>
        <p:nvSpPr>
          <p:cNvPr id="19" name="Text Box 14"/>
          <p:cNvSpPr txBox="1">
            <a:spLocks noChangeArrowheads="1"/>
          </p:cNvSpPr>
          <p:nvPr/>
        </p:nvSpPr>
        <p:spPr bwMode="auto">
          <a:xfrm>
            <a:off x="5343450" y="2953713"/>
            <a:ext cx="3693046"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06         </a:t>
            </a:r>
            <a:r>
              <a:rPr lang="zh-CN" altLang="en-US" sz="1500" b="1" dirty="0">
                <a:solidFill>
                  <a:schemeClr val="bg1"/>
                </a:solidFill>
                <a:latin typeface="Arial" charset="0"/>
              </a:rPr>
              <a:t>请求映射和参数绑定、页面跳转</a:t>
            </a:r>
            <a:endParaRPr lang="zh-CN" altLang="en-US" sz="1500" b="1" dirty="0">
              <a:solidFill>
                <a:schemeClr val="bg1"/>
              </a:solidFill>
              <a:latin typeface="Arial" charset="0"/>
              <a:ea typeface="黑体" pitchFamily="49" charset="-122"/>
            </a:endParaRPr>
          </a:p>
        </p:txBody>
      </p:sp>
      <p:pic>
        <p:nvPicPr>
          <p:cNvPr id="22" name="Picture 13" descr="F:\工作\功夫系列课程\PPT模版\目录\橙色\目录-30.png"/>
          <p:cNvPicPr>
            <a:picLocks noChangeAspect="1" noChangeArrowheads="1"/>
          </p:cNvPicPr>
          <p:nvPr/>
        </p:nvPicPr>
        <p:blipFill>
          <a:blip r:embed="rId3" cstate="print"/>
          <a:srcRect/>
          <a:stretch>
            <a:fillRect/>
          </a:stretch>
        </p:blipFill>
        <p:spPr bwMode="auto">
          <a:xfrm>
            <a:off x="0" y="3794511"/>
            <a:ext cx="4752528" cy="649447"/>
          </a:xfrm>
          <a:prstGeom prst="rect">
            <a:avLst/>
          </a:prstGeom>
          <a:noFill/>
          <a:ln w="9525">
            <a:noFill/>
            <a:miter lim="800000"/>
            <a:headEnd/>
            <a:tailEnd/>
          </a:ln>
        </p:spPr>
      </p:pic>
      <p:sp>
        <p:nvSpPr>
          <p:cNvPr id="23" name="Text Box 14"/>
          <p:cNvSpPr txBox="1">
            <a:spLocks noChangeArrowheads="1"/>
          </p:cNvSpPr>
          <p:nvPr/>
        </p:nvSpPr>
        <p:spPr bwMode="auto">
          <a:xfrm>
            <a:off x="843458" y="3957600"/>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07         </a:t>
            </a:r>
            <a:r>
              <a:rPr lang="zh-CN" altLang="en-US" sz="1500" b="1" dirty="0">
                <a:solidFill>
                  <a:schemeClr val="bg1"/>
                </a:solidFill>
                <a:latin typeface="Arial" charset="0"/>
              </a:rPr>
              <a:t>拦截器</a:t>
            </a:r>
            <a:endParaRPr lang="zh-CN" altLang="en-US" sz="1500" b="1" dirty="0">
              <a:solidFill>
                <a:schemeClr val="bg1"/>
              </a:solidFill>
              <a:latin typeface="Arial" charset="0"/>
              <a:ea typeface="黑体" pitchFamily="49" charset="-122"/>
            </a:endParaRPr>
          </a:p>
        </p:txBody>
      </p:sp>
      <p:pic>
        <p:nvPicPr>
          <p:cNvPr id="24" name="Picture 13" descr="F:\工作\功夫系列课程\PPT模版\目录\橙色\目录-30.png"/>
          <p:cNvPicPr>
            <a:picLocks noChangeAspect="1" noChangeArrowheads="1"/>
          </p:cNvPicPr>
          <p:nvPr/>
        </p:nvPicPr>
        <p:blipFill>
          <a:blip r:embed="rId3" cstate="print"/>
          <a:srcRect/>
          <a:stretch>
            <a:fillRect/>
          </a:stretch>
        </p:blipFill>
        <p:spPr bwMode="auto">
          <a:xfrm>
            <a:off x="4499992" y="3794511"/>
            <a:ext cx="4752528" cy="649447"/>
          </a:xfrm>
          <a:prstGeom prst="rect">
            <a:avLst/>
          </a:prstGeom>
          <a:noFill/>
          <a:ln w="9525">
            <a:noFill/>
            <a:miter lim="800000"/>
            <a:headEnd/>
            <a:tailEnd/>
          </a:ln>
        </p:spPr>
      </p:pic>
      <p:sp>
        <p:nvSpPr>
          <p:cNvPr id="25" name="Text Box 14"/>
          <p:cNvSpPr txBox="1">
            <a:spLocks noChangeArrowheads="1"/>
          </p:cNvSpPr>
          <p:nvPr/>
        </p:nvSpPr>
        <p:spPr bwMode="auto">
          <a:xfrm>
            <a:off x="5343450" y="3960450"/>
            <a:ext cx="3085632"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08          </a:t>
            </a:r>
            <a:r>
              <a:rPr lang="en-US" altLang="zh-CN" sz="1500" b="1" dirty="0" err="1">
                <a:solidFill>
                  <a:schemeClr val="bg1"/>
                </a:solidFill>
                <a:latin typeface="Arial" charset="0"/>
              </a:rPr>
              <a:t>SpringMVC</a:t>
            </a:r>
            <a:r>
              <a:rPr lang="zh-CN" altLang="en-US" sz="1500" b="1" dirty="0">
                <a:solidFill>
                  <a:schemeClr val="bg1"/>
                </a:solidFill>
                <a:latin typeface="Arial" charset="0"/>
              </a:rPr>
              <a:t>其它操作</a:t>
            </a:r>
            <a:endParaRPr lang="zh-CN" altLang="en-US" sz="1500" b="1" dirty="0">
              <a:solidFill>
                <a:schemeClr val="bg1"/>
              </a:solidFill>
              <a:latin typeface="Arial" charset="0"/>
              <a:ea typeface="黑体"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2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par>
                                <p:cTn id="64" presetID="22" presetClass="entr" presetSubtype="8"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3" grpId="0"/>
      <p:bldP spid="12" grpId="0"/>
      <p:bldP spid="15" grpId="0"/>
      <p:bldP spid="19" grpId="0"/>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包装类型参数绑定</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277" y="1200150"/>
            <a:ext cx="3952875" cy="376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79819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集合类型参数绑定</a:t>
            </a:r>
            <a:r>
              <a:rPr lang="en-US" altLang="zh-CN" sz="2800" dirty="0">
                <a:solidFill>
                  <a:srgbClr val="FF6600"/>
                </a:solidFill>
                <a:latin typeface="Arial" charset="0"/>
                <a:ea typeface="隶书" pitchFamily="49" charset="-122"/>
              </a:rPr>
              <a:t>—</a:t>
            </a:r>
            <a:r>
              <a:rPr lang="zh-CN" altLang="en-US" sz="2800" dirty="0">
                <a:solidFill>
                  <a:srgbClr val="FF6600"/>
                </a:solidFill>
                <a:latin typeface="Arial" charset="0"/>
                <a:ea typeface="隶书" pitchFamily="49" charset="-122"/>
              </a:rPr>
              <a:t>数组</a:t>
            </a:r>
          </a:p>
        </p:txBody>
      </p:sp>
      <p:sp>
        <p:nvSpPr>
          <p:cNvPr id="2" name="TextBox 1"/>
          <p:cNvSpPr txBox="1"/>
          <p:nvPr/>
        </p:nvSpPr>
        <p:spPr>
          <a:xfrm>
            <a:off x="107504" y="1204087"/>
            <a:ext cx="8928992" cy="646331"/>
          </a:xfrm>
          <a:prstGeom prst="rect">
            <a:avLst/>
          </a:prstGeom>
          <a:noFill/>
        </p:spPr>
        <p:txBody>
          <a:bodyPr wrap="square" rtlCol="0">
            <a:spAutoFit/>
          </a:bodyPr>
          <a:lstStyle/>
          <a:p>
            <a:r>
              <a:rPr lang="zh-CN" altLang="en-US" dirty="0"/>
              <a:t>下面在介绍一种情况，我们在系统中经常会用到复选框，那么就要求我们后台代码可以处理批量的数据。</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9663"/>
            <a:ext cx="4104456" cy="328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8189" y="1995686"/>
            <a:ext cx="30765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155926"/>
            <a:ext cx="4464496" cy="29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37323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集合类型参数绑定</a:t>
            </a:r>
            <a:r>
              <a:rPr lang="en-US" altLang="zh-CN" sz="2800" dirty="0">
                <a:solidFill>
                  <a:srgbClr val="FF6600"/>
                </a:solidFill>
                <a:latin typeface="Arial" charset="0"/>
                <a:ea typeface="隶书" pitchFamily="49" charset="-122"/>
              </a:rPr>
              <a:t>—List</a:t>
            </a:r>
            <a:r>
              <a:rPr lang="zh-CN" altLang="en-US" sz="2800" dirty="0">
                <a:solidFill>
                  <a:srgbClr val="FF6600"/>
                </a:solidFill>
                <a:latin typeface="Arial" charset="0"/>
                <a:ea typeface="隶书" pitchFamily="49" charset="-122"/>
              </a:rPr>
              <a:t>集合</a:t>
            </a:r>
          </a:p>
        </p:txBody>
      </p:sp>
      <p:sp>
        <p:nvSpPr>
          <p:cNvPr id="2" name="TextBox 1"/>
          <p:cNvSpPr txBox="1"/>
          <p:nvPr/>
        </p:nvSpPr>
        <p:spPr>
          <a:xfrm>
            <a:off x="683568" y="2139702"/>
            <a:ext cx="7956375" cy="1200329"/>
          </a:xfrm>
          <a:prstGeom prst="rect">
            <a:avLst/>
          </a:prstGeom>
          <a:noFill/>
        </p:spPr>
        <p:txBody>
          <a:bodyPr wrap="square" rtlCol="0">
            <a:spAutoFit/>
          </a:bodyPr>
          <a:lstStyle/>
          <a:p>
            <a:r>
              <a:rPr lang="zh-CN" altLang="en-US" dirty="0"/>
              <a:t>要想使用集合来绑定参数，我们要满足几个条件：</a:t>
            </a:r>
            <a:endParaRPr lang="en-US" altLang="zh-CN" dirty="0"/>
          </a:p>
          <a:p>
            <a:r>
              <a:rPr lang="en-US" altLang="zh-CN" dirty="0"/>
              <a:t>1.</a:t>
            </a:r>
            <a:r>
              <a:rPr lang="zh-CN" altLang="en-US" dirty="0"/>
              <a:t>在表单中，每一行元素的</a:t>
            </a:r>
            <a:r>
              <a:rPr lang="en-US" altLang="zh-CN" dirty="0"/>
              <a:t>name</a:t>
            </a:r>
            <a:r>
              <a:rPr lang="zh-CN" altLang="en-US" dirty="0"/>
              <a:t>属性值应该是“</a:t>
            </a:r>
            <a:r>
              <a:rPr lang="zh-CN" altLang="zh-CN" dirty="0"/>
              <a:t>集合名</a:t>
            </a:r>
            <a:r>
              <a:rPr lang="en-US" altLang="zh-CN" dirty="0"/>
              <a:t>[</a:t>
            </a:r>
            <a:r>
              <a:rPr lang="zh-CN" altLang="zh-CN" dirty="0"/>
              <a:t>下标</a:t>
            </a:r>
            <a:r>
              <a:rPr lang="en-US" altLang="zh-CN" dirty="0"/>
              <a:t>].</a:t>
            </a:r>
            <a:r>
              <a:rPr lang="zh-CN" altLang="zh-CN" dirty="0"/>
              <a:t>属性</a:t>
            </a:r>
            <a:r>
              <a:rPr lang="zh-CN" altLang="en-US" dirty="0"/>
              <a:t>”的形式。</a:t>
            </a:r>
            <a:endParaRPr lang="en-US" altLang="zh-CN" dirty="0"/>
          </a:p>
          <a:p>
            <a:r>
              <a:rPr lang="en-US" altLang="zh-CN" dirty="0"/>
              <a:t>2.</a:t>
            </a:r>
            <a:r>
              <a:rPr lang="zh-CN" altLang="en-US" dirty="0"/>
              <a:t>要提供一个</a:t>
            </a:r>
            <a:r>
              <a:rPr lang="en-US" altLang="zh-CN" dirty="0"/>
              <a:t>List</a:t>
            </a:r>
            <a:r>
              <a:rPr lang="zh-CN" altLang="en-US" dirty="0"/>
              <a:t>集合的包装类。</a:t>
            </a:r>
            <a:endParaRPr lang="en-US" altLang="zh-CN" dirty="0"/>
          </a:p>
          <a:p>
            <a:r>
              <a:rPr lang="en-US" altLang="zh-CN" dirty="0"/>
              <a:t>3.</a:t>
            </a:r>
            <a:r>
              <a:rPr lang="zh-CN" altLang="en-US" dirty="0"/>
              <a:t>在业务方法中循环遍历我们创建的</a:t>
            </a:r>
            <a:r>
              <a:rPr lang="en-US" altLang="zh-CN" dirty="0"/>
              <a:t>List</a:t>
            </a:r>
            <a:r>
              <a:rPr lang="zh-CN" altLang="en-US" dirty="0"/>
              <a:t>读取数据。</a:t>
            </a:r>
          </a:p>
        </p:txBody>
      </p:sp>
    </p:spTree>
    <p:extLst>
      <p:ext uri="{BB962C8B-B14F-4D97-AF65-F5344CB8AC3E}">
        <p14:creationId xmlns:p14="http://schemas.microsoft.com/office/powerpoint/2010/main" val="72259796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a:solidFill>
                  <a:srgbClr val="FF6600"/>
                </a:solidFill>
                <a:latin typeface="Arial" charset="0"/>
                <a:ea typeface="隶书" pitchFamily="49" charset="-122"/>
              </a:rPr>
              <a:t>集合类型参数绑定</a:t>
            </a:r>
            <a:r>
              <a:rPr lang="en-US" altLang="zh-CN" sz="2800" dirty="0">
                <a:solidFill>
                  <a:srgbClr val="FF6600"/>
                </a:solidFill>
                <a:latin typeface="Arial" charset="0"/>
                <a:ea typeface="隶书" pitchFamily="49" charset="-122"/>
              </a:rPr>
              <a:t>—Map</a:t>
            </a:r>
            <a:r>
              <a:rPr lang="zh-CN" altLang="en-US" sz="2800" dirty="0">
                <a:solidFill>
                  <a:srgbClr val="FF6600"/>
                </a:solidFill>
                <a:latin typeface="Arial" charset="0"/>
                <a:ea typeface="隶书" pitchFamily="49" charset="-122"/>
              </a:rPr>
              <a:t>集合</a:t>
            </a:r>
          </a:p>
        </p:txBody>
      </p:sp>
      <p:sp>
        <p:nvSpPr>
          <p:cNvPr id="2" name="TextBox 1"/>
          <p:cNvSpPr txBox="1"/>
          <p:nvPr/>
        </p:nvSpPr>
        <p:spPr>
          <a:xfrm>
            <a:off x="683567" y="2283718"/>
            <a:ext cx="7956375" cy="646331"/>
          </a:xfrm>
          <a:prstGeom prst="rect">
            <a:avLst/>
          </a:prstGeom>
          <a:noFill/>
        </p:spPr>
        <p:txBody>
          <a:bodyPr wrap="square" rtlCol="0">
            <a:spAutoFit/>
          </a:bodyPr>
          <a:lstStyle/>
          <a:p>
            <a:r>
              <a:rPr lang="en-US" altLang="zh-CN" dirty="0"/>
              <a:t>Map</a:t>
            </a:r>
            <a:r>
              <a:rPr lang="zh-CN" altLang="en-US" dirty="0"/>
              <a:t>集合同</a:t>
            </a:r>
            <a:r>
              <a:rPr lang="en-US" altLang="zh-CN" dirty="0"/>
              <a:t>List</a:t>
            </a:r>
            <a:r>
              <a:rPr lang="zh-CN" altLang="en-US" dirty="0"/>
              <a:t>集合有些类似，同样需要</a:t>
            </a:r>
            <a:r>
              <a:rPr lang="en-US" altLang="zh-CN" dirty="0"/>
              <a:t>3</a:t>
            </a:r>
            <a:r>
              <a:rPr lang="zh-CN" altLang="en-US" dirty="0"/>
              <a:t>个条件，只不过我们需要把第</a:t>
            </a:r>
            <a:r>
              <a:rPr lang="en-US" altLang="zh-CN" dirty="0"/>
              <a:t>2</a:t>
            </a:r>
            <a:r>
              <a:rPr lang="zh-CN" altLang="en-US" dirty="0"/>
              <a:t>个条件替换成</a:t>
            </a:r>
            <a:r>
              <a:rPr lang="en-US" altLang="zh-CN" dirty="0"/>
              <a:t>Map</a:t>
            </a:r>
            <a:r>
              <a:rPr lang="zh-CN" altLang="en-US" dirty="0"/>
              <a:t>的包装类。</a:t>
            </a:r>
          </a:p>
        </p:txBody>
      </p:sp>
    </p:spTree>
    <p:extLst>
      <p:ext uri="{BB962C8B-B14F-4D97-AF65-F5344CB8AC3E}">
        <p14:creationId xmlns:p14="http://schemas.microsoft.com/office/powerpoint/2010/main" val="170161440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977976" y="2260170"/>
            <a:ext cx="5243051" cy="623248"/>
          </a:xfrm>
          <a:prstGeom prst="rect">
            <a:avLst/>
          </a:prstGeom>
          <a:noFill/>
        </p:spPr>
        <p:txBody>
          <a:bodyPr wrap="square" lIns="68582" tIns="34290" rIns="68582" bIns="34290" rtlCol="0">
            <a:spAutoFit/>
          </a:bodyPr>
          <a:lstStyle/>
          <a:p>
            <a:r>
              <a:rPr lang="zh-CN" altLang="en-US" sz="36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36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954564" y="2106443"/>
            <a:ext cx="1600041" cy="830997"/>
          </a:xfrm>
          <a:prstGeom prst="rect">
            <a:avLst/>
          </a:prstGeom>
          <a:noFill/>
        </p:spPr>
        <p:txBody>
          <a:bodyPr wrap="square" lIns="68582" tIns="34290" rIns="68582" bIns="34290" rtlCol="0">
            <a:spAutoFit/>
          </a:bodyPr>
          <a:lstStyle/>
          <a:p>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495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29997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52449" y="2047876"/>
            <a:ext cx="3293745"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了解</a:t>
            </a:r>
            <a:r>
              <a:rPr lang="zh-CN" altLang="en-US" sz="1500" dirty="0">
                <a:solidFill>
                  <a:srgbClr val="1369B2"/>
                </a:solidFill>
                <a:latin typeface="微软雅黑" panose="020B0503020204020204" pitchFamily="34" charset="-122"/>
                <a:ea typeface="微软雅黑" panose="020B0503020204020204" pitchFamily="34" charset="-122"/>
              </a:rPr>
              <a:t>数据绑定</a:t>
            </a:r>
            <a:r>
              <a:rPr lang="zh-CN" altLang="en-US" sz="1500" dirty="0">
                <a:solidFill>
                  <a:srgbClr val="595959"/>
                </a:solidFill>
                <a:latin typeface="微软雅黑" panose="020B0503020204020204" pitchFamily="34" charset="-122"/>
                <a:ea typeface="微软雅黑" panose="020B0503020204020204" pitchFamily="34" charset="-122"/>
              </a:rPr>
              <a:t>，能够说出数据绑定</a:t>
            </a:r>
            <a:r>
              <a:rPr lang="zh-CN" altLang="en-US" sz="1500" dirty="0">
                <a:solidFill>
                  <a:srgbClr val="595959"/>
                </a:solidFill>
                <a:latin typeface="微软雅黑" panose="020B0503020204020204" pitchFamily="34" charset="-122"/>
                <a:ea typeface="微软雅黑" panose="020B0503020204020204" pitchFamily="34" charset="-122"/>
                <a:sym typeface="+mn-ea"/>
              </a:rPr>
              <a:t>的</a:t>
            </a:r>
          </a:p>
          <a:p>
            <a:pPr algn="just">
              <a:lnSpc>
                <a:spcPct val="150000"/>
              </a:lnSpc>
            </a:pPr>
            <a:r>
              <a:rPr lang="zh-CN" altLang="en-US" sz="1500" dirty="0">
                <a:solidFill>
                  <a:srgbClr val="1369B2"/>
                </a:solidFill>
                <a:latin typeface="微软雅黑" panose="020B0503020204020204" pitchFamily="34" charset="-122"/>
                <a:ea typeface="微软雅黑" panose="020B0503020204020204" pitchFamily="34" charset="-122"/>
                <a:sym typeface="+mn-ea"/>
              </a:rPr>
              <a:t>概念</a:t>
            </a:r>
            <a:r>
              <a:rPr lang="zh-CN" altLang="en-US" sz="1500" dirty="0">
                <a:solidFill>
                  <a:srgbClr val="595959"/>
                </a:solidFill>
                <a:latin typeface="微软雅黑" panose="020B0503020204020204" pitchFamily="34" charset="-122"/>
                <a:ea typeface="微软雅黑" panose="020B0503020204020204" pitchFamily="34" charset="-122"/>
                <a:sym typeface="+mn-ea"/>
              </a:rPr>
              <a:t>和</a:t>
            </a:r>
            <a:r>
              <a:rPr lang="zh-CN" altLang="en-US" sz="1500" dirty="0">
                <a:solidFill>
                  <a:srgbClr val="1369B2"/>
                </a:solidFill>
                <a:latin typeface="微软雅黑" panose="020B0503020204020204" pitchFamily="34" charset="-122"/>
                <a:ea typeface="微软雅黑" panose="020B0503020204020204" pitchFamily="34" charset="-122"/>
                <a:sym typeface="+mn-ea"/>
              </a:rPr>
              <a:t>过程</a:t>
            </a:r>
            <a:endParaRPr lang="zh-CN" altLang="en-US" sz="15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189568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4" y="913301"/>
            <a:ext cx="1587696" cy="323165"/>
          </a:xfrm>
          <a:prstGeom prst="rect">
            <a:avLst/>
          </a:prstGeom>
          <a:noFill/>
        </p:spPr>
        <p:txBody>
          <a:bodyPr wrap="squar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数据绑定的概念</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2117749"/>
            <a:ext cx="6815588" cy="107579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在程序运行时，</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接收到客户端的请求后，会根据客户端请求的参数和请求头等数据信息，将参数以特定的方式转换并绑定到处理器的形参中。</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中将请求消息数据与处理器的形参建立连接的过程就是</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的数据绑定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1824949"/>
            <a:ext cx="7244049" cy="16038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78286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318834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025463"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4" y="913301"/>
            <a:ext cx="2815449"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Spring</a:t>
            </a:r>
            <a:r>
              <a:rPr lang="zh-CN" altLang="en-US" sz="1500" dirty="0">
                <a:solidFill>
                  <a:srgbClr val="1369B2"/>
                </a:solidFill>
                <a:latin typeface="微软雅黑" panose="020B0503020204020204" pitchFamily="34" charset="-122"/>
                <a:ea typeface="微软雅黑" panose="020B0503020204020204" pitchFamily="34" charset="-122"/>
              </a:rPr>
              <a:t> </a:t>
            </a:r>
            <a:r>
              <a:rPr lang="en-US" altLang="zh-CN" sz="1500" dirty="0">
                <a:solidFill>
                  <a:srgbClr val="1369B2"/>
                </a:solidFill>
                <a:latin typeface="微软雅黑" panose="020B0503020204020204" pitchFamily="34" charset="-122"/>
                <a:ea typeface="微软雅黑" panose="020B0503020204020204" pitchFamily="34" charset="-122"/>
              </a:rPr>
              <a:t>MVC</a:t>
            </a:r>
            <a:r>
              <a:rPr lang="zh-CN" altLang="en-US" sz="1500" dirty="0">
                <a:solidFill>
                  <a:srgbClr val="1369B2"/>
                </a:solidFill>
                <a:latin typeface="微软雅黑" panose="020B0503020204020204" pitchFamily="34" charset="-122"/>
                <a:ea typeface="微软雅黑" panose="020B0503020204020204" pitchFamily="34" charset="-122"/>
              </a:rPr>
              <a:t>数据绑定的过程图</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6767" y="1465628"/>
            <a:ext cx="5380520" cy="29569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90261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564937"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Spring</a:t>
            </a:r>
            <a:r>
              <a:rPr lang="zh-CN" altLang="en-US" sz="1500" dirty="0">
                <a:solidFill>
                  <a:srgbClr val="1369B2"/>
                </a:solidFill>
                <a:latin typeface="微软雅黑" panose="020B0503020204020204" pitchFamily="34" charset="-122"/>
                <a:ea typeface="微软雅黑" panose="020B0503020204020204" pitchFamily="34" charset="-122"/>
              </a:rPr>
              <a:t> </a:t>
            </a:r>
            <a:r>
              <a:rPr lang="en-US" altLang="zh-CN" sz="1500" dirty="0">
                <a:solidFill>
                  <a:srgbClr val="1369B2"/>
                </a:solidFill>
                <a:latin typeface="微软雅黑" panose="020B0503020204020204" pitchFamily="34" charset="-122"/>
                <a:ea typeface="微软雅黑" panose="020B0503020204020204" pitchFamily="34" charset="-122"/>
              </a:rPr>
              <a:t>MVC</a:t>
            </a:r>
            <a:r>
              <a:rPr lang="zh-CN" altLang="en-US" sz="1500" dirty="0">
                <a:solidFill>
                  <a:srgbClr val="1369B2"/>
                </a:solidFill>
                <a:latin typeface="微软雅黑" panose="020B0503020204020204" pitchFamily="34" charset="-122"/>
                <a:ea typeface="微软雅黑" panose="020B0503020204020204" pitchFamily="34" charset="-122"/>
              </a:rPr>
              <a:t>数据绑定中的信息处理过程</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1854442"/>
            <a:ext cx="6815588" cy="2518847"/>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Spring</a:t>
            </a: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MVC</a:t>
            </a:r>
            <a:r>
              <a:rPr lang="zh-CN" altLang="en-US" sz="1350" dirty="0">
                <a:solidFill>
                  <a:srgbClr val="595959"/>
                </a:solidFill>
                <a:latin typeface="微软雅黑" panose="020B0503020204020204" pitchFamily="34" charset="-122"/>
              </a:rPr>
              <a:t>数据绑定中的</a:t>
            </a:r>
            <a:r>
              <a:rPr lang="zh-CN" altLang="zh-CN" sz="1350" dirty="0">
                <a:solidFill>
                  <a:srgbClr val="595959"/>
                </a:solidFill>
                <a:latin typeface="微软雅黑" panose="020B0503020204020204" pitchFamily="34" charset="-122"/>
              </a:rPr>
              <a:t>信息处理过程的步骤描述如下。</a:t>
            </a:r>
          </a:p>
          <a:p>
            <a:pPr lvl="0">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1</a:t>
            </a: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将</a:t>
            </a:r>
            <a:r>
              <a:rPr lang="en-US" altLang="zh-CN" sz="1350" dirty="0" err="1">
                <a:solidFill>
                  <a:srgbClr val="1369B2"/>
                </a:solidFill>
                <a:latin typeface="微软雅黑" panose="020B0503020204020204" pitchFamily="34" charset="-122"/>
              </a:rPr>
              <a:t>ServletRequest</a:t>
            </a:r>
            <a:r>
              <a:rPr lang="zh-CN" altLang="zh-CN" sz="1350" dirty="0">
                <a:solidFill>
                  <a:srgbClr val="1369B2"/>
                </a:solidFill>
                <a:latin typeface="微软雅黑" panose="020B0503020204020204" pitchFamily="34" charset="-122"/>
              </a:rPr>
              <a:t>对象</a:t>
            </a:r>
            <a:r>
              <a:rPr lang="zh-CN" altLang="zh-CN" sz="1350" dirty="0">
                <a:solidFill>
                  <a:srgbClr val="595959"/>
                </a:solidFill>
                <a:latin typeface="微软雅黑" panose="020B0503020204020204" pitchFamily="34" charset="-122"/>
              </a:rPr>
              <a:t>传递给</a:t>
            </a:r>
            <a:r>
              <a:rPr lang="en-US" altLang="zh-CN" sz="1350" dirty="0" err="1">
                <a:solidFill>
                  <a:srgbClr val="595959"/>
                </a:solidFill>
                <a:latin typeface="微软雅黑" panose="020B0503020204020204" pitchFamily="34" charset="-122"/>
              </a:rPr>
              <a:t>DataBinder</a:t>
            </a:r>
            <a:r>
              <a:rPr lang="zh-CN" altLang="zh-CN" sz="1350" dirty="0">
                <a:solidFill>
                  <a:srgbClr val="595959"/>
                </a:solidFill>
                <a:latin typeface="微软雅黑" panose="020B0503020204020204" pitchFamily="34" charset="-122"/>
              </a:rPr>
              <a:t>。</a:t>
            </a:r>
          </a:p>
          <a:p>
            <a:pPr lvl="0">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2</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将处理方法的</a:t>
            </a:r>
            <a:r>
              <a:rPr lang="zh-CN" altLang="zh-CN" sz="1350" dirty="0">
                <a:solidFill>
                  <a:srgbClr val="1369B2"/>
                </a:solidFill>
                <a:latin typeface="微软雅黑" panose="020B0503020204020204" pitchFamily="34" charset="-122"/>
              </a:rPr>
              <a:t>入参对象</a:t>
            </a:r>
            <a:r>
              <a:rPr lang="zh-CN" altLang="zh-CN" sz="1350" dirty="0">
                <a:solidFill>
                  <a:srgbClr val="595959"/>
                </a:solidFill>
                <a:latin typeface="微软雅黑" panose="020B0503020204020204" pitchFamily="34" charset="-122"/>
              </a:rPr>
              <a:t>传递给</a:t>
            </a:r>
            <a:r>
              <a:rPr lang="en-US" altLang="zh-CN" sz="1350" dirty="0" err="1">
                <a:solidFill>
                  <a:srgbClr val="595959"/>
                </a:solidFill>
                <a:latin typeface="微软雅黑" panose="020B0503020204020204" pitchFamily="34" charset="-122"/>
              </a:rPr>
              <a:t>DataBinder</a:t>
            </a:r>
            <a:r>
              <a:rPr lang="zh-CN" altLang="zh-CN" sz="1350" dirty="0">
                <a:solidFill>
                  <a:srgbClr val="595959"/>
                </a:solidFill>
                <a:latin typeface="微软雅黑" panose="020B0503020204020204" pitchFamily="34" charset="-122"/>
              </a:rPr>
              <a:t>。</a:t>
            </a:r>
          </a:p>
          <a:p>
            <a:pPr lvl="0">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3</a:t>
            </a:r>
            <a:r>
              <a:rPr lang="zh-CN" altLang="en-US"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DataBinder</a:t>
            </a:r>
            <a:r>
              <a:rPr lang="zh-CN" altLang="zh-CN" sz="1350" dirty="0">
                <a:solidFill>
                  <a:srgbClr val="595959"/>
                </a:solidFill>
                <a:latin typeface="微软雅黑" panose="020B0503020204020204" pitchFamily="34" charset="-122"/>
              </a:rPr>
              <a:t>调用</a:t>
            </a:r>
            <a:r>
              <a:rPr lang="en-US" altLang="zh-CN" sz="1350" dirty="0" err="1">
                <a:solidFill>
                  <a:srgbClr val="1369B2"/>
                </a:solidFill>
                <a:latin typeface="微软雅黑" panose="020B0503020204020204" pitchFamily="34" charset="-122"/>
              </a:rPr>
              <a:t>ConversionService</a:t>
            </a:r>
            <a:r>
              <a:rPr lang="zh-CN" altLang="zh-CN" sz="1350" dirty="0">
                <a:solidFill>
                  <a:srgbClr val="1369B2"/>
                </a:solidFill>
                <a:latin typeface="微软雅黑" panose="020B0503020204020204" pitchFamily="34" charset="-122"/>
              </a:rPr>
              <a:t>组件</a:t>
            </a:r>
            <a:r>
              <a:rPr lang="zh-CN" altLang="zh-CN" sz="1350" dirty="0">
                <a:solidFill>
                  <a:srgbClr val="595959"/>
                </a:solidFill>
                <a:latin typeface="微软雅黑" panose="020B0503020204020204" pitchFamily="34" charset="-122"/>
              </a:rPr>
              <a:t>进行数据类型转换、数据格式化等工作，并将</a:t>
            </a:r>
            <a:r>
              <a:rPr lang="en-US" altLang="zh-CN" sz="1350" dirty="0" err="1">
                <a:solidFill>
                  <a:srgbClr val="595959"/>
                </a:solidFill>
                <a:latin typeface="微软雅黑" panose="020B0503020204020204" pitchFamily="34" charset="-122"/>
              </a:rPr>
              <a:t>ServletRequest</a:t>
            </a:r>
            <a:r>
              <a:rPr lang="zh-CN" altLang="zh-CN" sz="1350" dirty="0">
                <a:solidFill>
                  <a:srgbClr val="595959"/>
                </a:solidFill>
                <a:latin typeface="微软雅黑" panose="020B0503020204020204" pitchFamily="34" charset="-122"/>
              </a:rPr>
              <a:t>对象中的消息填充到参数对象中。</a:t>
            </a:r>
          </a:p>
          <a:p>
            <a:pPr lvl="0">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4</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调用</a:t>
            </a:r>
            <a:r>
              <a:rPr lang="en-US" altLang="zh-CN" sz="1350" dirty="0">
                <a:solidFill>
                  <a:srgbClr val="1369B2"/>
                </a:solidFill>
                <a:latin typeface="微软雅黑" panose="020B0503020204020204" pitchFamily="34" charset="-122"/>
              </a:rPr>
              <a:t>Validator</a:t>
            </a:r>
            <a:r>
              <a:rPr lang="zh-CN" altLang="zh-CN" sz="1350" dirty="0">
                <a:solidFill>
                  <a:srgbClr val="1369B2"/>
                </a:solidFill>
                <a:latin typeface="微软雅黑" panose="020B0503020204020204" pitchFamily="34" charset="-122"/>
              </a:rPr>
              <a:t>组件</a:t>
            </a:r>
            <a:r>
              <a:rPr lang="zh-CN" altLang="zh-CN" sz="1350" dirty="0">
                <a:solidFill>
                  <a:srgbClr val="595959"/>
                </a:solidFill>
                <a:latin typeface="微软雅黑" panose="020B0503020204020204" pitchFamily="34" charset="-122"/>
              </a:rPr>
              <a:t>对已经绑定了请求消息数据的参数对象进行数据合法性校验。</a:t>
            </a:r>
          </a:p>
          <a:p>
            <a:pPr>
              <a:lnSpc>
                <a:spcPct val="150000"/>
              </a:lnSpc>
            </a:pP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5</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校验完成后会生成数据绑定结果</a:t>
            </a:r>
            <a:r>
              <a:rPr lang="en-US" altLang="zh-CN" sz="1350" dirty="0" err="1">
                <a:solidFill>
                  <a:srgbClr val="1369B2"/>
                </a:solidFill>
                <a:latin typeface="微软雅黑" panose="020B0503020204020204" pitchFamily="34" charset="-122"/>
              </a:rPr>
              <a:t>BindingResult</a:t>
            </a:r>
            <a:r>
              <a:rPr lang="zh-CN" altLang="zh-CN" sz="1350" dirty="0">
                <a:solidFill>
                  <a:srgbClr val="1369B2"/>
                </a:solidFill>
                <a:latin typeface="微软雅黑" panose="020B0503020204020204" pitchFamily="34" charset="-122"/>
              </a:rPr>
              <a:t>对象</a:t>
            </a:r>
            <a:r>
              <a:rPr lang="zh-CN" altLang="zh-CN"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会将</a:t>
            </a:r>
            <a:r>
              <a:rPr lang="en-US" altLang="zh-CN" sz="1350" dirty="0" err="1">
                <a:solidFill>
                  <a:srgbClr val="595959"/>
                </a:solidFill>
                <a:latin typeface="微软雅黑" panose="020B0503020204020204" pitchFamily="34" charset="-122"/>
              </a:rPr>
              <a:t>BindingResult</a:t>
            </a:r>
            <a:r>
              <a:rPr lang="zh-CN" altLang="zh-CN" sz="1350" dirty="0">
                <a:solidFill>
                  <a:srgbClr val="595959"/>
                </a:solidFill>
                <a:latin typeface="微软雅黑" panose="020B0503020204020204" pitchFamily="34" charset="-122"/>
              </a:rPr>
              <a:t>对象中的内容赋给处理方法的相应参数</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1730864"/>
            <a:ext cx="7244049" cy="28116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68878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429663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977976" y="2260170"/>
            <a:ext cx="5243051" cy="623248"/>
          </a:xfrm>
          <a:prstGeom prst="rect">
            <a:avLst/>
          </a:prstGeom>
          <a:noFill/>
        </p:spPr>
        <p:txBody>
          <a:bodyPr wrap="square" lIns="68582" tIns="34290" rIns="68582" bIns="34290" rtlCol="0">
            <a:spAutoFit/>
          </a:bodyPr>
          <a:lstStyle/>
          <a:p>
            <a:r>
              <a:rPr lang="zh-CN" altLang="en-US" sz="3600" b="1" dirty="0">
                <a:solidFill>
                  <a:srgbClr val="595959"/>
                </a:solidFill>
                <a:latin typeface="微软雅黑" panose="020B0503020204020204" pitchFamily="34" charset="-122"/>
                <a:ea typeface="微软雅黑" panose="020B0503020204020204" pitchFamily="34" charset="-122"/>
                <a:cs typeface="+mn-ea"/>
                <a:sym typeface="+mn-lt"/>
              </a:rPr>
              <a:t>简单数据绑定</a:t>
            </a:r>
            <a:endParaRPr lang="en-GB" altLang="zh-CN" sz="36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954564" y="2106443"/>
            <a:ext cx="1600041" cy="830997"/>
          </a:xfrm>
          <a:prstGeom prst="rect">
            <a:avLst/>
          </a:prstGeom>
          <a:noFill/>
        </p:spPr>
        <p:txBody>
          <a:bodyPr wrap="square" lIns="68582" tIns="34290" rIns="68582" bIns="34290" rtlCol="0">
            <a:spAutoFit/>
          </a:bodyPr>
          <a:lstStyle/>
          <a:p>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495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495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1	</a:t>
            </a:r>
            <a:r>
              <a:rPr lang="en-US" altLang="zh-CN" sz="1500" b="1" dirty="0">
                <a:solidFill>
                  <a:schemeClr val="bg1"/>
                </a:solidFill>
                <a:latin typeface="Arial" charset="0"/>
                <a:ea typeface="黑体" pitchFamily="49" charset="-122"/>
              </a:rPr>
              <a:t> </a:t>
            </a:r>
            <a:r>
              <a:rPr lang="en-US" altLang="zh-CN" sz="1500" b="1" dirty="0" err="1">
                <a:solidFill>
                  <a:schemeClr val="bg1"/>
                </a:solidFill>
                <a:latin typeface="Arial" charset="0"/>
                <a:ea typeface="黑体" pitchFamily="49" charset="-122"/>
              </a:rPr>
              <a:t>MVC</a:t>
            </a:r>
            <a:r>
              <a:rPr lang="zh-CN" altLang="en-US" sz="1500" b="1" dirty="0">
                <a:solidFill>
                  <a:schemeClr val="bg1"/>
                </a:solidFill>
                <a:latin typeface="Arial" charset="0"/>
                <a:ea typeface="黑体" pitchFamily="49" charset="-122"/>
              </a:rPr>
              <a:t>设计模式</a:t>
            </a:r>
            <a:endParaRPr lang="zh-CN" altLang="en-US"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29997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39114" y="2021206"/>
            <a:ext cx="3279934"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熟悉</a:t>
            </a:r>
            <a:r>
              <a:rPr lang="zh-CN" altLang="en-US" sz="1500" dirty="0">
                <a:solidFill>
                  <a:srgbClr val="1369B2"/>
                </a:solidFill>
                <a:latin typeface="微软雅黑" panose="020B0503020204020204" pitchFamily="34" charset="-122"/>
                <a:ea typeface="微软雅黑" panose="020B0503020204020204" pitchFamily="34" charset="-122"/>
              </a:rPr>
              <a:t>默认类型数据绑定</a:t>
            </a:r>
            <a:r>
              <a:rPr lang="zh-CN" altLang="en-US" sz="1500" dirty="0">
                <a:solidFill>
                  <a:srgbClr val="595959"/>
                </a:solidFill>
                <a:latin typeface="微软雅黑" panose="020B0503020204020204" pitchFamily="34" charset="-122"/>
                <a:ea typeface="微软雅黑" panose="020B0503020204020204" pitchFamily="34" charset="-122"/>
              </a:rPr>
              <a:t>，能够在程序中使用默认数据类型进行数据绑定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1" y="818397"/>
            <a:ext cx="2928833"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620849"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Spring</a:t>
            </a:r>
            <a:r>
              <a:rPr lang="zh-CN" altLang="en-US" sz="1500" dirty="0">
                <a:solidFill>
                  <a:srgbClr val="1369B2"/>
                </a:solidFill>
                <a:latin typeface="微软雅黑" panose="020B0503020204020204" pitchFamily="34" charset="-122"/>
                <a:ea typeface="微软雅黑" panose="020B0503020204020204" pitchFamily="34" charset="-122"/>
              </a:rPr>
              <a:t> </a:t>
            </a:r>
            <a:r>
              <a:rPr lang="en-US" altLang="zh-CN" sz="1500" dirty="0">
                <a:solidFill>
                  <a:srgbClr val="1369B2"/>
                </a:solidFill>
                <a:latin typeface="微软雅黑" panose="020B0503020204020204" pitchFamily="34" charset="-122"/>
                <a:ea typeface="微软雅黑" panose="020B0503020204020204" pitchFamily="34" charset="-122"/>
              </a:rPr>
              <a:t>MVC</a:t>
            </a:r>
            <a:r>
              <a:rPr lang="zh-CN" altLang="en-US" sz="1500" dirty="0">
                <a:solidFill>
                  <a:srgbClr val="1369B2"/>
                </a:solidFill>
                <a:latin typeface="微软雅黑" panose="020B0503020204020204" pitchFamily="34" charset="-122"/>
                <a:ea typeface="微软雅黑" panose="020B0503020204020204" pitchFamily="34" charset="-122"/>
              </a:rPr>
              <a:t>常见的默认类型</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2112730"/>
            <a:ext cx="6815588" cy="2233643"/>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当使用</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默认支持的数据类型作为处理器的形参类型时，</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的参数处理适配器会默认识别这些类型并进行赋值。</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常见的默认类型如下所示。</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err="1">
                <a:solidFill>
                  <a:srgbClr val="1369B2"/>
                </a:solidFill>
                <a:latin typeface="微软雅黑" panose="020B0503020204020204" pitchFamily="34" charset="-122"/>
              </a:rPr>
              <a:t>HttpServletRequest</a:t>
            </a:r>
            <a:r>
              <a:rPr lang="zh-CN" altLang="zh-CN" sz="1350" dirty="0">
                <a:solidFill>
                  <a:srgbClr val="595959"/>
                </a:solidFill>
                <a:latin typeface="微软雅黑" panose="020B0503020204020204" pitchFamily="34" charset="-122"/>
              </a:rPr>
              <a:t>：获取请求信息。</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err="1">
                <a:solidFill>
                  <a:srgbClr val="1369B2"/>
                </a:solidFill>
                <a:latin typeface="微软雅黑" panose="020B0503020204020204" pitchFamily="34" charset="-122"/>
              </a:rPr>
              <a:t>HttpServletResponse</a:t>
            </a:r>
            <a:r>
              <a:rPr lang="zh-CN" altLang="zh-CN" sz="1350" dirty="0">
                <a:solidFill>
                  <a:srgbClr val="595959"/>
                </a:solidFill>
                <a:latin typeface="微软雅黑" panose="020B0503020204020204" pitchFamily="34" charset="-122"/>
              </a:rPr>
              <a:t>：处理响应信息。</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err="1">
                <a:solidFill>
                  <a:srgbClr val="1369B2"/>
                </a:solidFill>
                <a:latin typeface="微软雅黑" panose="020B0503020204020204" pitchFamily="34" charset="-122"/>
              </a:rPr>
              <a:t>HttpSession</a:t>
            </a:r>
            <a:r>
              <a:rPr lang="zh-CN" altLang="zh-CN" sz="1350" dirty="0">
                <a:solidFill>
                  <a:srgbClr val="595959"/>
                </a:solidFill>
                <a:latin typeface="微软雅黑" panose="020B0503020204020204" pitchFamily="34" charset="-122"/>
              </a:rPr>
              <a:t>：获取</a:t>
            </a:r>
            <a:r>
              <a:rPr lang="en-US" altLang="zh-CN" sz="1350" dirty="0">
                <a:solidFill>
                  <a:srgbClr val="595959"/>
                </a:solidFill>
                <a:latin typeface="微软雅黑" panose="020B0503020204020204" pitchFamily="34" charset="-122"/>
              </a:rPr>
              <a:t>session</a:t>
            </a:r>
            <a:r>
              <a:rPr lang="zh-CN" altLang="zh-CN" sz="1350" dirty="0">
                <a:solidFill>
                  <a:srgbClr val="595959"/>
                </a:solidFill>
                <a:latin typeface="微软雅黑" panose="020B0503020204020204" pitchFamily="34" charset="-122"/>
              </a:rPr>
              <a:t>中存放的对象。</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a:solidFill>
                  <a:srgbClr val="1369B2"/>
                </a:solidFill>
                <a:latin typeface="微软雅黑" panose="020B0503020204020204" pitchFamily="34" charset="-122"/>
              </a:rPr>
              <a:t>Model/</a:t>
            </a:r>
            <a:r>
              <a:rPr lang="en-US" altLang="zh-CN" sz="1350" dirty="0" err="1">
                <a:solidFill>
                  <a:srgbClr val="1369B2"/>
                </a:solidFill>
                <a:latin typeface="微软雅黑" panose="020B0503020204020204" pitchFamily="34" charset="-122"/>
              </a:rPr>
              <a:t>ModelMap</a:t>
            </a:r>
            <a:r>
              <a:rPr lang="zh-CN" altLang="zh-CN"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Model</a:t>
            </a:r>
            <a:r>
              <a:rPr lang="zh-CN" altLang="zh-CN" sz="1350" dirty="0">
                <a:solidFill>
                  <a:srgbClr val="595959"/>
                </a:solidFill>
                <a:latin typeface="微软雅黑" panose="020B0503020204020204" pitchFamily="34" charset="-122"/>
              </a:rPr>
              <a:t>是一个接口，</a:t>
            </a:r>
            <a:r>
              <a:rPr lang="en-US" altLang="zh-CN" sz="1350" dirty="0" err="1">
                <a:solidFill>
                  <a:srgbClr val="595959"/>
                </a:solidFill>
                <a:latin typeface="微软雅黑" panose="020B0503020204020204" pitchFamily="34" charset="-122"/>
              </a:rPr>
              <a:t>ModelMap</a:t>
            </a:r>
            <a:r>
              <a:rPr lang="zh-CN" altLang="zh-CN" sz="1350" dirty="0">
                <a:solidFill>
                  <a:srgbClr val="595959"/>
                </a:solidFill>
                <a:latin typeface="微软雅黑" panose="020B0503020204020204" pitchFamily="34" charset="-122"/>
              </a:rPr>
              <a:t>是一个类，</a:t>
            </a:r>
            <a:r>
              <a:rPr lang="en-US" altLang="zh-CN" sz="1350" dirty="0">
                <a:solidFill>
                  <a:srgbClr val="595959"/>
                </a:solidFill>
                <a:latin typeface="微软雅黑" panose="020B0503020204020204" pitchFamily="34" charset="-122"/>
              </a:rPr>
              <a:t>Model</a:t>
            </a:r>
            <a:r>
              <a:rPr lang="zh-CN" altLang="zh-CN" sz="1350" dirty="0">
                <a:solidFill>
                  <a:srgbClr val="595959"/>
                </a:solidFill>
                <a:latin typeface="微软雅黑" panose="020B0503020204020204" pitchFamily="34" charset="-122"/>
              </a:rPr>
              <a:t>的实现类对象和</a:t>
            </a:r>
            <a:r>
              <a:rPr lang="en-US" altLang="zh-CN" sz="1350" dirty="0" err="1">
                <a:solidFill>
                  <a:srgbClr val="595959"/>
                </a:solidFill>
                <a:latin typeface="微软雅黑" panose="020B0503020204020204" pitchFamily="34" charset="-122"/>
              </a:rPr>
              <a:t>ModelMap</a:t>
            </a:r>
            <a:r>
              <a:rPr lang="zh-CN" altLang="zh-CN" sz="1350" dirty="0">
                <a:solidFill>
                  <a:srgbClr val="595959"/>
                </a:solidFill>
                <a:latin typeface="微软雅黑" panose="020B0503020204020204" pitchFamily="34" charset="-122"/>
              </a:rPr>
              <a:t>对象都可以设置</a:t>
            </a:r>
            <a:r>
              <a:rPr lang="en-US" altLang="zh-CN" sz="1350" dirty="0">
                <a:solidFill>
                  <a:srgbClr val="595959"/>
                </a:solidFill>
                <a:latin typeface="微软雅黑" panose="020B0503020204020204" pitchFamily="34" charset="-122"/>
              </a:rPr>
              <a:t>model</a:t>
            </a:r>
            <a:r>
              <a:rPr lang="zh-CN" altLang="zh-CN" sz="1350" dirty="0">
                <a:solidFill>
                  <a:srgbClr val="595959"/>
                </a:solidFill>
                <a:latin typeface="微软雅黑" panose="020B0503020204020204" pitchFamily="34" charset="-122"/>
              </a:rPr>
              <a:t>数据，</a:t>
            </a:r>
            <a:r>
              <a:rPr lang="en-US" altLang="zh-CN" sz="1350" dirty="0">
                <a:solidFill>
                  <a:srgbClr val="595959"/>
                </a:solidFill>
                <a:latin typeface="微软雅黑" panose="020B0503020204020204" pitchFamily="34" charset="-122"/>
              </a:rPr>
              <a:t>model</a:t>
            </a:r>
            <a:r>
              <a:rPr lang="zh-CN" altLang="zh-CN" sz="1350" dirty="0">
                <a:solidFill>
                  <a:srgbClr val="595959"/>
                </a:solidFill>
                <a:latin typeface="微软雅黑" panose="020B0503020204020204" pitchFamily="34" charset="-122"/>
              </a:rPr>
              <a:t>数据会填充到</a:t>
            </a:r>
            <a:r>
              <a:rPr lang="en-US" altLang="zh-CN" sz="1350" dirty="0">
                <a:solidFill>
                  <a:srgbClr val="595959"/>
                </a:solidFill>
                <a:latin typeface="微软雅黑" panose="020B0503020204020204" pitchFamily="34" charset="-122"/>
              </a:rPr>
              <a:t>request</a:t>
            </a:r>
            <a:r>
              <a:rPr lang="zh-CN" altLang="zh-CN" sz="1350" dirty="0">
                <a:solidFill>
                  <a:srgbClr val="595959"/>
                </a:solidFill>
                <a:latin typeface="微软雅黑" panose="020B0503020204020204" pitchFamily="34" charset="-122"/>
              </a:rPr>
              <a:t>域</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1864462"/>
            <a:ext cx="7244049" cy="27491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82238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435898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49055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59233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20566" y="628174"/>
            <a:ext cx="779145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下面通过案例演示默认类型的数据绑定，该案例要求实现一个</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HttpServletRequest</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8" y="200200"/>
            <a:ext cx="305118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68955" y="997527"/>
            <a:ext cx="2617319" cy="3651293"/>
          </a:xfrm>
          <a:prstGeom prst="rect">
            <a:avLst/>
          </a:prstGeom>
          <a:noFill/>
          <a:ln>
            <a:noFill/>
          </a:ln>
          <a:effectLst/>
        </p:spPr>
      </p:pic>
      <p:sp>
        <p:nvSpPr>
          <p:cNvPr id="2" name="文本框 1"/>
          <p:cNvSpPr txBox="1"/>
          <p:nvPr/>
        </p:nvSpPr>
        <p:spPr>
          <a:xfrm>
            <a:off x="857726" y="2174082"/>
            <a:ext cx="4361498" cy="1305678"/>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IDEA</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中，创建一个名称为</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Maven Web</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项目，在项目的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pom.xml</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中引入</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的相关依赖，并在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的配置文件</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中完成相关配置</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创建处理器类</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，用于获取客户端请求中</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userid</a:t>
            </a:r>
            <a:r>
              <a:rPr lang="zh-CN" altLang="zh-CN" sz="1350" dirty="0">
                <a:solidFill>
                  <a:srgbClr val="595959"/>
                </a:solidFill>
                <a:latin typeface="微软雅黑" panose="020B0503020204020204" pitchFamily="34" charset="-122"/>
                <a:ea typeface="微软雅黑" panose="020B0503020204020204" pitchFamily="34" charset="-122"/>
                <a:cs typeface="+mn-ea"/>
              </a:rPr>
              <a:t>参数的值</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933922"/>
            <a:ext cx="5499125" cy="2525548"/>
          </a:xfrm>
          <a:prstGeom prst="rect">
            <a:avLst/>
          </a:prstGeom>
        </p:spPr>
      </p:pic>
      <p:sp>
        <p:nvSpPr>
          <p:cNvPr id="4" name="矩形 3"/>
          <p:cNvSpPr/>
          <p:nvPr/>
        </p:nvSpPr>
        <p:spPr>
          <a:xfrm>
            <a:off x="2096264" y="1895162"/>
            <a:ext cx="5157366" cy="2548646"/>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a:t>
            </a: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35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request.getParameter</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8" y="200200"/>
            <a:ext cx="305118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项目，在浏览器中携带参数访问地址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getUserId?userid</a:t>
            </a:r>
            <a:r>
              <a:rPr lang="en-US" altLang="zh-CN" sz="1350" dirty="0">
                <a:solidFill>
                  <a:srgbClr val="595959"/>
                </a:solidFill>
                <a:latin typeface="微软雅黑" panose="020B0503020204020204" pitchFamily="34" charset="-122"/>
                <a:ea typeface="微软雅黑" panose="020B0503020204020204" pitchFamily="34" charset="-122"/>
                <a:cs typeface="+mn-ea"/>
              </a:rPr>
              <a:t>=1</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a:t>
            </a:r>
            <a:r>
              <a:rPr lang="zh-CN" altLang="en-US" sz="1350" dirty="0">
                <a:solidFill>
                  <a:srgbClr val="595959"/>
                </a:solidFill>
                <a:latin typeface="微软雅黑" panose="020B0503020204020204" pitchFamily="34" charset="-122"/>
                <a:ea typeface="微软雅黑" panose="020B0503020204020204" pitchFamily="34" charset="-122"/>
                <a:cs typeface="+mn-ea"/>
              </a:rPr>
              <a:t>所示。</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8" y="200200"/>
            <a:ext cx="305118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41"/>
          <p:cNvPicPr>
            <a:picLocks noChangeAspect="1"/>
          </p:cNvPicPr>
          <p:nvPr/>
        </p:nvPicPr>
        <p:blipFill>
          <a:blip r:embed="rId4"/>
          <a:stretch>
            <a:fillRect/>
          </a:stretch>
        </p:blipFill>
        <p:spPr>
          <a:xfrm>
            <a:off x="981790" y="2073831"/>
            <a:ext cx="7866353" cy="1331156"/>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299974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0" y="2074546"/>
            <a:ext cx="3403283"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简单数据类型绑定</a:t>
            </a:r>
            <a:r>
              <a:rPr lang="zh-CN" altLang="en-US" sz="1500" dirty="0">
                <a:solidFill>
                  <a:srgbClr val="595959"/>
                </a:solidFill>
                <a:latin typeface="微软雅黑" panose="020B0503020204020204" pitchFamily="34" charset="-122"/>
                <a:ea typeface="微软雅黑" panose="020B0503020204020204" pitchFamily="34" charset="-122"/>
              </a:rPr>
              <a:t>，能够在程序中使用简单数据类型进行数据绑定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626013"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353654" cy="323165"/>
          </a:xfrm>
          <a:prstGeom prst="rect">
            <a:avLst/>
          </a:prstGeom>
          <a:noFill/>
        </p:spPr>
        <p:txBody>
          <a:bodyPr wrap="squar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简单数据类型绑定的概念</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2424454"/>
            <a:ext cx="6815588" cy="107579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简单数据类型的绑定，就是指</a:t>
            </a:r>
            <a:r>
              <a:rPr lang="en-US" altLang="zh-CN" sz="1350" dirty="0">
                <a:solidFill>
                  <a:srgbClr val="595959"/>
                </a:solidFill>
                <a:latin typeface="微软雅黑" panose="020B0503020204020204" pitchFamily="34" charset="-122"/>
              </a:rPr>
              <a:t>Java</a:t>
            </a:r>
            <a:r>
              <a:rPr lang="zh-CN" altLang="zh-CN" sz="1350" dirty="0">
                <a:solidFill>
                  <a:srgbClr val="595959"/>
                </a:solidFill>
                <a:latin typeface="微软雅黑" panose="020B0503020204020204" pitchFamily="34" charset="-122"/>
              </a:rPr>
              <a:t>中基本类型（如</a:t>
            </a:r>
            <a:r>
              <a:rPr lang="en-US" altLang="zh-CN" sz="1350" dirty="0">
                <a:solidFill>
                  <a:srgbClr val="595959"/>
                </a:solidFill>
                <a:latin typeface="微软雅黑" panose="020B0503020204020204" pitchFamily="34" charset="-122"/>
              </a:rPr>
              <a:t>int</a:t>
            </a:r>
            <a:r>
              <a:rPr lang="zh-CN" altLang="zh-CN"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double</a:t>
            </a:r>
            <a:r>
              <a:rPr lang="zh-CN" altLang="zh-CN"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String</a:t>
            </a:r>
            <a:r>
              <a:rPr lang="zh-CN" altLang="zh-CN" sz="1350" dirty="0">
                <a:solidFill>
                  <a:srgbClr val="595959"/>
                </a:solidFill>
                <a:latin typeface="微软雅黑" panose="020B0503020204020204" pitchFamily="34" charset="-122"/>
              </a:rPr>
              <a:t>等）的数据绑定。在</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中进行简单类型的数据绑定，只需客户端请求参数的名称和处理器的形参</a:t>
            </a:r>
            <a:r>
              <a:rPr lang="zh-CN" altLang="zh-CN" sz="1350" dirty="0">
                <a:solidFill>
                  <a:srgbClr val="FF0000"/>
                </a:solidFill>
                <a:latin typeface="微软雅黑" panose="020B0503020204020204" pitchFamily="34" charset="-122"/>
              </a:rPr>
              <a:t>名称一致</a:t>
            </a:r>
            <a:r>
              <a:rPr lang="zh-CN" altLang="zh-CN" sz="1350" dirty="0">
                <a:solidFill>
                  <a:srgbClr val="595959"/>
                </a:solidFill>
                <a:latin typeface="微软雅黑" panose="020B0503020204020204" pitchFamily="34" charset="-122"/>
              </a:rPr>
              <a:t>即可，请求参数会自动映射并匹配到处理器的形参完成数据绑定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2131654"/>
            <a:ext cx="7244049" cy="16038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208957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349504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46769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56947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20566" y="628174"/>
            <a:ext cx="779145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下面通过案例演示简单数据类型的数据绑定，该案例要求实现</a:t>
            </a:r>
            <a:r>
              <a:rPr lang="en-US" altLang="zh-CN" sz="1350" dirty="0">
                <a:solidFill>
                  <a:srgbClr val="595959"/>
                </a:solidFill>
                <a:latin typeface="微软雅黑" panose="020B0503020204020204" pitchFamily="34" charset="-122"/>
                <a:ea typeface="微软雅黑" panose="020B0503020204020204" pitchFamily="34" charset="-122"/>
                <a:cs typeface="+mn-ea"/>
              </a:rPr>
              <a:t>Integer</a:t>
            </a:r>
            <a:r>
              <a:rPr lang="zh-CN" altLang="zh-CN" sz="1350" dirty="0">
                <a:solidFill>
                  <a:srgbClr val="595959"/>
                </a:solidFill>
                <a:latin typeface="微软雅黑" panose="020B0503020204020204" pitchFamily="34" charset="-122"/>
                <a:ea typeface="微软雅黑" panose="020B0503020204020204" pitchFamily="34" charset="-122"/>
                <a:cs typeface="+mn-ea"/>
              </a:rPr>
              <a:t>类型和</a:t>
            </a:r>
            <a:r>
              <a:rPr lang="en-US" altLang="zh-CN" sz="1350" dirty="0">
                <a:solidFill>
                  <a:srgbClr val="595959"/>
                </a:solidFill>
                <a:latin typeface="微软雅黑" panose="020B0503020204020204" pitchFamily="34" charset="-122"/>
                <a:ea typeface="微软雅黑" panose="020B0503020204020204" pitchFamily="34" charset="-122"/>
                <a:cs typeface="+mn-ea"/>
              </a:rPr>
              <a:t>String</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413321"/>
            <a:ext cx="5499125" cy="1879703"/>
          </a:xfrm>
          <a:prstGeom prst="rect">
            <a:avLst/>
          </a:prstGeom>
        </p:spPr>
      </p:pic>
      <p:sp>
        <p:nvSpPr>
          <p:cNvPr id="4" name="矩形 3"/>
          <p:cNvSpPr/>
          <p:nvPr/>
        </p:nvSpPr>
        <p:spPr>
          <a:xfrm>
            <a:off x="2035496" y="2547748"/>
            <a:ext cx="5157366" cy="1925399"/>
          </a:xfrm>
          <a:prstGeom prst="rect">
            <a:avLst/>
          </a:prstGeom>
        </p:spPr>
        <p:txBody>
          <a:bodyPr wrap="square">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sz="1350" dirty="0">
                <a:solidFill>
                  <a:srgbClr val="595959"/>
                </a:solidFill>
                <a:latin typeface="微软雅黑" panose="020B0503020204020204" pitchFamily="34" charset="-122"/>
                <a:ea typeface="微软雅黑" panose="020B0503020204020204" pitchFamily="34" charset="-122"/>
                <a:cs typeface="+mn-ea"/>
              </a:rPr>
              <a:t>(String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username,Integer</a:t>
            </a:r>
            <a:r>
              <a:rPr lang="en-US" altLang="zh-CN" sz="1350" dirty="0">
                <a:solidFill>
                  <a:srgbClr val="595959"/>
                </a:solidFill>
                <a:latin typeface="微软雅黑" panose="020B0503020204020204" pitchFamily="34" charset="-122"/>
                <a:ea typeface="微软雅黑" panose="020B0503020204020204" pitchFamily="34" charset="-122"/>
                <a:cs typeface="+mn-ea"/>
              </a:rPr>
              <a:t> id)</a:t>
            </a: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("username="+username+",</a:t>
            </a: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id="+id);</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8" y="200200"/>
            <a:ext cx="305118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171224" y="1443514"/>
            <a:ext cx="6340793"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UserController.java</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文件</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UserController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类中新增</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getUserNameAndId</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方法，用来接收客户端请求中的参数</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getUserNameAndId?username</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Spring&amp;id</a:t>
            </a:r>
            <a:r>
              <a:rPr lang="en-US" altLang="zh-CN" sz="1350" dirty="0">
                <a:solidFill>
                  <a:srgbClr val="595959"/>
                </a:solidFill>
                <a:latin typeface="微软雅黑" panose="020B0503020204020204" pitchFamily="34" charset="-122"/>
                <a:ea typeface="微软雅黑" panose="020B0503020204020204" pitchFamily="34" charset="-122"/>
                <a:cs typeface="+mn-ea"/>
              </a:rPr>
              <a:t>=1</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a:t>
            </a:r>
            <a:r>
              <a:rPr lang="zh-CN" altLang="en-US" sz="1350" dirty="0">
                <a:solidFill>
                  <a:srgbClr val="595959"/>
                </a:solidFill>
                <a:latin typeface="微软雅黑" panose="020B0503020204020204" pitchFamily="34" charset="-122"/>
                <a:ea typeface="微软雅黑" panose="020B0503020204020204" pitchFamily="34" charset="-122"/>
                <a:cs typeface="+mn-ea"/>
              </a:rPr>
              <a:t>所示。</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8" y="200200"/>
            <a:ext cx="305118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42"/>
          <p:cNvPicPr>
            <a:picLocks noChangeAspect="1"/>
          </p:cNvPicPr>
          <p:nvPr/>
        </p:nvPicPr>
        <p:blipFill>
          <a:blip r:embed="rId4"/>
          <a:stretch>
            <a:fillRect/>
          </a:stretch>
        </p:blipFill>
        <p:spPr>
          <a:xfrm>
            <a:off x="1380888" y="2213372"/>
            <a:ext cx="6381817" cy="1080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1882829"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4" y="913301"/>
            <a:ext cx="1672815" cy="323165"/>
          </a:xfrm>
          <a:prstGeom prst="rect">
            <a:avLst/>
          </a:prstGeom>
          <a:noFill/>
        </p:spPr>
        <p:txBody>
          <a:bodyPr wrap="squar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参数别名的设置</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2467860"/>
            <a:ext cx="6815588" cy="136046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FF0000"/>
                </a:solidFill>
                <a:latin typeface="微软雅黑" panose="020B0503020204020204" pitchFamily="34" charset="-122"/>
              </a:rPr>
              <a:t>需要注意的是</a:t>
            </a:r>
            <a:r>
              <a:rPr lang="zh-CN" altLang="zh-CN" sz="1350" dirty="0">
                <a:solidFill>
                  <a:srgbClr val="595959"/>
                </a:solidFill>
                <a:latin typeface="微软雅黑" panose="020B0503020204020204" pitchFamily="34" charset="-122"/>
              </a:rPr>
              <a:t>，有时候客户端请求中参数名称和处理器的形参名称不一致，这就会导致处理器无法正确绑定并接收到客户端请求中的参数。为此，</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提供了</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注解来定义参数的别名，完成请求参数名称和处理器的形参名称不一致时的数据绑定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2183741"/>
            <a:ext cx="7244049" cy="1844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214166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37641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MVC</a:t>
            </a:r>
            <a:r>
              <a:rPr lang="zh-CN" altLang="en-US" sz="2700" dirty="0">
                <a:solidFill>
                  <a:srgbClr val="FF6600"/>
                </a:solidFill>
                <a:latin typeface="Arial" charset="0"/>
                <a:ea typeface="隶书" pitchFamily="49" charset="-122"/>
              </a:rPr>
              <a:t>模式</a:t>
            </a:r>
          </a:p>
        </p:txBody>
      </p:sp>
      <p:sp>
        <p:nvSpPr>
          <p:cNvPr id="10" name="矩形 9"/>
          <p:cNvSpPr/>
          <p:nvPr/>
        </p:nvSpPr>
        <p:spPr>
          <a:xfrm>
            <a:off x="428596" y="1785932"/>
            <a:ext cx="3357570" cy="2031325"/>
          </a:xfrm>
          <a:prstGeom prst="rect">
            <a:avLst/>
          </a:prstGeom>
        </p:spPr>
        <p:txBody>
          <a:bodyPr wrap="square">
            <a:spAutoFit/>
          </a:bodyPr>
          <a:lstStyle/>
          <a:p>
            <a:r>
              <a:rPr lang="en-US" dirty="0"/>
              <a:t>MVC</a:t>
            </a:r>
            <a:r>
              <a:rPr lang="zh-CN" altLang="en-US" dirty="0"/>
              <a:t>（</a:t>
            </a:r>
            <a:r>
              <a:rPr lang="en-US" dirty="0"/>
              <a:t>Model-View-Controller </a:t>
            </a:r>
            <a:r>
              <a:rPr lang="zh-CN" altLang="en-US" dirty="0"/>
              <a:t>模型</a:t>
            </a:r>
            <a:r>
              <a:rPr lang="en-US" dirty="0"/>
              <a:t>-</a:t>
            </a:r>
            <a:r>
              <a:rPr lang="zh-CN" altLang="en-US" dirty="0"/>
              <a:t>视图</a:t>
            </a:r>
            <a:r>
              <a:rPr lang="en-US" dirty="0"/>
              <a:t>-</a:t>
            </a:r>
            <a:r>
              <a:rPr lang="zh-CN" altLang="en-US" dirty="0"/>
              <a:t>控制器）是一个存在于服务器表达层的模型。在</a:t>
            </a:r>
            <a:r>
              <a:rPr lang="en-US" dirty="0"/>
              <a:t>MVC</a:t>
            </a:r>
            <a:r>
              <a:rPr lang="zh-CN" altLang="en-US" dirty="0"/>
              <a:t>经典架构中，强制性地把应用程序的输入、处理和输出分开，将程序分成</a:t>
            </a:r>
            <a:r>
              <a:rPr lang="en-US" dirty="0"/>
              <a:t>3</a:t>
            </a:r>
            <a:r>
              <a:rPr lang="zh-CN" altLang="en-US" dirty="0"/>
              <a:t>个核心模块</a:t>
            </a:r>
            <a:r>
              <a:rPr lang="en-US" altLang="zh-CN" dirty="0"/>
              <a:t>——</a:t>
            </a:r>
            <a:r>
              <a:rPr lang="zh-CN" altLang="en-US" dirty="0"/>
              <a:t>模型、视图、控制器。</a:t>
            </a:r>
          </a:p>
        </p:txBody>
      </p:sp>
      <p:pic>
        <p:nvPicPr>
          <p:cNvPr id="2" name="图片 1">
            <a:extLst>
              <a:ext uri="{FF2B5EF4-FFF2-40B4-BE49-F238E27FC236}">
                <a16:creationId xmlns:a16="http://schemas.microsoft.com/office/drawing/2014/main" id="{EAB90847-A0B0-4677-14A7-043EC55B3DA6}"/>
              </a:ext>
            </a:extLst>
          </p:cNvPr>
          <p:cNvPicPr>
            <a:picLocks noChangeAspect="1"/>
          </p:cNvPicPr>
          <p:nvPr/>
        </p:nvPicPr>
        <p:blipFill>
          <a:blip r:embed="rId3"/>
          <a:stretch>
            <a:fillRect/>
          </a:stretch>
        </p:blipFill>
        <p:spPr>
          <a:xfrm>
            <a:off x="4716015" y="843558"/>
            <a:ext cx="4124675" cy="4104456"/>
          </a:xfrm>
          <a:prstGeom prst="rect">
            <a:avLst/>
          </a:prstGeom>
        </p:spPr>
      </p:pic>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137930"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661626"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RequestParam</a:t>
            </a:r>
            <a:r>
              <a:rPr lang="zh-CN" altLang="zh-CN" sz="1500" dirty="0">
                <a:solidFill>
                  <a:srgbClr val="1369B2"/>
                </a:solidFill>
                <a:latin typeface="微软雅黑" panose="020B0503020204020204" pitchFamily="34" charset="-122"/>
                <a:ea typeface="微软雅黑" panose="020B0503020204020204" pitchFamily="34" charset="-122"/>
              </a:rPr>
              <a:t>注解的属性</a:t>
            </a:r>
          </a:p>
        </p:txBody>
      </p:sp>
      <p:sp>
        <p:nvSpPr>
          <p:cNvPr id="11" name="Title 1"/>
          <p:cNvSpPr txBox="1"/>
          <p:nvPr/>
        </p:nvSpPr>
        <p:spPr>
          <a:xfrm>
            <a:off x="857879" y="200200"/>
            <a:ext cx="294944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86277" y="1614964"/>
          <a:ext cx="8116729" cy="2951195"/>
        </p:xfrm>
        <a:graphic>
          <a:graphicData uri="http://schemas.openxmlformats.org/drawingml/2006/table">
            <a:tbl>
              <a:tblPr>
                <a:tableStyleId>{5C22544A-7EE6-4342-B048-85BDC9FD1C3A}</a:tableStyleId>
              </a:tblPr>
              <a:tblGrid>
                <a:gridCol w="1428274">
                  <a:extLst>
                    <a:ext uri="{9D8B030D-6E8A-4147-A177-3AD203B41FA5}">
                      <a16:colId xmlns:a16="http://schemas.microsoft.com/office/drawing/2014/main" val="20000"/>
                    </a:ext>
                  </a:extLst>
                </a:gridCol>
                <a:gridCol w="6688455">
                  <a:extLst>
                    <a:ext uri="{9D8B030D-6E8A-4147-A177-3AD203B41FA5}">
                      <a16:colId xmlns:a16="http://schemas.microsoft.com/office/drawing/2014/main" val="20001"/>
                    </a:ext>
                  </a:extLst>
                </a:gridCol>
              </a:tblGrid>
              <a:tr h="423386">
                <a:tc>
                  <a:txBody>
                    <a:bodyPr/>
                    <a:lstStyle/>
                    <a:p>
                      <a:pPr marR="292100" indent="0" algn="ctr" defTabSz="1219200" rtl="0" fontAlgn="auto">
                        <a:lnSpc>
                          <a:spcPct val="120000"/>
                        </a:lnSpc>
                        <a:spcBef>
                          <a:spcPts val="0"/>
                        </a:spcBef>
                        <a:spcAft>
                          <a:spcPts val="0"/>
                        </a:spcAft>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属性</a:t>
                      </a:r>
                    </a:p>
                  </a:txBody>
                  <a:tcPr marL="161925" marR="161925" marT="100013" marB="100013"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说明</a:t>
                      </a:r>
                    </a:p>
                  </a:txBody>
                  <a:tcPr marL="161925" marR="161925" marT="100013" marB="100013"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867251">
                <a:tc>
                  <a:txBody>
                    <a:bodyPr/>
                    <a:lstStyle/>
                    <a:p>
                      <a:pPr indent="0" algn="ctr" fontAlgn="auto">
                        <a:lnSpc>
                          <a:spcPct val="120000"/>
                        </a:lnSpc>
                        <a:spcBef>
                          <a:spcPts val="0"/>
                        </a:spcBef>
                        <a:spcAft>
                          <a:spcPts val="0"/>
                        </a:spcAft>
                      </a:pPr>
                      <a:r>
                        <a:rPr lang="en-US" altLang="zh-CN" sz="1200" b="0" spc="130">
                          <a:solidFill>
                            <a:schemeClr val="tx1">
                              <a:lumMod val="65000"/>
                              <a:lumOff val="35000"/>
                            </a:schemeClr>
                          </a:solidFill>
                          <a:latin typeface="微软雅黑" panose="020B0503020204020204" pitchFamily="34" charset="-122"/>
                          <a:ea typeface="微软雅黑" panose="020B0503020204020204" pitchFamily="34" charset="-122"/>
                        </a:rPr>
                        <a:t>value</a:t>
                      </a:r>
                    </a:p>
                  </a:txBody>
                  <a:tcPr marL="161925" marR="161925" marT="100013" marB="100013"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en-US" altLang="zh-CN" sz="12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name属性的别名，这里指参数的名称，即入参的请求参数名称，如value="name"表示请求的参数中，名称为name的参数的值将传入。如果当前@RequestParam注解只使用vaule属性，则可以省略value属性名，如@RequestParam("name")</a:t>
                      </a:r>
                    </a:p>
                  </a:txBody>
                  <a:tcPr marL="161925" marR="161925" marT="100013" marB="100013"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23386">
                <a:tc>
                  <a:txBody>
                    <a:bodyPr/>
                    <a:lstStyle/>
                    <a:p>
                      <a:pPr marR="292100" indent="0" algn="ctr" defTabSz="1219200" rtl="0" fontAlgn="auto">
                        <a:lnSpc>
                          <a:spcPct val="120000"/>
                        </a:lnSpc>
                        <a:spcBef>
                          <a:spcPts val="0"/>
                        </a:spcBef>
                        <a:spcAft>
                          <a:spcPts val="0"/>
                        </a:spcAft>
                      </a:pPr>
                      <a:r>
                        <a:rPr lang="en-US" altLang="zh-CN" sz="1200" b="0" spc="130">
                          <a:solidFill>
                            <a:schemeClr val="tx1">
                              <a:lumMod val="65000"/>
                              <a:lumOff val="35000"/>
                            </a:schemeClr>
                          </a:solidFill>
                          <a:latin typeface="微软雅黑" panose="020B0503020204020204" pitchFamily="34" charset="-122"/>
                          <a:ea typeface="微软雅黑" panose="020B0503020204020204" pitchFamily="34" charset="-122"/>
                        </a:rPr>
                        <a:t>name</a:t>
                      </a:r>
                    </a:p>
                  </a:txBody>
                  <a:tcPr marL="161925" marR="161925" marT="100013" marB="100013"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200" b="0" spc="130">
                          <a:solidFill>
                            <a:schemeClr val="tx1">
                              <a:lumMod val="65000"/>
                              <a:lumOff val="35000"/>
                            </a:schemeClr>
                          </a:solidFill>
                          <a:latin typeface="微软雅黑" panose="020B0503020204020204" pitchFamily="34" charset="-122"/>
                          <a:ea typeface="微软雅黑" panose="020B0503020204020204" pitchFamily="34" charset="-122"/>
                        </a:rPr>
                        <a:t>指定请求头绑定的名称</a:t>
                      </a:r>
                    </a:p>
                  </a:txBody>
                  <a:tcPr marL="161925" marR="161925" marT="100013" marB="100013"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24815">
                <a:tc>
                  <a:txBody>
                    <a:bodyPr/>
                    <a:lstStyle/>
                    <a:p>
                      <a:pPr marR="292100" indent="0" algn="ctr" defTabSz="1219200" rtl="0" fontAlgn="auto">
                        <a:lnSpc>
                          <a:spcPct val="120000"/>
                        </a:lnSpc>
                        <a:spcBef>
                          <a:spcPts val="0"/>
                        </a:spcBef>
                        <a:spcAft>
                          <a:spcPts val="0"/>
                        </a:spcAft>
                      </a:pPr>
                      <a:r>
                        <a:rPr lang="en-US" altLang="zh-CN" sz="1200" b="0" spc="130">
                          <a:solidFill>
                            <a:schemeClr val="tx1">
                              <a:lumMod val="65000"/>
                              <a:lumOff val="35000"/>
                            </a:schemeClr>
                          </a:solidFill>
                          <a:latin typeface="微软雅黑" panose="020B0503020204020204" pitchFamily="34" charset="-122"/>
                          <a:ea typeface="微软雅黑" panose="020B0503020204020204" pitchFamily="34" charset="-122"/>
                        </a:rPr>
                        <a:t>required</a:t>
                      </a:r>
                    </a:p>
                  </a:txBody>
                  <a:tcPr marL="161925" marR="161925" marT="100013" marB="100013"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用于指定参数是否必须，默认是true，表示请求中一定要有相应的参数</a:t>
                      </a:r>
                    </a:p>
                  </a:txBody>
                  <a:tcPr marL="161925" marR="161925" marT="100013" marB="100013"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620363">
                <a:tc>
                  <a:txBody>
                    <a:bodyPr/>
                    <a:lstStyle/>
                    <a:p>
                      <a:pPr marR="292100" indent="0" algn="ctr" defTabSz="1219200" rtl="0" fontAlgn="auto">
                        <a:lnSpc>
                          <a:spcPct val="120000"/>
                        </a:lnSpc>
                        <a:spcBef>
                          <a:spcPts val="0"/>
                        </a:spcBef>
                        <a:spcAft>
                          <a:spcPts val="0"/>
                        </a:spcAft>
                      </a:pPr>
                      <a:r>
                        <a:rPr lang="en-US" altLang="zh-CN" sz="1200" b="0" spc="130">
                          <a:solidFill>
                            <a:schemeClr val="tx1">
                              <a:lumMod val="65000"/>
                              <a:lumOff val="35000"/>
                            </a:schemeClr>
                          </a:solidFill>
                          <a:latin typeface="微软雅黑" panose="020B0503020204020204" pitchFamily="34" charset="-122"/>
                          <a:ea typeface="微软雅黑" panose="020B0503020204020204" pitchFamily="34" charset="-122"/>
                        </a:rPr>
                        <a:t>defaultValue</a:t>
                      </a:r>
                    </a:p>
                  </a:txBody>
                  <a:tcPr marL="161925" marR="161925" marT="100013" marB="100013"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200" b="0" spc="130">
                          <a:solidFill>
                            <a:schemeClr val="tx1">
                              <a:lumMod val="65000"/>
                              <a:lumOff val="35000"/>
                            </a:schemeClr>
                          </a:solidFill>
                          <a:latin typeface="微软雅黑" panose="020B0503020204020204" pitchFamily="34" charset="-122"/>
                          <a:ea typeface="微软雅黑" panose="020B0503020204020204" pitchFamily="34" charset="-122"/>
                        </a:rPr>
                        <a:t>形参的默认值，表示如果请求中没有同名参数时的默认值</a:t>
                      </a:r>
                    </a:p>
                  </a:txBody>
                  <a:tcPr marL="161925" marR="161925" marT="100013" marB="100013"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025464"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775304"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RequestParam</a:t>
            </a:r>
            <a:r>
              <a:rPr lang="zh-CN" altLang="en-US" sz="1500" dirty="0">
                <a:solidFill>
                  <a:srgbClr val="1369B2"/>
                </a:solidFill>
                <a:latin typeface="微软雅黑" panose="020B0503020204020204" pitchFamily="34" charset="-122"/>
                <a:ea typeface="微软雅黑" panose="020B0503020204020204" pitchFamily="34" charset="-122"/>
              </a:rPr>
              <a:t>注解的使用</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69390" y="1622153"/>
            <a:ext cx="7811960" cy="283120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350" dirty="0">
                <a:solidFill>
                  <a:srgbClr val="595959"/>
                </a:solidFill>
                <a:latin typeface="微软雅黑" panose="020B0503020204020204" pitchFamily="34" charset="-122"/>
              </a:rPr>
              <a:t>假设浏览器中的请求地址为</a:t>
            </a:r>
            <a:r>
              <a:rPr lang="en-US" altLang="zh-CN" sz="1350" dirty="0">
                <a:solidFill>
                  <a:srgbClr val="595959"/>
                </a:solidFill>
                <a:latin typeface="微软雅黑" panose="020B0503020204020204" pitchFamily="34" charset="-122"/>
              </a:rPr>
              <a:t>http://localhost:8080/chapter12/</a:t>
            </a:r>
            <a:r>
              <a:rPr lang="en-US" altLang="zh-CN" sz="1350" dirty="0" err="1">
                <a:solidFill>
                  <a:srgbClr val="595959"/>
                </a:solidFill>
                <a:latin typeface="微软雅黑" panose="020B0503020204020204" pitchFamily="34" charset="-122"/>
              </a:rPr>
              <a:t>getUserName?name</a:t>
            </a: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，可以在</a:t>
            </a:r>
            <a:r>
              <a:rPr lang="en-US" altLang="zh-CN" sz="1350" dirty="0" err="1">
                <a:solidFill>
                  <a:srgbClr val="595959"/>
                </a:solidFill>
                <a:latin typeface="微软雅黑" panose="020B0503020204020204" pitchFamily="34" charset="-122"/>
              </a:rPr>
              <a:t>getUserName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方法中使用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注解标注参数</a:t>
            </a:r>
            <a:r>
              <a:rPr lang="zh-CN" altLang="en-US" sz="1350" dirty="0">
                <a:solidFill>
                  <a:srgbClr val="595959"/>
                </a:solidFill>
                <a:latin typeface="微软雅黑" panose="020B0503020204020204" pitchFamily="34" charset="-122"/>
              </a:rPr>
              <a:t>。</a:t>
            </a: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上述代码中，</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注解的</a:t>
            </a:r>
            <a:r>
              <a:rPr lang="en-US" altLang="zh-CN" sz="1350" dirty="0">
                <a:solidFill>
                  <a:srgbClr val="595959"/>
                </a:solidFill>
                <a:latin typeface="微软雅黑" panose="020B0503020204020204" pitchFamily="34" charset="-122"/>
              </a:rPr>
              <a:t>value</a:t>
            </a:r>
            <a:r>
              <a:rPr lang="zh-CN" altLang="zh-CN" sz="1350" dirty="0">
                <a:solidFill>
                  <a:srgbClr val="595959"/>
                </a:solidFill>
                <a:latin typeface="微软雅黑" panose="020B0503020204020204" pitchFamily="34" charset="-122"/>
              </a:rPr>
              <a:t>属性，给</a:t>
            </a:r>
            <a:r>
              <a:rPr lang="en-US" altLang="zh-CN" sz="1350" dirty="0" err="1">
                <a:solidFill>
                  <a:srgbClr val="595959"/>
                </a:solidFill>
                <a:latin typeface="微软雅黑" panose="020B0503020204020204" pitchFamily="34" charset="-122"/>
              </a:rPr>
              <a:t>getUserName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方法中的</a:t>
            </a:r>
            <a:r>
              <a:rPr lang="en-US" altLang="zh-CN" sz="1350" dirty="0">
                <a:solidFill>
                  <a:srgbClr val="595959"/>
                </a:solidFill>
                <a:latin typeface="微软雅黑" panose="020B0503020204020204" pitchFamily="34" charset="-122"/>
              </a:rPr>
              <a:t>username</a:t>
            </a:r>
            <a:r>
              <a:rPr lang="zh-CN" altLang="zh-CN" sz="1350" dirty="0">
                <a:solidFill>
                  <a:srgbClr val="595959"/>
                </a:solidFill>
                <a:latin typeface="微软雅黑" panose="020B0503020204020204" pitchFamily="34" charset="-122"/>
              </a:rPr>
              <a:t>形参定义了别名</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。此时，客户端请求中名称为</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的参数，就会绑定到</a:t>
            </a:r>
            <a:r>
              <a:rPr lang="en-US" altLang="zh-CN" sz="1350" dirty="0" err="1">
                <a:solidFill>
                  <a:srgbClr val="595959"/>
                </a:solidFill>
                <a:latin typeface="微软雅黑" panose="020B0503020204020204" pitchFamily="34" charset="-122"/>
              </a:rPr>
              <a:t>getUserName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方法中的</a:t>
            </a:r>
            <a:r>
              <a:rPr lang="en-US" altLang="zh-CN" sz="1350" dirty="0">
                <a:solidFill>
                  <a:srgbClr val="595959"/>
                </a:solidFill>
                <a:latin typeface="微软雅黑" panose="020B0503020204020204" pitchFamily="34" charset="-122"/>
              </a:rPr>
              <a:t>username</a:t>
            </a:r>
            <a:r>
              <a:rPr lang="zh-CN" altLang="zh-CN" sz="1350" dirty="0">
                <a:solidFill>
                  <a:srgbClr val="595959"/>
                </a:solidFill>
                <a:latin typeface="微软雅黑" panose="020B0503020204020204" pitchFamily="34" charset="-122"/>
              </a:rPr>
              <a:t>形参上。</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注解的</a:t>
            </a:r>
            <a:r>
              <a:rPr lang="en-US" altLang="zh-CN" sz="1350" dirty="0">
                <a:solidFill>
                  <a:srgbClr val="595959"/>
                </a:solidFill>
                <a:latin typeface="微软雅黑" panose="020B0503020204020204" pitchFamily="34" charset="-122"/>
              </a:rPr>
              <a:t>required</a:t>
            </a:r>
            <a:r>
              <a:rPr lang="zh-CN" altLang="zh-CN" sz="1350" dirty="0">
                <a:solidFill>
                  <a:srgbClr val="595959"/>
                </a:solidFill>
                <a:latin typeface="微软雅黑" panose="020B0503020204020204" pitchFamily="34" charset="-122"/>
              </a:rPr>
              <a:t>属性设定了请求的</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参数不是必须的，如果访问时没有携带</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参数，会将</a:t>
            </a:r>
            <a:r>
              <a:rPr lang="en-US" altLang="zh-CN" sz="1350" dirty="0" err="1">
                <a:solidFill>
                  <a:srgbClr val="595959"/>
                </a:solidFill>
                <a:latin typeface="微软雅黑" panose="020B0503020204020204" pitchFamily="34" charset="-122"/>
              </a:rPr>
              <a:t>defaultValue</a:t>
            </a:r>
            <a:r>
              <a:rPr lang="zh-CN" altLang="zh-CN" sz="1350" dirty="0">
                <a:solidFill>
                  <a:srgbClr val="595959"/>
                </a:solidFill>
                <a:latin typeface="微软雅黑" panose="020B0503020204020204" pitchFamily="34" charset="-122"/>
              </a:rPr>
              <a:t>属性设定的值赋给形参</a:t>
            </a:r>
            <a:r>
              <a:rPr lang="en-US" altLang="zh-CN" sz="1350" dirty="0">
                <a:solidFill>
                  <a:srgbClr val="595959"/>
                </a:solidFill>
                <a:latin typeface="微软雅黑" panose="020B0503020204020204" pitchFamily="34" charset="-122"/>
              </a:rPr>
              <a:t>username</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1400534" y="2356676"/>
            <a:ext cx="6241649" cy="1133090"/>
          </a:xfrm>
          <a:prstGeom prst="rect">
            <a:avLst/>
          </a:prstGeom>
        </p:spPr>
      </p:pic>
      <p:sp>
        <p:nvSpPr>
          <p:cNvPr id="2" name="文本框 1"/>
          <p:cNvSpPr txBox="1"/>
          <p:nvPr/>
        </p:nvSpPr>
        <p:spPr>
          <a:xfrm>
            <a:off x="2118170" y="2296343"/>
            <a:ext cx="5225967" cy="1167692"/>
          </a:xfrm>
          <a:prstGeom prst="rect">
            <a:avLst/>
          </a:prstGeom>
          <a:noFill/>
        </p:spPr>
        <p:txBody>
          <a:bodyPr wrap="square" rtlCol="0">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en-US" altLang="zh-CN" sz="1200" dirty="0" err="1">
                <a:solidFill>
                  <a:srgbClr val="1369B2"/>
                </a:solidFill>
                <a:latin typeface="微软雅黑" panose="020B0503020204020204" pitchFamily="34" charset="-122"/>
                <a:ea typeface="微软雅黑" panose="020B0503020204020204" pitchFamily="34" charset="-122"/>
                <a:cs typeface="+mn-ea"/>
              </a:rPr>
              <a:t>RequestParam</a:t>
            </a:r>
            <a:r>
              <a:rPr lang="en-US" altLang="zh-CN" sz="1200" dirty="0">
                <a:solidFill>
                  <a:srgbClr val="595959"/>
                </a:solidFill>
                <a:latin typeface="微软雅黑" panose="020B0503020204020204" pitchFamily="34" charset="-122"/>
                <a:ea typeface="微软雅黑" panose="020B0503020204020204" pitchFamily="34" charset="-122"/>
                <a:cs typeface="+mn-ea"/>
              </a:rPr>
              <a:t>(value="name",</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required = </a:t>
            </a:r>
            <a:r>
              <a:rPr lang="en-US" altLang="zh-CN" sz="1200" dirty="0" err="1">
                <a:solidFill>
                  <a:srgbClr val="595959"/>
                </a:solidFill>
                <a:latin typeface="微软雅黑" panose="020B0503020204020204" pitchFamily="34" charset="-122"/>
                <a:ea typeface="微软雅黑" panose="020B0503020204020204" pitchFamily="34" charset="-122"/>
                <a:cs typeface="+mn-ea"/>
              </a:rPr>
              <a:t>false,defaultValue</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itheima</a:t>
            </a:r>
            <a:r>
              <a:rPr lang="en-US" altLang="zh-CN" sz="1200" dirty="0">
                <a:solidFill>
                  <a:srgbClr val="595959"/>
                </a:solidFill>
                <a:latin typeface="微软雅黑" panose="020B0503020204020204" pitchFamily="34" charset="-122"/>
                <a:ea typeface="微软雅黑" panose="020B0503020204020204" pitchFamily="34" charset="-122"/>
                <a:cs typeface="+mn-ea"/>
              </a:rPr>
              <a:t>") String username)</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(“username=”+username);</a:t>
            </a:r>
            <a:r>
              <a:rPr lang="zh-CN" altLang="en-US" sz="1200">
                <a:solidFill>
                  <a:srgbClr val="595959"/>
                </a:solidFill>
                <a:latin typeface="微软雅黑" panose="020B0503020204020204" pitchFamily="34" charset="-122"/>
                <a:ea typeface="微软雅黑" panose="020B0503020204020204" pitchFamily="34" charset="-122"/>
                <a:cs typeface="+mn-ea"/>
              </a:rPr>
              <a:t> </a:t>
            </a:r>
            <a:r>
              <a:rPr lang="en-US" altLang="zh-CN" sz="120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549582"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200672" cy="553998"/>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PathVariable</a:t>
            </a:r>
            <a:r>
              <a:rPr lang="zh-CN" altLang="en-US" sz="1500" dirty="0">
                <a:solidFill>
                  <a:srgbClr val="1369B2"/>
                </a:solidFill>
                <a:latin typeface="微软雅黑" panose="020B0503020204020204" pitchFamily="34" charset="-122"/>
                <a:ea typeface="微软雅黑" panose="020B0503020204020204" pitchFamily="34" charset="-122"/>
              </a:rPr>
              <a:t>注解的两个常用属性</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6" y="2025029"/>
            <a:ext cx="6815588" cy="160881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当请求的映射方式是</a:t>
            </a:r>
            <a:r>
              <a:rPr lang="en-US" altLang="zh-CN" sz="1350" dirty="0">
                <a:solidFill>
                  <a:srgbClr val="595959"/>
                </a:solidFill>
                <a:latin typeface="微软雅黑" panose="020B0503020204020204" pitchFamily="34" charset="-122"/>
              </a:rPr>
              <a:t>REST</a:t>
            </a:r>
            <a:r>
              <a:rPr lang="zh-CN" altLang="zh-CN" sz="1350" dirty="0">
                <a:solidFill>
                  <a:srgbClr val="595959"/>
                </a:solidFill>
                <a:latin typeface="微软雅黑" panose="020B0503020204020204" pitchFamily="34" charset="-122"/>
              </a:rPr>
              <a:t>风格时，上述对简单类型数据绑定的方式就不适用了。为此，</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提供了</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注解，通过</a:t>
            </a:r>
            <a:r>
              <a:rPr lang="en-US" altLang="zh-CN" sz="1350" dirty="0">
                <a:solidFill>
                  <a:srgbClr val="595959"/>
                </a:solidFill>
                <a:latin typeface="微软雅黑" panose="020B0503020204020204" pitchFamily="34" charset="-122"/>
              </a:rPr>
              <a:t> @</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注解可以将</a:t>
            </a:r>
            <a:r>
              <a:rPr lang="en-US" altLang="zh-CN" sz="1350" dirty="0">
                <a:solidFill>
                  <a:srgbClr val="595959"/>
                </a:solidFill>
                <a:latin typeface="微软雅黑" panose="020B0503020204020204" pitchFamily="34" charset="-122"/>
              </a:rPr>
              <a:t>URL</a:t>
            </a:r>
            <a:r>
              <a:rPr lang="zh-CN" altLang="zh-CN" sz="1350" dirty="0">
                <a:solidFill>
                  <a:srgbClr val="595959"/>
                </a:solidFill>
                <a:latin typeface="微软雅黑" panose="020B0503020204020204" pitchFamily="34" charset="-122"/>
              </a:rPr>
              <a:t>中占位符参数绑定到处理器的形参中。</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注解有以下两个常用属性</a:t>
            </a:r>
            <a:r>
              <a:rPr lang="zh-CN" altLang="en-US" sz="1350" dirty="0">
                <a:solidFill>
                  <a:srgbClr val="595959"/>
                </a:solidFill>
                <a:latin typeface="微软雅黑" panose="020B0503020204020204" pitchFamily="34" charset="-122"/>
              </a:rPr>
              <a:t>。</a:t>
            </a:r>
            <a:r>
              <a:rPr lang="en-US" altLang="zh-CN" sz="1350" dirty="0">
                <a:solidFill>
                  <a:srgbClr val="595959"/>
                </a:solidFill>
                <a:latin typeface="微软雅黑" panose="020B0503020204020204" pitchFamily="34" charset="-122"/>
              </a:rPr>
              <a:t> </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value</a:t>
            </a:r>
            <a:r>
              <a:rPr lang="zh-CN" altLang="zh-CN" sz="1350" dirty="0">
                <a:solidFill>
                  <a:srgbClr val="595959"/>
                </a:solidFill>
                <a:latin typeface="微软雅黑" panose="020B0503020204020204" pitchFamily="34" charset="-122"/>
              </a:rPr>
              <a:t>：用于指定</a:t>
            </a:r>
            <a:r>
              <a:rPr lang="en-US" altLang="zh-CN" sz="1350" dirty="0">
                <a:solidFill>
                  <a:srgbClr val="595959"/>
                </a:solidFill>
                <a:latin typeface="微软雅黑" panose="020B0503020204020204" pitchFamily="34" charset="-122"/>
              </a:rPr>
              <a:t>URL</a:t>
            </a:r>
            <a:r>
              <a:rPr lang="zh-CN" altLang="zh-CN" sz="1350" dirty="0">
                <a:solidFill>
                  <a:srgbClr val="595959"/>
                </a:solidFill>
                <a:latin typeface="微软雅黑" panose="020B0503020204020204" pitchFamily="34" charset="-122"/>
              </a:rPr>
              <a:t>中占位符名称。</a:t>
            </a:r>
          </a:p>
          <a:p>
            <a:pPr marL="214313" indent="-214313">
              <a:lnSpc>
                <a:spcPct val="150000"/>
              </a:lnSpc>
              <a:buFont typeface="Arial" panose="020B0604020202020204" pitchFamily="34" charset="0"/>
              <a:buChar char="•"/>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required</a:t>
            </a:r>
            <a:r>
              <a:rPr lang="zh-CN" altLang="zh-CN" sz="1350" dirty="0">
                <a:solidFill>
                  <a:srgbClr val="595959"/>
                </a:solidFill>
                <a:latin typeface="微软雅黑" panose="020B0503020204020204" pitchFamily="34" charset="-122"/>
              </a:rPr>
              <a:t>：是否必须提供占位符，默认值为</a:t>
            </a:r>
            <a:r>
              <a:rPr lang="en-US" altLang="zh-CN" sz="1350" dirty="0">
                <a:solidFill>
                  <a:srgbClr val="595959"/>
                </a:solidFill>
                <a:latin typeface="微软雅黑" panose="020B0503020204020204" pitchFamily="34" charset="-122"/>
              </a:rPr>
              <a:t>true</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zh-CN" altLang="en-US" sz="1350" dirty="0">
              <a:solidFill>
                <a:srgbClr val="595959"/>
              </a:solidFill>
              <a:latin typeface="微软雅黑" panose="020B0503020204020204" pitchFamily="34" charset="-122"/>
            </a:endParaRPr>
          </a:p>
        </p:txBody>
      </p:sp>
      <p:sp>
        <p:nvSpPr>
          <p:cNvPr id="12" name="圆角矩形 11"/>
          <p:cNvSpPr/>
          <p:nvPr/>
        </p:nvSpPr>
        <p:spPr>
          <a:xfrm>
            <a:off x="1020184" y="1758273"/>
            <a:ext cx="7244049" cy="21413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71619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019114" y="365121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3025464"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775304"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PathVariable</a:t>
            </a:r>
            <a:r>
              <a:rPr lang="zh-CN" altLang="en-US" sz="1500" dirty="0">
                <a:solidFill>
                  <a:srgbClr val="1369B2"/>
                </a:solidFill>
                <a:latin typeface="微软雅黑" panose="020B0503020204020204" pitchFamily="34" charset="-122"/>
                <a:ea typeface="微软雅黑" panose="020B0503020204020204" pitchFamily="34" charset="-122"/>
              </a:rPr>
              <a:t>注解的使用</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69390" y="1622153"/>
            <a:ext cx="7811960" cy="283120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350" dirty="0">
                <a:solidFill>
                  <a:srgbClr val="595959"/>
                </a:solidFill>
                <a:latin typeface="微软雅黑" panose="020B0503020204020204" pitchFamily="34" charset="-122"/>
              </a:rPr>
              <a:t>在</a:t>
            </a:r>
            <a:r>
              <a:rPr lang="en-US" altLang="zh-CN" sz="1350" dirty="0" err="1">
                <a:solidFill>
                  <a:srgbClr val="595959"/>
                </a:solidFill>
                <a:latin typeface="微软雅黑" panose="020B0503020204020204" pitchFamily="34" charset="-122"/>
              </a:rPr>
              <a:t>UserController.java</a:t>
            </a:r>
            <a:r>
              <a:rPr lang="zh-CN" altLang="zh-CN" sz="1350" dirty="0">
                <a:solidFill>
                  <a:srgbClr val="595959"/>
                </a:solidFill>
                <a:latin typeface="微软雅黑" panose="020B0503020204020204" pitchFamily="34" charset="-122"/>
              </a:rPr>
              <a:t>类中新增一个处理方法</a:t>
            </a:r>
            <a:r>
              <a:rPr lang="en-US" altLang="zh-CN" sz="1350" dirty="0" err="1">
                <a:solidFill>
                  <a:srgbClr val="595959"/>
                </a:solidFill>
                <a:latin typeface="微软雅黑" panose="020B0503020204020204" pitchFamily="34" charset="-122"/>
              </a:rPr>
              <a:t>getPathVariable</a:t>
            </a:r>
            <a:r>
              <a:rPr lang="en-US" altLang="zh-CN"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，在该方法中使用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注解进行数据绑定，具体代码如下</a:t>
            </a:r>
            <a:r>
              <a:rPr lang="zh-CN" altLang="en-US" sz="1350" dirty="0">
                <a:solidFill>
                  <a:srgbClr val="595959"/>
                </a:solidFill>
                <a:latin typeface="微软雅黑" panose="020B0503020204020204" pitchFamily="34" charset="-122"/>
              </a:rPr>
              <a:t>所示。</a:t>
            </a: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r>
              <a:rPr lang="zh-CN" altLang="en-US" sz="1350" dirty="0">
                <a:solidFill>
                  <a:srgbClr val="595959"/>
                </a:solidFill>
                <a:latin typeface="微软雅黑" panose="020B0503020204020204" pitchFamily="34" charset="-122"/>
              </a:rPr>
              <a:t>上</a:t>
            </a:r>
            <a:r>
              <a:rPr lang="zh-CN" altLang="zh-CN" sz="1350" dirty="0">
                <a:solidFill>
                  <a:srgbClr val="595959"/>
                </a:solidFill>
                <a:latin typeface="微软雅黑" panose="020B0503020204020204" pitchFamily="34" charset="-122"/>
              </a:rPr>
              <a:t>述代码中，通过</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注解的</a:t>
            </a:r>
            <a:r>
              <a:rPr lang="en-US" altLang="zh-CN" sz="1350" dirty="0">
                <a:solidFill>
                  <a:srgbClr val="595959"/>
                </a:solidFill>
                <a:latin typeface="微软雅黑" panose="020B0503020204020204" pitchFamily="34" charset="-122"/>
              </a:rPr>
              <a:t>value</a:t>
            </a:r>
            <a:r>
              <a:rPr lang="zh-CN" altLang="zh-CN" sz="1350" dirty="0">
                <a:solidFill>
                  <a:srgbClr val="595959"/>
                </a:solidFill>
                <a:latin typeface="微软雅黑" panose="020B0503020204020204" pitchFamily="34" charset="-122"/>
              </a:rPr>
              <a:t>属性将占位符参数“</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”和处理方法的参数</a:t>
            </a:r>
            <a:r>
              <a:rPr lang="en-US" altLang="zh-CN" sz="1350" dirty="0">
                <a:solidFill>
                  <a:srgbClr val="595959"/>
                </a:solidFill>
                <a:latin typeface="微软雅黑" panose="020B0503020204020204" pitchFamily="34" charset="-122"/>
              </a:rPr>
              <a:t>username</a:t>
            </a:r>
            <a:r>
              <a:rPr lang="zh-CN" altLang="zh-CN" sz="1350" dirty="0">
                <a:solidFill>
                  <a:srgbClr val="595959"/>
                </a:solidFill>
                <a:latin typeface="微软雅黑" panose="020B0503020204020204" pitchFamily="34" charset="-122"/>
              </a:rPr>
              <a:t>进行绑定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1400534" y="2304589"/>
            <a:ext cx="6241649" cy="1530344"/>
          </a:xfrm>
          <a:prstGeom prst="rect">
            <a:avLst/>
          </a:prstGeom>
        </p:spPr>
      </p:pic>
      <p:sp>
        <p:nvSpPr>
          <p:cNvPr id="2" name="文本框 1"/>
          <p:cNvSpPr txBox="1"/>
          <p:nvPr/>
        </p:nvSpPr>
        <p:spPr>
          <a:xfrm>
            <a:off x="2118170" y="2252938"/>
            <a:ext cx="5225967" cy="1613775"/>
          </a:xfrm>
          <a:prstGeom prst="rect">
            <a:avLst/>
          </a:prstGeom>
          <a:noFill/>
        </p:spPr>
        <p:txBody>
          <a:bodyPr wrap="square" rtlCol="0">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getPathVariable</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PathVariable</a:t>
            </a:r>
            <a:r>
              <a:rPr lang="en-US" altLang="zh-CN" sz="1350" dirty="0">
                <a:solidFill>
                  <a:srgbClr val="595959"/>
                </a:solidFill>
                <a:latin typeface="微软雅黑" panose="020B0503020204020204" pitchFamily="34" charset="-122"/>
                <a:ea typeface="微软雅黑" panose="020B0503020204020204" pitchFamily="34" charset="-122"/>
                <a:cs typeface="+mn-ea"/>
              </a:rPr>
              <a:t>(value = "name")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String username){</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("username="+username);</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445240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4129541" cy="323165"/>
          </a:xfrm>
          <a:prstGeom prst="rect">
            <a:avLst/>
          </a:prstGeom>
          <a:noFill/>
        </p:spPr>
        <p:txBody>
          <a:bodyPr wrap="squar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a:t>
            </a:r>
            <a:r>
              <a:rPr lang="en-US" altLang="zh-CN" sz="1500" dirty="0" err="1">
                <a:solidFill>
                  <a:srgbClr val="1369B2"/>
                </a:solidFill>
                <a:latin typeface="微软雅黑" panose="020B0503020204020204" pitchFamily="34" charset="-122"/>
                <a:ea typeface="微软雅黑" panose="020B0503020204020204" pitchFamily="34" charset="-122"/>
              </a:rPr>
              <a:t>RequestParam</a:t>
            </a:r>
            <a:r>
              <a:rPr lang="zh-CN" altLang="en-US" sz="1500" dirty="0">
                <a:solidFill>
                  <a:srgbClr val="1369B2"/>
                </a:solidFill>
                <a:latin typeface="微软雅黑" panose="020B0503020204020204" pitchFamily="34" charset="-122"/>
                <a:ea typeface="微软雅黑" panose="020B0503020204020204" pitchFamily="34" charset="-122"/>
              </a:rPr>
              <a:t>注解</a:t>
            </a:r>
            <a:r>
              <a:rPr lang="en-US" altLang="zh-CN" sz="1500" dirty="0">
                <a:solidFill>
                  <a:srgbClr val="1369B2"/>
                </a:solidFill>
                <a:latin typeface="微软雅黑" panose="020B0503020204020204" pitchFamily="34" charset="-122"/>
                <a:ea typeface="微软雅黑" panose="020B0503020204020204" pitchFamily="34" charset="-122"/>
              </a:rPr>
              <a:t>value</a:t>
            </a:r>
            <a:r>
              <a:rPr lang="zh-CN" altLang="en-US" sz="1500" dirty="0">
                <a:solidFill>
                  <a:srgbClr val="1369B2"/>
                </a:solidFill>
                <a:latin typeface="微软雅黑" panose="020B0503020204020204" pitchFamily="34" charset="-122"/>
                <a:ea typeface="微软雅黑" panose="020B0503020204020204" pitchFamily="34" charset="-122"/>
              </a:rPr>
              <a:t>属性可省略的情况</a:t>
            </a:r>
          </a:p>
        </p:txBody>
      </p:sp>
      <p:sp>
        <p:nvSpPr>
          <p:cNvPr id="11" name="Title 1"/>
          <p:cNvSpPr txBox="1"/>
          <p:nvPr/>
        </p:nvSpPr>
        <p:spPr>
          <a:xfrm>
            <a:off x="857879" y="200200"/>
            <a:ext cx="30254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69390" y="1622153"/>
            <a:ext cx="7811960" cy="283120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350" dirty="0">
                <a:solidFill>
                  <a:srgbClr val="595959"/>
                </a:solidFill>
                <a:latin typeface="微软雅黑" panose="020B0503020204020204" pitchFamily="34" charset="-122"/>
              </a:rPr>
              <a:t>启动</a:t>
            </a:r>
            <a:r>
              <a:rPr lang="en-US" altLang="zh-CN" sz="1350" dirty="0">
                <a:solidFill>
                  <a:srgbClr val="595959"/>
                </a:solidFill>
                <a:latin typeface="微软雅黑" panose="020B0503020204020204" pitchFamily="34" charset="-122"/>
              </a:rPr>
              <a:t>chapter12</a:t>
            </a:r>
            <a:r>
              <a:rPr lang="zh-CN" altLang="zh-CN" sz="1350" dirty="0">
                <a:solidFill>
                  <a:srgbClr val="595959"/>
                </a:solidFill>
                <a:latin typeface="微软雅黑" panose="020B0503020204020204" pitchFamily="34" charset="-122"/>
              </a:rPr>
              <a:t>项目，在浏览器中访问地址</a:t>
            </a:r>
            <a:r>
              <a:rPr lang="en-US" altLang="zh-CN" sz="1350" dirty="0">
                <a:solidFill>
                  <a:srgbClr val="595959"/>
                </a:solidFill>
                <a:latin typeface="微软雅黑" panose="020B0503020204020204" pitchFamily="34" charset="-122"/>
              </a:rPr>
              <a:t>http://localhost:8080/chapter12/user/Spring</a:t>
            </a:r>
            <a:r>
              <a:rPr lang="zh-CN" altLang="zh-CN" sz="1350" dirty="0">
                <a:solidFill>
                  <a:srgbClr val="595959"/>
                </a:solidFill>
                <a:latin typeface="微软雅黑" panose="020B0503020204020204" pitchFamily="34" charset="-122"/>
              </a:rPr>
              <a:t>，访问后，控制台打印信息如图所示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从</a:t>
            </a:r>
            <a:r>
              <a:rPr lang="zh-CN" altLang="en-US" sz="1350" dirty="0">
                <a:solidFill>
                  <a:srgbClr val="595959"/>
                </a:solidFill>
                <a:latin typeface="微软雅黑" panose="020B0503020204020204" pitchFamily="34" charset="-122"/>
              </a:rPr>
              <a:t>运行结果</a:t>
            </a:r>
            <a:r>
              <a:rPr lang="zh-CN" altLang="zh-CN" sz="1350" dirty="0">
                <a:solidFill>
                  <a:srgbClr val="595959"/>
                </a:solidFill>
                <a:latin typeface="微软雅黑" panose="020B0503020204020204" pitchFamily="34" charset="-122"/>
              </a:rPr>
              <a:t>的打印信息可以看出，控制台打印出了</a:t>
            </a:r>
            <a:r>
              <a:rPr lang="en-US" altLang="zh-CN" sz="1350" dirty="0">
                <a:solidFill>
                  <a:srgbClr val="595959"/>
                </a:solidFill>
                <a:latin typeface="微软雅黑" panose="020B0503020204020204" pitchFamily="34" charset="-122"/>
              </a:rPr>
              <a:t>username</a:t>
            </a:r>
            <a:r>
              <a:rPr lang="zh-CN" altLang="zh-CN" sz="1350" dirty="0">
                <a:solidFill>
                  <a:srgbClr val="595959"/>
                </a:solidFill>
                <a:latin typeface="微软雅黑" panose="020B0503020204020204" pitchFamily="34" charset="-122"/>
              </a:rPr>
              <a:t>的值为</a:t>
            </a: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。这表明访问地址后执行了</a:t>
            </a:r>
            <a:r>
              <a:rPr lang="en-US" altLang="zh-CN" sz="1350" dirty="0" err="1">
                <a:solidFill>
                  <a:srgbClr val="595959"/>
                </a:solidFill>
                <a:latin typeface="微软雅黑" panose="020B0503020204020204" pitchFamily="34" charset="-122"/>
              </a:rPr>
              <a:t>getPathVariable</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方法，</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注解成功将请求</a:t>
            </a:r>
            <a:r>
              <a:rPr lang="en-US" altLang="zh-CN" sz="1350" dirty="0">
                <a:solidFill>
                  <a:srgbClr val="595959"/>
                </a:solidFill>
                <a:latin typeface="微软雅黑" panose="020B0503020204020204" pitchFamily="34" charset="-122"/>
              </a:rPr>
              <a:t>URL</a:t>
            </a:r>
            <a:r>
              <a:rPr lang="zh-CN" altLang="zh-CN" sz="1350" dirty="0">
                <a:solidFill>
                  <a:srgbClr val="595959"/>
                </a:solidFill>
                <a:latin typeface="微软雅黑" panose="020B0503020204020204" pitchFamily="34" charset="-122"/>
              </a:rPr>
              <a:t>中的变量</a:t>
            </a:r>
            <a:r>
              <a:rPr lang="en-US" altLang="zh-CN" sz="1350" dirty="0">
                <a:solidFill>
                  <a:srgbClr val="595959"/>
                </a:solidFill>
                <a:latin typeface="微软雅黑" panose="020B0503020204020204" pitchFamily="34" charset="-122"/>
              </a:rPr>
              <a:t>user</a:t>
            </a:r>
            <a:r>
              <a:rPr lang="zh-CN" altLang="zh-CN" sz="1350" dirty="0">
                <a:solidFill>
                  <a:srgbClr val="595959"/>
                </a:solidFill>
                <a:latin typeface="微软雅黑" panose="020B0503020204020204" pitchFamily="34" charset="-122"/>
              </a:rPr>
              <a:t>映射到了方法的形参</a:t>
            </a:r>
            <a:r>
              <a:rPr lang="en-US" altLang="zh-CN" sz="1350" dirty="0">
                <a:solidFill>
                  <a:srgbClr val="595959"/>
                </a:solidFill>
                <a:latin typeface="微软雅黑" panose="020B0503020204020204" pitchFamily="34" charset="-122"/>
              </a:rPr>
              <a:t>username</a:t>
            </a:r>
            <a:r>
              <a:rPr lang="zh-CN" altLang="zh-CN" sz="1350" dirty="0">
                <a:solidFill>
                  <a:srgbClr val="595959"/>
                </a:solidFill>
                <a:latin typeface="微软雅黑" panose="020B0503020204020204" pitchFamily="34" charset="-122"/>
              </a:rPr>
              <a:t>上。如果请求路径中占位符的参数名称和方法形参名称一致，那么</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PathVariable</a:t>
            </a:r>
            <a:r>
              <a:rPr lang="zh-CN" altLang="zh-CN" sz="1350" dirty="0">
                <a:solidFill>
                  <a:srgbClr val="595959"/>
                </a:solidFill>
                <a:latin typeface="微软雅黑" panose="020B0503020204020204" pitchFamily="34" charset="-122"/>
              </a:rPr>
              <a:t>注解的</a:t>
            </a:r>
            <a:r>
              <a:rPr lang="en-US" altLang="zh-CN" sz="1350" dirty="0">
                <a:solidFill>
                  <a:srgbClr val="595959"/>
                </a:solidFill>
                <a:latin typeface="微软雅黑" panose="020B0503020204020204" pitchFamily="34" charset="-122"/>
              </a:rPr>
              <a:t>value</a:t>
            </a:r>
            <a:r>
              <a:rPr lang="zh-CN" altLang="zh-CN" sz="1350" dirty="0">
                <a:solidFill>
                  <a:srgbClr val="595959"/>
                </a:solidFill>
                <a:latin typeface="微软雅黑" panose="020B0503020204020204" pitchFamily="34" charset="-122"/>
              </a:rPr>
              <a:t>属性可以省略</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p:txBody>
      </p:sp>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bwMode="auto">
          <a:xfrm>
            <a:off x="2750794" y="2276474"/>
            <a:ext cx="3486150" cy="909458"/>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23256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0" y="2061211"/>
            <a:ext cx="3102293"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熟悉</a:t>
            </a:r>
            <a:r>
              <a:rPr lang="en-US" altLang="zh-CN" sz="1500" dirty="0">
                <a:solidFill>
                  <a:srgbClr val="1369B2"/>
                </a:solidFill>
                <a:latin typeface="微软雅黑" panose="020B0503020204020204" pitchFamily="34" charset="-122"/>
                <a:ea typeface="微软雅黑" panose="020B0503020204020204" pitchFamily="34" charset="-122"/>
              </a:rPr>
              <a:t>POJO绑定</a:t>
            </a:r>
            <a:r>
              <a:rPr lang="zh-CN" altLang="en-US" sz="1500" dirty="0">
                <a:solidFill>
                  <a:srgbClr val="595959"/>
                </a:solidFill>
                <a:latin typeface="微软雅黑" panose="020B0503020204020204" pitchFamily="34" charset="-122"/>
                <a:ea typeface="微软雅黑" panose="020B0503020204020204" pitchFamily="34" charset="-122"/>
              </a:rPr>
              <a:t>，能够在程序中使用</a:t>
            </a:r>
            <a:r>
              <a:rPr lang="en-US" altLang="zh-CN" sz="1500" dirty="0">
                <a:solidFill>
                  <a:srgbClr val="595959"/>
                </a:solidFill>
                <a:latin typeface="微软雅黑" panose="020B0503020204020204" pitchFamily="34" charset="-122"/>
                <a:ea typeface="微软雅黑" panose="020B0503020204020204" pitchFamily="34" charset="-122"/>
              </a:rPr>
              <a:t>POJO</a:t>
            </a:r>
            <a:r>
              <a:rPr lang="zh-CN" altLang="en-US" sz="1500" dirty="0">
                <a:solidFill>
                  <a:srgbClr val="595959"/>
                </a:solidFill>
                <a:latin typeface="微软雅黑" panose="020B0503020204020204" pitchFamily="34" charset="-122"/>
                <a:ea typeface="微软雅黑" panose="020B0503020204020204" pitchFamily="34" charset="-122"/>
              </a:rPr>
              <a:t>类型进行数据绑定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820377"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480744"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数据绑定的使用场景</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08930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5" y="2050377"/>
            <a:ext cx="7043220" cy="1382560"/>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使用简单数据类型绑定时，可以很容易的根据具体需求来定义方法中的形参类型和个数，然而在实际应用中，客户端请求可能会传递多个不同类型的参数数据，如果还使用简单数据类型进行绑定，那么就需要手动编写多个不同类型的参数，这种操作显然比较繁琐。为解决这个问题，可以使用</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类型进行数据绑定</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sp>
        <p:nvSpPr>
          <p:cNvPr id="12" name="圆角矩形 11"/>
          <p:cNvSpPr/>
          <p:nvPr/>
        </p:nvSpPr>
        <p:spPr>
          <a:xfrm>
            <a:off x="1020183" y="1766288"/>
            <a:ext cx="7399414" cy="18749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7070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173419" y="338209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403689"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096023"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数据绑定的概念</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089302"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03525" y="2269284"/>
            <a:ext cx="7043220" cy="720625"/>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类型的数据绑定就是将所有关联的请求参数封装在一个</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中，然后在方法中直接使用该</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作为形参来完成数据绑定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2" name="圆角矩形 11"/>
          <p:cNvSpPr/>
          <p:nvPr/>
        </p:nvSpPr>
        <p:spPr>
          <a:xfrm>
            <a:off x="1020183" y="1959151"/>
            <a:ext cx="7399414" cy="13107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a:off x="982516" y="189992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rot="10800000">
            <a:off x="8173419" y="301936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50389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60567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21043" y="734854"/>
            <a:ext cx="7790974"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下面通过用户注册案例演示</a:t>
            </a:r>
            <a:r>
              <a:rPr lang="en-US" altLang="zh-CN" sz="1350" dirty="0">
                <a:solidFill>
                  <a:srgbClr val="595959"/>
                </a:solidFill>
                <a:latin typeface="微软雅黑" panose="020B0503020204020204" pitchFamily="34" charset="-122"/>
                <a:ea typeface="微软雅黑" panose="020B0503020204020204" pitchFamily="34" charset="-122"/>
                <a:cs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rPr>
              <a:t>的数据绑定，该案例要求表单提交的数据绑定在处理器</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类型的形参中，案例具体实现步骤如下所示。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334756"/>
            <a:ext cx="5499125" cy="1806088"/>
          </a:xfrm>
          <a:prstGeom prst="rect">
            <a:avLst/>
          </a:prstGeom>
        </p:spPr>
      </p:pic>
      <p:sp>
        <p:nvSpPr>
          <p:cNvPr id="4" name="矩形 3"/>
          <p:cNvSpPr/>
          <p:nvPr/>
        </p:nvSpPr>
        <p:spPr>
          <a:xfrm>
            <a:off x="2096264" y="2417533"/>
            <a:ext cx="5157366" cy="1613775"/>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sz="1350"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350"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 省略</a:t>
            </a:r>
            <a:r>
              <a:rPr lang="en-US" altLang="zh-CN" sz="135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350" dirty="0">
                <a:solidFill>
                  <a:srgbClr val="595959"/>
                </a:solidFill>
                <a:latin typeface="微软雅黑" panose="020B0503020204020204" pitchFamily="34" charset="-122"/>
                <a:ea typeface="微软雅黑" panose="020B0503020204020204" pitchFamily="34" charset="-122"/>
                <a:cs typeface="+mn-ea"/>
              </a:rPr>
              <a:t>方法</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12839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163604" y="1541622"/>
            <a:ext cx="6044089" cy="370807"/>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创建一个</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类用于封装用户信息</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908411"/>
            <a:ext cx="6364310"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方法用于接收用户注册信息</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26849"/>
            <a:ext cx="5499125" cy="2252588"/>
          </a:xfrm>
          <a:prstGeom prst="rect">
            <a:avLst/>
          </a:prstGeom>
        </p:spPr>
      </p:pic>
      <p:sp>
        <p:nvSpPr>
          <p:cNvPr id="4" name="矩形 3"/>
          <p:cNvSpPr/>
          <p:nvPr/>
        </p:nvSpPr>
        <p:spPr>
          <a:xfrm>
            <a:off x="2096264" y="2096334"/>
            <a:ext cx="5157366" cy="2275688"/>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接收表单用户信息</a:t>
            </a: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2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password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user.getPassword</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("username="+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username+",password</a:t>
            </a:r>
            <a:r>
              <a:rPr lang="en-US" altLang="zh-CN" sz="1200" dirty="0">
                <a:solidFill>
                  <a:srgbClr val="595959"/>
                </a:solidFill>
                <a:latin typeface="微软雅黑" panose="020B0503020204020204" pitchFamily="34" charset="-122"/>
                <a:ea typeface="微软雅黑" panose="020B0503020204020204" pitchFamily="34" charset="-122"/>
                <a:cs typeface="+mn-ea"/>
              </a:rPr>
              <a:t>="+password);</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12839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2</a:t>
            </a:r>
            <a:r>
              <a:rPr lang="en-US" altLang="zh-CN" sz="1500" b="1" dirty="0">
                <a:solidFill>
                  <a:schemeClr val="bg1"/>
                </a:solidFill>
                <a:latin typeface="Arial" charset="0"/>
                <a:ea typeface="黑体" pitchFamily="49" charset="-122"/>
              </a:rPr>
              <a:t> 	</a:t>
            </a:r>
            <a:r>
              <a:rPr lang="en-US" altLang="zh-CN" sz="1500" b="1" dirty="0" err="1">
                <a:solidFill>
                  <a:schemeClr val="bg1"/>
                </a:solidFill>
                <a:latin typeface="Arial" charset="0"/>
                <a:ea typeface="黑体" pitchFamily="49" charset="-122"/>
              </a:rPr>
              <a:t>SpringMVC</a:t>
            </a:r>
            <a:r>
              <a:rPr lang="zh-CN" altLang="en-US" sz="1500"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801731"/>
            <a:ext cx="6364310"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文件，在</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中编写用户注册表单</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611154" y="1767840"/>
            <a:ext cx="6447949" cy="2804160"/>
          </a:xfrm>
          <a:prstGeom prst="rect">
            <a:avLst/>
          </a:prstGeom>
        </p:spPr>
      </p:pic>
      <p:sp>
        <p:nvSpPr>
          <p:cNvPr id="4" name="矩形 3"/>
          <p:cNvSpPr/>
          <p:nvPr/>
        </p:nvSpPr>
        <p:spPr>
          <a:xfrm>
            <a:off x="1737360" y="1745933"/>
            <a:ext cx="6539865"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&lt;html&gt;&lt;head&gt;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&lt;meta http-</a:t>
            </a:r>
            <a:r>
              <a:rPr lang="en-US" altLang="zh-CN" sz="1200" dirty="0" err="1">
                <a:solidFill>
                  <a:srgbClr val="595959"/>
                </a:solidFill>
                <a:latin typeface="微软雅黑" panose="020B0503020204020204" pitchFamily="34" charset="-122"/>
                <a:ea typeface="微软雅黑" panose="020B0503020204020204" pitchFamily="34" charset="-122"/>
                <a:cs typeface="+mn-ea"/>
              </a:rPr>
              <a:t>equiv</a:t>
            </a:r>
            <a:r>
              <a:rPr lang="en-US" altLang="zh-CN" sz="1200" dirty="0">
                <a:solidFill>
                  <a:srgbClr val="595959"/>
                </a:solidFill>
                <a:latin typeface="微软雅黑" panose="020B0503020204020204" pitchFamily="34" charset="-122"/>
                <a:ea typeface="微软雅黑" panose="020B0503020204020204" pitchFamily="34" charset="-122"/>
                <a:cs typeface="+mn-ea"/>
              </a:rPr>
              <a:t>="Content-Type" content="text/html; charset=UTF-8"&gt;</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&lt;title&gt;</a:t>
            </a:r>
            <a:r>
              <a:rPr lang="zh-CN" altLang="zh-CN" sz="1200" dirty="0">
                <a:solidFill>
                  <a:srgbClr val="595959"/>
                </a:solidFill>
                <a:latin typeface="微软雅黑" panose="020B0503020204020204" pitchFamily="34" charset="-122"/>
                <a:ea typeface="微软雅黑" panose="020B0503020204020204" pitchFamily="34" charset="-122"/>
                <a:cs typeface="+mn-ea"/>
              </a:rPr>
              <a:t>注册</a:t>
            </a:r>
            <a:r>
              <a:rPr lang="en-US" altLang="zh-CN" sz="12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&lt;body&gt;</a:t>
            </a:r>
            <a:r>
              <a:rPr lang="en-US" altLang="zh-CN" sz="1200" dirty="0">
                <a:solidFill>
                  <a:srgbClr val="1369B2"/>
                </a:solidFill>
                <a:latin typeface="微软雅黑" panose="020B0503020204020204" pitchFamily="34" charset="-122"/>
                <a:ea typeface="微软雅黑" panose="020B0503020204020204" pitchFamily="34" charset="-122"/>
                <a:cs typeface="+mn-ea"/>
              </a:rPr>
              <a:t>&lt;form </a:t>
            </a:r>
            <a:r>
              <a:rPr lang="en-US" altLang="zh-CN" sz="1200" dirty="0">
                <a:solidFill>
                  <a:srgbClr val="595959"/>
                </a:solidFill>
                <a:latin typeface="微软雅黑" panose="020B0503020204020204" pitchFamily="34" charset="-122"/>
                <a:ea typeface="微软雅黑" panose="020B0503020204020204" pitchFamily="34" charset="-122"/>
                <a:cs typeface="+mn-ea"/>
              </a:rPr>
              <a:t>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method="post"</a:t>
            </a:r>
            <a:r>
              <a:rPr lang="en-US" altLang="zh-CN" sz="1200" dirty="0">
                <a:solidFill>
                  <a:srgbClr val="1369B2"/>
                </a:solidFill>
                <a:latin typeface="微软雅黑" panose="020B0503020204020204" pitchFamily="34" charset="-122"/>
                <a:ea typeface="微软雅黑" panose="020B0503020204020204" pitchFamily="34" charset="-122"/>
                <a:cs typeface="+mn-ea"/>
              </a:rPr>
              <a:t>&gt;</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用户名：</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type="text" name="username"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密</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;&amp;</a:t>
            </a:r>
            <a:r>
              <a:rPr lang="en-US" altLang="zh-CN" sz="1200" dirty="0" err="1">
                <a:solidFill>
                  <a:srgbClr val="595959"/>
                </a:solidFill>
                <a:latin typeface="微软雅黑" panose="020B0503020204020204" pitchFamily="34" charset="-122"/>
                <a:ea typeface="微软雅黑" panose="020B0503020204020204" pitchFamily="34" charset="-122"/>
                <a:cs typeface="+mn-ea"/>
              </a:rPr>
              <a:t>nbsp</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码：</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type="password" name="password"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注册</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1369B2"/>
                </a:solidFill>
                <a:latin typeface="微软雅黑" panose="020B0503020204020204" pitchFamily="34" charset="-122"/>
                <a:ea typeface="微软雅黑" panose="020B0503020204020204" pitchFamily="34" charset="-122"/>
                <a:cs typeface="+mn-ea"/>
              </a:rPr>
              <a:t>&lt;/form&gt;&lt;/</a:t>
            </a:r>
            <a:r>
              <a:rPr lang="en-US" altLang="zh-CN" sz="1200" dirty="0">
                <a:solidFill>
                  <a:srgbClr val="595959"/>
                </a:solidFill>
                <a:latin typeface="微软雅黑" panose="020B0503020204020204" pitchFamily="34" charset="-122"/>
                <a:ea typeface="微软雅黑" panose="020B0503020204020204" pitchFamily="34" charset="-122"/>
                <a:cs typeface="+mn-ea"/>
              </a:rPr>
              <a:t>body&gt;	</a:t>
            </a: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12839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0936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250" y="731450"/>
            <a:ext cx="708026" cy="708026"/>
          </a:xfrm>
          <a:prstGeom prst="rect">
            <a:avLst/>
          </a:prstGeom>
        </p:spPr>
      </p:pic>
      <p:sp>
        <p:nvSpPr>
          <p:cNvPr id="10" name="矩形 9"/>
          <p:cNvSpPr/>
          <p:nvPr/>
        </p:nvSpPr>
        <p:spPr>
          <a:xfrm>
            <a:off x="1360197" y="834003"/>
            <a:ext cx="2919543"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401105" y="908281"/>
            <a:ext cx="2865763" cy="369332"/>
          </a:xfrm>
          <a:prstGeom prst="rect">
            <a:avLst/>
          </a:prstGeom>
          <a:solidFill>
            <a:srgbClr val="C00000"/>
          </a:solid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POJO</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绑定时参数名称问题</a:t>
            </a:r>
          </a:p>
        </p:txBody>
      </p:sp>
      <p:sp>
        <p:nvSpPr>
          <p:cNvPr id="15" name="矩形 14"/>
          <p:cNvSpPr/>
          <p:nvPr/>
        </p:nvSpPr>
        <p:spPr>
          <a:xfrm>
            <a:off x="4345320" y="834003"/>
            <a:ext cx="62345"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4486117" y="834003"/>
            <a:ext cx="62345"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294331" y="2335769"/>
            <a:ext cx="6657477" cy="1327623"/>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类型数据绑定时，客户端请求的参数名称（本例中指</a:t>
            </a:r>
            <a:r>
              <a:rPr lang="en-US" altLang="zh-CN" sz="1350" dirty="0">
                <a:solidFill>
                  <a:srgbClr val="595959"/>
                </a:solidFill>
                <a:latin typeface="微软雅黑" panose="020B0503020204020204" pitchFamily="34" charset="-122"/>
              </a:rPr>
              <a:t>form</a:t>
            </a:r>
            <a:r>
              <a:rPr lang="zh-CN" altLang="zh-CN" sz="1350" dirty="0">
                <a:solidFill>
                  <a:srgbClr val="595959"/>
                </a:solidFill>
                <a:latin typeface="微软雅黑" panose="020B0503020204020204" pitchFamily="34" charset="-122"/>
              </a:rPr>
              <a:t>表单内各元素</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的属性值）必须与要绑定的</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类中的属性名称保持一致。这样客户端发送请求时，请求数据才会自动绑定到处理器形参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对象中，否则处理器参数接收的值为</a:t>
            </a:r>
            <a:r>
              <a:rPr lang="en-US" altLang="zh-CN" sz="1350" dirty="0">
                <a:solidFill>
                  <a:srgbClr val="595959"/>
                </a:solidFill>
                <a:latin typeface="微软雅黑" panose="020B0503020204020204" pitchFamily="34" charset="-122"/>
              </a:rPr>
              <a:t>null</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8" name="圆角矩形 17"/>
          <p:cNvSpPr/>
          <p:nvPr/>
        </p:nvSpPr>
        <p:spPr>
          <a:xfrm>
            <a:off x="977291" y="2099051"/>
            <a:ext cx="7345680" cy="1755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93"/>
          <p:cNvSpPr/>
          <p:nvPr/>
        </p:nvSpPr>
        <p:spPr>
          <a:xfrm>
            <a:off x="939624" y="205448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93"/>
          <p:cNvSpPr/>
          <p:nvPr/>
        </p:nvSpPr>
        <p:spPr>
          <a:xfrm rot="10800000">
            <a:off x="8084232" y="361727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页面显示效果如图</a:t>
            </a:r>
            <a:r>
              <a:rPr lang="zh-CN" altLang="en-US" sz="1350" dirty="0">
                <a:solidFill>
                  <a:srgbClr val="595959"/>
                </a:solidFill>
                <a:latin typeface="微软雅黑" panose="020B0503020204020204" pitchFamily="34" charset="-122"/>
                <a:ea typeface="微软雅黑" panose="020B0503020204020204" pitchFamily="34" charset="-122"/>
                <a:cs typeface="+mn-ea"/>
              </a:rPr>
              <a:t>所示。</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12839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22"/>
          <p:cNvPicPr>
            <a:picLocks noChangeAspect="1"/>
          </p:cNvPicPr>
          <p:nvPr/>
        </p:nvPicPr>
        <p:blipFill>
          <a:blip r:embed="rId4"/>
          <a:stretch>
            <a:fillRect/>
          </a:stretch>
        </p:blipFill>
        <p:spPr>
          <a:xfrm>
            <a:off x="2524601" y="2223135"/>
            <a:ext cx="4536000" cy="1134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350" dirty="0">
                <a:solidFill>
                  <a:srgbClr val="595959"/>
                </a:solidFill>
                <a:latin typeface="微软雅黑" panose="020B0503020204020204" pitchFamily="34" charset="-122"/>
                <a:ea typeface="微软雅黑" panose="020B0503020204020204" pitchFamily="34" charset="-122"/>
                <a:cs typeface="+mn-ea"/>
              </a:rPr>
              <a:t>所示页面的表单中，分别填写注册的用户名为“</a:t>
            </a:r>
            <a:r>
              <a:rPr lang="en-US" altLang="zh-CN" sz="1350" dirty="0" err="1">
                <a:solidFill>
                  <a:srgbClr val="595959"/>
                </a:solidFill>
                <a:latin typeface="微软雅黑" panose="020B0503020204020204" pitchFamily="34" charset="-122"/>
                <a:ea typeface="微软雅黑" panose="020B0503020204020204" pitchFamily="34" charset="-122"/>
                <a:cs typeface="+mn-ea"/>
              </a:rPr>
              <a:t>heima</a:t>
            </a:r>
            <a:r>
              <a:rPr lang="zh-CN" altLang="zh-CN" sz="1350" dirty="0">
                <a:solidFill>
                  <a:srgbClr val="595959"/>
                </a:solidFill>
                <a:latin typeface="微软雅黑" panose="020B0503020204020204" pitchFamily="34" charset="-122"/>
                <a:ea typeface="微软雅黑" panose="020B0503020204020204" pitchFamily="34" charset="-122"/>
                <a:cs typeface="+mn-ea"/>
              </a:rPr>
              <a:t>”，密码为“</a:t>
            </a:r>
            <a:r>
              <a:rPr lang="en-US" altLang="zh-CN" sz="1350" dirty="0">
                <a:solidFill>
                  <a:srgbClr val="595959"/>
                </a:solidFill>
                <a:latin typeface="微软雅黑" panose="020B0503020204020204" pitchFamily="34" charset="-122"/>
                <a:ea typeface="微软雅黑" panose="020B0503020204020204" pitchFamily="34" charset="-122"/>
                <a:cs typeface="+mn-ea"/>
              </a:rPr>
              <a:t>123</a:t>
            </a:r>
            <a:r>
              <a:rPr lang="zh-CN" altLang="zh-CN" sz="1350" dirty="0">
                <a:solidFill>
                  <a:srgbClr val="595959"/>
                </a:solidFill>
                <a:latin typeface="微软雅黑" panose="020B0503020204020204" pitchFamily="34" charset="-122"/>
                <a:ea typeface="微软雅黑" panose="020B0503020204020204" pitchFamily="34" charset="-122"/>
                <a:cs typeface="+mn-ea"/>
              </a:rPr>
              <a:t>”，然后单击“注册”按钮即可完成注册数据的提交。当单击“注册”按钮后，控制台打印信息如图所示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79" y="200200"/>
            <a:ext cx="212839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857251" y="3420428"/>
            <a:ext cx="7654766" cy="990528"/>
          </a:xfrm>
          <a:prstGeom prst="rect">
            <a:avLst/>
          </a:prstGeom>
          <a:noFill/>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rPr>
              <a:t>可以看出，程序成功打印出了用户名和密码。这表明</a:t>
            </a:r>
            <a:r>
              <a:rPr lang="en-US" altLang="zh-CN" sz="135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方法获取到了客户端请求中的参数</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r>
              <a:rPr lang="zh-CN" altLang="zh-CN" sz="1350" dirty="0">
                <a:solidFill>
                  <a:srgbClr val="595959"/>
                </a:solidFill>
                <a:latin typeface="微软雅黑" panose="020B0503020204020204" pitchFamily="34" charset="-122"/>
                <a:ea typeface="微软雅黑" panose="020B0503020204020204" pitchFamily="34" charset="-122"/>
                <a:cs typeface="+mn-ea"/>
              </a:rPr>
              <a:t>和参数</a:t>
            </a:r>
            <a:r>
              <a:rPr lang="en-US" altLang="zh-CN" sz="1350" dirty="0">
                <a:solidFill>
                  <a:srgbClr val="595959"/>
                </a:solidFill>
                <a:latin typeface="微软雅黑" panose="020B0503020204020204" pitchFamily="34" charset="-122"/>
                <a:ea typeface="微软雅黑" panose="020B0503020204020204" pitchFamily="34" charset="-122"/>
                <a:cs typeface="+mn-ea"/>
              </a:rPr>
              <a:t>password</a:t>
            </a:r>
            <a:r>
              <a:rPr lang="zh-CN" altLang="zh-CN" sz="1350" dirty="0">
                <a:solidFill>
                  <a:srgbClr val="595959"/>
                </a:solidFill>
                <a:latin typeface="微软雅黑" panose="020B0503020204020204" pitchFamily="34" charset="-122"/>
                <a:ea typeface="微软雅黑" panose="020B0503020204020204" pitchFamily="34" charset="-122"/>
                <a:cs typeface="+mn-ea"/>
              </a:rPr>
              <a:t>的值，并将</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r>
              <a:rPr lang="zh-CN" altLang="zh-CN" sz="1350" dirty="0">
                <a:solidFill>
                  <a:srgbClr val="595959"/>
                </a:solidFill>
                <a:latin typeface="微软雅黑" panose="020B0503020204020204" pitchFamily="34" charset="-122"/>
                <a:ea typeface="微软雅黑" panose="020B0503020204020204" pitchFamily="34" charset="-122"/>
                <a:cs typeface="+mn-ea"/>
              </a:rPr>
              <a:t>和</a:t>
            </a:r>
            <a:r>
              <a:rPr lang="en-US" altLang="zh-CN" sz="1350" dirty="0">
                <a:solidFill>
                  <a:srgbClr val="595959"/>
                </a:solidFill>
                <a:latin typeface="微软雅黑" panose="020B0503020204020204" pitchFamily="34" charset="-122"/>
                <a:ea typeface="微软雅黑" panose="020B0503020204020204" pitchFamily="34" charset="-122"/>
                <a:cs typeface="+mn-ea"/>
              </a:rPr>
              <a:t>password</a:t>
            </a:r>
            <a:r>
              <a:rPr lang="zh-CN" altLang="zh-CN" sz="1350" dirty="0">
                <a:solidFill>
                  <a:srgbClr val="595959"/>
                </a:solidFill>
                <a:latin typeface="微软雅黑" panose="020B0503020204020204" pitchFamily="34" charset="-122"/>
                <a:ea typeface="微软雅黑" panose="020B0503020204020204" pitchFamily="34" charset="-122"/>
                <a:cs typeface="+mn-ea"/>
              </a:rPr>
              <a:t>的值分别赋给了</a:t>
            </a:r>
            <a:r>
              <a:rPr lang="en-US" altLang="zh-CN" sz="1350"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方法中</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形参的</a:t>
            </a:r>
            <a:r>
              <a:rPr lang="en-US" altLang="zh-CN" sz="1350" dirty="0">
                <a:solidFill>
                  <a:srgbClr val="595959"/>
                </a:solidFill>
                <a:latin typeface="微软雅黑" panose="020B0503020204020204" pitchFamily="34" charset="-122"/>
                <a:ea typeface="微软雅黑" panose="020B0503020204020204" pitchFamily="34" charset="-122"/>
                <a:cs typeface="+mn-ea"/>
              </a:rPr>
              <a:t>username</a:t>
            </a:r>
            <a:r>
              <a:rPr lang="zh-CN" altLang="zh-CN" sz="1350" dirty="0">
                <a:solidFill>
                  <a:srgbClr val="595959"/>
                </a:solidFill>
                <a:latin typeface="微软雅黑" panose="020B0503020204020204" pitchFamily="34" charset="-122"/>
                <a:ea typeface="微软雅黑" panose="020B0503020204020204" pitchFamily="34" charset="-122"/>
                <a:cs typeface="+mn-ea"/>
              </a:rPr>
              <a:t>属性和</a:t>
            </a:r>
            <a:r>
              <a:rPr lang="en-US" altLang="zh-CN" sz="1350" dirty="0">
                <a:solidFill>
                  <a:srgbClr val="595959"/>
                </a:solidFill>
                <a:latin typeface="微软雅黑" panose="020B0503020204020204" pitchFamily="34" charset="-122"/>
                <a:ea typeface="微软雅黑" panose="020B0503020204020204" pitchFamily="34" charset="-122"/>
                <a:cs typeface="+mn-ea"/>
              </a:rPr>
              <a:t>password</a:t>
            </a:r>
            <a:r>
              <a:rPr lang="zh-CN" altLang="zh-CN" sz="1350" dirty="0">
                <a:solidFill>
                  <a:srgbClr val="595959"/>
                </a:solidFill>
                <a:latin typeface="微软雅黑" panose="020B0503020204020204" pitchFamily="34" charset="-122"/>
                <a:ea typeface="微软雅黑" panose="020B0503020204020204" pitchFamily="34" charset="-122"/>
                <a:cs typeface="+mn-ea"/>
              </a:rPr>
              <a:t>属性，实现了</a:t>
            </a:r>
            <a:r>
              <a:rPr lang="en-US" altLang="zh-CN" sz="1350" dirty="0">
                <a:solidFill>
                  <a:srgbClr val="595959"/>
                </a:solidFill>
                <a:latin typeface="微软雅黑" panose="020B0503020204020204" pitchFamily="34" charset="-122"/>
                <a:ea typeface="微软雅黑" panose="020B0503020204020204" pitchFamily="34" charset="-122"/>
                <a:cs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rPr>
              <a:t>数据绑定</a:t>
            </a:r>
            <a:r>
              <a:rPr lang="zh-CN" altLang="en-US" sz="1350" dirty="0">
                <a:solidFill>
                  <a:srgbClr val="595959"/>
                </a:solidFill>
                <a:latin typeface="微软雅黑" panose="020B0503020204020204" pitchFamily="34" charset="-122"/>
                <a:ea typeface="微软雅黑" panose="020B0503020204020204" pitchFamily="34" charset="-122"/>
                <a:cs typeface="+mn-ea"/>
              </a:rPr>
              <a:t>。</a:t>
            </a:r>
          </a:p>
        </p:txBody>
      </p:sp>
      <p:pic>
        <p:nvPicPr>
          <p:cNvPr id="3" name="图片 44"/>
          <p:cNvPicPr>
            <a:picLocks noChangeAspect="1"/>
          </p:cNvPicPr>
          <p:nvPr/>
        </p:nvPicPr>
        <p:blipFill>
          <a:blip r:embed="rId4"/>
          <a:stretch>
            <a:fillRect/>
          </a:stretch>
        </p:blipFill>
        <p:spPr>
          <a:xfrm>
            <a:off x="1487568" y="2031683"/>
            <a:ext cx="6393851" cy="1080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8"/>
          <p:cNvSpPr txBox="1"/>
          <p:nvPr>
            <p:custDataLst>
              <p:tags r:id="rId1"/>
            </p:custDataLst>
          </p:nvPr>
        </p:nvSpPr>
        <p:spPr>
          <a:xfrm>
            <a:off x="1047266" y="1690523"/>
            <a:ext cx="7043220" cy="1070037"/>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sz="1350" dirty="0">
                <a:solidFill>
                  <a:srgbClr val="595959"/>
                </a:solidFill>
                <a:latin typeface="微软雅黑" panose="020B0503020204020204" pitchFamily="34" charset="-122"/>
              </a:rPr>
              <a:t>在客户端请求中，难免会有中文信息传递，例如，在</a:t>
            </a:r>
            <a:r>
              <a:rPr lang="en-US" altLang="zh-CN" sz="1350" dirty="0" err="1">
                <a:solidFill>
                  <a:srgbClr val="595959"/>
                </a:solidFill>
                <a:latin typeface="微软雅黑" panose="020B0503020204020204" pitchFamily="34" charset="-122"/>
              </a:rPr>
              <a:t>register.jsp</a:t>
            </a:r>
            <a:r>
              <a:rPr lang="zh-CN" altLang="zh-CN" sz="1350" dirty="0">
                <a:solidFill>
                  <a:srgbClr val="595959"/>
                </a:solidFill>
                <a:latin typeface="微软雅黑" panose="020B0503020204020204" pitchFamily="34" charset="-122"/>
              </a:rPr>
              <a:t>中的用户名输入框中输入用户名</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黑马</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请求时，虽然</a:t>
            </a:r>
            <a:r>
              <a:rPr lang="en-US" altLang="zh-CN" sz="1350" dirty="0" err="1">
                <a:solidFill>
                  <a:srgbClr val="595959"/>
                </a:solidFill>
                <a:latin typeface="微软雅黑" panose="020B0503020204020204" pitchFamily="34" charset="-122"/>
              </a:rPr>
              <a:t>registerUser</a:t>
            </a:r>
            <a:r>
              <a:rPr lang="en-US" altLang="zh-CN"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方法可以获取到</a:t>
            </a:r>
            <a:r>
              <a:rPr lang="en-US" altLang="zh-CN" sz="1350" dirty="0">
                <a:solidFill>
                  <a:srgbClr val="595959"/>
                </a:solidFill>
                <a:latin typeface="微软雅黑" panose="020B0503020204020204" pitchFamily="34" charset="-122"/>
              </a:rPr>
              <a:t>user</a:t>
            </a:r>
            <a:r>
              <a:rPr lang="zh-CN" altLang="zh-CN" sz="1350" dirty="0">
                <a:solidFill>
                  <a:srgbClr val="595959"/>
                </a:solidFill>
                <a:latin typeface="微软雅黑" panose="020B0503020204020204" pitchFamily="34" charset="-122"/>
              </a:rPr>
              <a:t>的属性值，但是在控制台中打印的信息却出现了乱码，控制台打印乱码信息如图所示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34" name="Title 1"/>
          <p:cNvSpPr txBox="1"/>
          <p:nvPr/>
        </p:nvSpPr>
        <p:spPr>
          <a:xfrm>
            <a:off x="860513" y="201067"/>
            <a:ext cx="2920055" cy="379357"/>
          </a:xfrm>
          <a:prstGeom prst="rect">
            <a:avLst/>
          </a:prstGeom>
        </p:spPr>
        <p:txBody>
          <a:bodyPr lIns="0" tIns="45693" rIns="0" bIns="45693"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051" y="725649"/>
            <a:ext cx="761761" cy="761761"/>
          </a:xfrm>
          <a:prstGeom prst="rect">
            <a:avLst/>
          </a:prstGeom>
        </p:spPr>
      </p:pic>
      <p:sp>
        <p:nvSpPr>
          <p:cNvPr id="25" name="矩形 24"/>
          <p:cNvSpPr/>
          <p:nvPr/>
        </p:nvSpPr>
        <p:spPr>
          <a:xfrm>
            <a:off x="1614011" y="883444"/>
            <a:ext cx="3431858" cy="5029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1639729" y="957739"/>
            <a:ext cx="3406140" cy="507831"/>
          </a:xfrm>
          <a:prstGeom prst="rect">
            <a:avLst/>
          </a:prstGeom>
          <a:noFill/>
        </p:spPr>
        <p:txBody>
          <a:bodyPr wrap="square" rtlCol="0">
            <a:spAutoFit/>
          </a:bodyPr>
          <a:lstStyle/>
          <a:p>
            <a:pPr algn="dist" defTabSz="685800"/>
            <a:r>
              <a:rPr lang="zh-CN" altLang="zh-CN" sz="1350"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514933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525731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6"/>
          <a:stretch>
            <a:fillRect/>
          </a:stretch>
        </p:blipFill>
        <p:spPr>
          <a:xfrm>
            <a:off x="1274922" y="3086576"/>
            <a:ext cx="6588002"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60513" y="201067"/>
            <a:ext cx="2920055" cy="379357"/>
          </a:xfrm>
          <a:prstGeom prst="rect">
            <a:avLst/>
          </a:prstGeom>
        </p:spPr>
        <p:txBody>
          <a:bodyPr lIns="0" tIns="45693" rIns="0" bIns="45693"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051" y="725649"/>
            <a:ext cx="761761" cy="761761"/>
          </a:xfrm>
          <a:prstGeom prst="rect">
            <a:avLst/>
          </a:prstGeom>
        </p:spPr>
      </p:pic>
      <p:sp>
        <p:nvSpPr>
          <p:cNvPr id="25" name="矩形 24"/>
          <p:cNvSpPr/>
          <p:nvPr/>
        </p:nvSpPr>
        <p:spPr>
          <a:xfrm>
            <a:off x="1614011" y="883444"/>
            <a:ext cx="3431858" cy="5029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1639729" y="957739"/>
            <a:ext cx="3406140" cy="507831"/>
          </a:xfrm>
          <a:prstGeom prst="rect">
            <a:avLst/>
          </a:prstGeom>
          <a:noFill/>
        </p:spPr>
        <p:txBody>
          <a:bodyPr wrap="square" rtlCol="0">
            <a:spAutoFit/>
          </a:bodyPr>
          <a:lstStyle/>
          <a:p>
            <a:pPr algn="dist" defTabSz="685800"/>
            <a:r>
              <a:rPr lang="zh-CN" altLang="zh-CN" sz="1350"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514933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525731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文本框 18"/>
          <p:cNvSpPr txBox="1"/>
          <p:nvPr>
            <p:custDataLst>
              <p:tags r:id="rId1"/>
            </p:custDataLst>
          </p:nvPr>
        </p:nvSpPr>
        <p:spPr>
          <a:xfrm>
            <a:off x="1047266" y="1690523"/>
            <a:ext cx="7043220" cy="1070037"/>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sz="1350" dirty="0">
                <a:solidFill>
                  <a:srgbClr val="595959"/>
                </a:solidFill>
                <a:latin typeface="微软雅黑" panose="020B0503020204020204" pitchFamily="34" charset="-122"/>
              </a:rPr>
              <a:t>为了防止客户端传入的中文数据出现乱码，可以使用</a:t>
            </a: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提供的编码过滤器来统一编码。要使用编码过滤器，只需要在</a:t>
            </a:r>
            <a:r>
              <a:rPr lang="en-US" altLang="zh-CN" sz="1350" dirty="0" err="1">
                <a:solidFill>
                  <a:srgbClr val="595959"/>
                </a:solidFill>
                <a:latin typeface="微软雅黑" panose="020B0503020204020204" pitchFamily="34" charset="-122"/>
              </a:rPr>
              <a:t>web.xml</a:t>
            </a:r>
            <a:r>
              <a:rPr lang="zh-CN" altLang="zh-CN" sz="1350" dirty="0">
                <a:solidFill>
                  <a:srgbClr val="595959"/>
                </a:solidFill>
                <a:latin typeface="微软雅黑" panose="020B0503020204020204" pitchFamily="34" charset="-122"/>
              </a:rPr>
              <a:t>中添加如下代码</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pic>
        <p:nvPicPr>
          <p:cNvPr id="7" name="图片 6"/>
          <p:cNvPicPr>
            <a:picLocks noChangeAspect="1"/>
          </p:cNvPicPr>
          <p:nvPr/>
        </p:nvPicPr>
        <p:blipFill>
          <a:blip r:embed="rId6"/>
          <a:stretch>
            <a:fillRect/>
          </a:stretch>
        </p:blipFill>
        <p:spPr>
          <a:xfrm>
            <a:off x="1397640" y="2465408"/>
            <a:ext cx="6311096" cy="2239701"/>
          </a:xfrm>
          <a:prstGeom prst="rect">
            <a:avLst/>
          </a:prstGeom>
        </p:spPr>
      </p:pic>
      <p:sp>
        <p:nvSpPr>
          <p:cNvPr id="4" name="文本框 3"/>
          <p:cNvSpPr txBox="1"/>
          <p:nvPr/>
        </p:nvSpPr>
        <p:spPr>
          <a:xfrm>
            <a:off x="1632031" y="2432855"/>
            <a:ext cx="5989898" cy="2275688"/>
          </a:xfrm>
          <a:prstGeom prst="rect">
            <a:avLst/>
          </a:prstGeom>
          <a:noFill/>
        </p:spPr>
        <p:txBody>
          <a:bodyPr wrap="square" rtlCol="0">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&lt;filter&gt;	&lt;filter-name&gt;</a:t>
            </a:r>
            <a:r>
              <a:rPr lang="en-US" altLang="zh-CN" sz="12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200" dirty="0">
                <a:solidFill>
                  <a:srgbClr val="595959"/>
                </a:solidFill>
                <a:latin typeface="微软雅黑" panose="020B0503020204020204" pitchFamily="34" charset="-122"/>
                <a:ea typeface="微软雅黑" panose="020B0503020204020204" pitchFamily="34" charset="-122"/>
                <a:cs typeface="+mn-ea"/>
              </a:rPr>
              <a:t>&lt;/filter-name&gt;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&lt;filter-class&gt; </a:t>
            </a:r>
            <a:r>
              <a:rPr lang="en-US" altLang="zh-CN" sz="1200" dirty="0" err="1">
                <a:solidFill>
                  <a:srgbClr val="595959"/>
                </a:solidFill>
                <a:latin typeface="微软雅黑" panose="020B0503020204020204" pitchFamily="34" charset="-122"/>
                <a:ea typeface="微软雅黑" panose="020B0503020204020204" pitchFamily="34" charset="-122"/>
                <a:cs typeface="+mn-ea"/>
              </a:rPr>
              <a:t>org.springframework.web.filter.CharacterEncodingFilter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&lt;/filter-class&gt;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a:t>
            </a:r>
            <a:r>
              <a:rPr lang="en-US" altLang="zh-CN" sz="1200" dirty="0" err="1">
                <a:solidFill>
                  <a:srgbClr val="595959"/>
                </a:solidFill>
                <a:latin typeface="微软雅黑" panose="020B0503020204020204" pitchFamily="34" charset="-122"/>
                <a:ea typeface="微软雅黑" panose="020B0503020204020204" pitchFamily="34" charset="-122"/>
                <a:cs typeface="+mn-ea"/>
              </a:rPr>
              <a:t>init</a:t>
            </a:r>
            <a:r>
              <a:rPr lang="en-US" altLang="zh-CN" sz="1200" dirty="0">
                <a:solidFill>
                  <a:srgbClr val="595959"/>
                </a:solidFill>
                <a:latin typeface="微软雅黑" panose="020B0503020204020204" pitchFamily="34" charset="-122"/>
                <a:ea typeface="微软雅黑" panose="020B0503020204020204" pitchFamily="34" charset="-122"/>
                <a:cs typeface="+mn-ea"/>
              </a:rPr>
              <a:t>-param&gt;&lt;param-name&gt;encoding&lt;/param-name&gt;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&lt;param-value&gt;UTF-8&lt;/param-value&gt;&lt;/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init</a:t>
            </a:r>
            <a:r>
              <a:rPr lang="en-US" altLang="zh-CN" sz="1200" dirty="0">
                <a:solidFill>
                  <a:srgbClr val="595959"/>
                </a:solidFill>
                <a:latin typeface="微软雅黑" panose="020B0503020204020204" pitchFamily="34" charset="-122"/>
                <a:ea typeface="微软雅黑" panose="020B0503020204020204" pitchFamily="34" charset="-122"/>
                <a:cs typeface="+mn-ea"/>
              </a:rPr>
              <a:t>-param&gt;&lt;/filter&gt;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&lt;filter-mapping&gt;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&lt;filter-name&gt;</a:t>
            </a:r>
            <a:r>
              <a:rPr lang="en-US" altLang="zh-CN" sz="12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200" dirty="0">
                <a:solidFill>
                  <a:srgbClr val="595959"/>
                </a:solidFill>
                <a:latin typeface="微软雅黑" panose="020B0503020204020204" pitchFamily="34" charset="-122"/>
                <a:ea typeface="微软雅黑" panose="020B0503020204020204" pitchFamily="34" charset="-122"/>
                <a:cs typeface="+mn-ea"/>
              </a:rPr>
              <a:t>&lt;/filter-name&gt;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a:t>
            </a:r>
            <a:r>
              <a:rPr lang="en-US" altLang="zh-CN" sz="1200" dirty="0" err="1">
                <a:solidFill>
                  <a:srgbClr val="595959"/>
                </a:solidFill>
                <a:latin typeface="微软雅黑" panose="020B0503020204020204" pitchFamily="34" charset="-122"/>
                <a:ea typeface="微软雅黑" panose="020B0503020204020204" pitchFamily="34" charset="-122"/>
                <a:cs typeface="+mn-ea"/>
              </a:rPr>
              <a:t>url</a:t>
            </a:r>
            <a:r>
              <a:rPr lang="en-US" altLang="zh-CN" sz="1200" dirty="0">
                <a:solidFill>
                  <a:srgbClr val="595959"/>
                </a:solidFill>
                <a:latin typeface="微软雅黑" panose="020B0503020204020204" pitchFamily="34" charset="-122"/>
                <a:ea typeface="微软雅黑" panose="020B0503020204020204" pitchFamily="34" charset="-122"/>
                <a:cs typeface="+mn-ea"/>
              </a:rPr>
              <a:t>-pattern&gt;/*&lt;/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url</a:t>
            </a:r>
            <a:r>
              <a:rPr lang="en-US" altLang="zh-CN" sz="1200" dirty="0">
                <a:solidFill>
                  <a:srgbClr val="595959"/>
                </a:solidFill>
                <a:latin typeface="微软雅黑" panose="020B0503020204020204" pitchFamily="34" charset="-122"/>
                <a:ea typeface="微软雅黑" panose="020B0503020204020204" pitchFamily="34" charset="-122"/>
                <a:cs typeface="+mn-ea"/>
              </a:rPr>
              <a:t>-pattern&gt;	&lt;/filter-mapping&gt;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051" y="725649"/>
            <a:ext cx="761761" cy="761761"/>
          </a:xfrm>
          <a:prstGeom prst="rect">
            <a:avLst/>
          </a:prstGeom>
        </p:spPr>
      </p:pic>
      <p:sp>
        <p:nvSpPr>
          <p:cNvPr id="25" name="矩形 24"/>
          <p:cNvSpPr/>
          <p:nvPr/>
        </p:nvSpPr>
        <p:spPr>
          <a:xfrm>
            <a:off x="1614011" y="883444"/>
            <a:ext cx="3431858" cy="5029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514933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525731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8"/>
          <p:cNvSpPr txBox="1"/>
          <p:nvPr>
            <p:custDataLst>
              <p:tags r:id="rId1"/>
            </p:custDataLst>
          </p:nvPr>
        </p:nvSpPr>
        <p:spPr>
          <a:xfrm>
            <a:off x="1294331" y="2335768"/>
            <a:ext cx="6657477" cy="1640135"/>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上述代码中，在</a:t>
            </a:r>
            <a:r>
              <a:rPr lang="en-US" altLang="zh-CN" sz="1350" dirty="0">
                <a:solidFill>
                  <a:srgbClr val="595959"/>
                </a:solidFill>
                <a:latin typeface="微软雅黑" panose="020B0503020204020204" pitchFamily="34" charset="-122"/>
              </a:rPr>
              <a:t>&lt;filter&gt;</a:t>
            </a:r>
            <a:r>
              <a:rPr lang="zh-CN" altLang="zh-CN" sz="1350" dirty="0">
                <a:solidFill>
                  <a:srgbClr val="595959"/>
                </a:solidFill>
                <a:latin typeface="微软雅黑" panose="020B0503020204020204" pitchFamily="34" charset="-122"/>
              </a:rPr>
              <a:t>元素中，首先使用</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fillter</a:t>
            </a:r>
            <a:r>
              <a:rPr lang="en-US" altLang="zh-CN" sz="1350" dirty="0">
                <a:solidFill>
                  <a:srgbClr val="595959"/>
                </a:solidFill>
                <a:latin typeface="微软雅黑" panose="020B0503020204020204" pitchFamily="34" charset="-122"/>
              </a:rPr>
              <a:t>-class&gt;</a:t>
            </a:r>
            <a:r>
              <a:rPr lang="zh-CN" altLang="zh-CN" sz="1350" dirty="0">
                <a:solidFill>
                  <a:srgbClr val="595959"/>
                </a:solidFill>
                <a:latin typeface="微软雅黑" panose="020B0503020204020204" pitchFamily="34" charset="-122"/>
              </a:rPr>
              <a:t>元素配置了编码过滤器类</a:t>
            </a:r>
            <a:r>
              <a:rPr lang="en-US" altLang="zh-CN" sz="1350" dirty="0" err="1">
                <a:solidFill>
                  <a:srgbClr val="595959"/>
                </a:solidFill>
                <a:latin typeface="微软雅黑" panose="020B0503020204020204" pitchFamily="34" charset="-122"/>
              </a:rPr>
              <a:t>org.springframework.web.filter.CharacterEncodingFilter</a:t>
            </a:r>
            <a:r>
              <a:rPr lang="zh-CN" altLang="zh-CN" sz="1350" dirty="0">
                <a:solidFill>
                  <a:srgbClr val="595959"/>
                </a:solidFill>
                <a:latin typeface="微软雅黑" panose="020B0503020204020204" pitchFamily="34" charset="-122"/>
              </a:rPr>
              <a:t>，然后使用</a:t>
            </a:r>
            <a:r>
              <a:rPr lang="en-US" altLang="zh-CN" sz="1350" dirty="0">
                <a:solidFill>
                  <a:srgbClr val="595959"/>
                </a:solidFill>
                <a:latin typeface="微软雅黑" panose="020B0503020204020204" pitchFamily="34" charset="-122"/>
              </a:rPr>
              <a:t>&lt;</a:t>
            </a:r>
            <a:r>
              <a:rPr lang="en-US" altLang="zh-CN" sz="1350" dirty="0" err="1">
                <a:solidFill>
                  <a:srgbClr val="595959"/>
                </a:solidFill>
                <a:latin typeface="微软雅黑" panose="020B0503020204020204" pitchFamily="34" charset="-122"/>
              </a:rPr>
              <a:t>init</a:t>
            </a:r>
            <a:r>
              <a:rPr lang="en-US" altLang="zh-CN" sz="1350" dirty="0">
                <a:solidFill>
                  <a:srgbClr val="595959"/>
                </a:solidFill>
                <a:latin typeface="微软雅黑" panose="020B0503020204020204" pitchFamily="34" charset="-122"/>
              </a:rPr>
              <a:t>-param&gt;</a:t>
            </a:r>
            <a:r>
              <a:rPr lang="zh-CN" altLang="zh-CN" sz="1350" dirty="0">
                <a:solidFill>
                  <a:srgbClr val="595959"/>
                </a:solidFill>
                <a:latin typeface="微软雅黑" panose="020B0503020204020204" pitchFamily="34" charset="-122"/>
              </a:rPr>
              <a:t>元素设置统一的编码为</a:t>
            </a:r>
            <a:r>
              <a:rPr lang="en-US" altLang="zh-CN" sz="1350" dirty="0">
                <a:solidFill>
                  <a:srgbClr val="595959"/>
                </a:solidFill>
                <a:latin typeface="微软雅黑" panose="020B0503020204020204" pitchFamily="34" charset="-122"/>
              </a:rPr>
              <a:t>UTF-8</a:t>
            </a:r>
            <a:r>
              <a:rPr lang="zh-CN" altLang="zh-CN" sz="1350" dirty="0">
                <a:solidFill>
                  <a:srgbClr val="595959"/>
                </a:solidFill>
                <a:latin typeface="微软雅黑" panose="020B0503020204020204" pitchFamily="34" charset="-122"/>
              </a:rPr>
              <a:t>。最后配置</a:t>
            </a:r>
            <a:r>
              <a:rPr lang="en-US" altLang="zh-CN" sz="1350" dirty="0">
                <a:solidFill>
                  <a:srgbClr val="595959"/>
                </a:solidFill>
                <a:latin typeface="微软雅黑" panose="020B0503020204020204" pitchFamily="34" charset="-122"/>
              </a:rPr>
              <a:t>&lt;filter-mapping&gt;</a:t>
            </a:r>
            <a:r>
              <a:rPr lang="zh-CN" altLang="zh-CN" sz="1350" dirty="0">
                <a:solidFill>
                  <a:srgbClr val="595959"/>
                </a:solidFill>
                <a:latin typeface="微软雅黑" panose="020B0503020204020204" pitchFamily="34" charset="-122"/>
              </a:rPr>
              <a:t>元素，拦截前端页面中的所有请求，并交由名称为</a:t>
            </a:r>
            <a:r>
              <a:rPr lang="en-US" altLang="zh-CN" sz="1350" dirty="0" err="1">
                <a:solidFill>
                  <a:srgbClr val="595959"/>
                </a:solidFill>
                <a:latin typeface="微软雅黑" panose="020B0503020204020204" pitchFamily="34" charset="-122"/>
              </a:rPr>
              <a:t>CharacterEncodingFilter</a:t>
            </a:r>
            <a:r>
              <a:rPr lang="zh-CN" altLang="zh-CN" sz="1350" dirty="0">
                <a:solidFill>
                  <a:srgbClr val="595959"/>
                </a:solidFill>
                <a:latin typeface="微软雅黑" panose="020B0503020204020204" pitchFamily="34" charset="-122"/>
              </a:rPr>
              <a:t>的编码过滤器类进行处理，将所有的请求信息内容以</a:t>
            </a:r>
            <a:r>
              <a:rPr lang="en-US" altLang="zh-CN" sz="1350" dirty="0">
                <a:solidFill>
                  <a:srgbClr val="595959"/>
                </a:solidFill>
                <a:latin typeface="微软雅黑" panose="020B0503020204020204" pitchFamily="34" charset="-122"/>
              </a:rPr>
              <a:t>UTF-8</a:t>
            </a:r>
            <a:r>
              <a:rPr lang="zh-CN" altLang="zh-CN" sz="1350" dirty="0">
                <a:solidFill>
                  <a:srgbClr val="595959"/>
                </a:solidFill>
                <a:latin typeface="微软雅黑" panose="020B0503020204020204" pitchFamily="34" charset="-122"/>
              </a:rPr>
              <a:t>的编码格式进行解析</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sp>
        <p:nvSpPr>
          <p:cNvPr id="13" name="圆角矩形 12"/>
          <p:cNvSpPr/>
          <p:nvPr/>
        </p:nvSpPr>
        <p:spPr>
          <a:xfrm>
            <a:off x="977291" y="2125094"/>
            <a:ext cx="7345680" cy="20157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05448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88638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639729" y="957739"/>
            <a:ext cx="3406140" cy="507831"/>
          </a:xfrm>
          <a:prstGeom prst="rect">
            <a:avLst/>
          </a:prstGeom>
          <a:noFill/>
        </p:spPr>
        <p:txBody>
          <a:bodyPr wrap="square" rtlCol="0">
            <a:spAutoFit/>
          </a:bodyPr>
          <a:lstStyle/>
          <a:p>
            <a:pPr algn="dist" defTabSz="685800"/>
            <a:r>
              <a:rPr lang="zh-CN" altLang="zh-CN" sz="1350"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3" name="Title 1"/>
          <p:cNvSpPr txBox="1"/>
          <p:nvPr/>
        </p:nvSpPr>
        <p:spPr>
          <a:xfrm>
            <a:off x="860513" y="201067"/>
            <a:ext cx="2920055" cy="379357"/>
          </a:xfrm>
          <a:prstGeom prst="rect">
            <a:avLst/>
          </a:prstGeom>
        </p:spPr>
        <p:txBody>
          <a:bodyPr lIns="0" tIns="45693" rIns="0" bIns="45693"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860513" y="201067"/>
            <a:ext cx="2920055" cy="379357"/>
          </a:xfrm>
          <a:prstGeom prst="rect">
            <a:avLst/>
          </a:prstGeom>
        </p:spPr>
        <p:txBody>
          <a:bodyPr lIns="0" tIns="45693" rIns="0" bIns="45693"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051" y="725649"/>
            <a:ext cx="761761" cy="761761"/>
          </a:xfrm>
          <a:prstGeom prst="rect">
            <a:avLst/>
          </a:prstGeom>
        </p:spPr>
      </p:pic>
      <p:sp>
        <p:nvSpPr>
          <p:cNvPr id="25" name="矩形 24"/>
          <p:cNvSpPr/>
          <p:nvPr/>
        </p:nvSpPr>
        <p:spPr>
          <a:xfrm>
            <a:off x="1614011" y="883444"/>
            <a:ext cx="3431858" cy="5029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1614011" y="957739"/>
            <a:ext cx="3431858" cy="507831"/>
          </a:xfrm>
          <a:prstGeom prst="rect">
            <a:avLst/>
          </a:prstGeom>
          <a:noFill/>
        </p:spPr>
        <p:txBody>
          <a:bodyPr wrap="square" rtlCol="0">
            <a:spAutoFit/>
          </a:bodyPr>
          <a:lstStyle/>
          <a:p>
            <a:pPr algn="dist" defTabSz="685800"/>
            <a:r>
              <a:rPr lang="zh-CN" altLang="zh-CN" sz="1350"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514933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5257316" y="883081"/>
            <a:ext cx="62326" cy="5027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18"/>
          <p:cNvSpPr txBox="1"/>
          <p:nvPr>
            <p:custDataLst>
              <p:tags r:id="rId1"/>
            </p:custDataLst>
          </p:nvPr>
        </p:nvSpPr>
        <p:spPr>
          <a:xfrm>
            <a:off x="706279" y="1690687"/>
            <a:ext cx="7739063" cy="3252788"/>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350" dirty="0">
                <a:solidFill>
                  <a:srgbClr val="595959"/>
                </a:solidFill>
                <a:latin typeface="微软雅黑" panose="020B0503020204020204" pitchFamily="34" charset="-122"/>
              </a:rPr>
              <a:t>配置完成后，再次在注册页面中输入中文用户名</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黑马</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以及密码</a:t>
            </a:r>
            <a:r>
              <a:rPr lang="en-US" altLang="zh-CN" sz="1350" dirty="0">
                <a:solidFill>
                  <a:srgbClr val="595959"/>
                </a:solidFill>
                <a:latin typeface="微软雅黑" panose="020B0503020204020204" pitchFamily="34" charset="-122"/>
              </a:rPr>
              <a:t>“123”</a:t>
            </a:r>
            <a:r>
              <a:rPr lang="zh-CN" altLang="zh-CN" sz="1350" dirty="0">
                <a:solidFill>
                  <a:srgbClr val="595959"/>
                </a:solidFill>
                <a:latin typeface="微软雅黑" panose="020B0503020204020204" pitchFamily="34" charset="-122"/>
              </a:rPr>
              <a:t>，此时控制台正确打印中文信息，如图所示</a:t>
            </a:r>
            <a:r>
              <a:rPr lang="zh-CN" altLang="en-US" sz="1350" dirty="0">
                <a:solidFill>
                  <a:srgbClr val="595959"/>
                </a:solidFill>
                <a:latin typeface="微软雅黑" panose="020B0503020204020204" pitchFamily="34" charset="-122"/>
              </a:rPr>
              <a:t>。</a:t>
            </a: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zh-CN" altLang="zh-CN"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从图</a:t>
            </a:r>
            <a:r>
              <a:rPr lang="zh-CN" altLang="en-US" sz="1350" dirty="0">
                <a:solidFill>
                  <a:srgbClr val="595959"/>
                </a:solidFill>
                <a:latin typeface="微软雅黑" panose="020B0503020204020204" pitchFamily="34" charset="-122"/>
              </a:rPr>
              <a:t>中</a:t>
            </a:r>
            <a:r>
              <a:rPr lang="zh-CN" altLang="zh-CN" sz="1350" dirty="0">
                <a:solidFill>
                  <a:srgbClr val="595959"/>
                </a:solidFill>
                <a:latin typeface="微软雅黑" panose="020B0503020204020204" pitchFamily="34" charset="-122"/>
              </a:rPr>
              <a:t>所示的打印信息可以看出，服务器端正确获取中文数据，这说明编码过滤器配置成功。</a:t>
            </a:r>
          </a:p>
          <a:p>
            <a:pPr>
              <a:lnSpc>
                <a:spcPct val="150000"/>
              </a:lnSpc>
            </a:pPr>
            <a:r>
              <a:rPr lang="zh-CN" altLang="zh-CN" sz="1350" dirty="0">
                <a:solidFill>
                  <a:srgbClr val="595959"/>
                </a:solidFill>
                <a:latin typeface="微软雅黑" panose="020B0503020204020204" pitchFamily="34" charset="-122"/>
              </a:rPr>
              <a:t>以上可以解决</a:t>
            </a:r>
            <a:r>
              <a:rPr lang="en-US" altLang="zh-CN" sz="1350" dirty="0">
                <a:solidFill>
                  <a:srgbClr val="595959"/>
                </a:solidFill>
                <a:latin typeface="微软雅黑" panose="020B0503020204020204" pitchFamily="34" charset="-122"/>
              </a:rPr>
              <a:t>post</a:t>
            </a:r>
            <a:r>
              <a:rPr lang="zh-CN" altLang="zh-CN" sz="1350" dirty="0">
                <a:solidFill>
                  <a:srgbClr val="595959"/>
                </a:solidFill>
                <a:latin typeface="微软雅黑" panose="020B0503020204020204" pitchFamily="34" charset="-122"/>
              </a:rPr>
              <a:t>请求乱码问题，对于</a:t>
            </a:r>
            <a:r>
              <a:rPr lang="en-US" altLang="zh-CN" sz="1350" dirty="0">
                <a:solidFill>
                  <a:srgbClr val="595959"/>
                </a:solidFill>
                <a:latin typeface="微软雅黑" panose="020B0503020204020204" pitchFamily="34" charset="-122"/>
              </a:rPr>
              <a:t>get</a:t>
            </a:r>
            <a:r>
              <a:rPr lang="zh-CN" altLang="zh-CN" sz="1350" dirty="0">
                <a:solidFill>
                  <a:srgbClr val="595959"/>
                </a:solidFill>
                <a:latin typeface="微软雅黑" panose="020B0503020204020204" pitchFamily="34" charset="-122"/>
              </a:rPr>
              <a:t>请求中文参数出现乱码，可以在使用参数之前重新编码，如</a:t>
            </a:r>
            <a:r>
              <a:rPr lang="en-US" altLang="zh-CN" sz="1350" dirty="0">
                <a:solidFill>
                  <a:srgbClr val="595959"/>
                </a:solidFill>
                <a:latin typeface="微软雅黑" panose="020B0503020204020204" pitchFamily="34" charset="-122"/>
              </a:rPr>
              <a:t>String username = new String(</a:t>
            </a:r>
            <a:r>
              <a:rPr lang="en-US" altLang="zh-CN" sz="1350" dirty="0" err="1">
                <a:solidFill>
                  <a:srgbClr val="595959"/>
                </a:solidFill>
                <a:latin typeface="微软雅黑" panose="020B0503020204020204" pitchFamily="34" charset="-122"/>
              </a:rPr>
              <a:t>user.getUsername</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getBytes</a:t>
            </a:r>
            <a:r>
              <a:rPr lang="en-US" altLang="zh-CN" sz="1350" dirty="0">
                <a:solidFill>
                  <a:srgbClr val="595959"/>
                </a:solidFill>
                <a:latin typeface="微软雅黑" panose="020B0503020204020204" pitchFamily="34" charset="-122"/>
              </a:rPr>
              <a:t>(“ISO8859-1”),“UTF-8”);</a:t>
            </a:r>
            <a:r>
              <a:rPr lang="zh-CN" altLang="zh-CN" sz="1350" dirty="0">
                <a:solidFill>
                  <a:srgbClr val="595959"/>
                </a:solidFill>
                <a:latin typeface="微软雅黑" panose="020B0503020204020204" pitchFamily="34" charset="-122"/>
              </a:rPr>
              <a:t>，其中</a:t>
            </a:r>
            <a:r>
              <a:rPr lang="en-US" altLang="zh-CN" sz="1350" dirty="0">
                <a:solidFill>
                  <a:srgbClr val="595959"/>
                </a:solidFill>
                <a:latin typeface="微软雅黑" panose="020B0503020204020204" pitchFamily="34" charset="-122"/>
              </a:rPr>
              <a:t>ISO8859-1</a:t>
            </a:r>
            <a:r>
              <a:rPr lang="zh-CN" altLang="zh-CN" sz="1350" dirty="0">
                <a:solidFill>
                  <a:srgbClr val="595959"/>
                </a:solidFill>
                <a:latin typeface="微软雅黑" panose="020B0503020204020204" pitchFamily="34" charset="-122"/>
              </a:rPr>
              <a:t>是</a:t>
            </a:r>
            <a:r>
              <a:rPr lang="en-US" altLang="zh-CN" sz="1350" dirty="0">
                <a:solidFill>
                  <a:srgbClr val="595959"/>
                </a:solidFill>
                <a:latin typeface="微软雅黑" panose="020B0503020204020204" pitchFamily="34" charset="-122"/>
              </a:rPr>
              <a:t>Tomcat</a:t>
            </a:r>
            <a:r>
              <a:rPr lang="zh-CN" altLang="zh-CN" sz="1350" dirty="0">
                <a:solidFill>
                  <a:srgbClr val="595959"/>
                </a:solidFill>
                <a:latin typeface="微软雅黑" panose="020B0503020204020204" pitchFamily="34" charset="-122"/>
              </a:rPr>
              <a:t>默认编码，需要将</a:t>
            </a:r>
            <a:r>
              <a:rPr lang="en-US" altLang="zh-CN" sz="1350" dirty="0">
                <a:solidFill>
                  <a:srgbClr val="595959"/>
                </a:solidFill>
                <a:latin typeface="微软雅黑" panose="020B0503020204020204" pitchFamily="34" charset="-122"/>
              </a:rPr>
              <a:t>Tomcat</a:t>
            </a:r>
            <a:r>
              <a:rPr lang="zh-CN" altLang="zh-CN" sz="1350" dirty="0">
                <a:solidFill>
                  <a:srgbClr val="595959"/>
                </a:solidFill>
                <a:latin typeface="微软雅黑" panose="020B0503020204020204" pitchFamily="34" charset="-122"/>
              </a:rPr>
              <a:t>编码后的内容再按</a:t>
            </a:r>
            <a:r>
              <a:rPr lang="en-US" altLang="zh-CN" sz="1350" dirty="0">
                <a:solidFill>
                  <a:srgbClr val="595959"/>
                </a:solidFill>
                <a:latin typeface="微软雅黑" panose="020B0503020204020204" pitchFamily="34" charset="-122"/>
              </a:rPr>
              <a:t>UTF-8</a:t>
            </a:r>
            <a:r>
              <a:rPr lang="zh-CN" altLang="zh-CN" sz="1350" dirty="0">
                <a:solidFill>
                  <a:srgbClr val="595959"/>
                </a:solidFill>
                <a:latin typeface="微软雅黑" panose="020B0503020204020204" pitchFamily="34" charset="-122"/>
              </a:rPr>
              <a:t>编码</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pic>
        <p:nvPicPr>
          <p:cNvPr id="2" name="图片 1"/>
          <p:cNvPicPr>
            <a:picLocks noChangeAspect="1"/>
          </p:cNvPicPr>
          <p:nvPr/>
        </p:nvPicPr>
        <p:blipFill>
          <a:blip r:embed="rId6"/>
          <a:stretch>
            <a:fillRect/>
          </a:stretch>
        </p:blipFill>
        <p:spPr>
          <a:xfrm>
            <a:off x="1047274" y="2378393"/>
            <a:ext cx="6409757"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92260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0" y="2007871"/>
            <a:ext cx="3430905"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自定义类型转换器</a:t>
            </a:r>
            <a:r>
              <a:rPr lang="zh-CN" altLang="en-US" sz="1500" dirty="0">
                <a:solidFill>
                  <a:srgbClr val="595959"/>
                </a:solidFill>
                <a:latin typeface="微软雅黑" panose="020B0503020204020204" pitchFamily="34" charset="-122"/>
                <a:ea typeface="微软雅黑" panose="020B0503020204020204" pitchFamily="34" charset="-122"/>
              </a:rPr>
              <a:t>，能够在程序中定义自定义类型转换器进行数据绑定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2796828"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550698"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自定义类型转换器使用场景</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79682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439943"/>
            <a:ext cx="6657477" cy="132761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默认提供了一些常用的类型转换器，这些类型转换器，可以将客户端提交的参数自动转换为处理器形参类型的数据。然而默认类型转换器并不能将提交的参数转换为所有的类型。此时，就需要开发者自定义类型转换器，来将参数转换为程序所需要的类型</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203226"/>
            <a:ext cx="7345680" cy="17612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13261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72144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3607275"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SpringMVC</a:t>
            </a:r>
            <a:r>
              <a:rPr lang="zh-CN" altLang="en-US" sz="2700" dirty="0">
                <a:solidFill>
                  <a:srgbClr val="FF6600"/>
                </a:solidFill>
                <a:latin typeface="Arial" charset="0"/>
                <a:ea typeface="隶书" pitchFamily="49" charset="-122"/>
              </a:rPr>
              <a:t>框架概述</a:t>
            </a:r>
          </a:p>
        </p:txBody>
      </p:sp>
      <p:sp>
        <p:nvSpPr>
          <p:cNvPr id="8" name="矩形 7"/>
          <p:cNvSpPr/>
          <p:nvPr/>
        </p:nvSpPr>
        <p:spPr>
          <a:xfrm>
            <a:off x="1643042" y="1500180"/>
            <a:ext cx="5572148" cy="923330"/>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dirty="0"/>
              <a:t>Spring </a:t>
            </a:r>
            <a:r>
              <a:rPr lang="en-US" altLang="zh-CN" dirty="0" err="1"/>
              <a:t>MVC</a:t>
            </a:r>
            <a:r>
              <a:rPr lang="zh-CN" altLang="en-US" dirty="0"/>
              <a:t>属于</a:t>
            </a:r>
            <a:r>
              <a:rPr lang="en-US" altLang="zh-CN" dirty="0" err="1"/>
              <a:t>SpringFrameWork</a:t>
            </a:r>
            <a:r>
              <a:rPr lang="zh-CN" altLang="en-US" dirty="0"/>
              <a:t>的后续产品，已经融合在</a:t>
            </a:r>
            <a:r>
              <a:rPr lang="en-US" altLang="zh-CN" dirty="0"/>
              <a:t>Spring Web Flow</a:t>
            </a:r>
            <a:r>
              <a:rPr lang="zh-CN" altLang="en-US" dirty="0"/>
              <a:t>里面。</a:t>
            </a:r>
            <a:r>
              <a:rPr lang="en-US" altLang="zh-CN" dirty="0"/>
              <a:t>Spring </a:t>
            </a:r>
            <a:r>
              <a:rPr lang="zh-CN" altLang="en-US" dirty="0"/>
              <a:t>框架提供了构建 </a:t>
            </a:r>
            <a:r>
              <a:rPr lang="en-US" altLang="zh-CN" dirty="0"/>
              <a:t>Web </a:t>
            </a:r>
            <a:r>
              <a:rPr lang="zh-CN" altLang="en-US" dirty="0"/>
              <a:t>应用程序的全功能 </a:t>
            </a:r>
            <a:r>
              <a:rPr lang="en-US" altLang="zh-CN" dirty="0" err="1"/>
              <a:t>MVC</a:t>
            </a:r>
            <a:r>
              <a:rPr lang="en-US" altLang="zh-CN" dirty="0"/>
              <a:t> </a:t>
            </a:r>
            <a:r>
              <a:rPr lang="zh-CN" altLang="en-US" dirty="0"/>
              <a:t>模块。</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928662" y="2928940"/>
            <a:ext cx="4500594" cy="954107"/>
          </a:xfrm>
          <a:prstGeom prst="rect">
            <a:avLst/>
          </a:prstGeom>
        </p:spPr>
        <p:txBody>
          <a:bodyPr wrap="square">
            <a:spAutoFit/>
          </a:bodyPr>
          <a:lstStyle/>
          <a:p>
            <a:r>
              <a:rPr lang="zh-CN" altLang="en-US" sz="1400" dirty="0">
                <a:solidFill>
                  <a:srgbClr val="7030A0"/>
                </a:solidFill>
                <a:latin typeface="楷体" pitchFamily="49" charset="-122"/>
                <a:ea typeface="楷体" pitchFamily="49" charset="-122"/>
              </a:rPr>
              <a:t>同</a:t>
            </a:r>
            <a:r>
              <a:rPr lang="en-US" altLang="zh-CN" sz="1400" dirty="0" err="1">
                <a:solidFill>
                  <a:srgbClr val="7030A0"/>
                </a:solidFill>
                <a:latin typeface="楷体" pitchFamily="49" charset="-122"/>
                <a:ea typeface="楷体" pitchFamily="49" charset="-122"/>
              </a:rPr>
              <a:t>SpringMVC</a:t>
            </a:r>
            <a:r>
              <a:rPr lang="zh-CN" altLang="en-US" sz="1400" dirty="0">
                <a:solidFill>
                  <a:srgbClr val="7030A0"/>
                </a:solidFill>
                <a:latin typeface="楷体" pitchFamily="49" charset="-122"/>
                <a:ea typeface="楷体" pitchFamily="49" charset="-122"/>
              </a:rPr>
              <a:t>框架相同作用的控制层框架还有一个叫</a:t>
            </a:r>
            <a:r>
              <a:rPr lang="en-US" altLang="zh-CN" sz="1400" dirty="0">
                <a:solidFill>
                  <a:srgbClr val="7030A0"/>
                </a:solidFill>
                <a:latin typeface="楷体" pitchFamily="49" charset="-122"/>
                <a:ea typeface="楷体" pitchFamily="49" charset="-122"/>
              </a:rPr>
              <a:t>struts2</a:t>
            </a:r>
            <a:r>
              <a:rPr lang="zh-CN" altLang="en-US" sz="1400" dirty="0">
                <a:solidFill>
                  <a:srgbClr val="7030A0"/>
                </a:solidFill>
                <a:latin typeface="楷体" pitchFamily="49" charset="-122"/>
                <a:ea typeface="楷体" pitchFamily="49" charset="-122"/>
              </a:rPr>
              <a:t>的框架，不过随着</a:t>
            </a:r>
            <a:r>
              <a:rPr lang="en-US" altLang="zh-CN" sz="1400" dirty="0">
                <a:solidFill>
                  <a:srgbClr val="7030A0"/>
                </a:solidFill>
                <a:latin typeface="楷体" pitchFamily="49" charset="-122"/>
                <a:ea typeface="楷体" pitchFamily="49" charset="-122"/>
              </a:rPr>
              <a:t>Spring</a:t>
            </a:r>
            <a:r>
              <a:rPr lang="zh-CN" altLang="en-US" sz="1400" dirty="0">
                <a:solidFill>
                  <a:srgbClr val="7030A0"/>
                </a:solidFill>
                <a:latin typeface="楷体" pitchFamily="49" charset="-122"/>
                <a:ea typeface="楷体" pitchFamily="49" charset="-122"/>
              </a:rPr>
              <a:t>的版本更新，目前</a:t>
            </a:r>
            <a:r>
              <a:rPr lang="en-US" altLang="zh-CN" sz="1400" dirty="0" err="1">
                <a:solidFill>
                  <a:srgbClr val="7030A0"/>
                </a:solidFill>
                <a:latin typeface="楷体" pitchFamily="49" charset="-122"/>
                <a:ea typeface="楷体" pitchFamily="49" charset="-122"/>
              </a:rPr>
              <a:t>SpringMVC</a:t>
            </a:r>
            <a:r>
              <a:rPr lang="zh-CN" altLang="en-US" sz="1400" dirty="0">
                <a:solidFill>
                  <a:srgbClr val="7030A0"/>
                </a:solidFill>
                <a:latin typeface="楷体" pitchFamily="49" charset="-122"/>
                <a:ea typeface="楷体" pitchFamily="49" charset="-122"/>
              </a:rPr>
              <a:t>框架无论从安全还是性能上来说都远高于</a:t>
            </a:r>
            <a:r>
              <a:rPr lang="en-US" altLang="zh-CN" sz="1400" dirty="0">
                <a:solidFill>
                  <a:srgbClr val="7030A0"/>
                </a:solidFill>
                <a:latin typeface="楷体" pitchFamily="49" charset="-122"/>
                <a:ea typeface="楷体" pitchFamily="49" charset="-122"/>
              </a:rPr>
              <a:t>struts2</a:t>
            </a:r>
            <a:r>
              <a:rPr lang="zh-CN" altLang="en-US" sz="1400" dirty="0">
                <a:solidFill>
                  <a:srgbClr val="7030A0"/>
                </a:solidFill>
                <a:latin typeface="楷体" pitchFamily="49" charset="-122"/>
                <a:ea typeface="楷体" pitchFamily="49" charset="-122"/>
              </a:rPr>
              <a:t>框架。</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634468"/>
            <a:ext cx="2362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236896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114681" cy="323165"/>
          </a:xfrm>
          <a:prstGeom prst="rect">
            <a:avLst/>
          </a:prstGeom>
          <a:noFill/>
        </p:spPr>
        <p:txBody>
          <a:bodyPr wrap="none" rtlCol="0">
            <a:spAutoFit/>
          </a:bodyPr>
          <a:lstStyle/>
          <a:p>
            <a:r>
              <a:rPr lang="en-US" altLang="zh-CN" sz="1500" dirty="0">
                <a:solidFill>
                  <a:srgbClr val="1369B2"/>
                </a:solidFill>
                <a:latin typeface="微软雅黑" panose="020B0503020204020204" pitchFamily="34" charset="-122"/>
                <a:ea typeface="微软雅黑" panose="020B0503020204020204" pitchFamily="34" charset="-122"/>
              </a:rPr>
              <a:t>Converter</a:t>
            </a:r>
            <a:r>
              <a:rPr lang="zh-CN" altLang="en-US" sz="1500" dirty="0">
                <a:solidFill>
                  <a:srgbClr val="1369B2"/>
                </a:solidFill>
                <a:latin typeface="微软雅黑" panose="020B0503020204020204" pitchFamily="34" charset="-122"/>
                <a:ea typeface="微软雅黑" panose="020B0503020204020204" pitchFamily="34" charset="-122"/>
              </a:rPr>
              <a:t>接口的使用</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8" y="200200"/>
            <a:ext cx="270133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047266" y="1690523"/>
            <a:ext cx="7043220" cy="2832285"/>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1350" dirty="0">
                <a:solidFill>
                  <a:srgbClr val="595959"/>
                </a:solidFill>
                <a:latin typeface="微软雅黑" panose="020B0503020204020204" pitchFamily="34" charset="-122"/>
              </a:rPr>
              <a:t>Spring</a:t>
            </a:r>
            <a:r>
              <a:rPr lang="zh-CN" altLang="zh-CN" sz="1350" dirty="0">
                <a:solidFill>
                  <a:srgbClr val="595959"/>
                </a:solidFill>
                <a:latin typeface="微软雅黑" panose="020B0503020204020204" pitchFamily="34" charset="-122"/>
              </a:rPr>
              <a:t>框架提供了</a:t>
            </a:r>
            <a:r>
              <a:rPr lang="en-US" altLang="zh-CN" sz="1350" dirty="0" err="1">
                <a:solidFill>
                  <a:srgbClr val="595959"/>
                </a:solidFill>
                <a:latin typeface="微软雅黑" panose="020B0503020204020204" pitchFamily="34" charset="-122"/>
              </a:rPr>
              <a:t>org.springframework.core.convert.converter.Converter</a:t>
            </a:r>
            <a:r>
              <a:rPr lang="zh-CN" altLang="zh-CN" sz="1350" dirty="0">
                <a:solidFill>
                  <a:srgbClr val="595959"/>
                </a:solidFill>
                <a:latin typeface="微软雅黑" panose="020B0503020204020204" pitchFamily="34" charset="-122"/>
              </a:rPr>
              <a:t>接口作为类型转换器，开发者可以通过实现</a:t>
            </a:r>
            <a:r>
              <a:rPr lang="en-US" altLang="zh-CN" sz="1350" dirty="0">
                <a:solidFill>
                  <a:srgbClr val="595959"/>
                </a:solidFill>
                <a:latin typeface="微软雅黑" panose="020B0503020204020204" pitchFamily="34" charset="-122"/>
              </a:rPr>
              <a:t>Converter</a:t>
            </a:r>
            <a:r>
              <a:rPr lang="zh-CN" altLang="zh-CN" sz="1350" dirty="0">
                <a:solidFill>
                  <a:srgbClr val="595959"/>
                </a:solidFill>
                <a:latin typeface="微软雅黑" panose="020B0503020204020204" pitchFamily="34" charset="-122"/>
              </a:rPr>
              <a:t>接口来自定义类型转换器。</a:t>
            </a:r>
            <a:r>
              <a:rPr lang="en-US" altLang="zh-CN" sz="1350" dirty="0">
                <a:solidFill>
                  <a:srgbClr val="595959"/>
                </a:solidFill>
                <a:latin typeface="微软雅黑" panose="020B0503020204020204" pitchFamily="34" charset="-122"/>
              </a:rPr>
              <a:t>Converter</a:t>
            </a:r>
            <a:r>
              <a:rPr lang="zh-CN" altLang="zh-CN" sz="1350" dirty="0">
                <a:solidFill>
                  <a:srgbClr val="595959"/>
                </a:solidFill>
                <a:latin typeface="微软雅黑" panose="020B0503020204020204" pitchFamily="34" charset="-122"/>
              </a:rPr>
              <a:t>接口的代码如下所示</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endParaRPr lang="en-US" altLang="zh-CN" sz="1350" dirty="0">
              <a:solidFill>
                <a:srgbClr val="595959"/>
              </a:solidFill>
              <a:latin typeface="微软雅黑" panose="020B0503020204020204" pitchFamily="34" charset="-122"/>
            </a:endParaRPr>
          </a:p>
          <a:p>
            <a:pPr>
              <a:lnSpc>
                <a:spcPct val="150000"/>
              </a:lnSpc>
            </a:pPr>
            <a:r>
              <a:rPr lang="zh-CN" altLang="zh-CN" sz="1350" dirty="0">
                <a:solidFill>
                  <a:srgbClr val="595959"/>
                </a:solidFill>
                <a:latin typeface="微软雅黑" panose="020B0503020204020204" pitchFamily="34" charset="-122"/>
              </a:rPr>
              <a:t>在上述代码中，泛型参数中的</a:t>
            </a:r>
            <a:r>
              <a:rPr lang="en-US" altLang="zh-CN" sz="1350" dirty="0">
                <a:solidFill>
                  <a:srgbClr val="595959"/>
                </a:solidFill>
                <a:latin typeface="微软雅黑" panose="020B0503020204020204" pitchFamily="34" charset="-122"/>
              </a:rPr>
              <a:t>S</a:t>
            </a:r>
            <a:r>
              <a:rPr lang="zh-CN" altLang="zh-CN" sz="1350" dirty="0">
                <a:solidFill>
                  <a:srgbClr val="595959"/>
                </a:solidFill>
                <a:latin typeface="微软雅黑" panose="020B0503020204020204" pitchFamily="34" charset="-122"/>
              </a:rPr>
              <a:t>表示源类型，</a:t>
            </a:r>
            <a:r>
              <a:rPr lang="en-US" altLang="zh-CN" sz="1350" dirty="0">
                <a:solidFill>
                  <a:srgbClr val="595959"/>
                </a:solidFill>
                <a:latin typeface="微软雅黑" panose="020B0503020204020204" pitchFamily="34" charset="-122"/>
              </a:rPr>
              <a:t>T</a:t>
            </a:r>
            <a:r>
              <a:rPr lang="zh-CN" altLang="zh-CN" sz="1350" dirty="0">
                <a:solidFill>
                  <a:srgbClr val="595959"/>
                </a:solidFill>
                <a:latin typeface="微软雅黑" panose="020B0503020204020204" pitchFamily="34" charset="-122"/>
              </a:rPr>
              <a:t>表示目标类型，而</a:t>
            </a:r>
            <a:r>
              <a:rPr lang="en-US" altLang="zh-CN" sz="1350" dirty="0">
                <a:solidFill>
                  <a:srgbClr val="595959"/>
                </a:solidFill>
                <a:latin typeface="微软雅黑" panose="020B0503020204020204" pitchFamily="34" charset="-122"/>
              </a:rPr>
              <a:t>convert( )</a:t>
            </a:r>
            <a:r>
              <a:rPr lang="zh-CN" altLang="zh-CN" sz="1350" dirty="0">
                <a:solidFill>
                  <a:srgbClr val="595959"/>
                </a:solidFill>
                <a:latin typeface="微软雅黑" panose="020B0503020204020204" pitchFamily="34" charset="-122"/>
              </a:rPr>
              <a:t>方法将源类型转换为目标类型返回，方法内的具体转换规则可由开发者自行定义</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pic>
        <p:nvPicPr>
          <p:cNvPr id="12" name="图片 11"/>
          <p:cNvPicPr>
            <a:picLocks noChangeAspect="1"/>
          </p:cNvPicPr>
          <p:nvPr/>
        </p:nvPicPr>
        <p:blipFill>
          <a:blip r:embed="rId5"/>
          <a:stretch>
            <a:fillRect/>
          </a:stretch>
        </p:blipFill>
        <p:spPr>
          <a:xfrm>
            <a:off x="2430682" y="2847374"/>
            <a:ext cx="3984589" cy="885464"/>
          </a:xfrm>
          <a:prstGeom prst="rect">
            <a:avLst/>
          </a:prstGeom>
        </p:spPr>
      </p:pic>
      <p:sp>
        <p:nvSpPr>
          <p:cNvPr id="2" name="文本框 1"/>
          <p:cNvSpPr txBox="1"/>
          <p:nvPr/>
        </p:nvSpPr>
        <p:spPr>
          <a:xfrm>
            <a:off x="2630346" y="2777926"/>
            <a:ext cx="3984589" cy="990528"/>
          </a:xfrm>
          <a:prstGeom prst="rect">
            <a:avLst/>
          </a:prstGeom>
          <a:noFill/>
        </p:spPr>
        <p:txBody>
          <a:bodyPr wrap="square" rtlCol="0">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interface Converter&lt;S, T&gt;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T convert(S source);</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47722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57900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21043" y="628174"/>
            <a:ext cx="7790974"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下面通过案例演示自定义类型转换器转换特殊数据类型并完成数据绑定，该案例要求实现</a:t>
            </a:r>
            <a:r>
              <a:rPr lang="en-US" altLang="zh-CN" sz="1350" dirty="0">
                <a:solidFill>
                  <a:srgbClr val="595959"/>
                </a:solidFill>
                <a:latin typeface="微软雅黑" panose="020B0503020204020204" pitchFamily="34" charset="-122"/>
                <a:ea typeface="微软雅黑" panose="020B0503020204020204" pitchFamily="34" charset="-122"/>
                <a:cs typeface="+mn-ea"/>
              </a:rPr>
              <a:t>Date</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212324"/>
            <a:ext cx="5499125" cy="2773486"/>
          </a:xfrm>
          <a:prstGeom prst="rect">
            <a:avLst/>
          </a:prstGeom>
        </p:spPr>
      </p:pic>
      <p:sp>
        <p:nvSpPr>
          <p:cNvPr id="4" name="矩形 3"/>
          <p:cNvSpPr/>
          <p:nvPr/>
        </p:nvSpPr>
        <p:spPr>
          <a:xfrm>
            <a:off x="2096264" y="2182248"/>
            <a:ext cx="5157366"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200" dirty="0" err="1">
                <a:solidFill>
                  <a:srgbClr val="595959"/>
                </a:solidFill>
                <a:latin typeface="微软雅黑" panose="020B0503020204020204" pitchFamily="34" charset="-122"/>
                <a:ea typeface="微软雅黑" panose="020B0503020204020204" pitchFamily="34" charset="-122"/>
                <a:cs typeface="+mn-ea"/>
              </a:rPr>
              <a:t>DateConverter</a:t>
            </a:r>
            <a:r>
              <a:rPr lang="en-US" altLang="zh-CN" sz="12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200" dirty="0">
                <a:solidFill>
                  <a:srgbClr val="1369B2"/>
                </a:solidFill>
                <a:latin typeface="微软雅黑" panose="020B0503020204020204" pitchFamily="34" charset="-122"/>
                <a:ea typeface="微软雅黑" panose="020B0503020204020204" pitchFamily="34" charset="-122"/>
                <a:cs typeface="+mn-ea"/>
              </a:rPr>
              <a:t>Converter</a:t>
            </a:r>
            <a:r>
              <a:rPr lang="en-US" altLang="zh-CN" sz="1200" dirty="0">
                <a:solidFill>
                  <a:srgbClr val="595959"/>
                </a:solidFill>
                <a:latin typeface="微软雅黑" panose="020B0503020204020204" pitchFamily="34" charset="-122"/>
                <a:ea typeface="微软雅黑" panose="020B0503020204020204" pitchFamily="34" charset="-122"/>
                <a:cs typeface="+mn-ea"/>
              </a:rPr>
              <a:t>&lt;String, Date&gt;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private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yyyy</a:t>
            </a:r>
            <a:r>
              <a:rPr lang="en-US" altLang="zh-CN" sz="1200" dirty="0">
                <a:solidFill>
                  <a:srgbClr val="595959"/>
                </a:solidFill>
                <a:latin typeface="微软雅黑" panose="020B0503020204020204" pitchFamily="34" charset="-122"/>
                <a:ea typeface="微软雅黑" panose="020B0503020204020204" pitchFamily="34" charset="-122"/>
                <a:cs typeface="+mn-ea"/>
              </a:rPr>
              <a:t>-MM-dd";//</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定义日期格式</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public Date </a:t>
            </a:r>
            <a:r>
              <a:rPr lang="en-US" altLang="zh-CN" sz="1200" dirty="0">
                <a:solidFill>
                  <a:srgbClr val="1369B2"/>
                </a:solidFill>
                <a:latin typeface="微软雅黑" panose="020B0503020204020204" pitchFamily="34" charset="-122"/>
                <a:ea typeface="微软雅黑" panose="020B0503020204020204" pitchFamily="34" charset="-122"/>
                <a:cs typeface="+mn-ea"/>
              </a:rPr>
              <a:t>convert(String source)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sdf</a:t>
            </a:r>
            <a:r>
              <a:rPr lang="en-US" altLang="zh-CN" sz="1200" dirty="0">
                <a:solidFill>
                  <a:srgbClr val="595959"/>
                </a:solidFill>
                <a:latin typeface="微软雅黑" panose="020B0503020204020204" pitchFamily="34" charset="-122"/>
                <a:ea typeface="微软雅黑" panose="020B0503020204020204" pitchFamily="34" charset="-122"/>
                <a:cs typeface="+mn-ea"/>
              </a:rPr>
              <a:t> = new </a:t>
            </a:r>
            <a:r>
              <a:rPr lang="en-US" altLang="zh-CN" sz="12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try {		return </a:t>
            </a:r>
            <a:r>
              <a:rPr lang="en-US" altLang="zh-CN" sz="1200" dirty="0" err="1">
                <a:solidFill>
                  <a:srgbClr val="595959"/>
                </a:solidFill>
                <a:latin typeface="微软雅黑" panose="020B0503020204020204" pitchFamily="34" charset="-122"/>
                <a:ea typeface="微软雅黑" panose="020B0503020204020204" pitchFamily="34" charset="-122"/>
                <a:cs typeface="+mn-ea"/>
              </a:rPr>
              <a:t>sdf.parse</a:t>
            </a:r>
            <a:r>
              <a:rPr lang="en-US" altLang="zh-CN" sz="1200" dirty="0">
                <a:solidFill>
                  <a:srgbClr val="595959"/>
                </a:solidFill>
                <a:latin typeface="微软雅黑" panose="020B0503020204020204" pitchFamily="34" charset="-122"/>
                <a:ea typeface="微软雅黑" panose="020B0503020204020204" pitchFamily="34" charset="-122"/>
                <a:cs typeface="+mn-ea"/>
              </a:rPr>
              <a:t>(source);</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 catch (Exception e)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throw new </a:t>
            </a:r>
            <a:r>
              <a:rPr lang="en-US" altLang="zh-CN" sz="1200" dirty="0" err="1">
                <a:solidFill>
                  <a:srgbClr val="595959"/>
                </a:solidFill>
                <a:latin typeface="微软雅黑" panose="020B0503020204020204" pitchFamily="34" charset="-122"/>
                <a:ea typeface="微软雅黑" panose="020B0503020204020204" pitchFamily="34" charset="-122"/>
                <a:cs typeface="+mn-ea"/>
              </a:rPr>
              <a:t>IllegalArgumentException</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无效的日期格式，请使用这种格式</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096453" y="1410653"/>
            <a:ext cx="6567964"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创建</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DateConverter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类，并在类中定义</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convert()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 实现</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String</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类型转到</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Date</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类型的转换</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为了让</a:t>
            </a:r>
            <a:r>
              <a:rPr lang="en-US" altLang="zh-CN" sz="1350" dirty="0">
                <a:solidFill>
                  <a:srgbClr val="595959"/>
                </a:solidFill>
                <a:latin typeface="微软雅黑" panose="020B0503020204020204" pitchFamily="34" charset="-122"/>
                <a:ea typeface="微软雅黑" panose="020B0503020204020204" pitchFamily="34" charset="-122"/>
                <a:cs typeface="+mn-ea"/>
              </a:rPr>
              <a:t>Spring MVC</a:t>
            </a:r>
            <a:r>
              <a:rPr lang="zh-CN" altLang="zh-CN" sz="1350" dirty="0">
                <a:solidFill>
                  <a:srgbClr val="595959"/>
                </a:solidFill>
                <a:latin typeface="微软雅黑" panose="020B0503020204020204" pitchFamily="34" charset="-122"/>
                <a:ea typeface="微软雅黑" panose="020B0503020204020204" pitchFamily="34" charset="-122"/>
                <a:cs typeface="+mn-ea"/>
              </a:rPr>
              <a:t>知道并使用</a:t>
            </a:r>
            <a:r>
              <a:rPr lang="en-US" altLang="zh-CN" sz="1350" dirty="0" err="1">
                <a:solidFill>
                  <a:srgbClr val="595959"/>
                </a:solidFill>
                <a:latin typeface="微软雅黑" panose="020B0503020204020204" pitchFamily="34" charset="-122"/>
                <a:ea typeface="微软雅黑" panose="020B0503020204020204" pitchFamily="34" charset="-122"/>
                <a:cs typeface="+mn-ea"/>
              </a:rPr>
              <a:t>DateConverter</a:t>
            </a:r>
            <a:r>
              <a:rPr lang="zh-CN" altLang="zh-CN" sz="1350" dirty="0">
                <a:solidFill>
                  <a:srgbClr val="595959"/>
                </a:solidFill>
                <a:latin typeface="微软雅黑" panose="020B0503020204020204" pitchFamily="34" charset="-122"/>
                <a:ea typeface="微软雅黑" panose="020B0503020204020204" pitchFamily="34" charset="-122"/>
                <a:cs typeface="+mn-ea"/>
              </a:rPr>
              <a:t>转换器类，还需要在配置文件</a:t>
            </a:r>
            <a:r>
              <a:rPr lang="en-US" altLang="zh-CN" sz="1350" dirty="0">
                <a:solidFill>
                  <a:srgbClr val="595959"/>
                </a:solidFill>
                <a:latin typeface="微软雅黑" panose="020B0503020204020204" pitchFamily="34" charset="-122"/>
                <a:ea typeface="微软雅黑" panose="020B0503020204020204" pitchFamily="34" charset="-122"/>
                <a:cs typeface="+mn-ea"/>
              </a:rPr>
              <a:t>spring-</a:t>
            </a:r>
            <a:r>
              <a:rPr lang="en-US" altLang="zh-CN" sz="1350" dirty="0" err="1">
                <a:solidFill>
                  <a:srgbClr val="595959"/>
                </a:solidFill>
                <a:latin typeface="微软雅黑" panose="020B0503020204020204" pitchFamily="34" charset="-122"/>
                <a:ea typeface="微软雅黑" panose="020B0503020204020204" pitchFamily="34" charset="-122"/>
                <a:cs typeface="+mn-ea"/>
              </a:rPr>
              <a:t>mvc.xml</a:t>
            </a:r>
            <a:r>
              <a:rPr lang="zh-CN" altLang="zh-CN" sz="1350" dirty="0">
                <a:solidFill>
                  <a:srgbClr val="595959"/>
                </a:solidFill>
                <a:latin typeface="微软雅黑" panose="020B0503020204020204" pitchFamily="34" charset="-122"/>
                <a:ea typeface="微软雅黑" panose="020B0503020204020204" pitchFamily="34" charset="-122"/>
                <a:cs typeface="+mn-ea"/>
              </a:rPr>
              <a:t>中配置类型转换器</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441048" y="1579087"/>
            <a:ext cx="6198243" cy="3346850"/>
          </a:xfrm>
          <a:prstGeom prst="rect">
            <a:avLst/>
          </a:prstGeom>
        </p:spPr>
      </p:pic>
      <p:sp>
        <p:nvSpPr>
          <p:cNvPr id="4" name="矩形 3"/>
          <p:cNvSpPr/>
          <p:nvPr/>
        </p:nvSpPr>
        <p:spPr>
          <a:xfrm>
            <a:off x="1549359" y="1540744"/>
            <a:ext cx="6962630" cy="3383683"/>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1369B2"/>
                </a:solidFill>
                <a:latin typeface="微软雅黑" panose="020B0503020204020204" pitchFamily="34" charset="-122"/>
                <a:ea typeface="微软雅黑" panose="020B0503020204020204" pitchFamily="34" charset="-122"/>
                <a:cs typeface="+mn-ea"/>
              </a:rPr>
              <a:t>配置创建</a:t>
            </a:r>
            <a:r>
              <a:rPr lang="en-US" altLang="zh-CN" sz="1200" dirty="0">
                <a:solidFill>
                  <a:srgbClr val="1369B2"/>
                </a:solidFill>
                <a:latin typeface="微软雅黑" panose="020B0503020204020204" pitchFamily="34" charset="-122"/>
                <a:ea typeface="微软雅黑" panose="020B0503020204020204" pitchFamily="34" charset="-122"/>
                <a:cs typeface="+mn-ea"/>
              </a:rPr>
              <a:t> spring </a:t>
            </a:r>
            <a:r>
              <a:rPr lang="zh-CN" altLang="zh-CN" sz="1200" dirty="0">
                <a:solidFill>
                  <a:srgbClr val="1369B2"/>
                </a:solidFill>
                <a:latin typeface="微软雅黑" panose="020B0503020204020204" pitchFamily="34" charset="-122"/>
                <a:ea typeface="微软雅黑" panose="020B0503020204020204" pitchFamily="34" charset="-122"/>
                <a:cs typeface="+mn-ea"/>
              </a:rPr>
              <a:t>容器要扫描的包</a:t>
            </a:r>
            <a:r>
              <a:rPr lang="en-US" altLang="zh-CN"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basepackage</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 </a:t>
            </a:r>
            <a:r>
              <a:rPr lang="zh-CN" altLang="zh-CN" sz="1200" dirty="0">
                <a:solidFill>
                  <a:srgbClr val="1369B2"/>
                </a:solidFill>
                <a:latin typeface="微软雅黑" panose="020B0503020204020204" pitchFamily="34" charset="-122"/>
                <a:ea typeface="微软雅黑" panose="020B0503020204020204" pitchFamily="34" charset="-122"/>
                <a:cs typeface="+mn-ea"/>
              </a:rPr>
              <a:t>配置视图解析器</a:t>
            </a:r>
            <a:r>
              <a:rPr lang="en-US" altLang="zh-CN"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"org.springframework.web.servlet.view.InternalResourceViewResolver"&gt;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200" dirty="0" err="1">
                <a:solidFill>
                  <a:srgbClr val="595959"/>
                </a:solidFill>
                <a:latin typeface="微软雅黑" panose="020B0503020204020204" pitchFamily="34" charset="-122"/>
                <a:ea typeface="微软雅黑" panose="020B0503020204020204" pitchFamily="34" charset="-122"/>
                <a:cs typeface="+mn-ea"/>
              </a:rPr>
              <a:t>jsp</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&lt;/bean&gt;&lt;!-- </a:t>
            </a:r>
            <a:r>
              <a:rPr lang="zh-CN" altLang="zh-CN" sz="1200" dirty="0">
                <a:solidFill>
                  <a:srgbClr val="1369B2"/>
                </a:solidFill>
                <a:latin typeface="微软雅黑" panose="020B0503020204020204" pitchFamily="34" charset="-122"/>
                <a:ea typeface="微软雅黑" panose="020B0503020204020204" pitchFamily="34" charset="-122"/>
                <a:cs typeface="+mn-ea"/>
              </a:rPr>
              <a:t>配置类型转换器工厂</a:t>
            </a:r>
            <a:r>
              <a:rPr lang="en-US" altLang="zh-CN"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--&gt;&lt;bean id="</a:t>
            </a:r>
            <a:r>
              <a:rPr lang="en-US" altLang="zh-CN" sz="12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200" dirty="0">
                <a:solidFill>
                  <a:srgbClr val="595959"/>
                </a:solidFill>
                <a:latin typeface="微软雅黑" panose="020B0503020204020204" pitchFamily="34" charset="-122"/>
                <a:ea typeface="微软雅黑" panose="020B0503020204020204" pitchFamily="34" charset="-122"/>
                <a:cs typeface="+mn-ea"/>
              </a:rPr>
              <a:t>" class=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"org.springframework.context.support.ConversionServiceFactoryBean"&gt;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 </a:t>
            </a:r>
            <a:r>
              <a:rPr lang="zh-CN" altLang="zh-CN" sz="1200" dirty="0">
                <a:solidFill>
                  <a:srgbClr val="1369B2"/>
                </a:solidFill>
                <a:latin typeface="微软雅黑" panose="020B0503020204020204" pitchFamily="34" charset="-122"/>
                <a:ea typeface="微软雅黑" panose="020B0503020204020204" pitchFamily="34" charset="-122"/>
                <a:cs typeface="+mn-ea"/>
              </a:rPr>
              <a:t>给工厂注入一个新的类型转换器</a:t>
            </a:r>
            <a:r>
              <a:rPr lang="zh-CN" altLang="en-US" sz="1200" dirty="0">
                <a:solidFill>
                  <a:srgbClr val="1369B2"/>
                </a:solidFill>
                <a:latin typeface="微软雅黑" panose="020B0503020204020204" pitchFamily="34" charset="-122"/>
                <a:ea typeface="微软雅黑" panose="020B0503020204020204" pitchFamily="34" charset="-122"/>
                <a:cs typeface="+mn-ea"/>
              </a:rPr>
              <a:t>，配置自定义类型转换器</a:t>
            </a:r>
            <a:r>
              <a:rPr lang="en-US" altLang="zh-CN"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name="converters"&gt;&lt;array&gt;&lt;bean class="</a:t>
            </a:r>
            <a:r>
              <a:rPr lang="en-US" altLang="zh-CN" sz="1200" dirty="0" err="1">
                <a:solidFill>
                  <a:srgbClr val="595959"/>
                </a:solidFill>
                <a:latin typeface="微软雅黑" panose="020B0503020204020204" pitchFamily="34" charset="-122"/>
                <a:ea typeface="微软雅黑" panose="020B0503020204020204" pitchFamily="34" charset="-122"/>
                <a:cs typeface="+mn-ea"/>
              </a:rPr>
              <a:t>com.itheima.convert.DateConverter</a:t>
            </a:r>
            <a:r>
              <a:rPr lang="en-US" altLang="zh-CN" sz="1200" dirty="0">
                <a:solidFill>
                  <a:srgbClr val="595959"/>
                </a:solidFill>
                <a:latin typeface="微软雅黑" panose="020B0503020204020204" pitchFamily="34" charset="-122"/>
                <a:ea typeface="微软雅黑" panose="020B0503020204020204" pitchFamily="34" charset="-122"/>
                <a:cs typeface="+mn-ea"/>
              </a:rPr>
              <a:t>"/&gt;&lt;/array&gt;&lt;/property&gt;&lt;/bean&gt;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200" dirty="0">
                <a:solidFill>
                  <a:srgbClr val="595959"/>
                </a:solidFill>
                <a:latin typeface="微软雅黑" panose="020B0503020204020204" pitchFamily="34" charset="-122"/>
                <a:ea typeface="微软雅黑" panose="020B0503020204020204" pitchFamily="34" charset="-122"/>
                <a:cs typeface="+mn-ea"/>
              </a:rPr>
              <a:t> conversion-service="</a:t>
            </a:r>
            <a:r>
              <a:rPr lang="en-US" altLang="zh-CN" sz="12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200" dirty="0">
                <a:solidFill>
                  <a:srgbClr val="595959"/>
                </a:solidFill>
                <a:latin typeface="微软雅黑" panose="020B0503020204020204" pitchFamily="34" charset="-122"/>
                <a:ea typeface="微软雅黑" panose="020B0503020204020204" pitchFamily="34" charset="-122"/>
                <a:cs typeface="+mn-ea"/>
              </a:rPr>
              <a:t>"/&gt;&lt;/beans&gt;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675146"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3512500"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配置类型转换器工厂或配置格式化工厂</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79682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159908"/>
            <a:ext cx="6657477" cy="132761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要将自定义类型转换器注册到程序中，除了可以将自定义转换器配置在类型转换器工厂</a:t>
            </a:r>
            <a:r>
              <a:rPr lang="en-US" altLang="zh-CN" sz="1350" dirty="0" err="1">
                <a:solidFill>
                  <a:srgbClr val="595959"/>
                </a:solidFill>
                <a:latin typeface="微软雅黑" panose="020B0503020204020204" pitchFamily="34" charset="-122"/>
              </a:rPr>
              <a:t>ConversionServiceFactoryBean</a:t>
            </a:r>
            <a:r>
              <a:rPr lang="zh-CN" altLang="zh-CN" sz="1350" dirty="0">
                <a:solidFill>
                  <a:srgbClr val="595959"/>
                </a:solidFill>
                <a:latin typeface="微软雅黑" panose="020B0503020204020204" pitchFamily="34" charset="-122"/>
              </a:rPr>
              <a:t>中，也可以将自定义转换器配置在格式化工厂</a:t>
            </a:r>
            <a:r>
              <a:rPr lang="en-US" altLang="zh-CN" sz="1350" dirty="0">
                <a:solidFill>
                  <a:srgbClr val="595959"/>
                </a:solidFill>
                <a:latin typeface="微软雅黑" panose="020B0503020204020204" pitchFamily="34" charset="-122"/>
              </a:rPr>
              <a:t>org.springframework.format.support.FormattingConversionServiceFactoryBean</a:t>
            </a:r>
            <a:r>
              <a:rPr lang="zh-CN" altLang="zh-CN" sz="1350" dirty="0">
                <a:solidFill>
                  <a:srgbClr val="595959"/>
                </a:solidFill>
                <a:latin typeface="微软雅黑" panose="020B0503020204020204" pitchFamily="34" charset="-122"/>
              </a:rPr>
              <a:t>中，通过格式化工厂对数据格式化。</a:t>
            </a:r>
          </a:p>
        </p:txBody>
      </p:sp>
      <p:sp>
        <p:nvSpPr>
          <p:cNvPr id="13" name="圆角矩形 12"/>
          <p:cNvSpPr/>
          <p:nvPr/>
        </p:nvSpPr>
        <p:spPr>
          <a:xfrm>
            <a:off x="977291" y="1923191"/>
            <a:ext cx="7345680" cy="17612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85258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44140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，用于绑定客户端请求中的日期数据，</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118167" y="2082586"/>
            <a:ext cx="4939496" cy="2238763"/>
          </a:xfrm>
          <a:prstGeom prst="rect">
            <a:avLst/>
          </a:prstGeom>
        </p:spPr>
      </p:pic>
      <p:sp>
        <p:nvSpPr>
          <p:cNvPr id="4" name="矩形 3"/>
          <p:cNvSpPr/>
          <p:nvPr/>
        </p:nvSpPr>
        <p:spPr>
          <a:xfrm>
            <a:off x="2356693" y="2061599"/>
            <a:ext cx="5022167" cy="2237023"/>
          </a:xfrm>
          <a:prstGeom prst="rect">
            <a:avLst/>
          </a:prstGeom>
        </p:spPr>
        <p:txBody>
          <a:bodyPr wrap="square">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使用自定义类型数据绑定日期数据</a:t>
            </a: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(Date birthday)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getBirthday?birthday</a:t>
            </a:r>
            <a:r>
              <a:rPr lang="en-US" altLang="zh-CN" sz="1350" dirty="0">
                <a:solidFill>
                  <a:srgbClr val="595959"/>
                </a:solidFill>
                <a:latin typeface="微软雅黑" panose="020B0503020204020204" pitchFamily="34" charset="-122"/>
                <a:ea typeface="微软雅黑" panose="020B0503020204020204" pitchFamily="34" charset="-122"/>
                <a:cs typeface="+mn-ea"/>
              </a:rPr>
              <a:t>=2020-11-11</a:t>
            </a:r>
            <a:r>
              <a:rPr lang="zh-CN" altLang="zh-CN" sz="1350" dirty="0">
                <a:solidFill>
                  <a:srgbClr val="595959"/>
                </a:solidFill>
                <a:latin typeface="微软雅黑" panose="020B0503020204020204" pitchFamily="34" charset="-122"/>
                <a:ea typeface="微软雅黑" panose="020B0503020204020204" pitchFamily="34" charset="-122"/>
                <a:cs typeface="+mn-ea"/>
              </a:rPr>
              <a:t>，访问后，控制台打印信息如图所示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88194" y="3194685"/>
            <a:ext cx="7723823" cy="990528"/>
          </a:xfrm>
          <a:prstGeom prst="rect">
            <a:avLst/>
          </a:prstGeom>
          <a:noFill/>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rPr>
              <a:t>所示的打印信息可以看出，程序正确打印出了请求传入的日期。这表明</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方法获取到了客户端请求中参数</a:t>
            </a:r>
            <a:r>
              <a:rPr lang="en-US" altLang="zh-CN" sz="1350" dirty="0">
                <a:solidFill>
                  <a:srgbClr val="595959"/>
                </a:solidFill>
                <a:latin typeface="微软雅黑" panose="020B0503020204020204" pitchFamily="34" charset="-122"/>
                <a:ea typeface="微软雅黑" panose="020B0503020204020204" pitchFamily="34" charset="-122"/>
                <a:cs typeface="+mn-ea"/>
              </a:rPr>
              <a:t>birthday</a:t>
            </a:r>
            <a:r>
              <a:rPr lang="zh-CN" altLang="zh-CN" sz="1350" dirty="0">
                <a:solidFill>
                  <a:srgbClr val="595959"/>
                </a:solidFill>
                <a:latin typeface="微软雅黑" panose="020B0503020204020204" pitchFamily="34" charset="-122"/>
                <a:ea typeface="微软雅黑" panose="020B0503020204020204" pitchFamily="34" charset="-122"/>
                <a:cs typeface="+mn-ea"/>
              </a:rPr>
              <a:t>的值，并将</a:t>
            </a:r>
            <a:r>
              <a:rPr lang="en-US" altLang="zh-CN" sz="1350" dirty="0">
                <a:solidFill>
                  <a:srgbClr val="595959"/>
                </a:solidFill>
                <a:latin typeface="微软雅黑" panose="020B0503020204020204" pitchFamily="34" charset="-122"/>
                <a:ea typeface="微软雅黑" panose="020B0503020204020204" pitchFamily="34" charset="-122"/>
                <a:cs typeface="+mn-ea"/>
              </a:rPr>
              <a:t>birthday</a:t>
            </a:r>
            <a:r>
              <a:rPr lang="zh-CN" altLang="zh-CN" sz="1350" dirty="0">
                <a:solidFill>
                  <a:srgbClr val="595959"/>
                </a:solidFill>
                <a:latin typeface="微软雅黑" panose="020B0503020204020204" pitchFamily="34" charset="-122"/>
                <a:ea typeface="微软雅黑" panose="020B0503020204020204" pitchFamily="34" charset="-122"/>
                <a:cs typeface="+mn-ea"/>
              </a:rPr>
              <a:t>的值赋给了</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方法的形参</a:t>
            </a:r>
            <a:r>
              <a:rPr lang="en-US" altLang="zh-CN" sz="1350" dirty="0">
                <a:solidFill>
                  <a:srgbClr val="595959"/>
                </a:solidFill>
                <a:latin typeface="微软雅黑" panose="020B0503020204020204" pitchFamily="34" charset="-122"/>
                <a:ea typeface="微软雅黑" panose="020B0503020204020204" pitchFamily="34" charset="-122"/>
                <a:cs typeface="+mn-ea"/>
              </a:rPr>
              <a:t>birthday</a:t>
            </a:r>
            <a:r>
              <a:rPr lang="zh-CN" altLang="zh-CN" sz="1350" dirty="0">
                <a:solidFill>
                  <a:srgbClr val="595959"/>
                </a:solidFill>
                <a:latin typeface="微软雅黑" panose="020B0503020204020204" pitchFamily="34" charset="-122"/>
                <a:ea typeface="微软雅黑" panose="020B0503020204020204" pitchFamily="34" charset="-122"/>
                <a:cs typeface="+mn-ea"/>
              </a:rPr>
              <a:t>，实现了</a:t>
            </a:r>
            <a:r>
              <a:rPr lang="en-US" altLang="zh-CN" sz="1350" dirty="0">
                <a:solidFill>
                  <a:srgbClr val="595959"/>
                </a:solidFill>
                <a:latin typeface="微软雅黑" panose="020B0503020204020204" pitchFamily="34" charset="-122"/>
                <a:ea typeface="微软雅黑" panose="020B0503020204020204" pitchFamily="34" charset="-122"/>
                <a:cs typeface="+mn-ea"/>
              </a:rPr>
              <a:t>Date</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类型的数据绑定</a:t>
            </a:r>
            <a:r>
              <a:rPr lang="zh-CN" altLang="en-US" sz="1350" dirty="0">
                <a:solidFill>
                  <a:srgbClr val="595959"/>
                </a:solidFill>
                <a:latin typeface="微软雅黑" panose="020B0503020204020204" pitchFamily="34" charset="-122"/>
                <a:ea typeface="微软雅黑" panose="020B0503020204020204" pitchFamily="34" charset="-122"/>
                <a:cs typeface="+mn-ea"/>
              </a:rPr>
              <a:t>。</a:t>
            </a:r>
          </a:p>
        </p:txBody>
      </p:sp>
      <p:pic>
        <p:nvPicPr>
          <p:cNvPr id="3" name="图片 2"/>
          <p:cNvPicPr>
            <a:picLocks noChangeAspect="1"/>
          </p:cNvPicPr>
          <p:nvPr/>
        </p:nvPicPr>
        <p:blipFill>
          <a:blip r:embed="rId4"/>
          <a:stretch>
            <a:fillRect/>
          </a:stretch>
        </p:blipFill>
        <p:spPr>
          <a:xfrm>
            <a:off x="540544" y="1863090"/>
            <a:ext cx="8063389"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24743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1973617"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日期类型的格式转换</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796828"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222918"/>
            <a:ext cx="6657477" cy="1640133"/>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在上述案例中，日期类型的格式转换是基于</a:t>
            </a:r>
            <a:r>
              <a:rPr lang="en-US" altLang="zh-CN" sz="1350" dirty="0">
                <a:solidFill>
                  <a:srgbClr val="595959"/>
                </a:solidFill>
                <a:latin typeface="微软雅黑" panose="020B0503020204020204" pitchFamily="34" charset="-122"/>
              </a:rPr>
              <a:t>XML</a:t>
            </a:r>
            <a:r>
              <a:rPr lang="zh-CN" altLang="zh-CN" sz="1350" dirty="0">
                <a:solidFill>
                  <a:srgbClr val="595959"/>
                </a:solidFill>
                <a:latin typeface="微软雅黑" panose="020B0503020204020204" pitchFamily="34" charset="-122"/>
              </a:rPr>
              <a:t>配置自定义转换器实现的。除了</a:t>
            </a:r>
            <a:r>
              <a:rPr lang="en-US" altLang="zh-CN" sz="1350" dirty="0">
                <a:solidFill>
                  <a:srgbClr val="595959"/>
                </a:solidFill>
                <a:latin typeface="微软雅黑" panose="020B0503020204020204" pitchFamily="34" charset="-122"/>
              </a:rPr>
              <a:t>XML</a:t>
            </a:r>
            <a:r>
              <a:rPr lang="zh-CN" altLang="zh-CN" sz="1350" dirty="0">
                <a:solidFill>
                  <a:srgbClr val="595959"/>
                </a:solidFill>
                <a:latin typeface="微软雅黑" panose="020B0503020204020204" pitchFamily="34" charset="-122"/>
              </a:rPr>
              <a:t>方式之外，还可以通过</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DateTimeFormat</a:t>
            </a:r>
            <a:r>
              <a:rPr lang="zh-CN" altLang="zh-CN" sz="1350" dirty="0">
                <a:solidFill>
                  <a:srgbClr val="595959"/>
                </a:solidFill>
                <a:latin typeface="微软雅黑" panose="020B0503020204020204" pitchFamily="34" charset="-122"/>
              </a:rPr>
              <a:t>注解来简化日期类型的格式转换。使用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DateTimeFormat</a:t>
            </a:r>
            <a:r>
              <a:rPr lang="zh-CN" altLang="zh-CN" sz="1350" dirty="0">
                <a:solidFill>
                  <a:srgbClr val="595959"/>
                </a:solidFill>
                <a:latin typeface="微软雅黑" panose="020B0503020204020204" pitchFamily="34" charset="-122"/>
              </a:rPr>
              <a:t>注解完成日期类型的格式转换无需自定义转换器，也无需在配置文件中定义转换器工厂或格式化工厂，只需将</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DateTimeFormat</a:t>
            </a:r>
            <a:r>
              <a:rPr lang="zh-CN" altLang="zh-CN" sz="1350" dirty="0">
                <a:solidFill>
                  <a:srgbClr val="595959"/>
                </a:solidFill>
                <a:latin typeface="微软雅黑" panose="020B0503020204020204" pitchFamily="34" charset="-122"/>
              </a:rPr>
              <a:t>定义在方法的形参前面或成员变量上方，就可以为当前参数或变量指定类型转换规则</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1968838"/>
            <a:ext cx="7345680" cy="21218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89823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82561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35530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45708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57680" y="1243691"/>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类中</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方法，修改后</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01264"/>
            <a:ext cx="5499125" cy="2342806"/>
          </a:xfrm>
          <a:prstGeom prst="rect">
            <a:avLst/>
          </a:prstGeom>
        </p:spPr>
      </p:pic>
      <p:sp>
        <p:nvSpPr>
          <p:cNvPr id="4" name="矩形 3"/>
          <p:cNvSpPr/>
          <p:nvPr/>
        </p:nvSpPr>
        <p:spPr>
          <a:xfrm>
            <a:off x="2096264" y="2115719"/>
            <a:ext cx="5157366" cy="2275688"/>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zh-CN" altLang="zh-CN" sz="1200" dirty="0">
                <a:solidFill>
                  <a:srgbClr val="595959"/>
                </a:solidFill>
                <a:latin typeface="微软雅黑" panose="020B0503020204020204" pitchFamily="34" charset="-122"/>
                <a:ea typeface="微软雅黑" panose="020B0503020204020204" pitchFamily="34" charset="-122"/>
                <a:cs typeface="+mn-ea"/>
              </a:rPr>
              <a:t>使用</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sz="1200" dirty="0">
                <a:solidFill>
                  <a:srgbClr val="595959"/>
                </a:solidFill>
                <a:latin typeface="微软雅黑" panose="020B0503020204020204" pitchFamily="34" charset="-122"/>
                <a:ea typeface="微软雅黑" panose="020B0503020204020204" pitchFamily="34" charset="-122"/>
                <a:cs typeface="+mn-ea"/>
              </a:rPr>
              <a:t>注解绑定日期数据</a:t>
            </a: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a:solidFill>
                  <a:srgbClr val="1369B2"/>
                </a:solidFill>
                <a:latin typeface="微软雅黑" panose="020B0503020204020204" pitchFamily="34" charset="-122"/>
                <a:ea typeface="微软雅黑" panose="020B0503020204020204" pitchFamily="34" charset="-122"/>
                <a:cs typeface="+mn-ea"/>
              </a:rPr>
              <a:t>@</a:t>
            </a:r>
            <a:r>
              <a:rPr lang="en-US" altLang="zh-CN" sz="1200" dirty="0" err="1">
                <a:solidFill>
                  <a:srgbClr val="1369B2"/>
                </a:solidFill>
                <a:latin typeface="微软雅黑" panose="020B0503020204020204" pitchFamily="34" charset="-122"/>
                <a:ea typeface="微软雅黑" panose="020B0503020204020204" pitchFamily="34" charset="-122"/>
                <a:cs typeface="+mn-ea"/>
              </a:rPr>
              <a:t>DateTimeFormat</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pattern = "</a:t>
            </a:r>
            <a:r>
              <a:rPr lang="en-US" altLang="zh-CN" sz="1200" dirty="0" err="1">
                <a:solidFill>
                  <a:srgbClr val="595959"/>
                </a:solidFill>
                <a:latin typeface="微软雅黑" panose="020B0503020204020204" pitchFamily="34" charset="-122"/>
                <a:ea typeface="微软雅黑" panose="020B0503020204020204" pitchFamily="34" charset="-122"/>
                <a:cs typeface="+mn-ea"/>
              </a:rPr>
              <a:t>yyyy</a:t>
            </a:r>
            <a:r>
              <a:rPr lang="en-US" altLang="zh-CN" sz="1200" dirty="0">
                <a:solidFill>
                  <a:srgbClr val="595959"/>
                </a:solidFill>
                <a:latin typeface="微软雅黑" panose="020B0503020204020204" pitchFamily="34" charset="-122"/>
                <a:ea typeface="微软雅黑" panose="020B0503020204020204" pitchFamily="34" charset="-122"/>
                <a:cs typeface="+mn-ea"/>
              </a:rPr>
              <a:t>-MM-dd")Date birthday)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95338" y="773430"/>
            <a:ext cx="7847085" cy="300082"/>
          </a:xfrm>
          <a:prstGeom prst="rect">
            <a:avLst/>
          </a:prstGeom>
          <a:noFill/>
        </p:spPr>
        <p:txBody>
          <a:bodyPr wrap="none" rtlCol="0" anchor="t">
            <a:spAutoFit/>
          </a:bodyPr>
          <a:lstStyle/>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接下来使用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DateTimeFormat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注解修改上述案例，完成</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Date</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类型的数据绑定，具体实现步骤如下。</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95063"/>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删除</a:t>
            </a:r>
            <a:r>
              <a:rPr lang="en-US" altLang="zh-CN" sz="1350" dirty="0">
                <a:solidFill>
                  <a:srgbClr val="595959"/>
                </a:solidFill>
                <a:latin typeface="微软雅黑" panose="020B0503020204020204" pitchFamily="34" charset="-122"/>
                <a:ea typeface="微软雅黑" panose="020B0503020204020204" pitchFamily="34" charset="-122"/>
                <a:cs typeface="+mn-ea"/>
              </a:rPr>
              <a:t>spring-</a:t>
            </a:r>
            <a:r>
              <a:rPr lang="en-US" altLang="zh-CN" sz="1350" dirty="0" err="1">
                <a:solidFill>
                  <a:srgbClr val="595959"/>
                </a:solidFill>
                <a:latin typeface="微软雅黑" panose="020B0503020204020204" pitchFamily="34" charset="-122"/>
                <a:ea typeface="微软雅黑" panose="020B0503020204020204" pitchFamily="34" charset="-122"/>
                <a:cs typeface="+mn-ea"/>
              </a:rPr>
              <a:t>mvc.xml</a:t>
            </a:r>
            <a:r>
              <a:rPr lang="zh-CN" altLang="zh-CN" sz="1350" dirty="0">
                <a:solidFill>
                  <a:srgbClr val="595959"/>
                </a:solidFill>
                <a:latin typeface="微软雅黑" panose="020B0503020204020204" pitchFamily="34" charset="-122"/>
                <a:ea typeface="微软雅黑" panose="020B0503020204020204" pitchFamily="34" charset="-122"/>
                <a:cs typeface="+mn-ea"/>
              </a:rPr>
              <a:t>中的转换器工厂，删除后</a:t>
            </a:r>
            <a:r>
              <a:rPr lang="en-US" altLang="zh-CN" sz="1350" dirty="0">
                <a:solidFill>
                  <a:srgbClr val="595959"/>
                </a:solidFill>
                <a:latin typeface="微软雅黑" panose="020B0503020204020204" pitchFamily="34" charset="-122"/>
                <a:ea typeface="微软雅黑" panose="020B0503020204020204" pitchFamily="34" charset="-122"/>
                <a:cs typeface="+mn-ea"/>
              </a:rPr>
              <a:t>spring-</a:t>
            </a:r>
            <a:r>
              <a:rPr lang="en-US" altLang="zh-CN" sz="1350" dirty="0" err="1">
                <a:solidFill>
                  <a:srgbClr val="595959"/>
                </a:solidFill>
                <a:latin typeface="微软雅黑" panose="020B0503020204020204" pitchFamily="34" charset="-122"/>
                <a:ea typeface="微软雅黑" panose="020B0503020204020204" pitchFamily="34" charset="-122"/>
                <a:cs typeface="+mn-ea"/>
              </a:rPr>
              <a:t>mvc.xml</a:t>
            </a:r>
            <a:r>
              <a:rPr lang="zh-CN" altLang="zh-CN" sz="1350" dirty="0">
                <a:solidFill>
                  <a:srgbClr val="595959"/>
                </a:solidFill>
                <a:latin typeface="微软雅黑" panose="020B0503020204020204" pitchFamily="34" charset="-122"/>
                <a:ea typeface="微软雅黑" panose="020B0503020204020204" pitchFamily="34" charset="-122"/>
                <a:cs typeface="+mn-ea"/>
              </a:rPr>
              <a:t>保留的元素如下所示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901963"/>
            <a:ext cx="5499125" cy="2604722"/>
          </a:xfrm>
          <a:prstGeom prst="rect">
            <a:avLst/>
          </a:prstGeom>
        </p:spPr>
      </p:pic>
      <p:sp>
        <p:nvSpPr>
          <p:cNvPr id="4" name="矩形 3"/>
          <p:cNvSpPr/>
          <p:nvPr/>
        </p:nvSpPr>
        <p:spPr>
          <a:xfrm>
            <a:off x="2096264" y="1919777"/>
            <a:ext cx="5157366" cy="2829685"/>
          </a:xfrm>
          <a:prstGeom prst="rect">
            <a:avLst/>
          </a:prstGeom>
        </p:spPr>
        <p:txBody>
          <a:bodyPr wrap="square">
            <a:spAutoFit/>
          </a:bodyPr>
          <a:lstStyle/>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配置创建</a:t>
            </a:r>
            <a:r>
              <a:rPr lang="en-US" altLang="zh-CN" sz="1200" dirty="0">
                <a:solidFill>
                  <a:srgbClr val="595959"/>
                </a:solidFill>
                <a:latin typeface="微软雅黑" panose="020B0503020204020204" pitchFamily="34" charset="-122"/>
                <a:ea typeface="微软雅黑" panose="020B0503020204020204" pitchFamily="34" charset="-122"/>
                <a:cs typeface="+mn-ea"/>
              </a:rPr>
              <a:t> spring </a:t>
            </a:r>
            <a:r>
              <a:rPr lang="zh-CN" altLang="zh-CN" sz="1200" dirty="0">
                <a:solidFill>
                  <a:srgbClr val="595959"/>
                </a:solidFill>
                <a:latin typeface="微软雅黑" panose="020B0503020204020204" pitchFamily="34" charset="-122"/>
                <a:ea typeface="微软雅黑" panose="020B0503020204020204" pitchFamily="34" charset="-122"/>
                <a:cs typeface="+mn-ea"/>
              </a:rPr>
              <a:t>容器要扫描的包</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200" dirty="0">
                <a:solidFill>
                  <a:srgbClr val="595959"/>
                </a:solidFill>
                <a:latin typeface="微软雅黑" panose="020B0503020204020204" pitchFamily="34" charset="-122"/>
                <a:ea typeface="微软雅黑" panose="020B0503020204020204" pitchFamily="34" charset="-122"/>
                <a:cs typeface="+mn-ea"/>
              </a:rPr>
              <a:t> base</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package="</a:t>
            </a:r>
            <a:r>
              <a:rPr lang="en-US" altLang="zh-CN" sz="12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a:t>
            </a:r>
            <a:r>
              <a:rPr lang="zh-CN" altLang="zh-CN" sz="1200" dirty="0">
                <a:solidFill>
                  <a:srgbClr val="595959"/>
                </a:solidFill>
                <a:latin typeface="微软雅黑" panose="020B0503020204020204" pitchFamily="34" charset="-122"/>
                <a:ea typeface="微软雅黑" panose="020B0503020204020204" pitchFamily="34" charset="-122"/>
                <a:cs typeface="+mn-ea"/>
              </a:rPr>
              <a:t>配置视图解析器</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200" dirty="0" err="1">
                <a:solidFill>
                  <a:srgbClr val="595959"/>
                </a:solidFill>
                <a:latin typeface="微软雅黑" panose="020B0503020204020204" pitchFamily="34" charset="-122"/>
                <a:ea typeface="微软雅黑" panose="020B0503020204020204" pitchFamily="34" charset="-122"/>
                <a:cs typeface="+mn-ea"/>
              </a:rPr>
              <a:t>org.springframework.web.servlet.view</a:t>
            </a: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InternalResourceViewResolver</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name="prefix" value="/WEB-INF/pages/"/&gt;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200" dirty="0" err="1">
                <a:solidFill>
                  <a:srgbClr val="595959"/>
                </a:solidFill>
                <a:latin typeface="微软雅黑" panose="020B0503020204020204" pitchFamily="34" charset="-122"/>
                <a:ea typeface="微软雅黑" panose="020B0503020204020204" pitchFamily="34" charset="-122"/>
                <a:cs typeface="+mn-ea"/>
              </a:rPr>
              <a:t>jsp</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a:t>
            </a:r>
            <a:r>
              <a:rPr lang="en-US" altLang="zh-CN" sz="12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getBirthday?birthday</a:t>
            </a:r>
            <a:r>
              <a:rPr lang="en-US" altLang="zh-CN" sz="1350" dirty="0">
                <a:solidFill>
                  <a:srgbClr val="595959"/>
                </a:solidFill>
                <a:latin typeface="微软雅黑" panose="020B0503020204020204" pitchFamily="34" charset="-122"/>
                <a:ea typeface="微软雅黑" panose="020B0503020204020204" pitchFamily="34" charset="-122"/>
                <a:cs typeface="+mn-ea"/>
              </a:rPr>
              <a:t>=2020-11-11</a:t>
            </a:r>
            <a:r>
              <a:rPr lang="zh-CN" altLang="zh-CN" sz="1350" dirty="0">
                <a:solidFill>
                  <a:srgbClr val="595959"/>
                </a:solidFill>
                <a:latin typeface="微软雅黑" panose="020B0503020204020204" pitchFamily="34" charset="-122"/>
                <a:ea typeface="微软雅黑" panose="020B0503020204020204" pitchFamily="34" charset="-122"/>
                <a:cs typeface="+mn-ea"/>
              </a:rPr>
              <a:t>，使用</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sz="1350" dirty="0">
                <a:solidFill>
                  <a:srgbClr val="595959"/>
                </a:solidFill>
                <a:latin typeface="微软雅黑" panose="020B0503020204020204" pitchFamily="34" charset="-122"/>
                <a:ea typeface="微软雅黑" panose="020B0503020204020204" pitchFamily="34" charset="-122"/>
                <a:cs typeface="+mn-ea"/>
              </a:rPr>
              <a:t>注解时控制台打印信息如图所示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199829" y="3967724"/>
            <a:ext cx="5499125" cy="792990"/>
          </a:xfrm>
          <a:prstGeom prst="rect">
            <a:avLst/>
          </a:prstGeom>
        </p:spPr>
      </p:pic>
      <p:sp>
        <p:nvSpPr>
          <p:cNvPr id="4" name="矩形 3"/>
          <p:cNvSpPr/>
          <p:nvPr/>
        </p:nvSpPr>
        <p:spPr>
          <a:xfrm>
            <a:off x="2541588" y="4003350"/>
            <a:ext cx="5157366" cy="678904"/>
          </a:xfrm>
          <a:prstGeom prst="rect">
            <a:avLst/>
          </a:prstGeom>
        </p:spPr>
        <p:txBody>
          <a:bodyPr wrap="square">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DateTimeFormat</a:t>
            </a:r>
            <a:r>
              <a:rPr lang="en-US" altLang="zh-CN" sz="1350" dirty="0">
                <a:solidFill>
                  <a:srgbClr val="595959"/>
                </a:solidFill>
                <a:latin typeface="微软雅黑" panose="020B0503020204020204" pitchFamily="34" charset="-122"/>
                <a:ea typeface="微软雅黑" panose="020B0503020204020204" pitchFamily="34" charset="-122"/>
                <a:cs typeface="+mn-ea"/>
              </a:rPr>
              <a:t>(pattern = "</a:t>
            </a:r>
            <a:r>
              <a:rPr lang="en-US" altLang="zh-CN" sz="1350" dirty="0" err="1">
                <a:solidFill>
                  <a:srgbClr val="595959"/>
                </a:solidFill>
                <a:latin typeface="微软雅黑" panose="020B0503020204020204" pitchFamily="34" charset="-122"/>
                <a:ea typeface="微软雅黑" panose="020B0503020204020204" pitchFamily="34" charset="-122"/>
                <a:cs typeface="+mn-ea"/>
              </a:rPr>
              <a:t>yyyy</a:t>
            </a:r>
            <a:r>
              <a:rPr lang="en-US" altLang="zh-CN" sz="1350" dirty="0">
                <a:solidFill>
                  <a:srgbClr val="595959"/>
                </a:solidFill>
                <a:latin typeface="微软雅黑" panose="020B0503020204020204" pitchFamily="34" charset="-122"/>
                <a:ea typeface="微软雅黑" panose="020B0503020204020204" pitchFamily="34" charset="-122"/>
                <a:cs typeface="+mn-ea"/>
              </a:rPr>
              <a:t>-MM-dd")</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private Date birthday;</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82287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5"/>
          <a:stretch>
            <a:fillRect/>
          </a:stretch>
        </p:blipFill>
        <p:spPr>
          <a:xfrm>
            <a:off x="857727" y="1883093"/>
            <a:ext cx="7718050" cy="1080000"/>
          </a:xfrm>
          <a:prstGeom prst="rect">
            <a:avLst/>
          </a:prstGeom>
        </p:spPr>
      </p:pic>
      <p:sp>
        <p:nvSpPr>
          <p:cNvPr id="3" name="文本框 2"/>
          <p:cNvSpPr txBox="1"/>
          <p:nvPr/>
        </p:nvSpPr>
        <p:spPr>
          <a:xfrm>
            <a:off x="721042" y="3119438"/>
            <a:ext cx="7979093"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如果</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getBirthday</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方法的形参是</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类型，且</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是</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类的属性，也可以将形参上的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DateTimeFormat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注解改写在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属性的上方，数据绑定效果是一样的，格式如下</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92717" y="645850"/>
            <a:ext cx="382329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err="1">
                <a:solidFill>
                  <a:srgbClr val="FF6600"/>
                </a:solidFill>
                <a:latin typeface="Arial" charset="0"/>
                <a:ea typeface="隶书" pitchFamily="49" charset="-122"/>
              </a:rPr>
              <a:t>SpringMVC</a:t>
            </a:r>
            <a:r>
              <a:rPr lang="zh-CN" altLang="en-US" sz="2700" dirty="0">
                <a:solidFill>
                  <a:srgbClr val="FF6600"/>
                </a:solidFill>
                <a:latin typeface="Arial" charset="0"/>
                <a:ea typeface="隶书" pitchFamily="49" charset="-122"/>
              </a:rPr>
              <a:t>的结构体系</a:t>
            </a:r>
          </a:p>
        </p:txBody>
      </p:sp>
      <p:sp>
        <p:nvSpPr>
          <p:cNvPr id="10" name="矩形 9"/>
          <p:cNvSpPr/>
          <p:nvPr/>
        </p:nvSpPr>
        <p:spPr>
          <a:xfrm>
            <a:off x="500034" y="2285998"/>
            <a:ext cx="3714744" cy="369332"/>
          </a:xfrm>
          <a:prstGeom prst="rect">
            <a:avLst/>
          </a:prstGeom>
        </p:spPr>
        <p:txBody>
          <a:bodyPr wrap="square">
            <a:spAutoFit/>
          </a:bodyPr>
          <a:lstStyle/>
          <a:p>
            <a:r>
              <a:rPr lang="en-US" altLang="zh-CN" dirty="0" err="1"/>
              <a:t>SpringMVC</a:t>
            </a:r>
            <a:r>
              <a:rPr lang="zh-CN" altLang="en-US" dirty="0"/>
              <a:t>框架的结构体系图</a:t>
            </a: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34" y="1210464"/>
            <a:ext cx="4532514" cy="34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977976" y="2260170"/>
            <a:ext cx="5243051" cy="623248"/>
          </a:xfrm>
          <a:prstGeom prst="rect">
            <a:avLst/>
          </a:prstGeom>
          <a:noFill/>
        </p:spPr>
        <p:txBody>
          <a:bodyPr wrap="square" lIns="68582" tIns="34290" rIns="68582" bIns="34290" rtlCol="0">
            <a:spAutoFit/>
          </a:bodyPr>
          <a:lstStyle/>
          <a:p>
            <a:r>
              <a:rPr lang="zh-CN" altLang="en-US" sz="3600" b="1" dirty="0">
                <a:solidFill>
                  <a:srgbClr val="595959"/>
                </a:solidFill>
                <a:latin typeface="微软雅黑" panose="020B0503020204020204" pitchFamily="34" charset="-122"/>
                <a:ea typeface="微软雅黑" panose="020B0503020204020204" pitchFamily="34" charset="-122"/>
                <a:cs typeface="+mn-ea"/>
                <a:sym typeface="+mn-lt"/>
              </a:rPr>
              <a:t>复杂数据绑定</a:t>
            </a:r>
            <a:endParaRPr lang="en-GB" altLang="zh-CN" sz="36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954564" y="2106443"/>
            <a:ext cx="1600041" cy="830997"/>
          </a:xfrm>
          <a:prstGeom prst="rect">
            <a:avLst/>
          </a:prstGeom>
          <a:noFill/>
        </p:spPr>
        <p:txBody>
          <a:bodyPr wrap="square" lIns="68582" tIns="34290" rIns="68582" bIns="34290" rtlCol="0">
            <a:spAutoFit/>
          </a:bodyPr>
          <a:lstStyle/>
          <a:p>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10</a:t>
            </a:r>
            <a:r>
              <a:rPr lang="en-US" altLang="en-GB" sz="495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95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495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194950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1" y="2034541"/>
            <a:ext cx="3458051"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数组绑定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，能够在代码中使用数组进行数据绑定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278660"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1973617"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数组绑定的使用场景</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197438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537912"/>
            <a:ext cx="6657477" cy="104249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在实际开发中，可能会遇到客户端请求需要传递多个同名参数到服务器端的情况，这种情况采用前面讲解的简单数据绑定的方式显然是不合适的。此时，可以使用数组来接收客户端的请求参数，完成数据绑定。</a:t>
            </a:r>
          </a:p>
        </p:txBody>
      </p:sp>
      <p:sp>
        <p:nvSpPr>
          <p:cNvPr id="13" name="圆角矩形 12"/>
          <p:cNvSpPr/>
          <p:nvPr/>
        </p:nvSpPr>
        <p:spPr>
          <a:xfrm>
            <a:off x="977291" y="2265570"/>
            <a:ext cx="7345680" cy="1518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21277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5522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23719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33897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88194" y="628174"/>
            <a:ext cx="6863239"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接下来通过一个批量提交商品的案例来演示数组的数据绑定，具体实现步骤如下所示。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72516"/>
            <a:ext cx="5499125" cy="1916755"/>
          </a:xfrm>
          <a:prstGeom prst="rect">
            <a:avLst/>
          </a:prstGeom>
        </p:spPr>
      </p:pic>
      <p:sp>
        <p:nvSpPr>
          <p:cNvPr id="4" name="矩形 3"/>
          <p:cNvSpPr/>
          <p:nvPr/>
        </p:nvSpPr>
        <p:spPr>
          <a:xfrm>
            <a:off x="2096264" y="2151346"/>
            <a:ext cx="5157366" cy="1925399"/>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package </a:t>
            </a:r>
            <a:r>
              <a:rPr lang="en-US" altLang="zh-CN" sz="1350"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sz="135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商品</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商品名称</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 省略</a:t>
            </a:r>
            <a:r>
              <a:rPr lang="en-US" altLang="zh-CN" sz="135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350" dirty="0">
                <a:solidFill>
                  <a:srgbClr val="595959"/>
                </a:solidFill>
                <a:latin typeface="微软雅黑" panose="020B0503020204020204" pitchFamily="34" charset="-122"/>
                <a:ea typeface="微软雅黑" panose="020B0503020204020204" pitchFamily="34" charset="-122"/>
                <a:cs typeface="+mn-ea"/>
              </a:rPr>
              <a:t>方法</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336483" y="1189197"/>
            <a:ext cx="5314950"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创建一个商品类</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，用于封装商品信息。</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创建一个提交商品页面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中创建一个展示商品列表的表单，表单提交时向服务器端发送商品列表的所有</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282535" y="1777495"/>
            <a:ext cx="6688139" cy="3083585"/>
          </a:xfrm>
          <a:prstGeom prst="rect">
            <a:avLst/>
          </a:prstGeom>
        </p:spPr>
      </p:pic>
      <p:sp>
        <p:nvSpPr>
          <p:cNvPr id="4" name="矩形 3"/>
          <p:cNvSpPr/>
          <p:nvPr/>
        </p:nvSpPr>
        <p:spPr>
          <a:xfrm>
            <a:off x="1454992" y="1759464"/>
            <a:ext cx="6828044" cy="3106684"/>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2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2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200" dirty="0">
                <a:solidFill>
                  <a:srgbClr val="595959"/>
                </a:solidFill>
                <a:latin typeface="微软雅黑" panose="020B0503020204020204" pitchFamily="34" charset="-122"/>
                <a:ea typeface="微软雅黑" panose="020B0503020204020204" pitchFamily="34" charset="-122"/>
                <a:cs typeface="+mn-ea"/>
              </a:rPr>
              <a:t>提交商品</a:t>
            </a:r>
            <a:r>
              <a:rPr lang="en-US" altLang="zh-CN" sz="12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&lt;form </a:t>
            </a:r>
            <a:r>
              <a:rPr lang="en-US" altLang="zh-CN" sz="1200" dirty="0">
                <a:solidFill>
                  <a:srgbClr val="595959"/>
                </a:solidFill>
                <a:latin typeface="微软雅黑" panose="020B0503020204020204" pitchFamily="34" charset="-122"/>
                <a:ea typeface="微软雅黑" panose="020B0503020204020204" pitchFamily="34" charset="-122"/>
                <a:cs typeface="+mn-ea"/>
              </a:rPr>
              <a:t>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getProducts"method</a:t>
            </a:r>
            <a:r>
              <a:rPr lang="en-US" altLang="zh-CN" sz="12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&lt;table width="220px" border="1"&gt;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&lt;tr&gt;&lt;td&gt;</a:t>
            </a:r>
            <a:r>
              <a:rPr lang="zh-CN" altLang="zh-CN" sz="1200" dirty="0">
                <a:solidFill>
                  <a:srgbClr val="595959"/>
                </a:solidFill>
                <a:latin typeface="微软雅黑" panose="020B0503020204020204" pitchFamily="34" charset="-122"/>
                <a:ea typeface="微软雅黑" panose="020B0503020204020204" pitchFamily="34" charset="-122"/>
                <a:cs typeface="+mn-ea"/>
              </a:rPr>
              <a:t>选择</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2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&lt;tr&gt;&lt;td&gt;&lt;!-- </a:t>
            </a:r>
            <a:r>
              <a:rPr lang="zh-CN" altLang="en-US" sz="1200" dirty="0">
                <a:solidFill>
                  <a:srgbClr val="595959"/>
                </a:solidFill>
                <a:latin typeface="微软雅黑" panose="020B0503020204020204" pitchFamily="34" charset="-122"/>
                <a:ea typeface="微软雅黑" panose="020B0503020204020204" pitchFamily="34" charset="-122"/>
                <a:cs typeface="+mn-ea"/>
              </a:rPr>
              <a:t>这里只展示了一个商品</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&lt;input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200" dirty="0">
                <a:solidFill>
                  <a:srgbClr val="595959"/>
                </a:solidFill>
                <a:latin typeface="微软雅黑" panose="020B0503020204020204" pitchFamily="34" charset="-122"/>
                <a:ea typeface="微软雅黑" panose="020B0503020204020204" pitchFamily="34" charset="-122"/>
                <a:cs typeface="+mn-ea"/>
              </a:rPr>
              <a:t>" value="3" type="checkbox"&gt;&lt;/td&gt;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&lt;td&gt;SSM</a:t>
            </a:r>
            <a:r>
              <a:rPr lang="zh-CN" altLang="zh-CN" sz="1200" dirty="0">
                <a:solidFill>
                  <a:srgbClr val="595959"/>
                </a:solidFill>
                <a:latin typeface="微软雅黑" panose="020B0503020204020204" pitchFamily="34" charset="-122"/>
                <a:ea typeface="微软雅黑" panose="020B0503020204020204" pitchFamily="34" charset="-122"/>
                <a:cs typeface="+mn-ea"/>
              </a:rPr>
              <a:t>框架实战</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&lt;/td&gt;&lt;/tr&gt;&lt;/table&gt;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提交商品</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&lt;/form&gt;</a:t>
            </a:r>
            <a:r>
              <a:rPr lang="en-US" altLang="zh-CN" sz="12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创建一个商品处理器类</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方法，用于接收表单提交的商品</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19079"/>
            <a:ext cx="5499125" cy="2529587"/>
          </a:xfrm>
          <a:prstGeom prst="rect">
            <a:avLst/>
          </a:prstGeom>
        </p:spPr>
      </p:pic>
      <p:sp>
        <p:nvSpPr>
          <p:cNvPr id="4" name="矩形 3"/>
          <p:cNvSpPr/>
          <p:nvPr/>
        </p:nvSpPr>
        <p:spPr>
          <a:xfrm>
            <a:off x="2096264" y="2089002"/>
            <a:ext cx="5157366" cy="2552686"/>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ProductController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获取商品列表</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200" dirty="0">
                <a:solidFill>
                  <a:srgbClr val="595959"/>
                </a:solidFill>
                <a:latin typeface="微软雅黑" panose="020B0503020204020204" pitchFamily="34" charset="-122"/>
                <a:ea typeface="微软雅黑" panose="020B0503020204020204" pitchFamily="34" charset="-122"/>
                <a:cs typeface="+mn-ea"/>
              </a:rPr>
              <a:t>(String[]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for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r>
              <a:rPr lang="zh-CN" altLang="zh-CN" sz="1200" dirty="0">
                <a:solidFill>
                  <a:srgbClr val="595959"/>
                </a:solidFill>
                <a:latin typeface="微软雅黑" panose="020B0503020204020204" pitchFamily="34" charset="-122"/>
                <a:ea typeface="微软雅黑" panose="020B0503020204020204" pitchFamily="34" charset="-122"/>
                <a:cs typeface="+mn-ea"/>
              </a:rPr>
              <a:t>为</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的商品</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项目，在浏览器中访问提交商品页面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4977" y="2103034"/>
            <a:ext cx="3834354" cy="189000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勾选</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显示效果图中所示的全部复选框，然后单击“提交商品”按钮，控制台打印信息如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图所示。 </a:t>
            </a: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10.3.1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857726" y="3417571"/>
            <a:ext cx="7140893" cy="994055"/>
          </a:xfrm>
          <a:prstGeom prst="rect">
            <a:avLst/>
          </a:prstGeom>
          <a:noFill/>
        </p:spPr>
        <p:txBody>
          <a:bodyPr wrap="square" rtlCol="0" anchor="t">
            <a:spAutoFit/>
          </a:bodyPr>
          <a:lstStyle/>
          <a:p>
            <a:pPr fontAlgn="auto">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所示的打印信息可以看出，程序打印出了提交的商品，这表明</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方法获取到了客户端请求中的参数</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的值，并将请求参数中多个同名的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参数值全部存储在了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形参中，实现了数组的数据绑定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sz="1350"/>
          </a:p>
        </p:txBody>
      </p:sp>
      <p:pic>
        <p:nvPicPr>
          <p:cNvPr id="3" name="图片 2"/>
          <p:cNvPicPr>
            <a:picLocks noChangeAspect="1"/>
          </p:cNvPicPr>
          <p:nvPr/>
        </p:nvPicPr>
        <p:blipFill>
          <a:blip r:embed="rId4"/>
          <a:stretch>
            <a:fillRect/>
          </a:stretch>
        </p:blipFill>
        <p:spPr>
          <a:xfrm>
            <a:off x="985837" y="1884045"/>
            <a:ext cx="7172306"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200"/>
            <a:ext cx="194950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10.3.2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450" y="2034541"/>
            <a:ext cx="3075623" cy="7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集合绑定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，能够在代码中使用集合进行数据绑定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1886774"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1588897"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集合绑定的使用</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197438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537912"/>
            <a:ext cx="6657477" cy="104249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集合中存储简单类型数据时，数据的绑定规则和数组的绑定规则相似，需要请求参数名称与处理器的形参名称保持一致。不同的是，使用集合绑定时，处理器的形参名称需要使用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注解标注</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265570"/>
            <a:ext cx="7345680" cy="1518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21277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5522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buFontTx/>
              <a:buNone/>
            </a:pPr>
            <a:r>
              <a:rPr lang="en-US" altLang="zh-CN" b="1" dirty="0">
                <a:solidFill>
                  <a:srgbClr val="FF6600"/>
                </a:solidFill>
                <a:latin typeface="Arial" charset="0"/>
                <a:ea typeface="黑体" pitchFamily="49" charset="-122"/>
              </a:rPr>
              <a:t>3	</a:t>
            </a:r>
            <a:r>
              <a:rPr lang="en-US" altLang="zh-CN" sz="1500" b="1" dirty="0">
                <a:solidFill>
                  <a:schemeClr val="bg1"/>
                </a:solidFill>
                <a:latin typeface="Arial" charset="0"/>
                <a:ea typeface="黑体" pitchFamily="49" charset="-122"/>
              </a:rPr>
              <a:t> </a:t>
            </a:r>
            <a:r>
              <a:rPr lang="zh-CN" altLang="en-US" sz="1500" b="1" dirty="0">
                <a:solidFill>
                  <a:schemeClr val="bg1"/>
                </a:solidFill>
                <a:latin typeface="Arial" charset="0"/>
                <a:ea typeface="黑体" pitchFamily="49" charset="-122"/>
              </a:rPr>
              <a:t>搭建环境</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237192"/>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338972"/>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720567" y="628174"/>
            <a:ext cx="6097429"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接下来使用集合数据绑定来批量提交商品案例，具体实现步骤如下所示。</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72516"/>
            <a:ext cx="5499125" cy="2213924"/>
          </a:xfrm>
          <a:prstGeom prst="rect">
            <a:avLst/>
          </a:prstGeom>
        </p:spPr>
      </p:pic>
      <p:sp>
        <p:nvSpPr>
          <p:cNvPr id="4" name="矩形 3"/>
          <p:cNvSpPr/>
          <p:nvPr/>
        </p:nvSpPr>
        <p:spPr>
          <a:xfrm>
            <a:off x="2096264" y="2151346"/>
            <a:ext cx="5157366" cy="2237023"/>
          </a:xfrm>
          <a:prstGeom prst="rect">
            <a:avLst/>
          </a:prstGeom>
        </p:spPr>
        <p:txBody>
          <a:bodyPr wrap="square">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获取商品列表</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使用</a:t>
            </a:r>
            <a:r>
              <a:rPr lang="en-US" altLang="zh-CN" sz="1350" dirty="0">
                <a:solidFill>
                  <a:srgbClr val="595959"/>
                </a:solidFill>
                <a:latin typeface="微软雅黑" panose="020B0503020204020204" pitchFamily="34" charset="-122"/>
                <a:ea typeface="微软雅黑" panose="020B0503020204020204" pitchFamily="34" charset="-122"/>
                <a:cs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rPr>
              <a:t>绑定数据</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35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RequestParam</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350" dirty="0">
                <a:solidFill>
                  <a:srgbClr val="595959"/>
                </a:solidFill>
                <a:latin typeface="微软雅黑" panose="020B0503020204020204" pitchFamily="34" charset="-122"/>
                <a:ea typeface="微软雅黑" panose="020B0503020204020204" pitchFamily="34" charset="-122"/>
                <a:cs typeface="+mn-ea"/>
              </a:rPr>
              <a:t>") List&lt;String&gt;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for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a:t>
            </a:r>
            <a:r>
              <a:rPr lang="en-US" altLang="zh-CN" sz="1350" dirty="0">
                <a:solidFill>
                  <a:srgbClr val="595959"/>
                </a:solidFill>
                <a:latin typeface="微软雅黑" panose="020B0503020204020204" pitchFamily="34" charset="-122"/>
                <a:ea typeface="微软雅黑" panose="020B0503020204020204" pitchFamily="34" charset="-122"/>
                <a:cs typeface="+mn-ea"/>
              </a:rPr>
              <a:t> : </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350" dirty="0">
                <a:solidFill>
                  <a:srgbClr val="595959"/>
                </a:solidFill>
                <a:latin typeface="微软雅黑" panose="020B0503020204020204" pitchFamily="34" charset="-122"/>
                <a:ea typeface="微软雅黑" panose="020B0503020204020204" pitchFamily="34" charset="-122"/>
                <a:cs typeface="+mn-ea"/>
              </a:rPr>
              <a:t>)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r>
              <a:rPr lang="zh-CN" altLang="zh-CN" sz="1350" dirty="0">
                <a:solidFill>
                  <a:srgbClr val="595959"/>
                </a:solidFill>
                <a:latin typeface="微软雅黑" panose="020B0503020204020204" pitchFamily="34" charset="-122"/>
                <a:ea typeface="微软雅黑" panose="020B0503020204020204" pitchFamily="34" charset="-122"/>
                <a:cs typeface="+mn-ea"/>
              </a:rPr>
              <a:t>为</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proId</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的商品</a:t>
            </a:r>
            <a:r>
              <a:rPr lang="en-US" altLang="zh-CN" sz="135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096453" y="1172052"/>
            <a:ext cx="6451759" cy="682431"/>
          </a:xfrm>
          <a:prstGeom prst="rect">
            <a:avLst/>
          </a:prstGeom>
          <a:noFill/>
        </p:spPr>
        <p:txBody>
          <a:bodyPr wrap="square" rtlCol="0" anchor="t">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ProductController.java</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方法，让</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方法使用</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类型来接受客户端的请求参数，修改后</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方法的具体代码如下所示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，勾选</a:t>
            </a:r>
            <a:r>
              <a:rPr lang="en-US" altLang="zh-CN" sz="135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350" dirty="0">
                <a:solidFill>
                  <a:srgbClr val="595959"/>
                </a:solidFill>
                <a:latin typeface="微软雅黑" panose="020B0503020204020204" pitchFamily="34" charset="-122"/>
                <a:ea typeface="微软雅黑" panose="020B0503020204020204" pitchFamily="34" charset="-122"/>
                <a:cs typeface="+mn-ea"/>
              </a:rPr>
              <a:t>页面表单的所有复选框，然后单击“提交商品”按钮，控制台打印信息如图所示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1983293"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10.3.2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88194" y="3666173"/>
            <a:ext cx="7784783" cy="994055"/>
          </a:xfrm>
          <a:prstGeom prst="rect">
            <a:avLst/>
          </a:prstGeom>
          <a:noFill/>
        </p:spPr>
        <p:txBody>
          <a:bodyPr wrap="square" rtlCol="0" anchor="t">
            <a:spAutoFit/>
          </a:bodyPr>
          <a:lstStyle/>
          <a:p>
            <a:pPr>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所示的打印信息可以看出，程序正确打印出了提交的商品信息。这表明</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方法获取到了客户端请求中的参数</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的值，并将请求参数中多个同名的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参数值全部存储在了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形参中，实现了集合的数据绑定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sz="1350"/>
          </a:p>
        </p:txBody>
      </p:sp>
      <p:pic>
        <p:nvPicPr>
          <p:cNvPr id="3" name="图片 2"/>
          <p:cNvPicPr>
            <a:picLocks noChangeAspect="1"/>
          </p:cNvPicPr>
          <p:nvPr/>
        </p:nvPicPr>
        <p:blipFill>
          <a:blip r:embed="rId4"/>
          <a:stretch>
            <a:fillRect/>
          </a:stretch>
        </p:blipFill>
        <p:spPr>
          <a:xfrm>
            <a:off x="1080135" y="2031683"/>
            <a:ext cx="6984002" cy="10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093664"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10.3.2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250" y="731450"/>
            <a:ext cx="708026" cy="708026"/>
          </a:xfrm>
          <a:prstGeom prst="rect">
            <a:avLst/>
          </a:prstGeom>
        </p:spPr>
      </p:pic>
      <p:sp>
        <p:nvSpPr>
          <p:cNvPr id="10" name="矩形 9"/>
          <p:cNvSpPr/>
          <p:nvPr/>
        </p:nvSpPr>
        <p:spPr>
          <a:xfrm>
            <a:off x="1360196" y="834003"/>
            <a:ext cx="4955165"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401104" y="908281"/>
            <a:ext cx="4914257" cy="369332"/>
          </a:xfrm>
          <a:prstGeom prst="rect">
            <a:avLst/>
          </a:prstGeom>
          <a:solidFill>
            <a:srgbClr val="C00000"/>
          </a:solid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RequestParam</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注解解决集合绑定的异常问题</a:t>
            </a:r>
          </a:p>
        </p:txBody>
      </p:sp>
      <p:sp>
        <p:nvSpPr>
          <p:cNvPr id="15" name="矩形 14"/>
          <p:cNvSpPr/>
          <p:nvPr/>
        </p:nvSpPr>
        <p:spPr>
          <a:xfrm>
            <a:off x="6393813" y="834003"/>
            <a:ext cx="62345"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6534610" y="834003"/>
            <a:ext cx="62345" cy="5029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294331" y="2059668"/>
            <a:ext cx="6657477" cy="2473739"/>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如果</a:t>
            </a:r>
            <a:r>
              <a:rPr lang="en-US" altLang="zh-CN" sz="1350" dirty="0" err="1">
                <a:solidFill>
                  <a:srgbClr val="595959"/>
                </a:solidFill>
                <a:latin typeface="微软雅黑" panose="020B0503020204020204" pitchFamily="34" charset="-122"/>
              </a:rPr>
              <a:t>getProducts</a:t>
            </a:r>
            <a:r>
              <a:rPr lang="en-US" altLang="zh-CN"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方法中不使用</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默认将</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作为对象处理，赋值前先创建</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对象，然后将</a:t>
            </a:r>
            <a:r>
              <a:rPr lang="en-US" altLang="zh-CN" sz="1350" dirty="0" err="1">
                <a:solidFill>
                  <a:srgbClr val="595959"/>
                </a:solidFill>
                <a:latin typeface="微软雅黑" panose="020B0503020204020204" pitchFamily="34" charset="-122"/>
              </a:rPr>
              <a:t>proIds</a:t>
            </a:r>
            <a:r>
              <a:rPr lang="zh-CN" altLang="zh-CN" sz="1350" dirty="0">
                <a:solidFill>
                  <a:srgbClr val="595959"/>
                </a:solidFill>
                <a:latin typeface="微软雅黑" panose="020B0503020204020204" pitchFamily="34" charset="-122"/>
              </a:rPr>
              <a:t>作为</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对象的属性进行处理。由于</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是接口，无法创建对象，所以会出现无法找到构造方法异常。如果将类型更改为可创建对象的类型，如</a:t>
            </a:r>
            <a:r>
              <a:rPr lang="en-US" altLang="zh-CN" sz="1350" dirty="0" err="1">
                <a:solidFill>
                  <a:srgbClr val="595959"/>
                </a:solidFill>
                <a:latin typeface="微软雅黑" panose="020B0503020204020204" pitchFamily="34" charset="-122"/>
              </a:rPr>
              <a:t>ArrayList</a:t>
            </a:r>
            <a:r>
              <a:rPr lang="zh-CN" altLang="zh-CN" sz="1350" dirty="0">
                <a:solidFill>
                  <a:srgbClr val="595959"/>
                </a:solidFill>
                <a:latin typeface="微软雅黑" panose="020B0503020204020204" pitchFamily="34" charset="-122"/>
              </a:rPr>
              <a:t>，可以创建</a:t>
            </a:r>
            <a:r>
              <a:rPr lang="en-US" altLang="zh-CN" sz="1350" dirty="0" err="1">
                <a:solidFill>
                  <a:srgbClr val="595959"/>
                </a:solidFill>
                <a:latin typeface="微软雅黑" panose="020B0503020204020204" pitchFamily="34" charset="-122"/>
              </a:rPr>
              <a:t>ArrayList</a:t>
            </a:r>
            <a:r>
              <a:rPr lang="zh-CN" altLang="zh-CN" sz="1350" dirty="0">
                <a:solidFill>
                  <a:srgbClr val="595959"/>
                </a:solidFill>
                <a:latin typeface="微软雅黑" panose="020B0503020204020204" pitchFamily="34" charset="-122"/>
              </a:rPr>
              <a:t>对象，但</a:t>
            </a:r>
            <a:r>
              <a:rPr lang="en-US" altLang="zh-CN" sz="1350" dirty="0" err="1">
                <a:solidFill>
                  <a:srgbClr val="595959"/>
                </a:solidFill>
                <a:latin typeface="微软雅黑" panose="020B0503020204020204" pitchFamily="34" charset="-122"/>
              </a:rPr>
              <a:t>ArrayList</a:t>
            </a:r>
            <a:r>
              <a:rPr lang="zh-CN" altLang="zh-CN" sz="1350" dirty="0">
                <a:solidFill>
                  <a:srgbClr val="595959"/>
                </a:solidFill>
                <a:latin typeface="微软雅黑" panose="020B0503020204020204" pitchFamily="34" charset="-122"/>
              </a:rPr>
              <a:t>对象依旧没有</a:t>
            </a:r>
            <a:r>
              <a:rPr lang="en-US" altLang="zh-CN" sz="1350" dirty="0" err="1">
                <a:solidFill>
                  <a:srgbClr val="595959"/>
                </a:solidFill>
                <a:latin typeface="微软雅黑" panose="020B0503020204020204" pitchFamily="34" charset="-122"/>
              </a:rPr>
              <a:t>proIds</a:t>
            </a:r>
            <a:r>
              <a:rPr lang="zh-CN" altLang="zh-CN" sz="1350" dirty="0">
                <a:solidFill>
                  <a:srgbClr val="595959"/>
                </a:solidFill>
                <a:latin typeface="微软雅黑" panose="020B0503020204020204" pitchFamily="34" charset="-122"/>
              </a:rPr>
              <a:t>属性，因此无法正常绑定，数据为空。此时需要告知</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的处理器</a:t>
            </a:r>
            <a:r>
              <a:rPr lang="en-US" altLang="zh-CN" sz="1350" dirty="0" err="1">
                <a:solidFill>
                  <a:srgbClr val="595959"/>
                </a:solidFill>
                <a:latin typeface="微软雅黑" panose="020B0503020204020204" pitchFamily="34" charset="-122"/>
              </a:rPr>
              <a:t>proIds</a:t>
            </a:r>
            <a:r>
              <a:rPr lang="zh-CN" altLang="zh-CN" sz="1350" dirty="0">
                <a:solidFill>
                  <a:srgbClr val="595959"/>
                </a:solidFill>
                <a:latin typeface="微软雅黑" panose="020B0503020204020204" pitchFamily="34" charset="-122"/>
              </a:rPr>
              <a:t>是一组数据， 而不是一个单一数据。通过</a:t>
            </a:r>
            <a:r>
              <a:rPr lang="en-US" altLang="zh-CN" sz="1350" dirty="0">
                <a:solidFill>
                  <a:srgbClr val="595959"/>
                </a:solidFill>
                <a:latin typeface="微软雅黑" panose="020B0503020204020204" pitchFamily="34" charset="-122"/>
              </a:rPr>
              <a:t>@</a:t>
            </a:r>
            <a:r>
              <a:rPr lang="en-US" altLang="zh-CN" sz="1350" dirty="0" err="1">
                <a:solidFill>
                  <a:srgbClr val="595959"/>
                </a:solidFill>
                <a:latin typeface="微软雅黑" panose="020B0503020204020204" pitchFamily="34" charset="-122"/>
              </a:rPr>
              <a:t>RequestParam</a:t>
            </a:r>
            <a:r>
              <a:rPr lang="zh-CN" altLang="zh-CN" sz="1350" dirty="0">
                <a:solidFill>
                  <a:srgbClr val="595959"/>
                </a:solidFill>
                <a:latin typeface="微软雅黑" panose="020B0503020204020204" pitchFamily="34" charset="-122"/>
              </a:rPr>
              <a:t>注解，将参数打包成参数数组或集合后，</a:t>
            </a:r>
            <a:r>
              <a:rPr lang="en-US" altLang="zh-CN" sz="1350" dirty="0">
                <a:solidFill>
                  <a:srgbClr val="595959"/>
                </a:solidFill>
                <a:latin typeface="微软雅黑" panose="020B0503020204020204" pitchFamily="34" charset="-122"/>
              </a:rPr>
              <a:t>Spring MVC</a:t>
            </a:r>
            <a:r>
              <a:rPr lang="zh-CN" altLang="zh-CN" sz="1350" dirty="0">
                <a:solidFill>
                  <a:srgbClr val="595959"/>
                </a:solidFill>
                <a:latin typeface="微软雅黑" panose="020B0503020204020204" pitchFamily="34" charset="-122"/>
              </a:rPr>
              <a:t>才能识别该数据格式，并判定形参类型是否为数组或集合，并按数组或集合对象的形式操作数据</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8" name="圆角矩形 17"/>
          <p:cNvSpPr/>
          <p:nvPr/>
        </p:nvSpPr>
        <p:spPr>
          <a:xfrm>
            <a:off x="977291" y="1840763"/>
            <a:ext cx="7345680" cy="29687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93"/>
          <p:cNvSpPr/>
          <p:nvPr/>
        </p:nvSpPr>
        <p:spPr>
          <a:xfrm>
            <a:off x="939624" y="178729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93"/>
          <p:cNvSpPr/>
          <p:nvPr/>
        </p:nvSpPr>
        <p:spPr>
          <a:xfrm rot="10800000">
            <a:off x="8084232" y="457026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4820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绑定</a:t>
            </a:r>
            <a:r>
              <a:rPr lang="en-US" altLang="zh-CN" sz="1500" dirty="0">
                <a:solidFill>
                  <a:srgbClr val="1369B2"/>
                </a:solidFill>
                <a:latin typeface="微软雅黑" panose="020B0503020204020204" pitchFamily="34" charset="-122"/>
                <a:ea typeface="微软雅黑" panose="020B0503020204020204" pitchFamily="34" charset="-122"/>
              </a:rPr>
              <a:t>-</a:t>
            </a:r>
            <a:r>
              <a:rPr lang="zh-CN" altLang="en-US" sz="1500" dirty="0">
                <a:solidFill>
                  <a:srgbClr val="1369B2"/>
                </a:solidFill>
                <a:latin typeface="微软雅黑" panose="020B0503020204020204" pitchFamily="34" charset="-122"/>
                <a:ea typeface="微软雅黑" panose="020B0503020204020204" pitchFamily="34" charset="-122"/>
              </a:rPr>
              <a:t>属性为对象类型的数据绑定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，能够在代码中使用对象类型进行复杂的数据绑定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08915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865464"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数组绑定的使用场景</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431036"/>
            <a:ext cx="6657477" cy="1628854"/>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使用简单</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型已经可以完成多数的数据绑定，但有时客户端请求中传递的参数比较复杂。例如，在用户查询订单时，页面传递的参数可能包括订单编号、用户名称等信息，这就包含了订单和用户两个对象的信息。如果将订单和用户的所有查询条件都封装在一个简单</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中，显然会比较混乱，这时可以考虑使用复杂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类型的数据绑定</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158693"/>
            <a:ext cx="7345680" cy="215205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1058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05989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27239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592954"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的</a:t>
            </a:r>
            <a:r>
              <a:rPr lang="en-US" altLang="zh-CN" sz="1500" dirty="0">
                <a:solidFill>
                  <a:srgbClr val="1369B2"/>
                </a:solidFill>
                <a:latin typeface="微软雅黑" panose="020B0503020204020204" pitchFamily="34" charset="-122"/>
                <a:ea typeface="微软雅黑" panose="020B0503020204020204" pitchFamily="34" charset="-122"/>
              </a:rPr>
              <a:t>3</a:t>
            </a:r>
            <a:r>
              <a:rPr lang="zh-CN" altLang="en-US" sz="1500" dirty="0">
                <a:solidFill>
                  <a:srgbClr val="1369B2"/>
                </a:solidFill>
                <a:latin typeface="微软雅黑" panose="020B0503020204020204" pitchFamily="34" charset="-122"/>
                <a:ea typeface="微软雅黑" panose="020B0503020204020204" pitchFamily="34" charset="-122"/>
              </a:rPr>
              <a:t>种属性的类型</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626978"/>
            <a:ext cx="6657477" cy="1078123"/>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所谓的复杂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，就是</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属性的类型不止包含简单数据类型，还包含对象类型、</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类型和</a:t>
            </a:r>
            <a:r>
              <a:rPr lang="en-US" altLang="zh-CN" sz="1350" dirty="0">
                <a:solidFill>
                  <a:srgbClr val="595959"/>
                </a:solidFill>
                <a:latin typeface="微软雅黑" panose="020B0503020204020204" pitchFamily="34" charset="-122"/>
              </a:rPr>
              <a:t>Map</a:t>
            </a:r>
            <a:r>
              <a:rPr lang="zh-CN" altLang="zh-CN" sz="1350" dirty="0">
                <a:solidFill>
                  <a:srgbClr val="595959"/>
                </a:solidFill>
                <a:latin typeface="微软雅黑" panose="020B0503020204020204" pitchFamily="34" charset="-122"/>
              </a:rPr>
              <a:t>类型等其他引用类型。接下来分别对复杂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中属性为</a:t>
            </a:r>
            <a:r>
              <a:rPr lang="zh-CN" altLang="zh-CN" sz="1350" dirty="0">
                <a:solidFill>
                  <a:srgbClr val="1369B2"/>
                </a:solidFill>
                <a:latin typeface="微软雅黑" panose="020B0503020204020204" pitchFamily="34" charset="-122"/>
              </a:rPr>
              <a:t>对象类型</a:t>
            </a:r>
            <a:r>
              <a:rPr lang="zh-CN" altLang="zh-CN" sz="1350" dirty="0">
                <a:solidFill>
                  <a:srgbClr val="595959"/>
                </a:solidFill>
                <a:latin typeface="微软雅黑" panose="020B0503020204020204" pitchFamily="34" charset="-122"/>
              </a:rPr>
              <a:t>的数据绑定、属性为</a:t>
            </a:r>
            <a:r>
              <a:rPr lang="en-US" altLang="zh-CN" sz="1350" dirty="0">
                <a:solidFill>
                  <a:srgbClr val="1369B2"/>
                </a:solidFill>
                <a:latin typeface="微软雅黑" panose="020B0503020204020204" pitchFamily="34" charset="-122"/>
              </a:rPr>
              <a:t>List</a:t>
            </a:r>
            <a:r>
              <a:rPr lang="zh-CN" altLang="zh-CN" sz="1350" dirty="0">
                <a:solidFill>
                  <a:srgbClr val="1369B2"/>
                </a:solidFill>
                <a:latin typeface="微软雅黑" panose="020B0503020204020204" pitchFamily="34" charset="-122"/>
              </a:rPr>
              <a:t>类型</a:t>
            </a:r>
            <a:r>
              <a:rPr lang="zh-CN" altLang="zh-CN" sz="1350" dirty="0">
                <a:solidFill>
                  <a:srgbClr val="595959"/>
                </a:solidFill>
                <a:latin typeface="微软雅黑" panose="020B0503020204020204" pitchFamily="34" charset="-122"/>
              </a:rPr>
              <a:t>的数据绑定和属性为</a:t>
            </a:r>
            <a:r>
              <a:rPr lang="en-US" altLang="zh-CN" sz="1350" dirty="0">
                <a:solidFill>
                  <a:srgbClr val="1369B2"/>
                </a:solidFill>
                <a:latin typeface="微软雅黑" panose="020B0503020204020204" pitchFamily="34" charset="-122"/>
              </a:rPr>
              <a:t>Map</a:t>
            </a:r>
            <a:r>
              <a:rPr lang="zh-CN" altLang="zh-CN" sz="1350" dirty="0">
                <a:solidFill>
                  <a:srgbClr val="1369B2"/>
                </a:solidFill>
                <a:latin typeface="微软雅黑" panose="020B0503020204020204" pitchFamily="34" charset="-122"/>
              </a:rPr>
              <a:t>类型</a:t>
            </a:r>
            <a:r>
              <a:rPr lang="zh-CN" altLang="zh-CN" sz="1350" dirty="0">
                <a:solidFill>
                  <a:srgbClr val="595959"/>
                </a:solidFill>
                <a:latin typeface="微软雅黑" panose="020B0503020204020204" pitchFamily="34" charset="-122"/>
              </a:rPr>
              <a:t>的数据绑定进行讲解</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2327917"/>
            <a:ext cx="7345680" cy="15909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27512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66800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886851"/>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988631"/>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147679" y="1771430"/>
            <a:ext cx="6364310" cy="367280"/>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创建一个订单类</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，用于封装订单信息，</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663042"/>
            <a:ext cx="5499125" cy="1723398"/>
          </a:xfrm>
          <a:prstGeom prst="rect">
            <a:avLst/>
          </a:prstGeom>
        </p:spPr>
      </p:pic>
      <p:sp>
        <p:nvSpPr>
          <p:cNvPr id="4" name="矩形 3"/>
          <p:cNvSpPr/>
          <p:nvPr/>
        </p:nvSpPr>
        <p:spPr>
          <a:xfrm>
            <a:off x="2096264" y="2846053"/>
            <a:ext cx="5157366" cy="1613775"/>
          </a:xfrm>
          <a:prstGeom prst="rect">
            <a:avLst/>
          </a:prstGeom>
        </p:spPr>
        <p:txBody>
          <a:bodyPr wrap="square">
            <a:spAutoFit/>
          </a:bodyPr>
          <a:lstStyle/>
          <a:p>
            <a:pPr>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a:t>
            </a: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class Order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订单</a:t>
            </a:r>
            <a:r>
              <a:rPr lang="en-US" altLang="zh-CN" sz="1350" dirty="0">
                <a:solidFill>
                  <a:srgbClr val="595959"/>
                </a:solidFill>
                <a:latin typeface="微软雅黑" panose="020B0503020204020204" pitchFamily="34" charset="-122"/>
                <a:ea typeface="微软雅黑" panose="020B0503020204020204" pitchFamily="34" charset="-122"/>
                <a:cs typeface="+mn-ea"/>
              </a:rPr>
              <a:t>id</a:t>
            </a:r>
          </a:p>
          <a:p>
            <a:pPr lvl="0">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省略</a:t>
            </a:r>
            <a:r>
              <a:rPr lang="en-US" altLang="zh-CN" sz="135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350" dirty="0">
                <a:solidFill>
                  <a:srgbClr val="595959"/>
                </a:solidFill>
                <a:latin typeface="微软雅黑" panose="020B0503020204020204" pitchFamily="34" charset="-122"/>
                <a:ea typeface="微软雅黑" panose="020B0503020204020204" pitchFamily="34" charset="-122"/>
                <a:cs typeface="+mn-ea"/>
              </a:rPr>
              <a:t>方法</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52658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669389" y="818397"/>
            <a:ext cx="27239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879403" y="913301"/>
            <a:ext cx="2492990"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属性为对象类型的数据绑定</a:t>
            </a:r>
          </a:p>
        </p:txBody>
      </p:sp>
      <p:sp>
        <p:nvSpPr>
          <p:cNvPr id="2" name="文本框 1"/>
          <p:cNvSpPr txBox="1"/>
          <p:nvPr/>
        </p:nvSpPr>
        <p:spPr>
          <a:xfrm>
            <a:off x="3552349" y="818198"/>
            <a:ext cx="4968668" cy="507831"/>
          </a:xfrm>
          <a:prstGeom prst="rect">
            <a:avLst/>
          </a:prstGeom>
          <a:noFill/>
        </p:spPr>
        <p:txBody>
          <a:bodyPr wrap="none" rtlCol="0" anchor="t">
            <a:spAutoFit/>
          </a:bodyPr>
          <a:lstStyle/>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下面通过一个获取用户订单信息的案例，演示复杂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中对象</a:t>
            </a:r>
          </a:p>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类型的数据绑定，案例具体实现步骤如下。</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User.java</a:t>
            </a:r>
            <a:r>
              <a:rPr lang="zh-CN" altLang="en-US" sz="1350" dirty="0">
                <a:solidFill>
                  <a:srgbClr val="595959"/>
                </a:solidFill>
                <a:latin typeface="微软雅黑" panose="020B0503020204020204" pitchFamily="34" charset="-122"/>
                <a:ea typeface="微软雅黑" panose="020B0503020204020204" pitchFamily="34" charset="-122"/>
                <a:cs typeface="+mn-ea"/>
              </a:rPr>
              <a:t>类</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sz="1350" dirty="0">
                <a:solidFill>
                  <a:srgbClr val="595959"/>
                </a:solidFill>
                <a:latin typeface="微软雅黑" panose="020B0503020204020204" pitchFamily="34" charset="-122"/>
                <a:ea typeface="微软雅黑" panose="020B0503020204020204" pitchFamily="34" charset="-122"/>
                <a:cs typeface="+mn-ea"/>
              </a:rPr>
              <a:t>order</a:t>
            </a:r>
            <a:r>
              <a:rPr lang="zh-CN" altLang="zh-CN" sz="1350" dirty="0">
                <a:solidFill>
                  <a:srgbClr val="595959"/>
                </a:solidFill>
                <a:latin typeface="微软雅黑" panose="020B0503020204020204" pitchFamily="34" charset="-122"/>
                <a:ea typeface="微软雅黑" panose="020B0503020204020204" pitchFamily="34" charset="-122"/>
                <a:cs typeface="+mn-ea"/>
              </a:rPr>
              <a:t>，并定义相应的</a:t>
            </a:r>
            <a:r>
              <a:rPr lang="en-US" altLang="zh-CN" sz="1350" dirty="0">
                <a:solidFill>
                  <a:srgbClr val="595959"/>
                </a:solidFill>
                <a:latin typeface="微软雅黑" panose="020B0503020204020204" pitchFamily="34" charset="-122"/>
                <a:ea typeface="微软雅黑" panose="020B0503020204020204" pitchFamily="34" charset="-122"/>
                <a:cs typeface="+mn-ea"/>
              </a:rPr>
              <a:t>getter</a:t>
            </a:r>
            <a:r>
              <a:rPr lang="zh-CN" altLang="zh-CN" sz="1350" dirty="0">
                <a:solidFill>
                  <a:srgbClr val="595959"/>
                </a:solidFill>
                <a:latin typeface="微软雅黑" panose="020B0503020204020204" pitchFamily="34" charset="-122"/>
                <a:ea typeface="微软雅黑" panose="020B0503020204020204" pitchFamily="34" charset="-122"/>
                <a:cs typeface="+mn-ea"/>
              </a:rPr>
              <a:t>和</a:t>
            </a:r>
            <a:r>
              <a:rPr lang="en-US" altLang="zh-CN" sz="1350" dirty="0">
                <a:solidFill>
                  <a:srgbClr val="595959"/>
                </a:solidFill>
                <a:latin typeface="微软雅黑" panose="020B0503020204020204" pitchFamily="34" charset="-122"/>
                <a:ea typeface="微软雅黑" panose="020B0503020204020204" pitchFamily="34" charset="-122"/>
                <a:cs typeface="+mn-ea"/>
              </a:rPr>
              <a:t>setter</a:t>
            </a:r>
            <a:r>
              <a:rPr lang="zh-CN" altLang="zh-CN" sz="1350" dirty="0">
                <a:solidFill>
                  <a:srgbClr val="595959"/>
                </a:solidFill>
                <a:latin typeface="微软雅黑" panose="020B0503020204020204" pitchFamily="34" charset="-122"/>
                <a:ea typeface="微软雅黑" panose="020B0503020204020204" pitchFamily="34" charset="-122"/>
                <a:cs typeface="+mn-ea"/>
              </a:rPr>
              <a:t>方法。修改后</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1982016"/>
            <a:ext cx="5499125" cy="2018727"/>
          </a:xfrm>
          <a:prstGeom prst="rect">
            <a:avLst/>
          </a:prstGeom>
        </p:spPr>
      </p:pic>
      <p:sp>
        <p:nvSpPr>
          <p:cNvPr id="4" name="矩形 3"/>
          <p:cNvSpPr/>
          <p:nvPr/>
        </p:nvSpPr>
        <p:spPr>
          <a:xfrm>
            <a:off x="2096264" y="2014284"/>
            <a:ext cx="5157366" cy="1925399"/>
          </a:xfrm>
          <a:prstGeom prst="rect">
            <a:avLst/>
          </a:prstGeom>
        </p:spPr>
        <p:txBody>
          <a:bodyPr wrap="square">
            <a:spAutoFit/>
          </a:bodyPr>
          <a:lstStyle/>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sz="1350"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350"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    private Order order;		//</a:t>
            </a:r>
            <a:r>
              <a:rPr lang="zh-CN" altLang="zh-CN" sz="1350" dirty="0">
                <a:solidFill>
                  <a:srgbClr val="595959"/>
                </a:solidFill>
                <a:latin typeface="微软雅黑" panose="020B0503020204020204" pitchFamily="34" charset="-122"/>
                <a:ea typeface="微软雅黑" panose="020B0503020204020204" pitchFamily="34" charset="-122"/>
                <a:cs typeface="+mn-ea"/>
              </a:rPr>
              <a:t>订单</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350" dirty="0">
                <a:solidFill>
                  <a:srgbClr val="595959"/>
                </a:solidFill>
                <a:latin typeface="微软雅黑" panose="020B0503020204020204" pitchFamily="34" charset="-122"/>
                <a:ea typeface="微软雅黑" panose="020B0503020204020204" pitchFamily="34" charset="-122"/>
                <a:cs typeface="+mn-ea"/>
              </a:rPr>
              <a:t>    </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en-US" sz="1350" dirty="0">
                <a:solidFill>
                  <a:srgbClr val="595959"/>
                </a:solidFill>
                <a:latin typeface="微软雅黑" panose="020B0503020204020204" pitchFamily="34" charset="-122"/>
                <a:ea typeface="微软雅黑" panose="020B0503020204020204" pitchFamily="34" charset="-122"/>
                <a:cs typeface="+mn-ea"/>
              </a:rPr>
              <a:t> 省略</a:t>
            </a:r>
            <a:r>
              <a:rPr lang="en-US" altLang="zh-CN" sz="135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350" dirty="0">
                <a:solidFill>
                  <a:srgbClr val="595959"/>
                </a:solidFill>
                <a:latin typeface="微软雅黑" panose="020B0503020204020204" pitchFamily="34" charset="-122"/>
                <a:ea typeface="微软雅黑" panose="020B0503020204020204" pitchFamily="34" charset="-122"/>
                <a:cs typeface="+mn-ea"/>
              </a:rPr>
              <a:t>方法</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350" dirty="0">
                <a:solidFill>
                  <a:srgbClr val="595959"/>
                </a:solidFill>
                <a:latin typeface="微软雅黑" panose="020B0503020204020204" pitchFamily="34" charset="-122"/>
                <a:ea typeface="微软雅黑" panose="020B0503020204020204" pitchFamily="34" charset="-122"/>
                <a:cs typeface="+mn-ea"/>
              </a:rPr>
              <a:t>}</a:t>
            </a:r>
            <a:endParaRPr lang="zh-CN"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sz="135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，用于获取客户端请求中的</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信息，</a:t>
            </a:r>
            <a:r>
              <a:rPr lang="en-US" altLang="zh-CN" sz="135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350" dirty="0">
                <a:solidFill>
                  <a:srgbClr val="595959"/>
                </a:solidFill>
                <a:latin typeface="微软雅黑" panose="020B0503020204020204" pitchFamily="34" charset="-122"/>
                <a:ea typeface="微软雅黑" panose="020B0503020204020204" pitchFamily="34" charset="-122"/>
                <a:cs typeface="+mn-ea"/>
              </a:rPr>
              <a:t>( )</a:t>
            </a:r>
            <a:r>
              <a:rPr lang="zh-CN" altLang="zh-CN" sz="1350"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864653" y="2172516"/>
            <a:ext cx="5499125" cy="2018727"/>
          </a:xfrm>
          <a:prstGeom prst="rect">
            <a:avLst/>
          </a:prstGeom>
        </p:spPr>
      </p:pic>
      <p:sp>
        <p:nvSpPr>
          <p:cNvPr id="4" name="矩形 3"/>
          <p:cNvSpPr/>
          <p:nvPr/>
        </p:nvSpPr>
        <p:spPr>
          <a:xfrm>
            <a:off x="2096264" y="2204784"/>
            <a:ext cx="5157366" cy="1998689"/>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2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user.getOrder</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getOrderId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("username="+username+",</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创建一个订单信息文件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350" dirty="0">
                <a:solidFill>
                  <a:srgbClr val="595959"/>
                </a:solidFill>
                <a:latin typeface="微软雅黑" panose="020B0503020204020204" pitchFamily="34" charset="-122"/>
                <a:ea typeface="微软雅黑" panose="020B0503020204020204" pitchFamily="34" charset="-122"/>
                <a:cs typeface="+mn-ea"/>
              </a:rPr>
              <a:t>文件中创建一个表单，表单中包含用户名和订单编号。表单提交时将用户名和订单编号信息发送到处理器。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35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401515" y="1873449"/>
            <a:ext cx="6480732" cy="2802460"/>
          </a:xfrm>
          <a:prstGeom prst="rect">
            <a:avLst/>
          </a:prstGeom>
        </p:spPr>
      </p:pic>
      <p:sp>
        <p:nvSpPr>
          <p:cNvPr id="4" name="矩形 3"/>
          <p:cNvSpPr/>
          <p:nvPr/>
        </p:nvSpPr>
        <p:spPr>
          <a:xfrm>
            <a:off x="1499529" y="1848524"/>
            <a:ext cx="6415725"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200" dirty="0">
                <a:solidFill>
                  <a:srgbClr val="595959"/>
                </a:solidFill>
                <a:latin typeface="微软雅黑" panose="020B0503020204020204" pitchFamily="34" charset="-122"/>
                <a:ea typeface="微软雅黑" panose="020B0503020204020204" pitchFamily="34" charset="-122"/>
                <a:cs typeface="+mn-ea"/>
              </a:rPr>
              <a:t>="text/html; </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charset=UTF-8"</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2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&lt;html&gt;&lt;head&gt;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&lt;meta http-</a:t>
            </a:r>
            <a:r>
              <a:rPr lang="en-US" altLang="zh-CN" sz="1200" dirty="0" err="1">
                <a:solidFill>
                  <a:srgbClr val="595959"/>
                </a:solidFill>
                <a:latin typeface="微软雅黑" panose="020B0503020204020204" pitchFamily="34" charset="-122"/>
                <a:ea typeface="微软雅黑" panose="020B0503020204020204" pitchFamily="34" charset="-122"/>
                <a:cs typeface="+mn-ea"/>
              </a:rPr>
              <a:t>equiv</a:t>
            </a:r>
            <a:r>
              <a:rPr lang="en-US" altLang="zh-CN" sz="1200" dirty="0">
                <a:solidFill>
                  <a:srgbClr val="595959"/>
                </a:solidFill>
                <a:latin typeface="微软雅黑" panose="020B0503020204020204" pitchFamily="34" charset="-122"/>
                <a:ea typeface="微软雅黑" panose="020B0503020204020204" pitchFamily="34" charset="-122"/>
                <a:cs typeface="+mn-ea"/>
              </a:rPr>
              <a:t>="Content-Type" content="text/html; charset=UTF-8"&gt;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&lt;title&gt;</a:t>
            </a:r>
            <a:r>
              <a:rPr lang="zh-CN" altLang="zh-CN" sz="12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200" dirty="0">
                <a:solidFill>
                  <a:srgbClr val="595959"/>
                </a:solidFill>
                <a:latin typeface="微软雅黑" panose="020B0503020204020204" pitchFamily="34" charset="-122"/>
                <a:ea typeface="微软雅黑" panose="020B0503020204020204" pitchFamily="34" charset="-122"/>
                <a:cs typeface="+mn-ea"/>
              </a:rPr>
              <a:t>&lt;/title&gt;&lt;/head&gt;&lt;body&gt;</a:t>
            </a:r>
            <a:r>
              <a:rPr lang="en-US" altLang="zh-CN" sz="1200" dirty="0">
                <a:solidFill>
                  <a:srgbClr val="1369B2"/>
                </a:solidFill>
                <a:latin typeface="微软雅黑" panose="020B0503020204020204" pitchFamily="34" charset="-122"/>
                <a:ea typeface="微软雅黑" panose="020B0503020204020204" pitchFamily="34" charset="-122"/>
                <a:cs typeface="+mn-ea"/>
              </a:rPr>
              <a:t>&lt;form </a:t>
            </a:r>
            <a:endParaRPr lang="zh-CN" altLang="zh-CN" sz="12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findOrderWithUser"method</a:t>
            </a:r>
            <a:r>
              <a:rPr lang="en-US" altLang="zh-CN" sz="12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所属用户：</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type="text" name="username"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订单编号：</a:t>
            </a:r>
            <a:r>
              <a:rPr lang="en-US" altLang="zh-CN" sz="12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order.orderId</a:t>
            </a:r>
            <a:r>
              <a:rPr lang="en-US" altLang="zh-CN" sz="1200" dirty="0">
                <a:solidFill>
                  <a:srgbClr val="595959"/>
                </a:solidFill>
                <a:latin typeface="微软雅黑" panose="020B0503020204020204" pitchFamily="34" charset="-122"/>
                <a:ea typeface="微软雅黑" panose="020B0503020204020204" pitchFamily="34" charset="-122"/>
                <a:cs typeface="+mn-ea"/>
              </a:rPr>
              <a:t>" /&gt;&lt;</a:t>
            </a:r>
            <a:r>
              <a:rPr lang="en-US" altLang="zh-CN" sz="1200" dirty="0" err="1">
                <a:solidFill>
                  <a:srgbClr val="595959"/>
                </a:solidFill>
                <a:latin typeface="微软雅黑" panose="020B0503020204020204" pitchFamily="34" charset="-122"/>
                <a:ea typeface="微软雅黑" panose="020B0503020204020204" pitchFamily="34" charset="-122"/>
                <a:cs typeface="+mn-ea"/>
              </a:rPr>
              <a:t>br</a:t>
            </a:r>
            <a:r>
              <a:rPr lang="en-US" altLang="zh-CN" sz="1200" dirty="0">
                <a:solidFill>
                  <a:srgbClr val="595959"/>
                </a:solidFill>
                <a:latin typeface="微软雅黑" panose="020B0503020204020204" pitchFamily="34" charset="-122"/>
                <a:ea typeface="微软雅黑" panose="020B0503020204020204" pitchFamily="34" charset="-122"/>
                <a:cs typeface="+mn-ea"/>
              </a:rPr>
              <a:t> /&gt;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查询</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&lt;/form&gt;</a:t>
            </a:r>
            <a:r>
              <a:rPr lang="en-US" altLang="zh-CN" sz="1200" dirty="0">
                <a:solidFill>
                  <a:srgbClr val="595959"/>
                </a:solidFill>
                <a:latin typeface="微软雅黑" panose="020B0503020204020204" pitchFamily="34" charset="-122"/>
                <a:ea typeface="微软雅黑" panose="020B0503020204020204" pitchFamily="34" charset="-122"/>
                <a:cs typeface="+mn-ea"/>
              </a:rPr>
              <a:t>	&lt;/body&gt;&lt;/html&gt;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892717" y="645850"/>
            <a:ext cx="4831411"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a:solidFill>
                  <a:srgbClr val="FF6600"/>
                </a:solidFill>
                <a:latin typeface="Arial" charset="0"/>
                <a:ea typeface="隶书" pitchFamily="49" charset="-122"/>
              </a:rPr>
              <a:t>添加</a:t>
            </a:r>
            <a:r>
              <a:rPr lang="en-US" altLang="zh-CN" sz="2700" dirty="0" err="1">
                <a:solidFill>
                  <a:srgbClr val="FF6600"/>
                </a:solidFill>
                <a:latin typeface="Arial" charset="0"/>
                <a:ea typeface="隶书" pitchFamily="49" charset="-122"/>
              </a:rPr>
              <a:t>SpringMVC</a:t>
            </a:r>
            <a:r>
              <a:rPr lang="zh-CN" altLang="en-US" sz="2700" dirty="0">
                <a:solidFill>
                  <a:srgbClr val="FF6600"/>
                </a:solidFill>
                <a:latin typeface="Arial" charset="0"/>
                <a:ea typeface="隶书" pitchFamily="49" charset="-122"/>
              </a:rPr>
              <a:t>依赖</a:t>
            </a:r>
            <a:r>
              <a:rPr lang="en-US" altLang="zh-CN" sz="2700" dirty="0">
                <a:solidFill>
                  <a:srgbClr val="FF6600"/>
                </a:solidFill>
                <a:latin typeface="Arial" charset="0"/>
                <a:ea typeface="隶书" pitchFamily="49" charset="-122"/>
              </a:rPr>
              <a:t>jar</a:t>
            </a:r>
            <a:r>
              <a:rPr lang="zh-CN" altLang="en-US" sz="2700" dirty="0">
                <a:solidFill>
                  <a:srgbClr val="FF6600"/>
                </a:solidFill>
                <a:latin typeface="Arial" charset="0"/>
                <a:ea typeface="隶书" pitchFamily="49" charset="-122"/>
              </a:rPr>
              <a:t>包</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91630"/>
            <a:ext cx="316322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354272"/>
            <a:ext cx="3605419" cy="352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90" y="818397"/>
            <a:ext cx="2732891"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480744"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数组绑定的格式</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2466661"/>
            <a:ext cx="6657477" cy="1425476"/>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数据绑定时，如果数据需要绑定到</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属性对象的属性中，客户端请求的参数名（本例中指</a:t>
            </a:r>
            <a:r>
              <a:rPr lang="en-US" altLang="zh-CN" sz="1350" dirty="0">
                <a:solidFill>
                  <a:srgbClr val="595959"/>
                </a:solidFill>
                <a:latin typeface="微软雅黑" panose="020B0503020204020204" pitchFamily="34" charset="-122"/>
              </a:rPr>
              <a:t>form</a:t>
            </a:r>
            <a:r>
              <a:rPr lang="zh-CN" altLang="zh-CN" sz="1350" dirty="0">
                <a:solidFill>
                  <a:srgbClr val="595959"/>
                </a:solidFill>
                <a:latin typeface="微软雅黑" panose="020B0503020204020204" pitchFamily="34" charset="-122"/>
              </a:rPr>
              <a:t>表单内各元素</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的属性值）的格式必须为“属性对象名称</a:t>
            </a:r>
            <a:r>
              <a:rPr lang="en-US" altLang="zh-CN"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属性”，其中“属性对象名称”要和</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的属性对象名称一致，“属性”要和属性对象所属类的属性一致</a:t>
            </a:r>
            <a:r>
              <a:rPr lang="zh-CN" altLang="en-US" sz="1350" dirty="0">
                <a:solidFill>
                  <a:srgbClr val="595959"/>
                </a:solidFill>
                <a:latin typeface="微软雅黑" panose="020B0503020204020204" pitchFamily="34" charset="-122"/>
              </a:rPr>
              <a:t>。</a:t>
            </a:r>
            <a:endParaRPr lang="zh-CN" altLang="zh-CN" sz="1350" dirty="0">
              <a:solidFill>
                <a:srgbClr val="595959"/>
              </a:solidFill>
              <a:latin typeface="微软雅黑" panose="020B0503020204020204" pitchFamily="34" charset="-122"/>
            </a:endParaRPr>
          </a:p>
        </p:txBody>
      </p:sp>
      <p:sp>
        <p:nvSpPr>
          <p:cNvPr id="13" name="圆角矩形 12"/>
          <p:cNvSpPr/>
          <p:nvPr/>
        </p:nvSpPr>
        <p:spPr>
          <a:xfrm>
            <a:off x="977291" y="2158694"/>
            <a:ext cx="7345680" cy="19011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21058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381051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3106684"/>
          </a:xfrm>
          <a:prstGeom prst="rect">
            <a:avLst/>
          </a:prstGeom>
          <a:noFill/>
          <a:ln>
            <a:noFill/>
          </a:ln>
        </p:spPr>
        <p:txBody>
          <a:bodyPr wrap="square" rtlCol="0">
            <a:spAutoFit/>
          </a:bodyPr>
          <a:lstStyle/>
          <a:p>
            <a:pPr>
              <a:lnSpc>
                <a:spcPct val="150000"/>
              </a:lnSpc>
            </a:pPr>
            <a:r>
              <a:rPr lang="zh-CN" altLang="zh-CN" sz="1200" dirty="0">
                <a:solidFill>
                  <a:srgbClr val="595959"/>
                </a:solidFill>
                <a:latin typeface="微软雅黑" panose="020B0503020204020204" pitchFamily="34" charset="-122"/>
                <a:ea typeface="微软雅黑" panose="020B0503020204020204" pitchFamily="34" charset="-122"/>
                <a:cs typeface="+mn-ea"/>
              </a:rPr>
              <a:t>启动</a:t>
            </a:r>
            <a:r>
              <a:rPr lang="en-US" altLang="zh-CN" sz="1200" dirty="0">
                <a:solidFill>
                  <a:srgbClr val="595959"/>
                </a:solidFill>
                <a:latin typeface="微软雅黑" panose="020B0503020204020204" pitchFamily="34" charset="-122"/>
                <a:ea typeface="微软雅黑" panose="020B0503020204020204" pitchFamily="34" charset="-122"/>
                <a:cs typeface="+mn-ea"/>
              </a:rPr>
              <a:t>chapter12</a:t>
            </a:r>
            <a:r>
              <a:rPr lang="zh-CN" altLang="zh-CN" sz="1200" dirty="0">
                <a:solidFill>
                  <a:srgbClr val="595959"/>
                </a:solidFill>
                <a:latin typeface="微软雅黑" panose="020B0503020204020204" pitchFamily="34" charset="-122"/>
                <a:ea typeface="微软雅黑" panose="020B0503020204020204" pitchFamily="34" charset="-122"/>
                <a:cs typeface="+mn-ea"/>
              </a:rPr>
              <a:t>项目，在浏览器中访问订单页面</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20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20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order.jsp</a:t>
            </a:r>
            <a:r>
              <a:rPr lang="zh-CN" altLang="zh-CN" sz="1200" dirty="0">
                <a:solidFill>
                  <a:srgbClr val="595959"/>
                </a:solidFill>
                <a:latin typeface="微软雅黑" panose="020B0503020204020204" pitchFamily="34" charset="-122"/>
                <a:ea typeface="微软雅黑" panose="020B0503020204020204" pitchFamily="34" charset="-122"/>
                <a:cs typeface="+mn-ea"/>
              </a:rPr>
              <a:t>的显示效果如图所示</a:t>
            </a:r>
            <a:r>
              <a:rPr lang="zh-CN" altLang="en-US" sz="1200" dirty="0">
                <a:solidFill>
                  <a:srgbClr val="595959"/>
                </a:solidFill>
                <a:latin typeface="微软雅黑" panose="020B0503020204020204" pitchFamily="34" charset="-122"/>
                <a:ea typeface="微软雅黑" panose="020B0503020204020204" pitchFamily="34" charset="-122"/>
                <a:cs typeface="+mn-ea"/>
              </a:rPr>
              <a:t>。</a:t>
            </a: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200" dirty="0">
                <a:solidFill>
                  <a:srgbClr val="595959"/>
                </a:solidFill>
                <a:latin typeface="微软雅黑" panose="020B0503020204020204" pitchFamily="34" charset="-122"/>
                <a:ea typeface="微软雅黑" panose="020B0503020204020204" pitchFamily="34" charset="-122"/>
                <a:cs typeface="+mn-ea"/>
              </a:rPr>
              <a:t>在</a:t>
            </a:r>
            <a:r>
              <a:rPr lang="zh-CN" altLang="en-US" sz="1200" dirty="0">
                <a:solidFill>
                  <a:srgbClr val="595959"/>
                </a:solidFill>
                <a:latin typeface="微软雅黑" panose="020B0503020204020204" pitchFamily="34" charset="-122"/>
                <a:ea typeface="微软雅黑" panose="020B0503020204020204" pitchFamily="34" charset="-122"/>
                <a:cs typeface="+mn-ea"/>
              </a:rPr>
              <a:t>上</a:t>
            </a:r>
            <a:r>
              <a:rPr lang="zh-CN" altLang="zh-CN" sz="1200" dirty="0">
                <a:solidFill>
                  <a:srgbClr val="595959"/>
                </a:solidFill>
                <a:latin typeface="微软雅黑" panose="020B0503020204020204" pitchFamily="34" charset="-122"/>
                <a:ea typeface="微软雅黑" panose="020B0503020204020204" pitchFamily="34" charset="-122"/>
                <a:cs typeface="+mn-ea"/>
              </a:rPr>
              <a:t>图所示的表单中，填写所属用户为“黑马”，订单编号为“</a:t>
            </a:r>
            <a:r>
              <a:rPr lang="en-US" altLang="zh-CN" sz="1200" dirty="0">
                <a:solidFill>
                  <a:srgbClr val="595959"/>
                </a:solidFill>
                <a:latin typeface="微软雅黑" panose="020B0503020204020204" pitchFamily="34" charset="-122"/>
                <a:ea typeface="微软雅黑" panose="020B0503020204020204" pitchFamily="34" charset="-122"/>
                <a:cs typeface="+mn-ea"/>
              </a:rPr>
              <a:t>9527</a:t>
            </a:r>
            <a:r>
              <a:rPr lang="zh-CN" altLang="zh-CN" sz="1200" dirty="0">
                <a:solidFill>
                  <a:srgbClr val="595959"/>
                </a:solidFill>
                <a:latin typeface="微软雅黑" panose="020B0503020204020204" pitchFamily="34" charset="-122"/>
                <a:ea typeface="微软雅黑" panose="020B0503020204020204" pitchFamily="34" charset="-122"/>
                <a:cs typeface="+mn-ea"/>
              </a:rPr>
              <a:t>”，单击“查询”按钮，控制台打印信息如</a:t>
            </a:r>
            <a:r>
              <a:rPr lang="zh-CN" altLang="en-US" sz="1200" dirty="0">
                <a:solidFill>
                  <a:srgbClr val="595959"/>
                </a:solidFill>
                <a:latin typeface="微软雅黑" panose="020B0503020204020204" pitchFamily="34" charset="-122"/>
                <a:ea typeface="微软雅黑" panose="020B0503020204020204" pitchFamily="34" charset="-122"/>
                <a:cs typeface="+mn-ea"/>
              </a:rPr>
              <a:t>下</a:t>
            </a:r>
            <a:r>
              <a:rPr lang="zh-CN" altLang="zh-CN" sz="1200" dirty="0">
                <a:solidFill>
                  <a:srgbClr val="595959"/>
                </a:solidFill>
                <a:latin typeface="微软雅黑" panose="020B0503020204020204" pitchFamily="34" charset="-122"/>
                <a:ea typeface="微软雅黑" panose="020B0503020204020204" pitchFamily="34" charset="-122"/>
                <a:cs typeface="+mn-ea"/>
              </a:rPr>
              <a:t>图所示。</a:t>
            </a: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2957644" y="1901555"/>
            <a:ext cx="3178932" cy="1144466"/>
          </a:xfrm>
          <a:prstGeom prst="rect">
            <a:avLst/>
          </a:prstGeom>
          <a:noFill/>
          <a:ln>
            <a:noFill/>
          </a:ln>
        </p:spPr>
      </p:pic>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2831922" y="3876974"/>
            <a:ext cx="3373279" cy="745496"/>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4820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绑定</a:t>
            </a:r>
            <a:r>
              <a:rPr lang="en-US" altLang="zh-CN" sz="1500" dirty="0">
                <a:solidFill>
                  <a:srgbClr val="1369B2"/>
                </a:solidFill>
                <a:latin typeface="微软雅黑" panose="020B0503020204020204" pitchFamily="34" charset="-122"/>
                <a:ea typeface="微软雅黑" panose="020B0503020204020204" pitchFamily="34" charset="-122"/>
              </a:rPr>
              <a:t>-</a:t>
            </a:r>
            <a:r>
              <a:rPr lang="zh-CN" altLang="en-US" sz="1500" dirty="0">
                <a:solidFill>
                  <a:srgbClr val="1369B2"/>
                </a:solidFill>
                <a:latin typeface="微软雅黑" panose="020B0503020204020204" pitchFamily="34" charset="-122"/>
                <a:ea typeface="微软雅黑" panose="020B0503020204020204" pitchFamily="34" charset="-122"/>
              </a:rPr>
              <a:t>属性为</a:t>
            </a:r>
            <a:r>
              <a:rPr lang="en-US" altLang="zh-CN" sz="1500" dirty="0">
                <a:solidFill>
                  <a:srgbClr val="1369B2"/>
                </a:solidFill>
                <a:latin typeface="微软雅黑" panose="020B0503020204020204" pitchFamily="34" charset="-122"/>
                <a:ea typeface="微软雅黑" panose="020B0503020204020204" pitchFamily="34" charset="-122"/>
              </a:rPr>
              <a:t>List</a:t>
            </a:r>
            <a:r>
              <a:rPr lang="zh-CN" altLang="en-US" sz="1500" dirty="0">
                <a:solidFill>
                  <a:srgbClr val="1369B2"/>
                </a:solidFill>
                <a:latin typeface="微软雅黑" panose="020B0503020204020204" pitchFamily="34" charset="-122"/>
                <a:ea typeface="微软雅黑" panose="020B0503020204020204" pitchFamily="34" charset="-122"/>
              </a:rPr>
              <a:t>类型的数据绑定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a:t>
            </a:r>
            <a:r>
              <a:rPr lang="en-US" altLang="zh-CN" sz="1500" dirty="0">
                <a:solidFill>
                  <a:srgbClr val="595959"/>
                </a:solidFill>
                <a:latin typeface="微软雅黑" panose="020B0503020204020204" pitchFamily="34" charset="-122"/>
                <a:ea typeface="微软雅黑" panose="020B0503020204020204" pitchFamily="34" charset="-122"/>
              </a:rPr>
              <a:t>List</a:t>
            </a:r>
            <a:r>
              <a:rPr lang="zh-CN" altLang="en-US" sz="1500" dirty="0">
                <a:solidFill>
                  <a:srgbClr val="595959"/>
                </a:solidFill>
                <a:latin typeface="微软雅黑" panose="020B0503020204020204" pitchFamily="34" charset="-122"/>
                <a:ea typeface="微软雅黑" panose="020B0503020204020204" pitchFamily="34" charset="-122"/>
              </a:rPr>
              <a:t>类型进行复杂的数据绑定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1753501"/>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1855281"/>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096244" y="1753333"/>
            <a:ext cx="6364310" cy="682431"/>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修改</a:t>
            </a:r>
            <a:r>
              <a:rPr lang="en-US" altLang="zh-CN" sz="1350" dirty="0" err="1">
                <a:solidFill>
                  <a:srgbClr val="595959"/>
                </a:solidFill>
                <a:latin typeface="微软雅黑" panose="020B0503020204020204" pitchFamily="34" charset="-122"/>
                <a:ea typeface="微软雅黑" panose="020B0503020204020204" pitchFamily="34" charset="-122"/>
                <a:cs typeface="+mn-ea"/>
              </a:rPr>
              <a:t>User.java</a:t>
            </a:r>
            <a:r>
              <a:rPr lang="zh-CN" altLang="en-US" sz="1350" dirty="0">
                <a:solidFill>
                  <a:srgbClr val="595959"/>
                </a:solidFill>
                <a:latin typeface="微软雅黑" panose="020B0503020204020204" pitchFamily="34" charset="-122"/>
                <a:ea typeface="微软雅黑" panose="020B0503020204020204" pitchFamily="34" charset="-122"/>
                <a:cs typeface="+mn-ea"/>
              </a:rPr>
              <a:t>类</a:t>
            </a:r>
            <a:r>
              <a:rPr lang="zh-CN" altLang="zh-CN" sz="1350" dirty="0">
                <a:solidFill>
                  <a:srgbClr val="595959"/>
                </a:solidFill>
                <a:latin typeface="微软雅黑" panose="020B0503020204020204" pitchFamily="34" charset="-122"/>
                <a:ea typeface="微软雅黑" panose="020B0503020204020204" pitchFamily="34" charset="-122"/>
                <a:cs typeface="+mn-ea"/>
              </a:rPr>
              <a:t>，将</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类中订单属性修改为</a:t>
            </a:r>
            <a:r>
              <a:rPr lang="en-US" altLang="zh-CN" sz="1350" dirty="0">
                <a:solidFill>
                  <a:srgbClr val="595959"/>
                </a:solidFill>
                <a:latin typeface="微软雅黑" panose="020B0503020204020204" pitchFamily="34" charset="-122"/>
                <a:ea typeface="微软雅黑" panose="020B0503020204020204" pitchFamily="34" charset="-122"/>
                <a:cs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rPr>
              <a:t>类型。由于用户一般拥有多个收货地址，在</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类中新增</a:t>
            </a:r>
            <a:r>
              <a:rPr lang="en-US" altLang="zh-CN" sz="1350" dirty="0">
                <a:solidFill>
                  <a:srgbClr val="595959"/>
                </a:solidFill>
                <a:latin typeface="微软雅黑" panose="020B0503020204020204" pitchFamily="34" charset="-122"/>
                <a:ea typeface="微软雅黑" panose="020B0503020204020204" pitchFamily="34" charset="-122"/>
                <a:cs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rPr>
              <a:t>类型的地址属性。</a:t>
            </a:r>
            <a:r>
              <a:rPr lang="zh-CN" altLang="zh-CN" sz="1350" dirty="0"/>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864653" y="2535406"/>
            <a:ext cx="5499125" cy="1975589"/>
          </a:xfrm>
          <a:prstGeom prst="rect">
            <a:avLst/>
          </a:prstGeom>
        </p:spPr>
      </p:pic>
      <p:sp>
        <p:nvSpPr>
          <p:cNvPr id="4" name="矩形 3"/>
          <p:cNvSpPr/>
          <p:nvPr/>
        </p:nvSpPr>
        <p:spPr>
          <a:xfrm>
            <a:off x="2096264" y="2504662"/>
            <a:ext cx="5157366" cy="2552686"/>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sz="1200"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200"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private List&lt;Order&gt; orders;		//</a:t>
            </a:r>
            <a:r>
              <a:rPr lang="zh-CN" altLang="zh-CN" sz="1200" dirty="0">
                <a:solidFill>
                  <a:srgbClr val="595959"/>
                </a:solidFill>
                <a:latin typeface="微软雅黑" panose="020B0503020204020204" pitchFamily="34" charset="-122"/>
                <a:ea typeface="微软雅黑" panose="020B0503020204020204" pitchFamily="34" charset="-122"/>
                <a:cs typeface="+mn-ea"/>
              </a:rPr>
              <a:t>用户订单</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private List&lt;String&gt; address;		//</a:t>
            </a:r>
            <a:r>
              <a:rPr lang="zh-CN" altLang="zh-CN" sz="1200" dirty="0">
                <a:solidFill>
                  <a:srgbClr val="595959"/>
                </a:solidFill>
                <a:latin typeface="微软雅黑" panose="020B0503020204020204" pitchFamily="34" charset="-122"/>
                <a:ea typeface="微软雅黑" panose="020B0503020204020204" pitchFamily="34" charset="-122"/>
                <a:cs typeface="+mn-ea"/>
              </a:rPr>
              <a:t>订单地址</a:t>
            </a: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en-US" sz="1200" dirty="0">
                <a:solidFill>
                  <a:srgbClr val="595959"/>
                </a:solidFill>
                <a:latin typeface="微软雅黑" panose="020B0503020204020204" pitchFamily="34" charset="-122"/>
                <a:ea typeface="微软雅黑" panose="020B0503020204020204" pitchFamily="34" charset="-122"/>
                <a:cs typeface="+mn-ea"/>
              </a:rPr>
              <a:t> 省略</a:t>
            </a:r>
            <a:r>
              <a:rPr lang="en-US" altLang="zh-CN" sz="12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2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857880" y="200200"/>
            <a:ext cx="2526587"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669389" y="818397"/>
            <a:ext cx="2723985"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879403" y="913301"/>
            <a:ext cx="2420856" cy="323165"/>
          </a:xfrm>
          <a:prstGeom prst="rect">
            <a:avLst/>
          </a:prstGeom>
          <a:noFill/>
        </p:spPr>
        <p:txBody>
          <a:bodyPr wrap="none" rtlCol="0">
            <a:spAutoFit/>
          </a:bodyPr>
          <a:lstStyle/>
          <a:p>
            <a:r>
              <a:rPr lang="zh-CN" altLang="zh-CN" sz="1500" dirty="0">
                <a:solidFill>
                  <a:srgbClr val="1369B2"/>
                </a:solidFill>
                <a:latin typeface="微软雅黑" panose="020B0503020204020204" pitchFamily="34" charset="-122"/>
                <a:ea typeface="微软雅黑" panose="020B0503020204020204" pitchFamily="34" charset="-122"/>
              </a:rPr>
              <a:t>属性为</a:t>
            </a:r>
            <a:r>
              <a:rPr lang="en-US" altLang="zh-CN" sz="1500" dirty="0">
                <a:solidFill>
                  <a:srgbClr val="1369B2"/>
                </a:solidFill>
                <a:latin typeface="微软雅黑" panose="020B0503020204020204" pitchFamily="34" charset="-122"/>
                <a:ea typeface="微软雅黑" panose="020B0503020204020204" pitchFamily="34" charset="-122"/>
              </a:rPr>
              <a:t>List</a:t>
            </a:r>
            <a:r>
              <a:rPr lang="zh-CN" altLang="zh-CN" sz="1500" dirty="0">
                <a:solidFill>
                  <a:srgbClr val="1369B2"/>
                </a:solidFill>
                <a:latin typeface="微软雅黑" panose="020B0503020204020204" pitchFamily="34" charset="-122"/>
                <a:ea typeface="微软雅黑" panose="020B0503020204020204" pitchFamily="34" charset="-122"/>
              </a:rPr>
              <a:t>类型的数据绑定</a:t>
            </a:r>
          </a:p>
        </p:txBody>
      </p:sp>
      <p:sp>
        <p:nvSpPr>
          <p:cNvPr id="2" name="文本框 1"/>
          <p:cNvSpPr txBox="1"/>
          <p:nvPr/>
        </p:nvSpPr>
        <p:spPr>
          <a:xfrm>
            <a:off x="3393758" y="818198"/>
            <a:ext cx="5141792" cy="507831"/>
          </a:xfrm>
          <a:prstGeom prst="rect">
            <a:avLst/>
          </a:prstGeom>
          <a:noFill/>
        </p:spPr>
        <p:txBody>
          <a:bodyPr wrap="none" rtlCol="0" anchor="t">
            <a:spAutoFit/>
          </a:bodyPr>
          <a:lstStyle/>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接下来通过一个获取用户订单信息的例子，演示复杂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中属性</a:t>
            </a:r>
          </a:p>
          <a:p>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为</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类型的数据绑定，案例具体实现步骤如下</a:t>
            </a:r>
            <a:endParaRPr lang="zh-CN" altLang="en-US"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创建一个订单处理器类</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类中定义</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350" dirty="0">
                <a:solidFill>
                  <a:srgbClr val="595959"/>
                </a:solidFill>
                <a:latin typeface="微软雅黑" panose="020B0503020204020204" pitchFamily="34" charset="-122"/>
                <a:ea typeface="微软雅黑" panose="020B0503020204020204" pitchFamily="34" charset="-122"/>
                <a:cs typeface="+mn-ea"/>
              </a:rPr>
              <a:t>( ) </a:t>
            </a:r>
            <a:r>
              <a:rPr lang="zh-CN" altLang="zh-CN" sz="1350" dirty="0">
                <a:solidFill>
                  <a:srgbClr val="595959"/>
                </a:solidFill>
                <a:latin typeface="微软雅黑" panose="020B0503020204020204" pitchFamily="34" charset="-122"/>
                <a:ea typeface="微软雅黑" panose="020B0503020204020204" pitchFamily="34" charset="-122"/>
                <a:cs typeface="+mn-ea"/>
              </a:rPr>
              <a:t>方法，用于展示用户的订单信息</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sz="1350"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193471" y="1866557"/>
            <a:ext cx="6849093" cy="2862791"/>
          </a:xfrm>
          <a:prstGeom prst="rect">
            <a:avLst/>
          </a:prstGeom>
        </p:spPr>
      </p:pic>
      <p:sp>
        <p:nvSpPr>
          <p:cNvPr id="4" name="矩形 3"/>
          <p:cNvSpPr/>
          <p:nvPr/>
        </p:nvSpPr>
        <p:spPr>
          <a:xfrm>
            <a:off x="1433947" y="1875243"/>
            <a:ext cx="7134101"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OrderController</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zh-CN" sz="1200" dirty="0">
                <a:solidFill>
                  <a:srgbClr val="595959"/>
                </a:solidFill>
                <a:latin typeface="微软雅黑" panose="020B0503020204020204" pitchFamily="34" charset="-122"/>
                <a:ea typeface="微软雅黑" panose="020B0503020204020204" pitchFamily="34" charset="-122"/>
                <a:cs typeface="+mn-ea"/>
              </a:rPr>
              <a:t>获取用户中的订单信息</a:t>
            </a: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2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List&lt;Order&gt; orders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user.getOrders</a:t>
            </a:r>
            <a:r>
              <a:rPr lang="en-US" altLang="zh-CN" sz="1200" dirty="0">
                <a:solidFill>
                  <a:srgbClr val="595959"/>
                </a:solidFill>
                <a:latin typeface="微软雅黑" panose="020B0503020204020204" pitchFamily="34" charset="-122"/>
                <a:ea typeface="微软雅黑" panose="020B0503020204020204" pitchFamily="34" charset="-122"/>
                <a:cs typeface="+mn-ea"/>
              </a:rPr>
              <a:t>();List&lt;String&gt; </a:t>
            </a:r>
            <a:r>
              <a:rPr lang="en-US" altLang="zh-CN" sz="1200" dirty="0" err="1">
                <a:solidFill>
                  <a:srgbClr val="595959"/>
                </a:solidFill>
                <a:latin typeface="微软雅黑" panose="020B0503020204020204" pitchFamily="34" charset="-122"/>
                <a:ea typeface="微软雅黑" panose="020B0503020204020204" pitchFamily="34" charset="-122"/>
                <a:cs typeface="+mn-ea"/>
              </a:rPr>
              <a:t>addressList</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user.getAddress</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订单：</a:t>
            </a:r>
            <a:r>
              <a:rPr lang="en-US" altLang="zh-CN" sz="1200" dirty="0">
                <a:solidFill>
                  <a:srgbClr val="595959"/>
                </a:solidFill>
                <a:latin typeface="微软雅黑" panose="020B0503020204020204" pitchFamily="34" charset="-122"/>
                <a:ea typeface="微软雅黑" panose="020B0503020204020204" pitchFamily="34" charset="-122"/>
                <a:cs typeface="+mn-ea"/>
              </a:rPr>
              <a:t>");for (int </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 = 0; </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 &lt;</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orders.size</a:t>
            </a:r>
            <a:r>
              <a:rPr lang="en-US" altLang="zh-CN" sz="1200" dirty="0">
                <a:solidFill>
                  <a:srgbClr val="595959"/>
                </a:solidFill>
                <a:latin typeface="微软雅黑" panose="020B0503020204020204" pitchFamily="34" charset="-122"/>
                <a:ea typeface="微软雅黑" panose="020B0503020204020204" pitchFamily="34" charset="-122"/>
                <a:cs typeface="+mn-ea"/>
              </a:rPr>
              <a:t>() ; </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 {</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Order order = </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orders.get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String address = </a:t>
            </a:r>
            <a:r>
              <a:rPr lang="en-US" altLang="zh-CN" sz="1200" dirty="0" err="1">
                <a:solidFill>
                  <a:srgbClr val="595959"/>
                </a:solidFill>
                <a:latin typeface="微软雅黑" panose="020B0503020204020204" pitchFamily="34" charset="-122"/>
                <a:ea typeface="微软雅黑" panose="020B0503020204020204" pitchFamily="34" charset="-122"/>
                <a:cs typeface="+mn-ea"/>
              </a:rPr>
              <a:t>addressList.get</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en-US" altLang="zh-CN" sz="1200" dirty="0" err="1">
                <a:solidFill>
                  <a:srgbClr val="595959"/>
                </a:solidFill>
                <a:latin typeface="微软雅黑" panose="020B0503020204020204" pitchFamily="34" charset="-122"/>
                <a:ea typeface="微软雅黑" panose="020B0503020204020204" pitchFamily="34" charset="-122"/>
                <a:cs typeface="+mn-ea"/>
              </a:rPr>
              <a:t>i</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订单</a:t>
            </a:r>
            <a:r>
              <a:rPr lang="en-US" altLang="zh-CN" sz="1200" dirty="0">
                <a:solidFill>
                  <a:srgbClr val="595959"/>
                </a:solidFill>
                <a:latin typeface="微软雅黑" panose="020B0503020204020204" pitchFamily="34" charset="-122"/>
                <a:ea typeface="微软雅黑" panose="020B0503020204020204" pitchFamily="34" charset="-122"/>
                <a:cs typeface="+mn-ea"/>
              </a:rPr>
              <a:t>Id:"+</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order.getOrderId</a:t>
            </a:r>
            <a:r>
              <a:rPr lang="en-US" altLang="zh-CN" sz="1200" dirty="0">
                <a:solidFill>
                  <a:srgbClr val="595959"/>
                </a:solidFill>
                <a:latin typeface="微软雅黑" panose="020B0503020204020204" pitchFamily="34" charset="-122"/>
                <a:ea typeface="微软雅黑" panose="020B0503020204020204" pitchFamily="34" charset="-122"/>
                <a:cs typeface="+mn-ea"/>
              </a:rPr>
              <a: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200" dirty="0">
                <a:solidFill>
                  <a:srgbClr val="595959"/>
                </a:solidFill>
                <a:latin typeface="微软雅黑" panose="020B0503020204020204" pitchFamily="34" charset="-122"/>
                <a:ea typeface="微软雅黑" panose="020B0503020204020204" pitchFamily="34" charset="-122"/>
                <a:cs typeface="+mn-ea"/>
              </a:rPr>
              <a:t>("</a:t>
            </a:r>
            <a:r>
              <a:rPr lang="zh-CN" altLang="zh-CN" sz="1200" dirty="0">
                <a:solidFill>
                  <a:srgbClr val="595959"/>
                </a:solidFill>
                <a:latin typeface="微软雅黑" panose="020B0503020204020204" pitchFamily="34" charset="-122"/>
                <a:ea typeface="微软雅黑" panose="020B0503020204020204" pitchFamily="34" charset="-122"/>
                <a:cs typeface="+mn-ea"/>
              </a:rPr>
              <a:t>订单配送地址：</a:t>
            </a:r>
            <a:r>
              <a:rPr lang="en-US" altLang="zh-CN" sz="1200" dirty="0">
                <a:solidFill>
                  <a:srgbClr val="595959"/>
                </a:solidFill>
                <a:latin typeface="微软雅黑" panose="020B0503020204020204" pitchFamily="34" charset="-122"/>
                <a:ea typeface="微软雅黑" panose="020B0503020204020204" pitchFamily="34" charset="-122"/>
                <a:cs typeface="+mn-ea"/>
              </a:rPr>
              <a:t>"+address);	}}}</a:t>
            </a:r>
            <a:r>
              <a:rPr lang="zh-CN" altLang="zh-CN" sz="12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147888" y="734854"/>
            <a:ext cx="6555105"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创建一个订单信息文件</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中创建一个表单用于提交用户的订单信息。表单提交时，表单数据分别封装到</a:t>
            </a:r>
            <a:r>
              <a:rPr lang="en-US" altLang="zh-CN" sz="1350" dirty="0">
                <a:solidFill>
                  <a:srgbClr val="595959"/>
                </a:solidFill>
                <a:latin typeface="微软雅黑" panose="020B0503020204020204" pitchFamily="34" charset="-122"/>
                <a:ea typeface="微软雅黑" panose="020B0503020204020204" pitchFamily="34" charset="-122"/>
                <a:cs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rPr>
              <a:t>的订单属性</a:t>
            </a:r>
            <a:r>
              <a:rPr lang="en-US" altLang="zh-CN" sz="1350" dirty="0">
                <a:solidFill>
                  <a:srgbClr val="595959"/>
                </a:solidFill>
                <a:latin typeface="微软雅黑" panose="020B0503020204020204" pitchFamily="34" charset="-122"/>
                <a:ea typeface="微软雅黑" panose="020B0503020204020204" pitchFamily="34" charset="-122"/>
                <a:cs typeface="+mn-ea"/>
              </a:rPr>
              <a:t>orders</a:t>
            </a:r>
            <a:r>
              <a:rPr lang="zh-CN" altLang="zh-CN" sz="1350" dirty="0">
                <a:solidFill>
                  <a:srgbClr val="595959"/>
                </a:solidFill>
                <a:latin typeface="微软雅黑" panose="020B0503020204020204" pitchFamily="34" charset="-122"/>
                <a:ea typeface="微软雅黑" panose="020B0503020204020204" pitchFamily="34" charset="-122"/>
                <a:cs typeface="+mn-ea"/>
              </a:rPr>
              <a:t>和地址属性</a:t>
            </a:r>
            <a:r>
              <a:rPr lang="en-US" altLang="zh-CN" sz="1350" dirty="0">
                <a:solidFill>
                  <a:srgbClr val="595959"/>
                </a:solidFill>
                <a:latin typeface="微软雅黑" panose="020B0503020204020204" pitchFamily="34" charset="-122"/>
                <a:ea typeface="微软雅黑" panose="020B0503020204020204" pitchFamily="34" charset="-122"/>
                <a:cs typeface="+mn-ea"/>
              </a:rPr>
              <a:t>address</a:t>
            </a:r>
            <a:r>
              <a:rPr lang="zh-CN" altLang="zh-CN" sz="1350" dirty="0">
                <a:solidFill>
                  <a:srgbClr val="595959"/>
                </a:solidFill>
                <a:latin typeface="微软雅黑" panose="020B0503020204020204" pitchFamily="34" charset="-122"/>
                <a:ea typeface="微软雅黑" panose="020B0503020204020204" pitchFamily="34" charset="-122"/>
                <a:cs typeface="+mn-ea"/>
              </a:rPr>
              <a:t>中。</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350" dirty="0">
                <a:solidFill>
                  <a:srgbClr val="595959"/>
                </a:solidFill>
                <a:latin typeface="微软雅黑" panose="020B0503020204020204" pitchFamily="34" charset="-122"/>
                <a:ea typeface="微软雅黑" panose="020B0503020204020204" pitchFamily="34" charset="-122"/>
                <a:cs typeface="+mn-ea"/>
              </a:rPr>
              <a:t>下</a:t>
            </a:r>
            <a:r>
              <a:rPr lang="zh-CN" altLang="zh-CN" sz="1350" dirty="0">
                <a:solidFill>
                  <a:srgbClr val="595959"/>
                </a:solidFill>
                <a:latin typeface="微软雅黑" panose="020B0503020204020204" pitchFamily="34" charset="-122"/>
                <a:ea typeface="微软雅黑" panose="020B0503020204020204" pitchFamily="34" charset="-122"/>
                <a:cs typeface="+mn-ea"/>
              </a:rPr>
              <a:t>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193471" y="1866557"/>
            <a:ext cx="6849093" cy="2862791"/>
          </a:xfrm>
          <a:prstGeom prst="rect">
            <a:avLst/>
          </a:prstGeom>
        </p:spPr>
      </p:pic>
      <p:sp>
        <p:nvSpPr>
          <p:cNvPr id="4" name="矩形 3"/>
          <p:cNvSpPr/>
          <p:nvPr/>
        </p:nvSpPr>
        <p:spPr>
          <a:xfrm>
            <a:off x="1157846" y="1884149"/>
            <a:ext cx="7134101" cy="2829685"/>
          </a:xfrm>
          <a:prstGeom prst="rect">
            <a:avLst/>
          </a:prstGeom>
        </p:spPr>
        <p:txBody>
          <a:bodyPr wrap="square">
            <a:spAutoFit/>
          </a:bodyPr>
          <a:lstStyle/>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2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200" dirty="0">
                <a:solidFill>
                  <a:srgbClr val="595959"/>
                </a:solidFill>
                <a:latin typeface="微软雅黑" panose="020B0503020204020204" pitchFamily="34" charset="-122"/>
                <a:ea typeface="微软雅黑" panose="020B0503020204020204" pitchFamily="34" charset="-122"/>
                <a:cs typeface="+mn-ea"/>
              </a:rPr>
              <a:t>="text/html; charset=UTF-8”</a:t>
            </a:r>
          </a:p>
          <a:p>
            <a:pPr lvl="0">
              <a:lnSpc>
                <a:spcPct val="150000"/>
              </a:lnSpc>
            </a:pPr>
            <a:r>
              <a:rPr lang="en-US" altLang="zh-CN" sz="12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200" dirty="0">
                <a:solidFill>
                  <a:srgbClr val="595959"/>
                </a:solidFill>
                <a:latin typeface="微软雅黑" panose="020B0503020204020204" pitchFamily="34" charset="-122"/>
                <a:ea typeface="微软雅黑" panose="020B0503020204020204" pitchFamily="34" charset="-122"/>
                <a:cs typeface="+mn-ea"/>
              </a:rPr>
              <a:t>="UTF-8" %&gt;&lt;html&gt;&lt;head&gt;&lt;title&gt;</a:t>
            </a:r>
            <a:r>
              <a:rPr lang="zh-CN" altLang="zh-CN" sz="12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2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&lt;form </a:t>
            </a:r>
            <a:r>
              <a:rPr lang="en-US" altLang="zh-CN" sz="1200" dirty="0">
                <a:solidFill>
                  <a:srgbClr val="595959"/>
                </a:solidFill>
                <a:latin typeface="微软雅黑" panose="020B0503020204020204" pitchFamily="34" charset="-122"/>
                <a:ea typeface="微软雅黑" panose="020B0503020204020204" pitchFamily="34" charset="-122"/>
                <a:cs typeface="+mn-ea"/>
              </a:rPr>
              <a:t>action="${</a:t>
            </a:r>
            <a:r>
              <a:rPr lang="en-US" altLang="zh-CN" sz="12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err="1">
                <a:solidFill>
                  <a:srgbClr val="595959"/>
                </a:solidFill>
                <a:latin typeface="微软雅黑" panose="020B0503020204020204" pitchFamily="34" charset="-122"/>
                <a:ea typeface="微软雅黑" panose="020B0503020204020204" pitchFamily="34" charset="-122"/>
                <a:cs typeface="+mn-ea"/>
              </a:rPr>
              <a:t>showOrders"method</a:t>
            </a:r>
            <a:r>
              <a:rPr lang="en-US" altLang="zh-CN" sz="12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&lt;table width="220px" border="1"&gt;&lt;!-- </a:t>
            </a:r>
            <a:r>
              <a:rPr lang="zh-CN" altLang="en-US" sz="1200" dirty="0">
                <a:solidFill>
                  <a:srgbClr val="595959"/>
                </a:solidFill>
                <a:latin typeface="微软雅黑" panose="020B0503020204020204" pitchFamily="34" charset="-122"/>
                <a:ea typeface="微软雅黑" panose="020B0503020204020204" pitchFamily="34" charset="-122"/>
                <a:cs typeface="+mn-ea"/>
              </a:rPr>
              <a:t>下面只展示一条数据</a:t>
            </a:r>
            <a:r>
              <a:rPr lang="en-US" altLang="zh-CN" sz="1200" dirty="0">
                <a:solidFill>
                  <a:srgbClr val="595959"/>
                </a:solidFill>
                <a:latin typeface="微软雅黑" panose="020B0503020204020204" pitchFamily="34" charset="-122"/>
                <a:ea typeface="微软雅黑" panose="020B0503020204020204" pitchFamily="34" charset="-122"/>
                <a:cs typeface="+mn-ea"/>
              </a:rPr>
              <a:t>-- &gt;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&lt;tr&gt;&lt;td&gt;</a:t>
            </a:r>
            <a:r>
              <a:rPr lang="zh-CN" altLang="zh-CN" sz="1200" dirty="0">
                <a:solidFill>
                  <a:srgbClr val="595959"/>
                </a:solidFill>
                <a:latin typeface="微软雅黑" panose="020B0503020204020204" pitchFamily="34" charset="-122"/>
                <a:ea typeface="微软雅黑" panose="020B0503020204020204" pitchFamily="34" charset="-122"/>
                <a:cs typeface="+mn-ea"/>
              </a:rPr>
              <a:t>订单号</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200" dirty="0">
                <a:solidFill>
                  <a:srgbClr val="595959"/>
                </a:solidFill>
                <a:latin typeface="微软雅黑" panose="020B0503020204020204" pitchFamily="34" charset="-122"/>
                <a:ea typeface="微软雅黑" panose="020B0503020204020204" pitchFamily="34" charset="-122"/>
                <a:cs typeface="+mn-ea"/>
              </a:rPr>
              <a:t>订单名称</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&lt;/td&gt;&lt;td&gt;</a:t>
            </a:r>
            <a:r>
              <a:rPr lang="zh-CN" altLang="zh-CN" sz="1200" dirty="0">
                <a:solidFill>
                  <a:srgbClr val="595959"/>
                </a:solidFill>
                <a:latin typeface="微软雅黑" panose="020B0503020204020204" pitchFamily="34" charset="-122"/>
                <a:ea typeface="微软雅黑" panose="020B0503020204020204" pitchFamily="34" charset="-122"/>
                <a:cs typeface="+mn-ea"/>
              </a:rPr>
              <a:t>配送地址</a:t>
            </a:r>
            <a:r>
              <a:rPr lang="en-US" altLang="zh-CN" sz="1200" dirty="0">
                <a:solidFill>
                  <a:srgbClr val="595959"/>
                </a:solidFill>
                <a:latin typeface="微软雅黑" panose="020B0503020204020204" pitchFamily="34" charset="-122"/>
                <a:ea typeface="微软雅黑" panose="020B0503020204020204" pitchFamily="34" charset="-122"/>
                <a:cs typeface="+mn-ea"/>
              </a:rPr>
              <a:t>&lt;/td&gt;&lt;/tr&gt;</a:t>
            </a:r>
          </a:p>
          <a:p>
            <a:pPr lvl="0">
              <a:lnSpc>
                <a:spcPct val="150000"/>
              </a:lnSpc>
            </a:pP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&lt;tr&gt;&lt;td&gt;&lt;input name="orders[0].</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200" dirty="0">
                <a:solidFill>
                  <a:srgbClr val="595959"/>
                </a:solidFill>
                <a:latin typeface="微软雅黑" panose="020B0503020204020204" pitchFamily="34" charset="-122"/>
                <a:ea typeface="微软雅黑" panose="020B0503020204020204" pitchFamily="34" charset="-122"/>
                <a:cs typeface="+mn-ea"/>
              </a:rPr>
              <a:t>" value="1" type="text"&gt;&lt;/td&gt;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&lt;td&gt;&lt;input name="orders[0].</a:t>
            </a:r>
            <a:r>
              <a:rPr lang="en-US" altLang="zh-CN" sz="1200" dirty="0" err="1">
                <a:solidFill>
                  <a:srgbClr val="595959"/>
                </a:solidFill>
                <a:latin typeface="微软雅黑" panose="020B0503020204020204" pitchFamily="34" charset="-122"/>
                <a:ea typeface="微软雅黑" panose="020B0503020204020204" pitchFamily="34" charset="-122"/>
                <a:cs typeface="+mn-ea"/>
              </a:rPr>
              <a:t>orderName</a:t>
            </a:r>
            <a:r>
              <a:rPr lang="en-US" altLang="zh-CN" sz="1200" dirty="0">
                <a:solidFill>
                  <a:srgbClr val="595959"/>
                </a:solidFill>
                <a:latin typeface="微软雅黑" panose="020B0503020204020204" pitchFamily="34" charset="-122"/>
                <a:ea typeface="微软雅黑" panose="020B0503020204020204" pitchFamily="34" charset="-122"/>
                <a:cs typeface="+mn-ea"/>
              </a:rPr>
              <a:t>" value="Java</a:t>
            </a:r>
            <a:r>
              <a:rPr lang="zh-CN" altLang="zh-CN" sz="1200" dirty="0">
                <a:solidFill>
                  <a:srgbClr val="595959"/>
                </a:solidFill>
                <a:latin typeface="微软雅黑" panose="020B0503020204020204" pitchFamily="34" charset="-122"/>
                <a:ea typeface="微软雅黑" panose="020B0503020204020204" pitchFamily="34" charset="-122"/>
                <a:cs typeface="+mn-ea"/>
              </a:rPr>
              <a:t>基础教程</a:t>
            </a:r>
            <a:r>
              <a:rPr lang="en-US" altLang="zh-CN" sz="1200" dirty="0">
                <a:solidFill>
                  <a:srgbClr val="595959"/>
                </a:solidFill>
                <a:latin typeface="微软雅黑" panose="020B0503020204020204" pitchFamily="34" charset="-122"/>
                <a:ea typeface="微软雅黑" panose="020B0503020204020204" pitchFamily="34" charset="-122"/>
                <a:cs typeface="+mn-ea"/>
              </a:rPr>
              <a:t>"type="text"&gt;&lt;/td&gt;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a:t>
            </a:r>
            <a:r>
              <a:rPr lang="zh-CN" altLang="en-US" sz="1200" dirty="0">
                <a:solidFill>
                  <a:srgbClr val="595959"/>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&lt;td&gt;&lt;input name="address" value="</a:t>
            </a:r>
            <a:r>
              <a:rPr lang="zh-CN" altLang="zh-CN" sz="1200" dirty="0">
                <a:solidFill>
                  <a:srgbClr val="595959"/>
                </a:solidFill>
                <a:latin typeface="微软雅黑" panose="020B0503020204020204" pitchFamily="34" charset="-122"/>
                <a:ea typeface="微软雅黑" panose="020B0503020204020204" pitchFamily="34" charset="-122"/>
                <a:cs typeface="+mn-ea"/>
              </a:rPr>
              <a:t>北京海淀</a:t>
            </a:r>
            <a:r>
              <a:rPr lang="en-US" altLang="zh-CN" sz="1200" dirty="0">
                <a:solidFill>
                  <a:srgbClr val="595959"/>
                </a:solidFill>
                <a:latin typeface="微软雅黑" panose="020B0503020204020204" pitchFamily="34" charset="-122"/>
                <a:ea typeface="微软雅黑" panose="020B0503020204020204" pitchFamily="34" charset="-122"/>
                <a:cs typeface="+mn-ea"/>
              </a:rPr>
              <a:t>" type="text"&gt;&lt;/td&gt;&lt;/tr&gt;&lt;/table&gt;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2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200" dirty="0">
                <a:solidFill>
                  <a:srgbClr val="595959"/>
                </a:solidFill>
                <a:latin typeface="微软雅黑" panose="020B0503020204020204" pitchFamily="34" charset="-122"/>
                <a:ea typeface="微软雅黑" panose="020B0503020204020204" pitchFamily="34" charset="-122"/>
                <a:cs typeface="+mn-ea"/>
              </a:rPr>
              <a:t>"/&gt;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200" dirty="0">
                <a:solidFill>
                  <a:srgbClr val="1369B2"/>
                </a:solidFill>
                <a:latin typeface="微软雅黑" panose="020B0503020204020204" pitchFamily="34" charset="-122"/>
                <a:ea typeface="微软雅黑" panose="020B0503020204020204" pitchFamily="34" charset="-122"/>
                <a:cs typeface="+mn-ea"/>
              </a:rPr>
              <a:t>&lt;/form&gt;</a:t>
            </a:r>
            <a:r>
              <a:rPr lang="zh-CN" altLang="en-US" sz="1200" dirty="0">
                <a:solidFill>
                  <a:srgbClr val="1369B2"/>
                </a:solidFill>
                <a:latin typeface="微软雅黑" panose="020B0503020204020204" pitchFamily="34" charset="-122"/>
                <a:ea typeface="微软雅黑" panose="020B0503020204020204" pitchFamily="34" charset="-122"/>
                <a:cs typeface="+mn-ea"/>
              </a:rPr>
              <a:t> </a:t>
            </a:r>
            <a:r>
              <a:rPr lang="en-US" altLang="zh-CN" sz="12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2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147679" y="735056"/>
            <a:ext cx="6364310" cy="678904"/>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启动</a:t>
            </a:r>
            <a:r>
              <a:rPr lang="en-US" altLang="zh-CN" sz="1350" dirty="0">
                <a:solidFill>
                  <a:srgbClr val="595959"/>
                </a:solidFill>
                <a:latin typeface="微软雅黑" panose="020B0503020204020204" pitchFamily="34" charset="-122"/>
                <a:ea typeface="微软雅黑" panose="020B0503020204020204" pitchFamily="34" charset="-122"/>
                <a:cs typeface="+mn-ea"/>
              </a:rPr>
              <a:t>chapter12</a:t>
            </a:r>
            <a:r>
              <a:rPr lang="zh-CN" altLang="zh-CN" sz="1350" dirty="0">
                <a:solidFill>
                  <a:srgbClr val="595959"/>
                </a:solidFill>
                <a:latin typeface="微软雅黑" panose="020B0503020204020204" pitchFamily="34" charset="-122"/>
                <a:ea typeface="微软雅黑" panose="020B0503020204020204" pitchFamily="34" charset="-122"/>
                <a:cs typeface="+mn-ea"/>
              </a:rPr>
              <a:t>项目，在浏览器中访问订单信息页面</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sz="1350"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显示效果如图所示</a:t>
            </a:r>
            <a:r>
              <a:rPr lang="zh-CN" altLang="en-US"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2897912" y="2157230"/>
            <a:ext cx="3586018" cy="177944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21137" y="850477"/>
            <a:ext cx="1311128" cy="57977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sz="1350">
              <a:solidFill>
                <a:schemeClr val="bg1"/>
              </a:solidFill>
              <a:sym typeface="+mn-ea"/>
            </a:endParaRPr>
          </a:p>
        </p:txBody>
      </p:sp>
      <p:sp>
        <p:nvSpPr>
          <p:cNvPr id="10" name="文本框 10"/>
          <p:cNvSpPr txBox="1"/>
          <p:nvPr/>
        </p:nvSpPr>
        <p:spPr>
          <a:xfrm flipH="1">
            <a:off x="787980" y="952257"/>
            <a:ext cx="1218883" cy="415498"/>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1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147679" y="735056"/>
            <a:ext cx="6364310" cy="990528"/>
          </a:xfrm>
          <a:prstGeom prst="rect">
            <a:avLst/>
          </a:prstGeom>
          <a:noFill/>
          <a:ln>
            <a:noFill/>
          </a:ln>
        </p:spPr>
        <p:txBody>
          <a:bodyPr wrap="square" rtlCol="0">
            <a:spAutoFit/>
          </a:bodyPr>
          <a:lstStyle/>
          <a:p>
            <a:pPr>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rPr>
              <a:t>在</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显示效果图所示的页面中，单击左下角“订单信息”按钮，</a:t>
            </a:r>
            <a:r>
              <a:rPr lang="en-US" altLang="zh-CN" sz="135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350" dirty="0">
                <a:solidFill>
                  <a:srgbClr val="595959"/>
                </a:solidFill>
                <a:latin typeface="微软雅黑" panose="020B0503020204020204" pitchFamily="34" charset="-122"/>
                <a:ea typeface="微软雅黑" panose="020B0503020204020204" pitchFamily="34" charset="-122"/>
                <a:cs typeface="+mn-ea"/>
              </a:rPr>
              <a:t>表单中的订单信息发送到服务器端的</a:t>
            </a:r>
            <a:r>
              <a:rPr lang="en-US" altLang="zh-CN" sz="1350"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sz="1350" dirty="0">
                <a:solidFill>
                  <a:srgbClr val="595959"/>
                </a:solidFill>
                <a:latin typeface="微软雅黑" panose="020B0503020204020204" pitchFamily="34" charset="-122"/>
                <a:ea typeface="微软雅黑" panose="020B0503020204020204" pitchFamily="34" charset="-122"/>
                <a:cs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rPr>
              <a:t>方法进行处理，控制台打印信息如图所示。 </a:t>
            </a:r>
            <a:endParaRPr lang="en-US" altLang="zh-CN" sz="135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857880" y="200200"/>
            <a:ext cx="2455336"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721043" y="3609023"/>
            <a:ext cx="7455694" cy="682431"/>
          </a:xfrm>
          <a:prstGeom prst="rect">
            <a:avLst/>
          </a:prstGeom>
          <a:noFill/>
        </p:spPr>
        <p:txBody>
          <a:bodyPr wrap="square" rtlCol="0" anchor="t">
            <a:spAutoFit/>
          </a:bodyPr>
          <a:lstStyle/>
          <a:p>
            <a:pPr fontAlgn="auto">
              <a:lnSpc>
                <a:spcPct val="150000"/>
              </a:lnSpc>
            </a:pP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所示的打印信息可以得出，客户端中的请求参数成功绑定到了</a:t>
            </a:r>
            <a:r>
              <a:rPr lang="en-US" altLang="zh-CN" sz="1350" dirty="0" err="1">
                <a:solidFill>
                  <a:srgbClr val="595959"/>
                </a:solidFill>
                <a:latin typeface="微软雅黑" panose="020B0503020204020204" pitchFamily="34" charset="-122"/>
                <a:ea typeface="微软雅黑" panose="020B0503020204020204" pitchFamily="34" charset="-122"/>
                <a:cs typeface="+mn-ea"/>
                <a:sym typeface="+mn-ea"/>
              </a:rPr>
              <a:t>showOrders</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方法的</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形参中，完成了复杂</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中属性为</a:t>
            </a:r>
            <a:r>
              <a:rPr lang="en-US" altLang="zh-CN" sz="1350"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sz="1350" dirty="0">
                <a:solidFill>
                  <a:srgbClr val="595959"/>
                </a:solidFill>
                <a:latin typeface="微软雅黑" panose="020B0503020204020204" pitchFamily="34" charset="-122"/>
                <a:ea typeface="微软雅黑" panose="020B0503020204020204" pitchFamily="34" charset="-122"/>
                <a:cs typeface="+mn-ea"/>
                <a:sym typeface="+mn-ea"/>
              </a:rPr>
              <a:t>类型的数据绑定</a:t>
            </a:r>
            <a:r>
              <a:rPr lang="zh-CN" altLang="en-US" sz="135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sz="1350"/>
          </a:p>
        </p:txBody>
      </p:sp>
      <p:pic>
        <p:nvPicPr>
          <p:cNvPr id="3" name="图片 2"/>
          <p:cNvPicPr>
            <a:picLocks noChangeAspect="1"/>
          </p:cNvPicPr>
          <p:nvPr/>
        </p:nvPicPr>
        <p:blipFill>
          <a:blip r:embed="rId4"/>
          <a:stretch>
            <a:fillRect/>
          </a:stretch>
        </p:blipFill>
        <p:spPr>
          <a:xfrm>
            <a:off x="1503045" y="1890713"/>
            <a:ext cx="6137455" cy="156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669389" y="818397"/>
            <a:ext cx="3142590" cy="49947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675"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879403" y="913301"/>
            <a:ext cx="2865464" cy="323165"/>
          </a:xfrm>
          <a:prstGeom prst="rect">
            <a:avLst/>
          </a:prstGeom>
          <a:noFill/>
        </p:spPr>
        <p:txBody>
          <a:bodyPr wrap="none" rtlCol="0">
            <a:spAutoFit/>
          </a:bodyPr>
          <a:lstStyle/>
          <a:p>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数组绑定的编写要求</a:t>
            </a:r>
            <a:r>
              <a:rPr lang="zh-CN" altLang="zh-CN" sz="1500" dirty="0">
                <a:solidFill>
                  <a:srgbClr val="1369B2"/>
                </a:solidFill>
                <a:latin typeface="微软雅黑" panose="020B0503020204020204" pitchFamily="34" charset="-122"/>
                <a:ea typeface="微软雅黑" panose="020B0503020204020204" pitchFamily="34" charset="-122"/>
              </a:rPr>
              <a:t> </a:t>
            </a:r>
            <a:endParaRPr lang="zh-CN" altLang="en-US" sz="15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857879" y="200200"/>
            <a:ext cx="2473150"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294331" y="1852707"/>
            <a:ext cx="6657477" cy="2164717"/>
          </a:xfrm>
          <a:prstGeom prst="rect">
            <a:avLst/>
          </a:prstGeom>
          <a:noFill/>
        </p:spPr>
        <p:txBody>
          <a:bodyPr wrap="square" lIns="67489" tIns="35094" rIns="67489" bIns="3509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sz="1350" dirty="0">
                <a:solidFill>
                  <a:srgbClr val="595959"/>
                </a:solidFill>
                <a:latin typeface="微软雅黑" panose="020B0503020204020204" pitchFamily="34" charset="-122"/>
              </a:rPr>
              <a:t>        </a:t>
            </a:r>
            <a:r>
              <a:rPr lang="zh-CN" altLang="zh-CN" sz="1350" dirty="0">
                <a:solidFill>
                  <a:srgbClr val="595959"/>
                </a:solidFill>
                <a:latin typeface="微软雅黑" panose="020B0503020204020204" pitchFamily="34" charset="-122"/>
              </a:rPr>
              <a:t>在复杂</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数据绑定时，如果数据绑定到</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类型的属性，客户端请求的参数名称（本例中指</a:t>
            </a:r>
            <a:r>
              <a:rPr lang="en-US" altLang="zh-CN" sz="1350" dirty="0">
                <a:solidFill>
                  <a:srgbClr val="595959"/>
                </a:solidFill>
                <a:latin typeface="微软雅黑" panose="020B0503020204020204" pitchFamily="34" charset="-122"/>
              </a:rPr>
              <a:t>form</a:t>
            </a:r>
            <a:r>
              <a:rPr lang="zh-CN" altLang="zh-CN" sz="1350" dirty="0">
                <a:solidFill>
                  <a:srgbClr val="595959"/>
                </a:solidFill>
                <a:latin typeface="微软雅黑" panose="020B0503020204020204" pitchFamily="34" charset="-122"/>
              </a:rPr>
              <a:t>表单内各元素</a:t>
            </a:r>
            <a:r>
              <a:rPr lang="en-US" altLang="zh-CN" sz="1350" dirty="0">
                <a:solidFill>
                  <a:srgbClr val="595959"/>
                </a:solidFill>
                <a:latin typeface="微软雅黑" panose="020B0503020204020204" pitchFamily="34" charset="-122"/>
              </a:rPr>
              <a:t>name</a:t>
            </a:r>
            <a:r>
              <a:rPr lang="zh-CN" altLang="zh-CN" sz="1350" dirty="0">
                <a:solidFill>
                  <a:srgbClr val="595959"/>
                </a:solidFill>
                <a:latin typeface="微软雅黑" panose="020B0503020204020204" pitchFamily="34" charset="-122"/>
              </a:rPr>
              <a:t>的属性值）编写必须符合以下要求。</a:t>
            </a:r>
          </a:p>
          <a:p>
            <a:pPr>
              <a:lnSpc>
                <a:spcPct val="150000"/>
              </a:lnSpc>
            </a:pPr>
            <a:r>
              <a:rPr lang="zh-CN" altLang="zh-CN" sz="1350" dirty="0">
                <a:solidFill>
                  <a:srgbClr val="595959"/>
                </a:solidFill>
                <a:latin typeface="微软雅黑" panose="020B0503020204020204" pitchFamily="34" charset="-122"/>
              </a:rPr>
              <a:t>①如果</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的泛型为</a:t>
            </a:r>
            <a:r>
              <a:rPr lang="zh-CN" altLang="zh-CN" sz="1350" dirty="0">
                <a:solidFill>
                  <a:srgbClr val="1369B2"/>
                </a:solidFill>
                <a:latin typeface="微软雅黑" panose="020B0503020204020204" pitchFamily="34" charset="-122"/>
              </a:rPr>
              <a:t>简单类型</a:t>
            </a:r>
            <a:r>
              <a:rPr lang="zh-CN" altLang="zh-CN" sz="1350" dirty="0">
                <a:solidFill>
                  <a:srgbClr val="595959"/>
                </a:solidFill>
                <a:latin typeface="微软雅黑" panose="020B0503020204020204" pitchFamily="34" charset="-122"/>
              </a:rPr>
              <a:t>，则客户端参数名称必须和</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类中</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属性所属类中的属性名称保持一致。</a:t>
            </a:r>
          </a:p>
          <a:p>
            <a:pPr>
              <a:lnSpc>
                <a:spcPct val="150000"/>
              </a:lnSpc>
            </a:pPr>
            <a:r>
              <a:rPr lang="zh-CN" altLang="zh-CN" sz="1350" dirty="0">
                <a:solidFill>
                  <a:srgbClr val="595959"/>
                </a:solidFill>
                <a:latin typeface="微软雅黑" panose="020B0503020204020204" pitchFamily="34" charset="-122"/>
              </a:rPr>
              <a:t>②如果</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的泛型参数为</a:t>
            </a:r>
            <a:r>
              <a:rPr lang="zh-CN" altLang="zh-CN" sz="1350" dirty="0">
                <a:solidFill>
                  <a:srgbClr val="1369B2"/>
                </a:solidFill>
                <a:latin typeface="微软雅黑" panose="020B0503020204020204" pitchFamily="34" charset="-122"/>
              </a:rPr>
              <a:t>对象类型</a:t>
            </a:r>
            <a:r>
              <a:rPr lang="zh-CN" altLang="zh-CN" sz="1350" dirty="0">
                <a:solidFill>
                  <a:srgbClr val="595959"/>
                </a:solidFill>
                <a:latin typeface="微软雅黑" panose="020B0503020204020204" pitchFamily="34" charset="-122"/>
              </a:rPr>
              <a:t>，则客户端参数名称必须与</a:t>
            </a:r>
            <a:r>
              <a:rPr lang="en-US" altLang="zh-CN" sz="1350" dirty="0">
                <a:solidFill>
                  <a:srgbClr val="595959"/>
                </a:solidFill>
                <a:latin typeface="微软雅黑" panose="020B0503020204020204" pitchFamily="34" charset="-122"/>
              </a:rPr>
              <a:t>POJO</a:t>
            </a:r>
            <a:r>
              <a:rPr lang="zh-CN" altLang="zh-CN" sz="1350" dirty="0">
                <a:solidFill>
                  <a:srgbClr val="595959"/>
                </a:solidFill>
                <a:latin typeface="微软雅黑" panose="020B0503020204020204" pitchFamily="34" charset="-122"/>
              </a:rPr>
              <a:t>类的层次结构名称保持一致，并使用数组格式描述对象在</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中的位置，即客户端参数名称必须和最终绑定在</a:t>
            </a:r>
            <a:r>
              <a:rPr lang="en-US" altLang="zh-CN" sz="1350" dirty="0">
                <a:solidFill>
                  <a:srgbClr val="595959"/>
                </a:solidFill>
                <a:latin typeface="微软雅黑" panose="020B0503020204020204" pitchFamily="34" charset="-122"/>
              </a:rPr>
              <a:t>List</a:t>
            </a:r>
            <a:r>
              <a:rPr lang="zh-CN" altLang="zh-CN" sz="1350" dirty="0">
                <a:solidFill>
                  <a:srgbClr val="595959"/>
                </a:solidFill>
                <a:latin typeface="微软雅黑" panose="020B0503020204020204" pitchFamily="34" charset="-122"/>
              </a:rPr>
              <a:t>中的某个对象的某个属性的名称保持一致</a:t>
            </a:r>
            <a:r>
              <a:rPr lang="zh-CN" altLang="en-US" sz="1350" dirty="0">
                <a:solidFill>
                  <a:srgbClr val="595959"/>
                </a:solidFill>
                <a:latin typeface="微软雅黑" panose="020B0503020204020204" pitchFamily="34" charset="-122"/>
              </a:rPr>
              <a:t>。</a:t>
            </a:r>
            <a:r>
              <a:rPr lang="zh-CN" altLang="zh-CN" sz="1350" dirty="0">
                <a:solidFill>
                  <a:srgbClr val="595959"/>
                </a:solidFill>
                <a:latin typeface="微软雅黑" panose="020B0503020204020204" pitchFamily="34" charset="-122"/>
              </a:rPr>
              <a:t> </a:t>
            </a:r>
          </a:p>
        </p:txBody>
      </p:sp>
      <p:sp>
        <p:nvSpPr>
          <p:cNvPr id="13" name="圆角矩形 12"/>
          <p:cNvSpPr/>
          <p:nvPr/>
        </p:nvSpPr>
        <p:spPr>
          <a:xfrm>
            <a:off x="977291" y="1607086"/>
            <a:ext cx="7345680" cy="270425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a:off x="939624" y="155429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93"/>
          <p:cNvSpPr/>
          <p:nvPr/>
        </p:nvSpPr>
        <p:spPr>
          <a:xfrm rot="10800000">
            <a:off x="8084232" y="407829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1" y="200200"/>
            <a:ext cx="2482055" cy="379477"/>
          </a:xfrm>
          <a:prstGeom prst="rect">
            <a:avLst/>
          </a:prstGeom>
        </p:spPr>
        <p:txBody>
          <a:bodyPr lIns="0" tIns="45719" rIns="0" bIns="45719"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10.3.3  </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18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708752" y="1661252"/>
            <a:ext cx="2098631" cy="2923022"/>
          </a:xfrm>
          <a:prstGeom prst="rect">
            <a:avLst/>
          </a:prstGeom>
        </p:spPr>
      </p:pic>
      <p:sp>
        <p:nvSpPr>
          <p:cNvPr id="7" name="TextBox 35"/>
          <p:cNvSpPr txBox="1">
            <a:spLocks noChangeArrowheads="1"/>
          </p:cNvSpPr>
          <p:nvPr/>
        </p:nvSpPr>
        <p:spPr bwMode="auto">
          <a:xfrm>
            <a:off x="2435860" y="1228441"/>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226758" y="1169875"/>
            <a:ext cx="1553730" cy="111988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t> </a:t>
            </a:r>
          </a:p>
        </p:txBody>
      </p:sp>
      <p:sp>
        <p:nvSpPr>
          <p:cNvPr id="9" name="TextBox 35"/>
          <p:cNvSpPr txBox="1">
            <a:spLocks noChangeArrowheads="1"/>
          </p:cNvSpPr>
          <p:nvPr/>
        </p:nvSpPr>
        <p:spPr bwMode="auto">
          <a:xfrm>
            <a:off x="2411479" y="1272942"/>
            <a:ext cx="1205069" cy="71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先定一个</a:t>
            </a:r>
            <a:r>
              <a:rPr lang="zh-CN" altLang="en-US" sz="1350"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4362542" y="2034704"/>
            <a:ext cx="4072706" cy="109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rPr>
              <a:t>掌握</a:t>
            </a:r>
            <a:r>
              <a:rPr lang="zh-CN" altLang="en-US" sz="1500" dirty="0">
                <a:solidFill>
                  <a:srgbClr val="1369B2"/>
                </a:solidFill>
                <a:latin typeface="微软雅黑" panose="020B0503020204020204" pitchFamily="34" charset="-122"/>
                <a:ea typeface="微软雅黑" panose="020B0503020204020204" pitchFamily="34" charset="-122"/>
              </a:rPr>
              <a:t>复杂</a:t>
            </a:r>
            <a:r>
              <a:rPr lang="en-US" altLang="zh-CN" sz="1500" dirty="0">
                <a:solidFill>
                  <a:srgbClr val="1369B2"/>
                </a:solidFill>
                <a:latin typeface="微软雅黑" panose="020B0503020204020204" pitchFamily="34" charset="-122"/>
                <a:ea typeface="微软雅黑" panose="020B0503020204020204" pitchFamily="34" charset="-122"/>
              </a:rPr>
              <a:t>POJO</a:t>
            </a:r>
            <a:r>
              <a:rPr lang="zh-CN" altLang="en-US" sz="1500" dirty="0">
                <a:solidFill>
                  <a:srgbClr val="1369B2"/>
                </a:solidFill>
                <a:latin typeface="微软雅黑" panose="020B0503020204020204" pitchFamily="34" charset="-122"/>
                <a:ea typeface="微软雅黑" panose="020B0503020204020204" pitchFamily="34" charset="-122"/>
              </a:rPr>
              <a:t>绑定</a:t>
            </a:r>
            <a:r>
              <a:rPr lang="en-US" altLang="zh-CN" sz="1500" dirty="0">
                <a:solidFill>
                  <a:srgbClr val="1369B2"/>
                </a:solidFill>
                <a:latin typeface="微软雅黑" panose="020B0503020204020204" pitchFamily="34" charset="-122"/>
                <a:ea typeface="微软雅黑" panose="020B0503020204020204" pitchFamily="34" charset="-122"/>
              </a:rPr>
              <a:t>-</a:t>
            </a:r>
            <a:r>
              <a:rPr lang="zh-CN" altLang="en-US" sz="1500" dirty="0">
                <a:solidFill>
                  <a:srgbClr val="1369B2"/>
                </a:solidFill>
                <a:latin typeface="微软雅黑" panose="020B0503020204020204" pitchFamily="34" charset="-122"/>
                <a:ea typeface="微软雅黑" panose="020B0503020204020204" pitchFamily="34" charset="-122"/>
              </a:rPr>
              <a:t>属性为</a:t>
            </a:r>
            <a:r>
              <a:rPr lang="en-US" altLang="zh-CN" sz="1500" dirty="0">
                <a:solidFill>
                  <a:srgbClr val="1369B2"/>
                </a:solidFill>
                <a:latin typeface="微软雅黑" panose="020B0503020204020204" pitchFamily="34" charset="-122"/>
                <a:ea typeface="微软雅黑" panose="020B0503020204020204" pitchFamily="34" charset="-122"/>
              </a:rPr>
              <a:t>Map</a:t>
            </a:r>
            <a:r>
              <a:rPr lang="zh-CN" altLang="en-US" sz="1500" dirty="0">
                <a:solidFill>
                  <a:srgbClr val="1369B2"/>
                </a:solidFill>
                <a:latin typeface="微软雅黑" panose="020B0503020204020204" pitchFamily="34" charset="-122"/>
                <a:ea typeface="微软雅黑" panose="020B0503020204020204" pitchFamily="34" charset="-122"/>
              </a:rPr>
              <a:t>类型的数据绑定</a:t>
            </a:r>
            <a:r>
              <a:rPr lang="zh-CN" altLang="en-US" sz="1500" dirty="0">
                <a:solidFill>
                  <a:srgbClr val="595959"/>
                </a:solidFill>
                <a:latin typeface="微软雅黑" panose="020B0503020204020204" pitchFamily="34" charset="-122"/>
                <a:ea typeface="微软雅黑" panose="020B0503020204020204" pitchFamily="34" charset="-122"/>
              </a:rPr>
              <a:t>，能够在代码中使用</a:t>
            </a:r>
            <a:r>
              <a:rPr lang="en-US" altLang="zh-CN" sz="1500" dirty="0">
                <a:solidFill>
                  <a:srgbClr val="595959"/>
                </a:solidFill>
                <a:latin typeface="微软雅黑" panose="020B0503020204020204" pitchFamily="34" charset="-122"/>
                <a:ea typeface="微软雅黑" panose="020B0503020204020204" pitchFamily="34" charset="-122"/>
              </a:rPr>
              <a:t>Map</a:t>
            </a:r>
            <a:r>
              <a:rPr lang="zh-CN" altLang="en-US" sz="1500" dirty="0">
                <a:solidFill>
                  <a:srgbClr val="595959"/>
                </a:solidFill>
                <a:latin typeface="微软雅黑" panose="020B0503020204020204" pitchFamily="34" charset="-122"/>
                <a:ea typeface="微软雅黑" panose="020B0503020204020204" pitchFamily="34" charset="-122"/>
              </a:rPr>
              <a:t>类型进行复杂的数据绑定</a:t>
            </a:r>
          </a:p>
        </p:txBody>
      </p:sp>
      <p:grpSp>
        <p:nvGrpSpPr>
          <p:cNvPr id="11" name="组合 10"/>
          <p:cNvGrpSpPr/>
          <p:nvPr/>
        </p:nvGrpSpPr>
        <p:grpSpPr>
          <a:xfrm>
            <a:off x="4035316" y="2114537"/>
            <a:ext cx="303887" cy="303777"/>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TABLE_BEAUTIFY" val="smartTable{3679689f-ce1f-4113-9a2b-99df92e2b668}"/>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TABLE_BEAUTIFY" val="smartTable{cf4cfbab-7189-496f-8a63-49a0956b0b8d}"/>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7a98264d-e41b-4269-adf2-f070f51531e8}"/>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11778</TotalTime>
  <Words>14349</Words>
  <Application>Microsoft Macintosh PowerPoint</Application>
  <PresentationFormat>全屏显示(16:9)</PresentationFormat>
  <Paragraphs>1259</Paragraphs>
  <Slides>174</Slides>
  <Notes>143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174</vt:i4>
      </vt:variant>
    </vt:vector>
  </HeadingPairs>
  <TitlesOfParts>
    <vt:vector size="182" baseType="lpstr">
      <vt:lpstr>楷体</vt:lpstr>
      <vt:lpstr>微软雅黑</vt:lpstr>
      <vt:lpstr>Arial</vt:lpstr>
      <vt:lpstr>Calibri</vt:lpstr>
      <vt:lpstr>Impact</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xiang chen</cp:lastModifiedBy>
  <cp:revision>986</cp:revision>
  <dcterms:created xsi:type="dcterms:W3CDTF">2014-12-17T01:03:54Z</dcterms:created>
  <dcterms:modified xsi:type="dcterms:W3CDTF">2024-04-11T01:46:06Z</dcterms:modified>
</cp:coreProperties>
</file>