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notesSlides/notesSlide71.xml" ContentType="application/vnd.openxmlformats-officedocument.presentationml.notesSlide+xml"/>
  <Override PartName="/ppt/tags/tag75.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7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7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7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7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79.xml" ContentType="application/vnd.openxmlformats-officedocument.presentationml.notesSlide+xml"/>
  <Override PartName="/ppt/tags/tag86.xml" ContentType="application/vnd.openxmlformats-officedocument.presentationml.tags+xml"/>
  <Override PartName="/ppt/notesSlides/notesSlide8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8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8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85.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86.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89.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90.xml" ContentType="application/vnd.openxmlformats-officedocument.presentationml.notesSlide+xml"/>
  <Override PartName="/ppt/tags/tag103.xml" ContentType="application/vnd.openxmlformats-officedocument.presentationml.tags+xml"/>
  <Override PartName="/ppt/notesSlides/notesSlide91.xml" ContentType="application/vnd.openxmlformats-officedocument.presentationml.notesSlide+xml"/>
  <Override PartName="/ppt/tags/tag104.xml" ContentType="application/vnd.openxmlformats-officedocument.presentationml.tags+xml"/>
  <Override PartName="/ppt/notesSlides/notesSlide92.xml" ContentType="application/vnd.openxmlformats-officedocument.presentationml.notesSlide+xml"/>
  <Override PartName="/ppt/tags/tag105.xml" ContentType="application/vnd.openxmlformats-officedocument.presentationml.tags+xml"/>
  <Override PartName="/ppt/notesSlides/notesSlide93.xml" ContentType="application/vnd.openxmlformats-officedocument.presentationml.notesSlide+xml"/>
  <Override PartName="/ppt/tags/tag106.xml" ContentType="application/vnd.openxmlformats-officedocument.presentationml.tags+xml"/>
  <Override PartName="/ppt/notesSlides/notesSlide94.xml" ContentType="application/vnd.openxmlformats-officedocument.presentationml.notesSlide+xml"/>
  <Override PartName="/ppt/tags/tag107.xml" ContentType="application/vnd.openxmlformats-officedocument.presentationml.tags+xml"/>
  <Override PartName="/ppt/notesSlides/notesSlide95.xml" ContentType="application/vnd.openxmlformats-officedocument.presentationml.notesSlide+xml"/>
  <Override PartName="/ppt/tags/tag108.xml" ContentType="application/vnd.openxmlformats-officedocument.presentationml.tags+xml"/>
  <Override PartName="/ppt/notesSlides/notesSlide96.xml" ContentType="application/vnd.openxmlformats-officedocument.presentationml.notesSlide+xml"/>
  <Override PartName="/ppt/tags/tag109.xml" ContentType="application/vnd.openxmlformats-officedocument.presentationml.tags+xml"/>
  <Override PartName="/ppt/notesSlides/notesSlide97.xml" ContentType="application/vnd.openxmlformats-officedocument.presentationml.notesSlide+xml"/>
  <Override PartName="/ppt/tags/tag110.xml" ContentType="application/vnd.openxmlformats-officedocument.presentationml.tags+xml"/>
  <Override PartName="/ppt/notesSlides/notesSlide98.xml" ContentType="application/vnd.openxmlformats-officedocument.presentationml.notesSlide+xml"/>
  <Override PartName="/ppt/tags/tag111.xml" ContentType="application/vnd.openxmlformats-officedocument.presentationml.tags+xml"/>
  <Override PartName="/ppt/notesSlides/notesSlide99.xml" ContentType="application/vnd.openxmlformats-officedocument.presentationml.notesSlide+xml"/>
  <Override PartName="/ppt/tags/tag112.xml" ContentType="application/vnd.openxmlformats-officedocument.presentationml.tags+xml"/>
  <Override PartName="/ppt/notesSlides/notesSlide10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01.xml" ContentType="application/vnd.openxmlformats-officedocument.presentationml.notesSlide+xml"/>
  <Override PartName="/ppt/tags/tag115.xml" ContentType="application/vnd.openxmlformats-officedocument.presentationml.tags+xml"/>
  <Override PartName="/ppt/notesSlides/notesSlide102.xml" ContentType="application/vnd.openxmlformats-officedocument.presentationml.notesSlide+xml"/>
  <Override PartName="/ppt/tags/tag116.xml" ContentType="application/vnd.openxmlformats-officedocument.presentationml.tags+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06"/>
  </p:notesMasterIdLst>
  <p:sldIdLst>
    <p:sldId id="459" r:id="rId2"/>
    <p:sldId id="460" r:id="rId3"/>
    <p:sldId id="462" r:id="rId4"/>
    <p:sldId id="463" r:id="rId5"/>
    <p:sldId id="464" r:id="rId6"/>
    <p:sldId id="465" r:id="rId7"/>
    <p:sldId id="860" r:id="rId8"/>
    <p:sldId id="949" r:id="rId9"/>
    <p:sldId id="997" r:id="rId10"/>
    <p:sldId id="1116" r:id="rId11"/>
    <p:sldId id="1117" r:id="rId12"/>
    <p:sldId id="1118" r:id="rId13"/>
    <p:sldId id="1004" r:id="rId14"/>
    <p:sldId id="958" r:id="rId15"/>
    <p:sldId id="1006" r:id="rId16"/>
    <p:sldId id="1119" r:id="rId17"/>
    <p:sldId id="1120" r:id="rId18"/>
    <p:sldId id="1121" r:id="rId19"/>
    <p:sldId id="1122" r:id="rId20"/>
    <p:sldId id="1123" r:id="rId21"/>
    <p:sldId id="1016" r:id="rId22"/>
    <p:sldId id="1017" r:id="rId23"/>
    <p:sldId id="1019" r:id="rId24"/>
    <p:sldId id="1124" r:id="rId25"/>
    <p:sldId id="1125" r:id="rId26"/>
    <p:sldId id="1126" r:id="rId27"/>
    <p:sldId id="1127" r:id="rId28"/>
    <p:sldId id="1128" r:id="rId29"/>
    <p:sldId id="1129" r:id="rId30"/>
    <p:sldId id="1130" r:id="rId31"/>
    <p:sldId id="1131" r:id="rId32"/>
    <p:sldId id="1132" r:id="rId33"/>
    <p:sldId id="1133" r:id="rId34"/>
    <p:sldId id="1134" r:id="rId35"/>
    <p:sldId id="1135" r:id="rId36"/>
    <p:sldId id="1136" r:id="rId37"/>
    <p:sldId id="1137" r:id="rId38"/>
    <p:sldId id="1138" r:id="rId39"/>
    <p:sldId id="1139" r:id="rId40"/>
    <p:sldId id="1140" r:id="rId41"/>
    <p:sldId id="1141" r:id="rId42"/>
    <p:sldId id="1142" r:id="rId43"/>
    <p:sldId id="1143" r:id="rId44"/>
    <p:sldId id="1144" r:id="rId45"/>
    <p:sldId id="1206" r:id="rId46"/>
    <p:sldId id="1145" r:id="rId47"/>
    <p:sldId id="1208" r:id="rId48"/>
    <p:sldId id="1209" r:id="rId49"/>
    <p:sldId id="1146" r:id="rId50"/>
    <p:sldId id="1147" r:id="rId51"/>
    <p:sldId id="1148" r:id="rId52"/>
    <p:sldId id="1149" r:id="rId53"/>
    <p:sldId id="1150" r:id="rId54"/>
    <p:sldId id="1210" r:id="rId55"/>
    <p:sldId id="1151" r:id="rId56"/>
    <p:sldId id="1211" r:id="rId57"/>
    <p:sldId id="1152" r:id="rId58"/>
    <p:sldId id="1153" r:id="rId59"/>
    <p:sldId id="1154" r:id="rId60"/>
    <p:sldId id="1155" r:id="rId61"/>
    <p:sldId id="1156" r:id="rId62"/>
    <p:sldId id="1157" r:id="rId63"/>
    <p:sldId id="1158" r:id="rId64"/>
    <p:sldId id="1159" r:id="rId65"/>
    <p:sldId id="1160" r:id="rId66"/>
    <p:sldId id="1161" r:id="rId67"/>
    <p:sldId id="1162" r:id="rId68"/>
    <p:sldId id="1163" r:id="rId69"/>
    <p:sldId id="1164" r:id="rId70"/>
    <p:sldId id="1165" r:id="rId71"/>
    <p:sldId id="1166" r:id="rId72"/>
    <p:sldId id="1167" r:id="rId73"/>
    <p:sldId id="1168" r:id="rId74"/>
    <p:sldId id="1169" r:id="rId75"/>
    <p:sldId id="1170" r:id="rId76"/>
    <p:sldId id="1171" r:id="rId77"/>
    <p:sldId id="1172" r:id="rId78"/>
    <p:sldId id="1173" r:id="rId79"/>
    <p:sldId id="1174" r:id="rId80"/>
    <p:sldId id="1040" r:id="rId81"/>
    <p:sldId id="1176" r:id="rId82"/>
    <p:sldId id="1175" r:id="rId83"/>
    <p:sldId id="1099" r:id="rId84"/>
    <p:sldId id="1177" r:id="rId85"/>
    <p:sldId id="1178" r:id="rId86"/>
    <p:sldId id="1179" r:id="rId87"/>
    <p:sldId id="1180" r:id="rId88"/>
    <p:sldId id="1181" r:id="rId89"/>
    <p:sldId id="1182" r:id="rId90"/>
    <p:sldId id="1183" r:id="rId91"/>
    <p:sldId id="1185" r:id="rId92"/>
    <p:sldId id="1186" r:id="rId93"/>
    <p:sldId id="1187" r:id="rId94"/>
    <p:sldId id="1188" r:id="rId95"/>
    <p:sldId id="1189" r:id="rId96"/>
    <p:sldId id="1190" r:id="rId97"/>
    <p:sldId id="1212" r:id="rId98"/>
    <p:sldId id="1191" r:id="rId99"/>
    <p:sldId id="1192" r:id="rId100"/>
    <p:sldId id="1193" r:id="rId101"/>
    <p:sldId id="1194" r:id="rId102"/>
    <p:sldId id="1195" r:id="rId103"/>
    <p:sldId id="1196" r:id="rId104"/>
    <p:sldId id="531" r:id="rId105"/>
  </p:sldIdLst>
  <p:sldSz cx="12192000" cy="6858000"/>
  <p:notesSz cx="6858000" cy="9144000"/>
  <p:custDataLst>
    <p:tags r:id="rId10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p15:clr>
            <a:srgbClr val="A4A3A4"/>
          </p15:clr>
        </p15:guide>
        <p15:guide id="2" pos="390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24" autoAdjust="0"/>
    <p:restoredTop sz="94857"/>
  </p:normalViewPr>
  <p:slideViewPr>
    <p:cSldViewPr snapToGrid="0" snapToObjects="1">
      <p:cViewPr varScale="1">
        <p:scale>
          <a:sx n="109" d="100"/>
          <a:sy n="109" d="100"/>
        </p:scale>
        <p:origin x="352" y="184"/>
      </p:cViewPr>
      <p:guideLst>
        <p:guide orient="horz" pos="2216"/>
        <p:guide pos="3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tags" Target="tags/tag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2022/4/20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39109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73675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080303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内容与标题">
    <p:spTree>
      <p:nvGrpSpPr>
        <p:cNvPr id="1" name=""/>
        <p:cNvGrpSpPr/>
        <p:nvPr/>
      </p:nvGrpSpPr>
      <p:grpSpPr>
        <a:xfrm>
          <a:off x="0" y="0"/>
          <a:ext cx="0" cy="0"/>
          <a:chOff x="0" y="0"/>
          <a:chExt cx="0" cy="0"/>
        </a:xfrm>
      </p:grpSpPr>
      <p:sp>
        <p:nvSpPr>
          <p:cNvPr id="8" name="等腰三角形 7"/>
          <p:cNvSpPr/>
          <p:nvPr/>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3326896" y="3798288"/>
            <a:ext cx="5163261" cy="227059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湖南科技大学</a:t>
            </a:r>
            <a:endParaRPr lang="en-US" altLang="zh-CN" dirty="0">
              <a:solidFill>
                <a:schemeClr val="tx1"/>
              </a:solidFill>
            </a:endParaRPr>
          </a:p>
          <a:p>
            <a:pPr algn="ctr"/>
            <a:r>
              <a:rPr lang="zh-CN" altLang="en-US" dirty="0">
                <a:solidFill>
                  <a:schemeClr val="tx1"/>
                </a:solidFill>
              </a:rPr>
              <a:t>计算机科学与工程学院</a:t>
            </a:r>
          </a:p>
        </p:txBody>
      </p:sp>
      <p:sp>
        <p:nvSpPr>
          <p:cNvPr id="11" name="等腰三角形 10"/>
          <p:cNvSpPr/>
          <p:nvPr/>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7">
            <a:extLst>
              <a:ext uri="{FF2B5EF4-FFF2-40B4-BE49-F238E27FC236}">
                <a16:creationId xmlns:a16="http://schemas.microsoft.com/office/drawing/2014/main" id="{AAECC42D-1341-3B41-9B86-33421C11832B}"/>
              </a:ext>
            </a:extLst>
          </p:cNvPr>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8">
            <a:extLst>
              <a:ext uri="{FF2B5EF4-FFF2-40B4-BE49-F238E27FC236}">
                <a16:creationId xmlns:a16="http://schemas.microsoft.com/office/drawing/2014/main" id="{FFF612AB-E0D8-6B47-BC60-379BD408F026}"/>
              </a:ext>
            </a:extLst>
          </p:cNvPr>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9">
            <a:extLst>
              <a:ext uri="{FF2B5EF4-FFF2-40B4-BE49-F238E27FC236}">
                <a16:creationId xmlns:a16="http://schemas.microsoft.com/office/drawing/2014/main" id="{7AB5DE3E-7D2B-8143-B74D-4F839A1F75D2}"/>
              </a:ext>
            </a:extLst>
          </p:cNvPr>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0">
            <a:extLst>
              <a:ext uri="{FF2B5EF4-FFF2-40B4-BE49-F238E27FC236}">
                <a16:creationId xmlns:a16="http://schemas.microsoft.com/office/drawing/2014/main" id="{3CB3A262-BD51-134A-BE75-9584B846D22D}"/>
              </a:ext>
            </a:extLst>
          </p:cNvPr>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40">
            <a:extLst>
              <a:ext uri="{FF2B5EF4-FFF2-40B4-BE49-F238E27FC236}">
                <a16:creationId xmlns:a16="http://schemas.microsoft.com/office/drawing/2014/main" id="{C4E1DA42-C8D4-A445-8F2C-D6BA9F675898}"/>
              </a:ext>
            </a:extLst>
          </p:cNvPr>
          <p:cNvGrpSpPr/>
          <p:nvPr userDrawn="1"/>
        </p:nvGrpSpPr>
        <p:grpSpPr>
          <a:xfrm>
            <a:off x="2309074" y="3692815"/>
            <a:ext cx="7552021" cy="105473"/>
            <a:chOff x="2101845" y="3387257"/>
            <a:chExt cx="7551038" cy="105497"/>
          </a:xfrm>
        </p:grpSpPr>
        <p:cxnSp>
          <p:nvCxnSpPr>
            <p:cNvPr id="17" name="直接连接符 41">
              <a:extLst>
                <a:ext uri="{FF2B5EF4-FFF2-40B4-BE49-F238E27FC236}">
                  <a16:creationId xmlns:a16="http://schemas.microsoft.com/office/drawing/2014/main" id="{5C3B176C-B21B-C440-B83B-67192F9D55AA}"/>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椭圆 44">
              <a:extLst>
                <a:ext uri="{FF2B5EF4-FFF2-40B4-BE49-F238E27FC236}">
                  <a16:creationId xmlns:a16="http://schemas.microsoft.com/office/drawing/2014/main" id="{03E3248D-398D-9F4F-B308-6E46F10ACB8A}"/>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
            <a:extLst>
              <a:ext uri="{FF2B5EF4-FFF2-40B4-BE49-F238E27FC236}">
                <a16:creationId xmlns:a16="http://schemas.microsoft.com/office/drawing/2014/main" id="{D2013292-51BD-0245-AFC6-0E310AAB3789}"/>
              </a:ext>
            </a:extLst>
          </p:cNvPr>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996780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E811E4BD-82BF-734C-94BB-0D0532BCC456}"/>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532058F4-387F-1F47-9CD4-2E652AB877FB}"/>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CAD9BE7A-A705-9B4E-919C-92D07AFCA9C7}"/>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81AB7A0C-F420-FC4D-8646-78BF465A4CED}"/>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68570968-34D8-504E-A6E7-F005F76B6471}"/>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EBA26E9A-465E-7F41-96FA-A797248EF24B}"/>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FB390144-21C9-F24D-9870-11BEC0ACB328}"/>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EB0957B2-12C5-1B4D-901B-2561E0C1BC22}"/>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E0F2B1BC-C891-2141-A93D-F527FC10233F}"/>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192F0731-5450-BF4E-9EA0-C76934466CEF}"/>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E16C76BF-0054-AD42-9FAA-49BE0555FA6B}"/>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6D1BDA39-0334-0C4B-8E06-FF7CAB7E4AF6}"/>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4C757DB2-2AD3-854C-8535-44A9308F1CC0}"/>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B145A31D-06EE-1C4C-957D-37864E628F10}"/>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F43AF679-3AAE-9E49-8A51-D01F984617B4}"/>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AA233226-E8B4-2048-8F58-267ECDC788A9}"/>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93214327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937ABBBB-87C3-B247-BEFC-540E42C3125A}"/>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D0F06F5E-AAFA-F649-98C5-928E59E1D873}"/>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DBE70886-A8B8-294A-A97E-162B1346E020}"/>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CA53D7D3-D82F-F64A-B0E7-0D31B426F2D7}"/>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B935C570-2FF2-2543-9DBE-81A77C1D8679}"/>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34B3C95C-49B2-BC40-B85B-14B81FA5FA69}"/>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1F1BCAC5-69BC-BF44-B99C-EA72714BB05B}"/>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E1D3AEB3-0691-4D4F-BBBA-427A7986AFCC}"/>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625DEBE5-F738-824C-8F80-CDA912081318}"/>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DE746CEA-2427-BC42-A52A-F57980B60A3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4DF4284F-AC4F-8A45-ACCD-5037F1BFCB1F}"/>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E5E8E747-F749-DC43-8D54-228DFE307423}"/>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DC74D57C-563B-184B-B9D0-1A16607801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9929C943-4BE7-464F-AB7B-34B7F232DB40}"/>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60367DA8-A821-6D4D-9803-EDC1557DBC08}"/>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B2BD4299-2F44-8A45-9760-E988DE292F4E}"/>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70204376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EB1E28BF-1312-E94D-8E09-6079AF300987}"/>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3938DF68-A68A-984D-A46B-8BB0DEB82478}"/>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EC770B3F-0854-B24E-A8F8-4D066A5E436E}"/>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E257C3C4-64E1-A34B-8CC2-B05F810E0F21}"/>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C67DFF9D-063F-EA45-9017-7047E9AF235B}"/>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6A5C1980-DCF6-AC47-AA74-9C7EDB984AA5}"/>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63271152-FF43-954B-8BCC-3FCE39C6E655}"/>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56AFB293-BA72-4449-9436-63ECDAC7EB75}"/>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4AD4B5DE-B1CE-F847-B7B9-B9D4A3A1DDF0}"/>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A61C06BD-1CE0-634C-91FA-17B5419DACC9}"/>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308DF3ED-1283-E54B-B5B7-FD241B4ABE6F}"/>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DE612857-1898-9D43-A2E1-97F0098DFAE6}"/>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5AEA8791-ABDC-674D-8835-A7ECFD190455}"/>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01B1C8C4-8D1F-2142-84F3-3ACB9253D4A7}"/>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112E018A-51FF-0E49-A735-920AB5B94DF3}"/>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8F45E5ED-C796-104D-924F-FC6D18458E41}"/>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963984216"/>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6" name="组合 41">
            <a:extLst>
              <a:ext uri="{FF2B5EF4-FFF2-40B4-BE49-F238E27FC236}">
                <a16:creationId xmlns:a16="http://schemas.microsoft.com/office/drawing/2014/main" id="{755C7A76-5046-8641-ACE4-09EF1246643F}"/>
              </a:ext>
            </a:extLst>
          </p:cNvPr>
          <p:cNvGrpSpPr/>
          <p:nvPr userDrawn="1"/>
        </p:nvGrpSpPr>
        <p:grpSpPr>
          <a:xfrm>
            <a:off x="1" y="2202441"/>
            <a:ext cx="12192000" cy="2419703"/>
            <a:chOff x="170694" y="177982"/>
            <a:chExt cx="3936004" cy="781165"/>
          </a:xfrm>
        </p:grpSpPr>
        <p:sp>
          <p:nvSpPr>
            <p:cNvPr id="27" name="等腰三角形 43">
              <a:extLst>
                <a:ext uri="{FF2B5EF4-FFF2-40B4-BE49-F238E27FC236}">
                  <a16:creationId xmlns:a16="http://schemas.microsoft.com/office/drawing/2014/main" id="{3BEBFA79-94E6-2045-A1D6-60462CDB366A}"/>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8" name="等腰三角形 44">
              <a:extLst>
                <a:ext uri="{FF2B5EF4-FFF2-40B4-BE49-F238E27FC236}">
                  <a16:creationId xmlns:a16="http://schemas.microsoft.com/office/drawing/2014/main" id="{09C4FC3F-B8A5-2743-B10C-7617A20453C5}"/>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9" name="矩形 45">
              <a:extLst>
                <a:ext uri="{FF2B5EF4-FFF2-40B4-BE49-F238E27FC236}">
                  <a16:creationId xmlns:a16="http://schemas.microsoft.com/office/drawing/2014/main" id="{B16104AB-BCD1-A64A-9D6F-4FCF540B0C17}"/>
                </a:ext>
              </a:extLst>
            </p:cNvPr>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0" name="平行四边形 46">
              <a:extLst>
                <a:ext uri="{FF2B5EF4-FFF2-40B4-BE49-F238E27FC236}">
                  <a16:creationId xmlns:a16="http://schemas.microsoft.com/office/drawing/2014/main" id="{1E213C2F-22BA-C146-A37F-697AEDB17D95}"/>
                </a:ext>
              </a:extLst>
            </p:cNvPr>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1" name="文本框 6">
              <a:extLst>
                <a:ext uri="{FF2B5EF4-FFF2-40B4-BE49-F238E27FC236}">
                  <a16:creationId xmlns:a16="http://schemas.microsoft.com/office/drawing/2014/main" id="{C257CF24-5252-A74D-9C96-699BA460E0B7}"/>
                </a:ext>
              </a:extLst>
            </p:cNvPr>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2" name="组合 6">
            <a:extLst>
              <a:ext uri="{FF2B5EF4-FFF2-40B4-BE49-F238E27FC236}">
                <a16:creationId xmlns:a16="http://schemas.microsoft.com/office/drawing/2014/main" id="{A502A60C-2DDB-BC4D-9E7D-F01FA02324DC}"/>
              </a:ext>
            </a:extLst>
          </p:cNvPr>
          <p:cNvGrpSpPr/>
          <p:nvPr userDrawn="1"/>
        </p:nvGrpSpPr>
        <p:grpSpPr>
          <a:xfrm>
            <a:off x="7920203" y="1699760"/>
            <a:ext cx="576064" cy="577112"/>
            <a:chOff x="6084168" y="1274820"/>
            <a:chExt cx="432048" cy="432834"/>
          </a:xfrm>
        </p:grpSpPr>
        <p:sp>
          <p:nvSpPr>
            <p:cNvPr id="33" name="椭圆 22">
              <a:extLst>
                <a:ext uri="{FF2B5EF4-FFF2-40B4-BE49-F238E27FC236}">
                  <a16:creationId xmlns:a16="http://schemas.microsoft.com/office/drawing/2014/main" id="{34EE2AA9-BD74-214A-96B2-7EEA8D107FC7}"/>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4" name="Freeform 59">
              <a:extLst>
                <a:ext uri="{FF2B5EF4-FFF2-40B4-BE49-F238E27FC236}">
                  <a16:creationId xmlns:a16="http://schemas.microsoft.com/office/drawing/2014/main" id="{7E7CC5C8-4776-9549-AD1A-2E042E0E49B6}"/>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5" name="组合 7">
            <a:extLst>
              <a:ext uri="{FF2B5EF4-FFF2-40B4-BE49-F238E27FC236}">
                <a16:creationId xmlns:a16="http://schemas.microsoft.com/office/drawing/2014/main" id="{190D63BB-A6A8-0642-8B42-DAFEBD35C7E1}"/>
              </a:ext>
            </a:extLst>
          </p:cNvPr>
          <p:cNvGrpSpPr/>
          <p:nvPr userDrawn="1"/>
        </p:nvGrpSpPr>
        <p:grpSpPr>
          <a:xfrm>
            <a:off x="6192011" y="1700285"/>
            <a:ext cx="576064" cy="576064"/>
            <a:chOff x="4788024" y="1275213"/>
            <a:chExt cx="432048" cy="432048"/>
          </a:xfrm>
        </p:grpSpPr>
        <p:sp>
          <p:nvSpPr>
            <p:cNvPr id="36" name="椭圆 65">
              <a:extLst>
                <a:ext uri="{FF2B5EF4-FFF2-40B4-BE49-F238E27FC236}">
                  <a16:creationId xmlns:a16="http://schemas.microsoft.com/office/drawing/2014/main" id="{7CF0A5E1-7C60-6B4F-9D7D-CEDC76BC34A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7" name="Freeform 110">
              <a:extLst>
                <a:ext uri="{FF2B5EF4-FFF2-40B4-BE49-F238E27FC236}">
                  <a16:creationId xmlns:a16="http://schemas.microsoft.com/office/drawing/2014/main" id="{FED06B9D-16ED-414D-B3DD-0E4F7F8657EF}"/>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8" name="组合 8">
            <a:extLst>
              <a:ext uri="{FF2B5EF4-FFF2-40B4-BE49-F238E27FC236}">
                <a16:creationId xmlns:a16="http://schemas.microsoft.com/office/drawing/2014/main" id="{C8520B2E-72A1-5D41-841D-D720228BBAC6}"/>
              </a:ext>
            </a:extLst>
          </p:cNvPr>
          <p:cNvGrpSpPr/>
          <p:nvPr userDrawn="1"/>
        </p:nvGrpSpPr>
        <p:grpSpPr>
          <a:xfrm>
            <a:off x="7056108" y="1699760"/>
            <a:ext cx="577111" cy="577112"/>
            <a:chOff x="5436096" y="1274820"/>
            <a:chExt cx="432833" cy="432834"/>
          </a:xfrm>
        </p:grpSpPr>
        <p:sp>
          <p:nvSpPr>
            <p:cNvPr id="39" name="椭圆 16">
              <a:extLst>
                <a:ext uri="{FF2B5EF4-FFF2-40B4-BE49-F238E27FC236}">
                  <a16:creationId xmlns:a16="http://schemas.microsoft.com/office/drawing/2014/main" id="{F234D425-98B4-9B42-A480-5C78F444CC9D}"/>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0" name="Freeform 16">
              <a:extLst>
                <a:ext uri="{FF2B5EF4-FFF2-40B4-BE49-F238E27FC236}">
                  <a16:creationId xmlns:a16="http://schemas.microsoft.com/office/drawing/2014/main" id="{1DC53CE9-B552-4A48-9B11-7B95F57F7908}"/>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41" name="组合 9">
            <a:extLst>
              <a:ext uri="{FF2B5EF4-FFF2-40B4-BE49-F238E27FC236}">
                <a16:creationId xmlns:a16="http://schemas.microsoft.com/office/drawing/2014/main" id="{576C5852-DDB9-E344-AB1A-98246D583122}"/>
              </a:ext>
            </a:extLst>
          </p:cNvPr>
          <p:cNvGrpSpPr/>
          <p:nvPr userDrawn="1"/>
        </p:nvGrpSpPr>
        <p:grpSpPr>
          <a:xfrm>
            <a:off x="4463819" y="1699760"/>
            <a:ext cx="577111" cy="577112"/>
            <a:chOff x="3491880" y="1274820"/>
            <a:chExt cx="432833" cy="432834"/>
          </a:xfrm>
        </p:grpSpPr>
        <p:sp>
          <p:nvSpPr>
            <p:cNvPr id="43" name="椭圆 16">
              <a:extLst>
                <a:ext uri="{FF2B5EF4-FFF2-40B4-BE49-F238E27FC236}">
                  <a16:creationId xmlns:a16="http://schemas.microsoft.com/office/drawing/2014/main" id="{B31298F2-C9AA-BA4D-8577-C19FA70A3DD4}"/>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9" name="Freeform 75">
              <a:extLst>
                <a:ext uri="{FF2B5EF4-FFF2-40B4-BE49-F238E27FC236}">
                  <a16:creationId xmlns:a16="http://schemas.microsoft.com/office/drawing/2014/main" id="{2DB1C839-6F0B-A247-A9AA-B3AEFE600D41}"/>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50" name="组合 11">
            <a:extLst>
              <a:ext uri="{FF2B5EF4-FFF2-40B4-BE49-F238E27FC236}">
                <a16:creationId xmlns:a16="http://schemas.microsoft.com/office/drawing/2014/main" id="{7F7DE4F8-55F1-FB45-8348-2A2004DD6ED8}"/>
              </a:ext>
            </a:extLst>
          </p:cNvPr>
          <p:cNvGrpSpPr/>
          <p:nvPr userDrawn="1"/>
        </p:nvGrpSpPr>
        <p:grpSpPr>
          <a:xfrm>
            <a:off x="5327916" y="1699760"/>
            <a:ext cx="577111" cy="577112"/>
            <a:chOff x="4139952" y="1274820"/>
            <a:chExt cx="432833" cy="432834"/>
          </a:xfrm>
        </p:grpSpPr>
        <p:sp>
          <p:nvSpPr>
            <p:cNvPr id="51" name="椭圆 16">
              <a:extLst>
                <a:ext uri="{FF2B5EF4-FFF2-40B4-BE49-F238E27FC236}">
                  <a16:creationId xmlns:a16="http://schemas.microsoft.com/office/drawing/2014/main" id="{863CB44B-6A92-C44A-871B-D803D10DCA68}"/>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52" name="Freeform 84">
              <a:extLst>
                <a:ext uri="{FF2B5EF4-FFF2-40B4-BE49-F238E27FC236}">
                  <a16:creationId xmlns:a16="http://schemas.microsoft.com/office/drawing/2014/main" id="{94DCDEF5-720B-8545-BC10-9AF1CE41BAC5}"/>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296247711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a:cxnSpLocks/>
          </p:cNvCxnSpPr>
          <p:nvPr/>
        </p:nvCxnSpPr>
        <p:spPr>
          <a:xfrm>
            <a:off x="1007435" y="833864"/>
            <a:ext cx="1011076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7C5909A2-51B4-2A41-A1F3-F36BDAFFE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203" y="36516"/>
            <a:ext cx="1043915" cy="10287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6">
            <a:extLst>
              <a:ext uri="{FF2B5EF4-FFF2-40B4-BE49-F238E27FC236}">
                <a16:creationId xmlns:a16="http://schemas.microsoft.com/office/drawing/2014/main" id="{5576C534-5B3B-F842-AD69-92AF44ACD245}"/>
              </a:ext>
            </a:extLst>
          </p:cNvPr>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7">
            <a:extLst>
              <a:ext uri="{FF2B5EF4-FFF2-40B4-BE49-F238E27FC236}">
                <a16:creationId xmlns:a16="http://schemas.microsoft.com/office/drawing/2014/main" id="{72DAC572-D114-844F-B942-1EF11CA0510F}"/>
              </a:ext>
            </a:extLst>
          </p:cNvPr>
          <p:cNvGrpSpPr/>
          <p:nvPr userDrawn="1"/>
        </p:nvGrpSpPr>
        <p:grpSpPr bwMode="auto">
          <a:xfrm>
            <a:off x="431371" y="390528"/>
            <a:ext cx="520496" cy="274638"/>
            <a:chOff x="0" y="0"/>
            <a:chExt cx="1041399" cy="549275"/>
          </a:xfrm>
        </p:grpSpPr>
        <p:sp>
          <p:nvSpPr>
            <p:cNvPr id="16" name="Freeform 16">
              <a:extLst>
                <a:ext uri="{FF2B5EF4-FFF2-40B4-BE49-F238E27FC236}">
                  <a16:creationId xmlns:a16="http://schemas.microsoft.com/office/drawing/2014/main" id="{F1F98AB0-AF17-654C-B0C5-A618062CBFA2}"/>
                </a:ext>
              </a:extLst>
            </p:cNvPr>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a:extLst>
                <a:ext uri="{FF2B5EF4-FFF2-40B4-BE49-F238E27FC236}">
                  <a16:creationId xmlns:a16="http://schemas.microsoft.com/office/drawing/2014/main" id="{3DCFFA76-2147-CA41-8220-1973273811E8}"/>
                </a:ext>
              </a:extLst>
            </p:cNvPr>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a:extLst>
                <a:ext uri="{FF2B5EF4-FFF2-40B4-BE49-F238E27FC236}">
                  <a16:creationId xmlns:a16="http://schemas.microsoft.com/office/drawing/2014/main" id="{B1AF4089-DCD5-244D-8C28-164E33ADA551}"/>
                </a:ext>
              </a:extLst>
            </p:cNvPr>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 name="矩形 5">
            <a:extLst>
              <a:ext uri="{FF2B5EF4-FFF2-40B4-BE49-F238E27FC236}">
                <a16:creationId xmlns:a16="http://schemas.microsoft.com/office/drawing/2014/main" id="{617B5F23-E098-4341-B7F5-BBF9EB2E790E}"/>
              </a:ext>
            </a:extLst>
          </p:cNvPr>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3">
            <a:extLst>
              <a:ext uri="{FF2B5EF4-FFF2-40B4-BE49-F238E27FC236}">
                <a16:creationId xmlns:a16="http://schemas.microsoft.com/office/drawing/2014/main" id="{81A0F86C-5799-1844-9FC6-1903EC2F2EC5}"/>
              </a:ext>
            </a:extLst>
          </p:cNvPr>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93937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143071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419893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32611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38239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21714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80510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60714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2022/4/20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09768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2022/4/20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46150812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60" r:id="rId18"/>
    <p:sldLayoutId id="2147483661" r:id="rId19"/>
    <p:sldLayoutId id="2147483662" r:id="rId20"/>
    <p:sldLayoutId id="2147483663" r:id="rId21"/>
    <p:sldLayoutId id="214748366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6.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7.xml"/><Relationship Id="rId1" Type="http://schemas.openxmlformats.org/officeDocument/2006/relationships/tags" Target="../tags/tag112.xml"/><Relationship Id="rId5" Type="http://schemas.openxmlformats.org/officeDocument/2006/relationships/image" Target="../media/image34.png"/><Relationship Id="rId4" Type="http://schemas.openxmlformats.org/officeDocument/2006/relationships/image" Target="../media/image33.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7.xml"/><Relationship Id="rId1" Type="http://schemas.openxmlformats.org/officeDocument/2006/relationships/tags" Target="../tags/tag115.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7.xml"/><Relationship Id="rId1" Type="http://schemas.openxmlformats.org/officeDocument/2006/relationships/tags" Target="../tags/tag116.xml"/><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1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1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6.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9.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20.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2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0.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4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44.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5.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46.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47.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48.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49.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5.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54.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55.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tags" Target="../tags/tag56.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57.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59.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6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63.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tags" Target="../tags/tag64.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65.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66.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6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68.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69.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70.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7.xml"/><Relationship Id="rId1" Type="http://schemas.openxmlformats.org/officeDocument/2006/relationships/tags" Target="../tags/tag71.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tags" Target="../tags/tag7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tags" Target="../tags/tag73.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2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7.xml"/><Relationship Id="rId1" Type="http://schemas.openxmlformats.org/officeDocument/2006/relationships/tags" Target="../tags/tag75.xml"/><Relationship Id="rId4" Type="http://schemas.openxmlformats.org/officeDocument/2006/relationships/image" Target="../media/image26.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4.png"/><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4.png"/><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7.xml"/><Relationship Id="rId1" Type="http://schemas.openxmlformats.org/officeDocument/2006/relationships/tags" Target="../tags/tag86.xml"/><Relationship Id="rId5" Type="http://schemas.openxmlformats.org/officeDocument/2006/relationships/image" Target="../media/image28.svg"/><Relationship Id="rId4" Type="http://schemas.openxmlformats.org/officeDocument/2006/relationships/image" Target="../media/image27.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4.png"/><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4.png"/><Relationship Id="rId4"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4.png"/><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5.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7.xml"/><Relationship Id="rId1" Type="http://schemas.openxmlformats.org/officeDocument/2006/relationships/tags" Target="../tags/tag103.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tags" Target="../tags/tag104.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105.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0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7.xml"/><Relationship Id="rId1" Type="http://schemas.openxmlformats.org/officeDocument/2006/relationships/tags" Target="../tags/tag10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108.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09.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7.xml"/><Relationship Id="rId1" Type="http://schemas.openxmlformats.org/officeDocument/2006/relationships/tags" Target="../tags/tag110.xml"/><Relationship Id="rId5" Type="http://schemas.openxmlformats.org/officeDocument/2006/relationships/image" Target="../media/image30.png"/><Relationship Id="rId4" Type="http://schemas.openxmlformats.org/officeDocument/2006/relationships/image" Target="../media/image29.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7.xml"/><Relationship Id="rId1" Type="http://schemas.openxmlformats.org/officeDocument/2006/relationships/tags" Target="../tags/tag111.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374900" y="3025140"/>
            <a:ext cx="7673975" cy="706755"/>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13</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Spring</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MVC</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的高级功能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的配置文件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中使用</a:t>
            </a:r>
            <a:r>
              <a:rPr lang="en-US" altLang="zh-CN" dirty="0" err="1">
                <a:solidFill>
                  <a:srgbClr val="595959"/>
                </a:solidFill>
                <a:latin typeface="微软雅黑" panose="020B0503020204020204" pitchFamily="34" charset="-122"/>
                <a:ea typeface="微软雅黑" panose="020B0503020204020204" pitchFamily="34" charset="-122"/>
                <a:cs typeface="+mn-ea"/>
              </a:rPr>
              <a:t>SimpleMappingExceptionResolver</a:t>
            </a:r>
            <a:r>
              <a:rPr lang="zh-CN" altLang="zh-CN" dirty="0">
                <a:solidFill>
                  <a:srgbClr val="595959"/>
                </a:solidFill>
                <a:latin typeface="微软雅黑" panose="020B0503020204020204" pitchFamily="34" charset="-122"/>
                <a:ea typeface="微软雅黑" panose="020B0503020204020204" pitchFamily="34" charset="-122"/>
                <a:cs typeface="+mn-ea"/>
              </a:rPr>
              <a:t>指定异常和异常处理页面的映射关系</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配置如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00251" y="2743200"/>
            <a:ext cx="8389620" cy="3372783"/>
          </a:xfrm>
          <a:prstGeom prst="rect">
            <a:avLst/>
          </a:prstGeom>
        </p:spPr>
      </p:pic>
      <p:sp>
        <p:nvSpPr>
          <p:cNvPr id="4" name="矩形 3"/>
          <p:cNvSpPr/>
          <p:nvPr/>
        </p:nvSpPr>
        <p:spPr>
          <a:xfrm>
            <a:off x="2188213" y="2699766"/>
            <a:ext cx="8155127"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配置静态资源的访问映射，此配置中的文件，将不被前端控制器拦截</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mvc:resources</a:t>
            </a:r>
            <a:r>
              <a:rPr lang="en-US" altLang="zh-CN" sz="1600" dirty="0">
                <a:solidFill>
                  <a:srgbClr val="595959"/>
                </a:solidFill>
                <a:latin typeface="微软雅黑" panose="020B0503020204020204" pitchFamily="34" charset="-122"/>
                <a:ea typeface="微软雅黑" panose="020B0503020204020204" pitchFamily="34" charset="-122"/>
                <a:cs typeface="+mn-ea"/>
              </a:rPr>
              <a:t> mapping="/</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 location="/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注入</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SimpleMappingExceptionResolver</a:t>
            </a:r>
            <a:r>
              <a:rPr lang="en-US" altLang="zh-CN" sz="1600" dirty="0">
                <a:solidFill>
                  <a:srgbClr val="595959"/>
                </a:solidFill>
                <a:latin typeface="微软雅黑" panose="020B0503020204020204" pitchFamily="34" charset="-122"/>
                <a:ea typeface="微软雅黑" panose="020B0503020204020204" pitchFamily="34" charset="-122"/>
                <a:cs typeface="+mn-ea"/>
              </a:rPr>
              <a:t>--&gt;&lt;bean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"org.springframework.web.servlet.handler.SimpleMappingExceptionResolver"&gt;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定义特殊处理的异常，类名或完全路径名作为</a:t>
            </a:r>
            <a:r>
              <a:rPr lang="en-US" altLang="zh-CN" sz="1600" dirty="0">
                <a:solidFill>
                  <a:srgbClr val="595959"/>
                </a:solidFill>
                <a:latin typeface="微软雅黑" panose="020B0503020204020204" pitchFamily="34" charset="-122"/>
                <a:ea typeface="微软雅黑" panose="020B0503020204020204" pitchFamily="34" charset="-122"/>
                <a:cs typeface="+mn-ea"/>
              </a:rPr>
              <a:t>key</a:t>
            </a:r>
            <a:r>
              <a:rPr lang="zh-CN" altLang="zh-CN" sz="1600" dirty="0">
                <a:solidFill>
                  <a:srgbClr val="595959"/>
                </a:solidFill>
                <a:latin typeface="微软雅黑" panose="020B0503020204020204" pitchFamily="34" charset="-122"/>
                <a:ea typeface="微软雅黑" panose="020B0503020204020204" pitchFamily="34" charset="-122"/>
                <a:cs typeface="+mn-ea"/>
              </a:rPr>
              <a:t>，对应的异常页面名作为值</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exceptionMappings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&lt;props&gt;&lt;prop key="</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java.lang.NullPointerException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nullPointerExp.jsp</a:t>
            </a:r>
            <a:r>
              <a:rPr lang="en-US" altLang="zh-CN" sz="1600" dirty="0">
                <a:solidFill>
                  <a:srgbClr val="595959"/>
                </a:solidFill>
                <a:latin typeface="微软雅黑" panose="020B0503020204020204" pitchFamily="34" charset="-122"/>
                <a:ea typeface="微软雅黑" panose="020B0503020204020204" pitchFamily="34" charset="-122"/>
                <a:cs typeface="+mn-ea"/>
              </a:rPr>
              <a:t>&lt;/prop&gt;&lt;prop key="</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IOExp.jsp</a:t>
            </a:r>
            <a:r>
              <a:rPr lang="en-US" altLang="zh-CN" sz="1600" dirty="0">
                <a:solidFill>
                  <a:srgbClr val="595959"/>
                </a:solidFill>
                <a:latin typeface="微软雅黑" panose="020B0503020204020204" pitchFamily="34" charset="-122"/>
                <a:ea typeface="微软雅黑" panose="020B0503020204020204" pitchFamily="34" charset="-122"/>
                <a:cs typeface="+mn-ea"/>
              </a:rPr>
              <a:t>&lt;/prop&gt;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&lt;/props&gt;&lt;/property&gt;&lt;/bean&gt;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1" name="1"/>
          <p:cNvSpPr txBox="1"/>
          <p:nvPr>
            <p:custDataLst>
              <p:tags r:id="rId1"/>
            </p:custDataLst>
          </p:nvPr>
        </p:nvSpPr>
        <p:spPr>
          <a:xfrm>
            <a:off x="2863572" y="980074"/>
            <a:ext cx="8485746" cy="383095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1369B2"/>
                </a:solidFill>
                <a:latin typeface="微软雅黑" panose="020B0503020204020204" pitchFamily="34" charset="-122"/>
                <a:ea typeface="微软雅黑" panose="020B0503020204020204" pitchFamily="34" charset="-122"/>
                <a:cs typeface="+mn-ea"/>
              </a:rPr>
              <a:t>fileupload.jsp</a:t>
            </a:r>
            <a:r>
              <a:rPr lang="zh-CN" altLang="zh-CN" dirty="0">
                <a:solidFill>
                  <a:srgbClr val="1369B2"/>
                </a:solidFill>
                <a:latin typeface="微软雅黑" panose="020B0503020204020204" pitchFamily="34" charset="-122"/>
                <a:ea typeface="微软雅黑" panose="020B0503020204020204" pitchFamily="34" charset="-122"/>
                <a:cs typeface="+mn-ea"/>
              </a:rPr>
              <a:t>页面显示效果图</a:t>
            </a:r>
            <a:r>
              <a:rPr lang="zh-CN" altLang="zh-CN" dirty="0">
                <a:solidFill>
                  <a:srgbClr val="595959"/>
                </a:solidFill>
                <a:latin typeface="微软雅黑" panose="020B0503020204020204" pitchFamily="34" charset="-122"/>
                <a:ea typeface="微软雅黑" panose="020B0503020204020204" pitchFamily="34" charset="-122"/>
                <a:cs typeface="+mn-ea"/>
              </a:rPr>
              <a:t>中，“浏览</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”按钮后面显示选择了</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个文件。单击“提交”按钮向服务端发送上传请求，</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zh-CN" dirty="0"/>
              <a:t>。</a:t>
            </a: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图中，左侧栏显示文件上传成功信息，右侧的栏中展示了刚上传成功的文件列表。此时，项目</a:t>
            </a:r>
            <a:r>
              <a:rPr lang="en-US" altLang="zh-CN" dirty="0">
                <a:solidFill>
                  <a:srgbClr val="595959"/>
                </a:solidFill>
                <a:latin typeface="微软雅黑" panose="020B0503020204020204" pitchFamily="34" charset="-122"/>
                <a:ea typeface="微软雅黑" panose="020B0503020204020204" pitchFamily="34" charset="-122"/>
                <a:cs typeface="+mn-ea"/>
              </a:rPr>
              <a:t>files</a:t>
            </a:r>
            <a:r>
              <a:rPr lang="zh-CN" altLang="zh-CN" dirty="0">
                <a:solidFill>
                  <a:srgbClr val="595959"/>
                </a:solidFill>
                <a:latin typeface="微软雅黑" panose="020B0503020204020204" pitchFamily="34" charset="-122"/>
                <a:ea typeface="微软雅黑" panose="020B0503020204020204" pitchFamily="34" charset="-122"/>
                <a:cs typeface="+mn-ea"/>
              </a:rPr>
              <a:t>文件夹下的内容如图所示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p:cNvPicPr/>
          <p:nvPr/>
        </p:nvPicPr>
        <p:blipFill>
          <a:blip r:embed="rId4"/>
          <a:stretch>
            <a:fillRect/>
          </a:stretch>
        </p:blipFill>
        <p:spPr>
          <a:xfrm>
            <a:off x="4217352" y="2423160"/>
            <a:ext cx="3757295" cy="1501457"/>
          </a:xfrm>
          <a:prstGeom prst="rect">
            <a:avLst/>
          </a:prstGeom>
          <a:noFill/>
          <a:ln>
            <a:noFill/>
          </a:ln>
        </p:spPr>
      </p:pic>
      <p:pic>
        <p:nvPicPr>
          <p:cNvPr id="15" name="图片 14"/>
          <p:cNvPicPr/>
          <p:nvPr/>
        </p:nvPicPr>
        <p:blipFill>
          <a:blip r:embed="rId5"/>
          <a:stretch>
            <a:fillRect/>
          </a:stretch>
        </p:blipFill>
        <p:spPr>
          <a:xfrm>
            <a:off x="4444999" y="4804410"/>
            <a:ext cx="3061017" cy="15925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30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649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中文乱码问题</a:t>
            </a:r>
          </a:p>
        </p:txBody>
      </p:sp>
      <p:sp>
        <p:nvSpPr>
          <p:cNvPr id="11" name="Title 1"/>
          <p:cNvSpPr txBox="1"/>
          <p:nvPr/>
        </p:nvSpPr>
        <p:spPr>
          <a:xfrm>
            <a:off x="1143838" y="266933"/>
            <a:ext cx="45368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在实现文件下载的功能时，还需要注意文件中文名称的乱码问题。在使用</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设置参数信息时，如果</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中设置的文件名称出现中文字符，需要针对不同的浏览器设置不同的编码方式。目前</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支持的编码方式有</a:t>
            </a:r>
            <a:r>
              <a:rPr lang="en-US" altLang="zh-CN" dirty="0" err="1">
                <a:solidFill>
                  <a:srgbClr val="595959"/>
                </a:solidFill>
                <a:latin typeface="微软雅黑" panose="020B0503020204020204" pitchFamily="34" charset="-122"/>
              </a:rPr>
              <a:t>UrlEncode</a:t>
            </a:r>
            <a:r>
              <a:rPr lang="zh-CN" altLang="zh-CN" dirty="0">
                <a:solidFill>
                  <a:srgbClr val="595959"/>
                </a:solidFill>
                <a:latin typeface="微软雅黑" panose="020B0503020204020204" pitchFamily="34" charset="-122"/>
              </a:rPr>
              <a:t>编码、</a:t>
            </a:r>
            <a:r>
              <a:rPr lang="en-US" altLang="zh-CN" dirty="0">
                <a:solidFill>
                  <a:srgbClr val="595959"/>
                </a:solidFill>
                <a:latin typeface="微软雅黑" panose="020B0503020204020204" pitchFamily="34" charset="-122"/>
              </a:rPr>
              <a:t>Base64</a:t>
            </a:r>
            <a:r>
              <a:rPr lang="zh-CN" altLang="zh-CN" dirty="0">
                <a:solidFill>
                  <a:srgbClr val="595959"/>
                </a:solidFill>
                <a:latin typeface="微软雅黑" panose="020B0503020204020204" pitchFamily="34" charset="-122"/>
              </a:rPr>
              <a:t>编码、</a:t>
            </a:r>
            <a:r>
              <a:rPr lang="en-US" altLang="zh-CN" dirty="0">
                <a:solidFill>
                  <a:srgbClr val="595959"/>
                </a:solidFill>
                <a:latin typeface="微软雅黑" panose="020B0503020204020204" pitchFamily="34" charset="-122"/>
              </a:rPr>
              <a:t>RFC2231</a:t>
            </a:r>
            <a:r>
              <a:rPr lang="zh-CN" altLang="zh-CN" dirty="0">
                <a:solidFill>
                  <a:srgbClr val="595959"/>
                </a:solidFill>
                <a:latin typeface="微软雅黑" panose="020B0503020204020204" pitchFamily="34" charset="-122"/>
              </a:rPr>
              <a:t>编码和</a:t>
            </a:r>
            <a:r>
              <a:rPr lang="en-US" altLang="zh-CN" dirty="0">
                <a:solidFill>
                  <a:srgbClr val="595959"/>
                </a:solidFill>
                <a:latin typeface="微软雅黑" panose="020B0503020204020204" pitchFamily="34" charset="-122"/>
              </a:rPr>
              <a:t>ISO</a:t>
            </a:r>
            <a:r>
              <a:rPr lang="zh-CN" altLang="zh-CN" dirty="0">
                <a:solidFill>
                  <a:srgbClr val="595959"/>
                </a:solidFill>
                <a:latin typeface="微软雅黑" panose="020B0503020204020204" pitchFamily="34" charset="-122"/>
              </a:rPr>
              <a:t>编码。本案例不对全部浏览器的编码方式进行设置，只对</a:t>
            </a:r>
            <a:r>
              <a:rPr lang="en-US" altLang="zh-CN" dirty="0" err="1">
                <a:solidFill>
                  <a:srgbClr val="595959"/>
                </a:solidFill>
                <a:latin typeface="微软雅黑" panose="020B0503020204020204" pitchFamily="34" charset="-122"/>
              </a:rPr>
              <a:t>FireFox</a:t>
            </a:r>
            <a:r>
              <a:rPr lang="zh-CN" altLang="zh-CN" dirty="0">
                <a:solidFill>
                  <a:srgbClr val="595959"/>
                </a:solidFill>
                <a:latin typeface="微软雅黑" panose="020B0503020204020204" pitchFamily="34" charset="-122"/>
              </a:rPr>
              <a:t>浏览器和非</a:t>
            </a:r>
            <a:r>
              <a:rPr lang="en-US" altLang="zh-CN" dirty="0" err="1">
                <a:solidFill>
                  <a:srgbClr val="595959"/>
                </a:solidFill>
                <a:latin typeface="微软雅黑" panose="020B0503020204020204" pitchFamily="34" charset="-122"/>
              </a:rPr>
              <a:t>FireFox</a:t>
            </a:r>
            <a:r>
              <a:rPr lang="zh-CN" altLang="zh-CN" dirty="0">
                <a:solidFill>
                  <a:srgbClr val="595959"/>
                </a:solidFill>
                <a:latin typeface="微软雅黑" panose="020B0503020204020204" pitchFamily="34" charset="-122"/>
              </a:rPr>
              <a:t>浏览器（如</a:t>
            </a:r>
            <a:r>
              <a:rPr lang="en-US" altLang="zh-CN" dirty="0">
                <a:solidFill>
                  <a:srgbClr val="595959"/>
                </a:solidFill>
                <a:latin typeface="微软雅黑" panose="020B0503020204020204" pitchFamily="34" charset="-122"/>
              </a:rPr>
              <a:t>IE</a:t>
            </a:r>
            <a:r>
              <a:rPr lang="zh-CN" altLang="zh-CN" dirty="0">
                <a:solidFill>
                  <a:srgbClr val="595959"/>
                </a:solidFill>
                <a:latin typeface="微软雅黑" panose="020B0503020204020204" pitchFamily="34" charset="-122"/>
              </a:rPr>
              <a:t>）分别进行编码设置。 </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在文件</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FileController.java</a:t>
            </a:r>
            <a:r>
              <a:rPr lang="zh-CN" altLang="zh-CN" dirty="0">
                <a:solidFill>
                  <a:srgbClr val="595959"/>
                </a:solidFill>
                <a:latin typeface="微软雅黑" panose="020B0503020204020204" pitchFamily="34" charset="-122"/>
                <a:ea typeface="微软雅黑" panose="020B0503020204020204" pitchFamily="34" charset="-122"/>
                <a:cs typeface="+mn-ea"/>
              </a:rPr>
              <a:t>中新增一个方法</a:t>
            </a:r>
            <a:r>
              <a:rPr lang="en-US" altLang="zh-CN" dirty="0" err="1">
                <a:solidFill>
                  <a:srgbClr val="595959"/>
                </a:solidFill>
                <a:latin typeface="微软雅黑" panose="020B0503020204020204" pitchFamily="34" charset="-122"/>
                <a:ea typeface="微软雅黑" panose="020B0503020204020204" pitchFamily="34" charset="-122"/>
                <a:cs typeface="+mn-ea"/>
              </a:rPr>
              <a:t>getFilename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，根据浏览器进行编码设置，并返回编码后的文件名</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新增一个方法</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fileDownload</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，用于下载文件。方法</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getFilename</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的核心代码如下。</a:t>
            </a:r>
          </a:p>
        </p:txBody>
      </p:sp>
      <p:pic>
        <p:nvPicPr>
          <p:cNvPr id="12" name="图片 11"/>
          <p:cNvPicPr>
            <a:picLocks noChangeAspect="1"/>
          </p:cNvPicPr>
          <p:nvPr/>
        </p:nvPicPr>
        <p:blipFill>
          <a:blip r:embed="rId4"/>
          <a:stretch>
            <a:fillRect/>
          </a:stretch>
        </p:blipFill>
        <p:spPr>
          <a:xfrm>
            <a:off x="2274571" y="2617470"/>
            <a:ext cx="7680959" cy="3603421"/>
          </a:xfrm>
          <a:prstGeom prst="rect">
            <a:avLst/>
          </a:prstGeom>
        </p:spPr>
      </p:pic>
      <p:sp>
        <p:nvSpPr>
          <p:cNvPr id="4" name="矩形 3"/>
          <p:cNvSpPr/>
          <p:nvPr/>
        </p:nvSpPr>
        <p:spPr>
          <a:xfrm>
            <a:off x="2623569" y="2542634"/>
            <a:ext cx="832637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filename)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BASE64Encoder base64Encoder = new BASE64Encoder();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agent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request.getHeader</a:t>
            </a:r>
            <a:r>
              <a:rPr lang="en-US" altLang="zh-CN" sz="1600" dirty="0">
                <a:solidFill>
                  <a:srgbClr val="595959"/>
                </a:solidFill>
                <a:latin typeface="微软雅黑" panose="020B0503020204020204" pitchFamily="34" charset="-122"/>
                <a:ea typeface="微软雅黑" panose="020B0503020204020204" pitchFamily="34" charset="-122"/>
                <a:cs typeface="+mn-ea"/>
              </a:rPr>
              <a:t>("User-Agent");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 (</a:t>
            </a:r>
            <a:r>
              <a:rPr lang="en-US" altLang="zh-CN" sz="1600" dirty="0" err="1">
                <a:solidFill>
                  <a:srgbClr val="595959"/>
                </a:solidFill>
                <a:latin typeface="微软雅黑" panose="020B0503020204020204" pitchFamily="34" charset="-122"/>
                <a:ea typeface="微软雅黑" panose="020B0503020204020204" pitchFamily="34" charset="-122"/>
                <a:cs typeface="+mn-ea"/>
              </a:rPr>
              <a:t>agent.contains</a:t>
            </a:r>
            <a:r>
              <a:rPr lang="en-US" altLang="zh-CN" sz="1600" dirty="0">
                <a:solidFill>
                  <a:srgbClr val="595959"/>
                </a:solidFill>
                <a:latin typeface="微软雅黑" panose="020B0503020204020204" pitchFamily="34" charset="-122"/>
                <a:ea typeface="微软雅黑" panose="020B0503020204020204" pitchFamily="34" charset="-122"/>
                <a:cs typeface="+mn-ea"/>
              </a:rPr>
              <a:t>("Firefox")) {// </a:t>
            </a:r>
            <a:r>
              <a:rPr lang="zh-CN" altLang="zh-CN" sz="1600" dirty="0">
                <a:solidFill>
                  <a:srgbClr val="595959"/>
                </a:solidFill>
                <a:latin typeface="微软雅黑" panose="020B0503020204020204" pitchFamily="34" charset="-122"/>
                <a:ea typeface="微软雅黑" panose="020B0503020204020204" pitchFamily="34" charset="-122"/>
                <a:cs typeface="+mn-ea"/>
              </a:rPr>
              <a:t>火狐浏览器</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filename = "=?UTF-8?B?" + new String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(base64Encoder.encode(</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filename.getBytes</a:t>
            </a:r>
            <a:r>
              <a:rPr lang="en-US" altLang="zh-CN" sz="1600" dirty="0">
                <a:solidFill>
                  <a:srgbClr val="595959"/>
                </a:solidFill>
                <a:latin typeface="微软雅黑" panose="020B0503020204020204" pitchFamily="34" charset="-122"/>
                <a:ea typeface="微软雅黑" panose="020B0503020204020204" pitchFamily="34" charset="-122"/>
                <a:cs typeface="+mn-ea"/>
              </a:rPr>
              <a:t>("UTF-8")))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else {// IE</a:t>
            </a:r>
            <a:r>
              <a:rPr lang="zh-CN" altLang="zh-CN" sz="1600" dirty="0">
                <a:solidFill>
                  <a:srgbClr val="595959"/>
                </a:solidFill>
                <a:latin typeface="微软雅黑" panose="020B0503020204020204" pitchFamily="34" charset="-122"/>
                <a:ea typeface="微软雅黑" panose="020B0503020204020204" pitchFamily="34" charset="-122"/>
                <a:cs typeface="+mn-ea"/>
              </a:rPr>
              <a:t>及其他浏览器</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URLEncoder.encode</a:t>
            </a:r>
            <a:r>
              <a:rPr lang="en-US" altLang="zh-CN" sz="1600" dirty="0">
                <a:solidFill>
                  <a:srgbClr val="595959"/>
                </a:solidFill>
                <a:latin typeface="微软雅黑" panose="020B0503020204020204" pitchFamily="34" charset="-122"/>
                <a:ea typeface="微软雅黑" panose="020B0503020204020204" pitchFamily="34" charset="-122"/>
                <a:cs typeface="+mn-ea"/>
              </a:rPr>
              <a:t>(filename, "UTF-8");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filename;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p>
        </p:txBody>
      </p:sp>
      <p:sp>
        <p:nvSpPr>
          <p:cNvPr id="11" name="1"/>
          <p:cNvSpPr txBox="1"/>
          <p:nvPr>
            <p:custDataLst>
              <p:tags r:id="rId1"/>
            </p:custDataLst>
          </p:nvPr>
        </p:nvSpPr>
        <p:spPr>
          <a:xfrm>
            <a:off x="2863572" y="980074"/>
            <a:ext cx="8485746" cy="42462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项目，单击</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7</a:t>
            </a:r>
            <a:r>
              <a:rPr lang="zh-CN" altLang="en-US" dirty="0">
                <a:solidFill>
                  <a:srgbClr val="595959"/>
                </a:solidFill>
                <a:latin typeface="微软雅黑" panose="020B0503020204020204" pitchFamily="34" charset="-122"/>
                <a:ea typeface="微软雅黑" panose="020B0503020204020204" pitchFamily="34" charset="-122"/>
                <a:cs typeface="+mn-ea"/>
              </a:rPr>
              <a:t>中的</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页面显示效果图所示的“</a:t>
            </a:r>
            <a:r>
              <a:rPr lang="en-US" altLang="zh-CN" dirty="0" err="1">
                <a:solidFill>
                  <a:srgbClr val="595959"/>
                </a:solidFill>
                <a:latin typeface="微软雅黑" panose="020B0503020204020204" pitchFamily="34" charset="-122"/>
                <a:ea typeface="微软雅黑" panose="020B0503020204020204" pitchFamily="34" charset="-122"/>
                <a:cs typeface="+mn-ea"/>
              </a:rPr>
              <a:t>SpringBoot</a:t>
            </a:r>
            <a:r>
              <a:rPr lang="zh-CN" altLang="zh-CN" dirty="0">
                <a:solidFill>
                  <a:srgbClr val="595959"/>
                </a:solidFill>
                <a:latin typeface="微软雅黑" panose="020B0503020204020204" pitchFamily="34" charset="-122"/>
                <a:ea typeface="微软雅黑" panose="020B0503020204020204" pitchFamily="34" charset="-122"/>
                <a:cs typeface="+mn-ea"/>
              </a:rPr>
              <a:t>企业级开发教程</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png</a:t>
            </a:r>
            <a:r>
              <a:rPr lang="zh-CN" altLang="zh-CN" dirty="0">
                <a:solidFill>
                  <a:srgbClr val="595959"/>
                </a:solidFill>
                <a:latin typeface="微软雅黑" panose="020B0503020204020204" pitchFamily="34" charset="-122"/>
                <a:ea typeface="微软雅黑" panose="020B0503020204020204" pitchFamily="34" charset="-122"/>
                <a:cs typeface="+mn-ea"/>
              </a:rPr>
              <a:t>”超链接，弹出下载对话框，具体如图所示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图中，可以选择“打开，通过</a:t>
            </a:r>
            <a:r>
              <a:rPr lang="en-US" altLang="zh-CN" dirty="0">
                <a:solidFill>
                  <a:srgbClr val="595959"/>
                </a:solidFill>
                <a:latin typeface="微软雅黑" panose="020B0503020204020204" pitchFamily="34" charset="-122"/>
                <a:ea typeface="微软雅黑" panose="020B0503020204020204" pitchFamily="34" charset="-122"/>
                <a:cs typeface="+mn-ea"/>
              </a:rPr>
              <a:t>(O)</a:t>
            </a:r>
            <a:r>
              <a:rPr lang="zh-CN" altLang="zh-CN" dirty="0">
                <a:solidFill>
                  <a:srgbClr val="595959"/>
                </a:solidFill>
                <a:latin typeface="微软雅黑" panose="020B0503020204020204" pitchFamily="34" charset="-122"/>
                <a:ea typeface="微软雅黑" panose="020B0503020204020204" pitchFamily="34" charset="-122"/>
                <a:cs typeface="+mn-ea"/>
              </a:rPr>
              <a:t>”单选按钮，然后单击对话框的“确定”按钮直接打开下载文件。也可以选择“保存文件</a:t>
            </a:r>
            <a:r>
              <a:rPr lang="en-US" altLang="zh-CN" dirty="0">
                <a:solidFill>
                  <a:srgbClr val="595959"/>
                </a:solidFill>
                <a:latin typeface="微软雅黑" panose="020B0503020204020204" pitchFamily="34" charset="-122"/>
                <a:ea typeface="微软雅黑" panose="020B0503020204020204" pitchFamily="34" charset="-122"/>
                <a:cs typeface="+mn-ea"/>
              </a:rPr>
              <a:t>(S)</a:t>
            </a:r>
            <a:r>
              <a:rPr lang="zh-CN" altLang="zh-CN" dirty="0">
                <a:solidFill>
                  <a:srgbClr val="595959"/>
                </a:solidFill>
                <a:latin typeface="微软雅黑" panose="020B0503020204020204" pitchFamily="34" charset="-122"/>
                <a:ea typeface="微软雅黑" panose="020B0503020204020204" pitchFamily="34" charset="-122"/>
                <a:cs typeface="+mn-ea"/>
              </a:rPr>
              <a:t>”单选按钮，然后单击对话框的“确定”按钮进行下载文件的保存。至此，文件上传和下载案例全部完成</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4"/>
          <a:stretch>
            <a:fillRect/>
          </a:stretch>
        </p:blipFill>
        <p:spPr>
          <a:xfrm>
            <a:off x="3810317" y="2012305"/>
            <a:ext cx="4003358" cy="17589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20" y="2016125"/>
            <a:ext cx="9794240" cy="254698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60693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565100"/>
            <a:ext cx="9504297" cy="173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本章首先对</a:t>
            </a:r>
            <a:r>
              <a:rPr lang="en-US" altLang="zh-CN" dirty="0">
                <a:solidFill>
                  <a:srgbClr val="1369B2"/>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中的</a:t>
            </a:r>
            <a:r>
              <a:rPr lang="zh-CN" altLang="zh-CN" dirty="0">
                <a:solidFill>
                  <a:srgbClr val="1369B2"/>
                </a:solidFill>
                <a:latin typeface="微软雅黑" panose="020B0503020204020204" pitchFamily="34" charset="-122"/>
                <a:ea typeface="微软雅黑" panose="020B0503020204020204" pitchFamily="34" charset="-122"/>
              </a:rPr>
              <a:t>异常处理</a:t>
            </a:r>
            <a:r>
              <a:rPr lang="zh-CN" altLang="zh-CN" dirty="0">
                <a:solidFill>
                  <a:srgbClr val="595959"/>
                </a:solidFill>
                <a:latin typeface="微软雅黑" panose="020B0503020204020204" pitchFamily="34" charset="-122"/>
                <a:ea typeface="微软雅黑" panose="020B0503020204020204" pitchFamily="34" charset="-122"/>
              </a:rPr>
              <a:t>进行了讲解，包括简单异常处理器、自定义异常处理器和异常处理注解；然后讲解了</a:t>
            </a:r>
            <a:r>
              <a:rPr lang="zh-CN" altLang="zh-CN" dirty="0">
                <a:solidFill>
                  <a:srgbClr val="1369B2"/>
                </a:solidFill>
                <a:latin typeface="微软雅黑" panose="020B0503020204020204" pitchFamily="34" charset="-122"/>
                <a:ea typeface="微软雅黑" panose="020B0503020204020204" pitchFamily="34" charset="-122"/>
              </a:rPr>
              <a:t>拦截器</a:t>
            </a:r>
            <a:r>
              <a:rPr lang="zh-CN" altLang="zh-CN" dirty="0">
                <a:solidFill>
                  <a:srgbClr val="595959"/>
                </a:solidFill>
                <a:latin typeface="微软雅黑" panose="020B0503020204020204" pitchFamily="34" charset="-122"/>
                <a:ea typeface="微软雅黑" panose="020B0503020204020204" pitchFamily="34" charset="-122"/>
              </a:rPr>
              <a:t>，包括拦截器概述、拦截器的配置、拦截器的执行流程和拦截器的应用；最后对</a:t>
            </a:r>
            <a:r>
              <a:rPr lang="zh-CN" altLang="zh-CN" dirty="0">
                <a:solidFill>
                  <a:srgbClr val="1369B2"/>
                </a:solidFill>
                <a:latin typeface="微软雅黑" panose="020B0503020204020204" pitchFamily="34" charset="-122"/>
                <a:ea typeface="微软雅黑" panose="020B0503020204020204" pitchFamily="34" charset="-122"/>
              </a:rPr>
              <a:t>文件上传和下载</a:t>
            </a:r>
            <a:r>
              <a:rPr lang="zh-CN" altLang="zh-CN" dirty="0">
                <a:solidFill>
                  <a:srgbClr val="595959"/>
                </a:solidFill>
                <a:latin typeface="微软雅黑" panose="020B0503020204020204" pitchFamily="34" charset="-122"/>
                <a:ea typeface="微软雅黑" panose="020B0503020204020204" pitchFamily="34" charset="-122"/>
              </a:rPr>
              <a:t>进行了详细讲解。通过本章的学习，读者能够掌握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统一异常处理，掌握自定义拦截器的编写，并能够掌握文件上传和下载</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创建异常处理页面。在此不对异常处理页面做太多处理，只在页面中展示对应的异常信息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308861" y="2743201"/>
            <a:ext cx="7658099" cy="3134726"/>
          </a:xfrm>
          <a:prstGeom prst="rect">
            <a:avLst/>
          </a:prstGeom>
        </p:spPr>
      </p:pic>
      <p:sp>
        <p:nvSpPr>
          <p:cNvPr id="4" name="矩形 3"/>
          <p:cNvSpPr/>
          <p:nvPr/>
        </p:nvSpPr>
        <p:spPr>
          <a:xfrm>
            <a:off x="2508253" y="2791206"/>
            <a:ext cx="7778747"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 </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a:t>
            </a:r>
            <a:r>
              <a:rPr lang="en-US" altLang="zh-CN" sz="1600" dirty="0" err="1">
                <a:solidFill>
                  <a:srgbClr val="595959"/>
                </a:solidFill>
                <a:latin typeface="微软雅黑" panose="020B0503020204020204" pitchFamily="34" charset="-122"/>
                <a:ea typeface="微软雅黑" panose="020B0503020204020204" pitchFamily="34" charset="-122"/>
                <a:cs typeface="+mn-ea"/>
              </a:rPr>
              <a:t>nullPointerExp.jsp</a:t>
            </a:r>
            <a:r>
              <a:rPr lang="zh-CN" altLang="en-US" sz="1600" dirty="0">
                <a:solidFill>
                  <a:srgbClr val="595959"/>
                </a:solidFill>
                <a:latin typeface="微软雅黑" panose="020B0503020204020204" pitchFamily="34" charset="-122"/>
                <a:ea typeface="微软雅黑" panose="020B0503020204020204" pitchFamily="34" charset="-122"/>
                <a:cs typeface="+mn-ea"/>
              </a:rPr>
              <a:t>页面</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空指针异常处理页面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空指针异常处理页面</a:t>
            </a:r>
            <a:r>
              <a:rPr lang="en-US" altLang="zh-CN" sz="1600" dirty="0">
                <a:solidFill>
                  <a:srgbClr val="595959"/>
                </a:solidFill>
                <a:latin typeface="微软雅黑" panose="020B0503020204020204" pitchFamily="34" charset="-122"/>
                <a:ea typeface="微软雅黑" panose="020B0503020204020204" pitchFamily="34" charset="-122"/>
                <a:cs typeface="+mn-ea"/>
              </a:rPr>
              <a:t>-----${exp}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819650"/>
            <a:ext cx="10205720" cy="1337945"/>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所示的信息可以看出，程序在抛出异常时，会跳转到异常类型对应的异常处理页面中。如果抛出的异常没有在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的配置文件中指定对应的异常处理页面，那么程序会跳转到指定的默认异常处理页面</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4"/>
          <a:stretch>
            <a:fillRect/>
          </a:stretch>
        </p:blipFill>
        <p:spPr>
          <a:xfrm>
            <a:off x="1911350" y="2619375"/>
            <a:ext cx="8670424" cy="1620000"/>
          </a:xfrm>
          <a:prstGeom prst="rect">
            <a:avLst/>
          </a:prstGeom>
        </p:spPr>
      </p:pic>
      <p:sp>
        <p:nvSpPr>
          <p:cNvPr id="4"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03265" y="2766695"/>
            <a:ext cx="436499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自定义异常处理器</a:t>
            </a:r>
            <a:r>
              <a:rPr lang="zh-CN" altLang="en-US" sz="2000" dirty="0">
                <a:solidFill>
                  <a:srgbClr val="595959"/>
                </a:solidFill>
                <a:latin typeface="微软雅黑" panose="020B0503020204020204" pitchFamily="34" charset="-122"/>
                <a:ea typeface="微软雅黑" panose="020B0503020204020204" pitchFamily="34" charset="-122"/>
              </a:rPr>
              <a:t>，能够说出自定义异常处理器如何使用，并能够编写自定义异常类</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4165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659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resolveException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方法</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38915"/>
            <a:ext cx="9390960" cy="25736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除了使用</a:t>
            </a:r>
            <a:r>
              <a:rPr lang="en-US" altLang="zh-CN" dirty="0" err="1">
                <a:solidFill>
                  <a:srgbClr val="1369B2"/>
                </a:solidFill>
                <a:latin typeface="微软雅黑" panose="020B0503020204020204" pitchFamily="34" charset="-122"/>
              </a:rPr>
              <a:t>SimpleMappingExceptionResolver</a:t>
            </a:r>
            <a:r>
              <a:rPr lang="zh-CN" altLang="zh-CN" dirty="0">
                <a:solidFill>
                  <a:srgbClr val="595959"/>
                </a:solidFill>
                <a:latin typeface="微软雅黑" panose="020B0503020204020204" pitchFamily="34" charset="-122"/>
              </a:rPr>
              <a:t>进行异常处理，还可以自定义异常处理器统一处理异常。通过实现</a:t>
            </a:r>
            <a:r>
              <a:rPr lang="en-US" altLang="zh-CN" dirty="0" err="1">
                <a:solidFill>
                  <a:srgbClr val="1369B2"/>
                </a:solidFill>
                <a:latin typeface="微软雅黑" panose="020B0503020204020204" pitchFamily="34" charset="-122"/>
              </a:rPr>
              <a:t>HandlerExceptionResolver</a:t>
            </a:r>
            <a:r>
              <a:rPr lang="zh-CN" altLang="zh-CN" dirty="0">
                <a:solidFill>
                  <a:srgbClr val="595959"/>
                </a:solidFill>
                <a:latin typeface="微软雅黑" panose="020B0503020204020204" pitchFamily="34" charset="-122"/>
              </a:rPr>
              <a:t>接口，</a:t>
            </a:r>
            <a:r>
              <a:rPr lang="zh-CN" altLang="zh-CN" dirty="0">
                <a:solidFill>
                  <a:srgbClr val="1369B2"/>
                </a:solidFill>
                <a:latin typeface="微软雅黑" panose="020B0503020204020204" pitchFamily="34" charset="-122"/>
              </a:rPr>
              <a:t>重写</a:t>
            </a:r>
            <a:r>
              <a:rPr lang="zh-CN" altLang="zh-CN" dirty="0">
                <a:solidFill>
                  <a:srgbClr val="595959"/>
                </a:solidFill>
                <a:latin typeface="微软雅黑" panose="020B0503020204020204" pitchFamily="34" charset="-122"/>
              </a:rPr>
              <a:t>异常处理方法</a:t>
            </a:r>
            <a:r>
              <a:rPr lang="en-US" altLang="zh-CN" dirty="0" err="1">
                <a:solidFill>
                  <a:srgbClr val="1369B2"/>
                </a:solidFill>
                <a:latin typeface="微软雅黑" panose="020B0503020204020204" pitchFamily="34" charset="-122"/>
              </a:rPr>
              <a:t>resolveException</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来定义自定义异常处理器。当</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执行并且抛出异常时，自定义异常处理器会拦截异常并执行重写的</a:t>
            </a:r>
            <a:r>
              <a:rPr lang="en-US" altLang="zh-CN" dirty="0" err="1">
                <a:solidFill>
                  <a:srgbClr val="595959"/>
                </a:solidFill>
                <a:latin typeface="微软雅黑" panose="020B0503020204020204" pitchFamily="34" charset="-122"/>
              </a:rPr>
              <a:t>resolveException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该</a:t>
            </a:r>
            <a:r>
              <a:rPr lang="zh-CN" altLang="zh-CN" dirty="0">
                <a:solidFill>
                  <a:srgbClr val="595959"/>
                </a:solidFill>
                <a:latin typeface="微软雅黑" panose="020B0503020204020204" pitchFamily="34" charset="-122"/>
              </a:rPr>
              <a:t>方法返回值是</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类型的对象，可以在</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对象中存储异常信息，并跳转到异常处理页面</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94420"/>
            <a:ext cx="9865885" cy="3198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154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689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578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935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3737" y="191479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创建自定义异常类</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856357"/>
            <a:ext cx="7332167" cy="3372783"/>
          </a:xfrm>
          <a:prstGeom prst="rect">
            <a:avLst/>
          </a:prstGeom>
        </p:spPr>
      </p:pic>
      <p:sp>
        <p:nvSpPr>
          <p:cNvPr id="4" name="矩形 3"/>
          <p:cNvSpPr/>
          <p:nvPr/>
        </p:nvSpPr>
        <p:spPr>
          <a:xfrm>
            <a:off x="2795018" y="2823326"/>
            <a:ext cx="7114791"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extends  Exception</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message;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异常信息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(String message)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super(message);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this.message</a:t>
            </a:r>
            <a:r>
              <a:rPr lang="en-US" altLang="zh-CN" sz="1600" dirty="0">
                <a:solidFill>
                  <a:srgbClr val="595959"/>
                </a:solidFill>
                <a:latin typeface="微软雅黑" panose="020B0503020204020204" pitchFamily="34" charset="-122"/>
                <a:ea typeface="微软雅黑" panose="020B0503020204020204" pitchFamily="34" charset="-122"/>
                <a:cs typeface="+mn-ea"/>
              </a:rPr>
              <a:t> = message;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 {return message;}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setMessage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(String message)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this.message</a:t>
            </a:r>
            <a:r>
              <a:rPr lang="en-US" altLang="zh-CN" sz="1600" dirty="0">
                <a:solidFill>
                  <a:srgbClr val="595959"/>
                </a:solidFill>
                <a:latin typeface="微软雅黑" panose="020B0503020204020204" pitchFamily="34" charset="-122"/>
                <a:ea typeface="微软雅黑" panose="020B0503020204020204" pitchFamily="34" charset="-122"/>
                <a:cs typeface="+mn-ea"/>
              </a:rPr>
              <a:t> = message;}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1016000"/>
            <a:ext cx="9784080" cy="64516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接下来通过一个案例演示自定义异常处理器分类别处理自定义异常和系统自带的异常，具体实现</a:t>
            </a: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步骤如下所示。</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修改文件</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ExceptionController.java</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类中，新增方法</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用于抛出自定义异常，</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3004947"/>
            <a:ext cx="7332167" cy="2094637"/>
          </a:xfrm>
          <a:prstGeom prst="rect">
            <a:avLst/>
          </a:prstGeom>
        </p:spPr>
      </p:pic>
      <p:sp>
        <p:nvSpPr>
          <p:cNvPr id="4" name="矩形 3"/>
          <p:cNvSpPr/>
          <p:nvPr/>
        </p:nvSpPr>
        <p:spPr>
          <a:xfrm>
            <a:off x="2795018" y="3154796"/>
            <a:ext cx="7114791" cy="1705403"/>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 throws </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throw new </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新增数据异常！</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709545" y="977265"/>
            <a:ext cx="8639810"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MyExceptionHandler</a:t>
            </a:r>
            <a:r>
              <a:rPr lang="zh-CN" altLang="zh-CN" dirty="0">
                <a:solidFill>
                  <a:srgbClr val="595959"/>
                </a:solidFill>
                <a:latin typeface="微软雅黑" panose="020B0503020204020204" pitchFamily="34" charset="-122"/>
                <a:ea typeface="微软雅黑" panose="020B0503020204020204" pitchFamily="34" charset="-122"/>
                <a:cs typeface="+mn-ea"/>
              </a:rPr>
              <a:t>的自定义异常处理器，方法中重写</a:t>
            </a:r>
            <a:r>
              <a:rPr lang="en-US" altLang="zh-CN" dirty="0" err="1">
                <a:solidFill>
                  <a:srgbClr val="595959"/>
                </a:solidFill>
                <a:latin typeface="微软雅黑" panose="020B0503020204020204" pitchFamily="34" charset="-122"/>
                <a:ea typeface="微软雅黑" panose="020B0503020204020204" pitchFamily="34" charset="-122"/>
                <a:cs typeface="+mn-ea"/>
              </a:rPr>
              <a:t>resolveException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MyExceptionHandler</a:t>
            </a:r>
            <a:r>
              <a:rPr lang="zh-CN" altLang="zh-CN" dirty="0">
                <a:solidFill>
                  <a:srgbClr val="595959"/>
                </a:solidFill>
                <a:latin typeface="微软雅黑" panose="020B0503020204020204" pitchFamily="34" charset="-122"/>
                <a:ea typeface="微软雅黑" panose="020B0503020204020204" pitchFamily="34" charset="-122"/>
                <a:cs typeface="+mn-ea"/>
              </a:rPr>
              <a:t>类的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200453" y="2520316"/>
            <a:ext cx="7983677" cy="3372782"/>
          </a:xfrm>
          <a:prstGeom prst="rect">
            <a:avLst/>
          </a:prstGeom>
        </p:spPr>
      </p:pic>
      <p:sp>
        <p:nvSpPr>
          <p:cNvPr id="4" name="矩形 3"/>
          <p:cNvSpPr/>
          <p:nvPr/>
        </p:nvSpPr>
        <p:spPr>
          <a:xfrm>
            <a:off x="2486408" y="2497571"/>
            <a:ext cx="769772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只列举了</a:t>
            </a:r>
            <a:r>
              <a:rPr lang="en-US" altLang="zh-CN" sz="1600" dirty="0">
                <a:solidFill>
                  <a:srgbClr val="595959"/>
                </a:solidFill>
                <a:latin typeface="微软雅黑" panose="020B0503020204020204" pitchFamily="34" charset="-122"/>
                <a:ea typeface="微软雅黑" panose="020B0503020204020204" pitchFamily="34" charset="-122"/>
                <a:cs typeface="+mn-ea"/>
              </a:rPr>
              <a:t>if...else</a:t>
            </a:r>
            <a:r>
              <a:rPr lang="zh-CN" altLang="en-US" sz="1600" dirty="0">
                <a:solidFill>
                  <a:srgbClr val="595959"/>
                </a:solidFill>
                <a:latin typeface="微软雅黑" panose="020B0503020204020204" pitchFamily="34" charset="-122"/>
                <a:ea typeface="微软雅黑" panose="020B0503020204020204" pitchFamily="34" charset="-122"/>
                <a:cs typeface="+mn-ea"/>
              </a:rPr>
              <a:t>的内容</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if (ex </a:t>
            </a:r>
            <a:r>
              <a:rPr lang="en-US" altLang="zh-CN" sz="1600" dirty="0" err="1">
                <a:solidFill>
                  <a:srgbClr val="595959"/>
                </a:solidFill>
                <a:latin typeface="微软雅黑" panose="020B0503020204020204" pitchFamily="34" charset="-122"/>
                <a:ea typeface="微软雅黑" panose="020B0503020204020204" pitchFamily="34" charset="-122"/>
                <a:cs typeface="+mn-ea"/>
              </a:rPr>
              <a:t>instanceof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自定义异常，将异常信息直接返回</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msg=</a:t>
            </a:r>
            <a:r>
              <a:rPr lang="en-US" altLang="zh-CN" sz="1600" dirty="0" err="1">
                <a:solidFill>
                  <a:srgbClr val="595959"/>
                </a:solidFill>
                <a:latin typeface="微软雅黑" panose="020B0503020204020204" pitchFamily="34" charset="-122"/>
                <a:ea typeface="微软雅黑" panose="020B0503020204020204" pitchFamily="34" charset="-122"/>
                <a:cs typeface="+mn-ea"/>
              </a:rPr>
              <a:t>ex.getMessage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else {// </a:t>
            </a:r>
            <a:r>
              <a:rPr lang="zh-CN" altLang="zh-CN" sz="1600" dirty="0">
                <a:solidFill>
                  <a:srgbClr val="595959"/>
                </a:solidFill>
                <a:latin typeface="微软雅黑" panose="020B0503020204020204" pitchFamily="34" charset="-122"/>
                <a:ea typeface="微软雅黑" panose="020B0503020204020204" pitchFamily="34" charset="-122"/>
                <a:cs typeface="+mn-ea"/>
              </a:rPr>
              <a:t>如果是系统的异常，从堆栈中获取异常信息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Writer out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StringWriter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PrintWriter</a:t>
            </a:r>
            <a:r>
              <a:rPr lang="en-US" altLang="zh-CN" sz="1600" dirty="0">
                <a:solidFill>
                  <a:srgbClr val="595959"/>
                </a:solidFill>
                <a:latin typeface="微软雅黑" panose="020B0503020204020204" pitchFamily="34" charset="-122"/>
                <a:ea typeface="微软雅黑" panose="020B0503020204020204" pitchFamily="34" charset="-122"/>
                <a:cs typeface="+mn-ea"/>
              </a:rPr>
              <a:t> s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PrintWriter</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ex.printStackTrace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sysMsg</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out.toString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系统真实异常信息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msg="</a:t>
            </a:r>
            <a:r>
              <a:rPr lang="zh-CN" altLang="zh-CN" sz="1600" dirty="0">
                <a:solidFill>
                  <a:srgbClr val="595959"/>
                </a:solidFill>
                <a:latin typeface="微软雅黑" panose="020B0503020204020204" pitchFamily="34" charset="-122"/>
                <a:ea typeface="微软雅黑" panose="020B0503020204020204" pitchFamily="34" charset="-122"/>
                <a:cs typeface="+mn-ea"/>
              </a:rPr>
              <a:t>网络异常！</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向客户隐藏真实的异常信息，仅发送提示信息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dirty="0" err="1">
                <a:solidFill>
                  <a:srgbClr val="595959"/>
                </a:solidFill>
                <a:latin typeface="微软雅黑" panose="020B0503020204020204" pitchFamily="34" charset="-122"/>
                <a:ea typeface="微软雅黑" panose="020B0503020204020204" pitchFamily="34" charset="-122"/>
                <a:cs typeface="+mn-ea"/>
              </a:rPr>
              <a:t>error.jsp</a:t>
            </a:r>
            <a:r>
              <a:rPr lang="zh-CN" altLang="zh-CN" dirty="0">
                <a:solidFill>
                  <a:srgbClr val="595959"/>
                </a:solidFill>
                <a:latin typeface="微软雅黑" panose="020B0503020204020204" pitchFamily="34" charset="-122"/>
                <a:ea typeface="微软雅黑" panose="020B0503020204020204" pitchFamily="34" charset="-122"/>
                <a:cs typeface="+mn-ea"/>
              </a:rPr>
              <a:t>的文件，用作异常处理页面。本案例不对异常处理页面进行过多处理，只将异常信息打印在页面上</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200453" y="2466976"/>
            <a:ext cx="7983677" cy="2683651"/>
          </a:xfrm>
          <a:prstGeom prst="rect">
            <a:avLst/>
          </a:prstGeom>
        </p:spPr>
      </p:pic>
      <p:sp>
        <p:nvSpPr>
          <p:cNvPr id="4" name="矩形 3"/>
          <p:cNvSpPr/>
          <p:nvPr/>
        </p:nvSpPr>
        <p:spPr>
          <a:xfrm>
            <a:off x="2486408" y="2455661"/>
            <a:ext cx="7697722" cy="263411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异常处理页面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${msg}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1892935" y="2874010"/>
            <a:ext cx="8405874" cy="16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47946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zh-CN" altLang="zh-CN" sz="2000" dirty="0">
                  <a:solidFill>
                    <a:srgbClr val="1369B2"/>
                  </a:solidFill>
                  <a:latin typeface="微软雅黑" panose="020B0503020204020204" pitchFamily="34" charset="-122"/>
                  <a:ea typeface="微软雅黑" panose="020B0503020204020204" pitchFamily="34" charset="-122"/>
                  <a:cs typeface="+mn-ea"/>
                </a:rPr>
                <a:t>异常处理机制</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34954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rgbClr val="1369B2"/>
                  </a:solidFill>
                  <a:latin typeface="微软雅黑" panose="020B0503020204020204" pitchFamily="34" charset="-122"/>
                  <a:ea typeface="微软雅黑" panose="020B0503020204020204" pitchFamily="34" charset="-122"/>
                  <a:cs typeface="+mn-ea"/>
                </a:rPr>
                <a:t>Spring MVC</a:t>
              </a:r>
              <a:r>
                <a:rPr lang="zh-CN" altLang="zh-CN" sz="2000" dirty="0">
                  <a:solidFill>
                    <a:srgbClr val="1369B2"/>
                  </a:solidFill>
                  <a:latin typeface="微软雅黑" panose="020B0503020204020204" pitchFamily="34" charset="-122"/>
                  <a:ea typeface="微软雅黑" panose="020B0503020204020204" pitchFamily="34" charset="-122"/>
                  <a:cs typeface="+mn-ea"/>
                </a:rPr>
                <a:t>异常</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的统一处理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21750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zh-CN" sz="2000" dirty="0">
                  <a:solidFill>
                    <a:srgbClr val="1369B2"/>
                  </a:solidFill>
                  <a:latin typeface="微软雅黑" panose="020B0503020204020204" pitchFamily="34" charset="-122"/>
                  <a:ea typeface="微软雅黑" panose="020B0503020204020204" pitchFamily="34" charset="-122"/>
                  <a:cs typeface="+mn-ea"/>
                </a:rPr>
                <a:t>拦截器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的作用，并掌握</a:t>
              </a:r>
              <a:r>
                <a:rPr lang="zh-CN" altLang="zh-CN" sz="2000" dirty="0">
                  <a:solidFill>
                    <a:srgbClr val="1369B2"/>
                  </a:solidFill>
                  <a:latin typeface="微软雅黑" panose="020B0503020204020204" pitchFamily="34" charset="-122"/>
                  <a:ea typeface="微软雅黑" panose="020B0503020204020204" pitchFamily="34" charset="-122"/>
                  <a:cs typeface="+mn-ea"/>
                </a:rPr>
                <a:t>自定义拦截器的使用</a:t>
              </a:r>
              <a:endParaRPr lang="zh-CN"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2570958" y="5078563"/>
            <a:ext cx="7249419" cy="687922"/>
            <a:chOff x="978872" y="3338787"/>
            <a:chExt cx="5437064" cy="515942"/>
          </a:xfrm>
        </p:grpSpPr>
        <p:sp>
          <p:nvSpPr>
            <p:cNvPr id="13" name="Pentagon 6"/>
            <p:cNvSpPr/>
            <p:nvPr/>
          </p:nvSpPr>
          <p:spPr bwMode="auto">
            <a:xfrm>
              <a:off x="978872" y="3338791"/>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rgbClr val="1369B2"/>
                  </a:solidFill>
                  <a:latin typeface="微软雅黑" panose="020B0503020204020204" pitchFamily="34" charset="-122"/>
                  <a:ea typeface="微软雅黑" panose="020B0503020204020204" pitchFamily="34" charset="-122"/>
                  <a:cs typeface="+mn-ea"/>
                </a:rPr>
                <a:t>文件上传</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文件下载</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操作</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4"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863572" y="10689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961390" y="4819015"/>
            <a:ext cx="10387965" cy="1337945"/>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所示的页面显示效果可以得出，如果</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执行时抛出的是自定义异常，异常处理页面打印自定义异常的异常信息；如果</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执行时抛出的是系统自带的异常，异常处理页面统一打印“网络异常”。异常处理器对不同类型的异常进行区别处理</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pic>
        <p:nvPicPr>
          <p:cNvPr id="3" name="图片 2"/>
          <p:cNvPicPr>
            <a:picLocks noChangeAspect="1"/>
          </p:cNvPicPr>
          <p:nvPr/>
        </p:nvPicPr>
        <p:blipFill>
          <a:blip r:embed="rId4"/>
          <a:stretch>
            <a:fillRect/>
          </a:stretch>
        </p:blipFill>
        <p:spPr>
          <a:xfrm>
            <a:off x="2007235" y="2619375"/>
            <a:ext cx="8177142" cy="16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48280"/>
            <a:ext cx="418401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异常处理注解</a:t>
            </a:r>
            <a:r>
              <a:rPr lang="zh-CN" altLang="en-US" sz="2000" dirty="0">
                <a:solidFill>
                  <a:srgbClr val="595959"/>
                </a:solidFill>
                <a:latin typeface="微软雅黑" panose="020B0503020204020204" pitchFamily="34" charset="-122"/>
                <a:ea typeface="微软雅黑" panose="020B0503020204020204" pitchFamily="34" charset="-122"/>
              </a:rPr>
              <a:t>，能够在程序中使用异常处理注解处理异常</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2136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3364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ControllerAdvice</a:t>
            </a:r>
            <a:r>
              <a:rPr lang="zh-CN" altLang="en-US" sz="2000" dirty="0">
                <a:solidFill>
                  <a:srgbClr val="1369B2"/>
                </a:solidFill>
                <a:latin typeface="微软雅黑" panose="020B0503020204020204" pitchFamily="34" charset="-122"/>
                <a:ea typeface="微软雅黑" panose="020B0503020204020204" pitchFamily="34" charset="-122"/>
              </a:rPr>
              <a:t>注解的作用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p:cNvSpPr txBox="1"/>
          <p:nvPr>
            <p:custDataLst>
              <p:tags r:id="rId2"/>
            </p:custDataLst>
          </p:nvPr>
        </p:nvSpPr>
        <p:spPr>
          <a:xfrm>
            <a:off x="1725775" y="2492527"/>
            <a:ext cx="8876636" cy="24859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Spring 3.2</a:t>
            </a:r>
            <a:r>
              <a:rPr lang="zh-CN" altLang="zh-CN" dirty="0">
                <a:solidFill>
                  <a:srgbClr val="595959"/>
                </a:solidFill>
                <a:latin typeface="微软雅黑" panose="020B0503020204020204" pitchFamily="34" charset="-122"/>
              </a:rPr>
              <a:t>开始，</a:t>
            </a:r>
            <a:r>
              <a:rPr lang="en-US" altLang="zh-CN" dirty="0">
                <a:solidFill>
                  <a:srgbClr val="595959"/>
                </a:solidFill>
                <a:latin typeface="微软雅黑" panose="020B0503020204020204" pitchFamily="34" charset="-122"/>
              </a:rPr>
              <a:t>Spring </a:t>
            </a:r>
            <a:r>
              <a:rPr lang="zh-CN" altLang="zh-CN" dirty="0">
                <a:solidFill>
                  <a:srgbClr val="595959"/>
                </a:solidFill>
                <a:latin typeface="微软雅黑" panose="020B0503020204020204" pitchFamily="34" charset="-122"/>
              </a:rPr>
              <a:t>提供了一个新注解</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有以下两个作用。</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注解作用在</a:t>
            </a:r>
            <a:r>
              <a:rPr lang="zh-CN" altLang="zh-CN" dirty="0">
                <a:solidFill>
                  <a:srgbClr val="1369B2"/>
                </a:solidFill>
                <a:latin typeface="微软雅黑" panose="020B0503020204020204" pitchFamily="34" charset="-122"/>
              </a:rPr>
              <a:t>类上</a:t>
            </a:r>
            <a:r>
              <a:rPr lang="zh-CN" altLang="zh-CN" dirty="0">
                <a:solidFill>
                  <a:srgbClr val="595959"/>
                </a:solidFill>
                <a:latin typeface="微软雅黑" panose="020B0503020204020204" pitchFamily="34" charset="-122"/>
              </a:rPr>
              <a:t>时可以</a:t>
            </a:r>
            <a:r>
              <a:rPr lang="zh-CN" altLang="zh-CN" dirty="0">
                <a:solidFill>
                  <a:srgbClr val="1369B2"/>
                </a:solidFill>
                <a:latin typeface="微软雅黑" panose="020B0503020204020204" pitchFamily="34" charset="-122"/>
              </a:rPr>
              <a:t>增强</a:t>
            </a:r>
            <a:r>
              <a:rPr lang="en-US" altLang="zh-CN" dirty="0">
                <a:solidFill>
                  <a:srgbClr val="1369B2"/>
                </a:solidFill>
                <a:latin typeface="微软雅黑" panose="020B0503020204020204" pitchFamily="34" charset="-122"/>
              </a:rPr>
              <a:t>Controller</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中被</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RequestMapping</a:t>
            </a:r>
            <a:r>
              <a:rPr lang="zh-CN" altLang="zh-CN" dirty="0">
                <a:solidFill>
                  <a:srgbClr val="595959"/>
                </a:solidFill>
                <a:latin typeface="微软雅黑" panose="020B0503020204020204" pitchFamily="34" charset="-122"/>
              </a:rPr>
              <a:t>注解标注的方法加一些逻辑处理。</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注解结合方法型注解</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ExceptionHandler</a:t>
            </a:r>
            <a:r>
              <a:rPr lang="zh-CN" altLang="zh-CN" dirty="0">
                <a:solidFill>
                  <a:srgbClr val="595959"/>
                </a:solidFill>
                <a:latin typeface="微软雅黑" panose="020B0503020204020204" pitchFamily="34" charset="-122"/>
              </a:rPr>
              <a:t>，可以</a:t>
            </a:r>
            <a:r>
              <a:rPr lang="zh-CN" altLang="zh-CN" dirty="0">
                <a:solidFill>
                  <a:srgbClr val="1369B2"/>
                </a:solidFill>
                <a:latin typeface="微软雅黑" panose="020B0503020204020204" pitchFamily="34" charset="-122"/>
              </a:rPr>
              <a:t>捕获</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中抛出的指定类型的</a:t>
            </a:r>
            <a:r>
              <a:rPr lang="zh-CN" altLang="zh-CN" dirty="0">
                <a:solidFill>
                  <a:srgbClr val="1369B2"/>
                </a:solidFill>
                <a:latin typeface="微软雅黑" panose="020B0503020204020204" pitchFamily="34" charset="-122"/>
              </a:rPr>
              <a:t>异常</a:t>
            </a:r>
            <a:r>
              <a:rPr lang="zh-CN" altLang="zh-CN" dirty="0">
                <a:solidFill>
                  <a:srgbClr val="595959"/>
                </a:solidFill>
                <a:latin typeface="微软雅黑" panose="020B0503020204020204" pitchFamily="34" charset="-122"/>
              </a:rPr>
              <a:t>，从而实现不同类型的异常统一处理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p:cNvSpPr/>
          <p:nvPr/>
        </p:nvSpPr>
        <p:spPr>
          <a:xfrm>
            <a:off x="1303055" y="2176904"/>
            <a:ext cx="9794240" cy="31316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08276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9784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054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411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63572" y="1434099"/>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ExceptionAdvice</a:t>
            </a:r>
            <a:r>
              <a:rPr lang="zh-CN" altLang="zh-CN" dirty="0">
                <a:solidFill>
                  <a:srgbClr val="595959"/>
                </a:solidFill>
                <a:latin typeface="微软雅黑" panose="020B0503020204020204" pitchFamily="34" charset="-122"/>
                <a:ea typeface="微软雅黑" panose="020B0503020204020204" pitchFamily="34" charset="-122"/>
                <a:cs typeface="+mn-ea"/>
              </a:rPr>
              <a:t>的异常处理器。</a:t>
            </a:r>
            <a:r>
              <a:rPr lang="en-US" altLang="zh-CN" dirty="0" err="1">
                <a:solidFill>
                  <a:srgbClr val="595959"/>
                </a:solidFill>
                <a:latin typeface="微软雅黑" panose="020B0503020204020204" pitchFamily="34" charset="-122"/>
                <a:ea typeface="微软雅黑" panose="020B0503020204020204" pitchFamily="34" charset="-122"/>
                <a:cs typeface="+mn-ea"/>
              </a:rPr>
              <a:t>ExceptionAdvice</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个处理不同异常的方法，其中</a:t>
            </a:r>
            <a:r>
              <a:rPr lang="en-US" altLang="zh-CN" dirty="0" err="1">
                <a:solidFill>
                  <a:srgbClr val="1369B2"/>
                </a:solidFill>
                <a:latin typeface="微软雅黑" panose="020B0503020204020204" pitchFamily="34" charset="-122"/>
                <a:ea typeface="微软雅黑" panose="020B0503020204020204" pitchFamily="34" charset="-122"/>
                <a:cs typeface="+mn-ea"/>
              </a:rPr>
              <a:t>doMyException</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方法用来处理</a:t>
            </a:r>
            <a:r>
              <a:rPr lang="en-US" altLang="zh-CN" dirty="0">
                <a:solidFill>
                  <a:srgbClr val="595959"/>
                </a:solidFill>
                <a:latin typeface="微软雅黑" panose="020B0503020204020204" pitchFamily="34" charset="-122"/>
                <a:ea typeface="微软雅黑" panose="020B0503020204020204" pitchFamily="34" charset="-122"/>
                <a:cs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rPr>
              <a:t>执行时抛出的自定义异常，</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1369B2"/>
                </a:solidFill>
                <a:latin typeface="微软雅黑" panose="020B0503020204020204" pitchFamily="34" charset="-122"/>
                <a:ea typeface="微软雅黑" panose="020B0503020204020204" pitchFamily="34" charset="-122"/>
                <a:cs typeface="+mn-ea"/>
              </a:rPr>
              <a:t>doOtherException</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方法用来处理</a:t>
            </a:r>
            <a:r>
              <a:rPr lang="en-US" altLang="zh-CN" dirty="0">
                <a:solidFill>
                  <a:srgbClr val="595959"/>
                </a:solidFill>
                <a:latin typeface="微软雅黑" panose="020B0503020204020204" pitchFamily="34" charset="-122"/>
                <a:ea typeface="微软雅黑" panose="020B0503020204020204" pitchFamily="34" charset="-122"/>
                <a:cs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rPr>
              <a:t>执行时抛出的系统异常</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08963" y="3011237"/>
            <a:ext cx="8863115" cy="3440929"/>
          </a:xfrm>
          <a:prstGeom prst="rect">
            <a:avLst/>
          </a:prstGeom>
        </p:spPr>
      </p:pic>
      <p:sp>
        <p:nvSpPr>
          <p:cNvPr id="4" name="矩形 3"/>
          <p:cNvSpPr/>
          <p:nvPr/>
        </p:nvSpPr>
        <p:spPr>
          <a:xfrm>
            <a:off x="2063498" y="3022694"/>
            <a:ext cx="8269221"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ControllerAdvice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ExceptionAdvice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处理</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类型的异常</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ExceptionHandler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MyException.class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doMyException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ex) throws </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modelAndView.addObject</a:t>
            </a:r>
            <a:r>
              <a:rPr lang="en-US" altLang="zh-CN" sz="1600" dirty="0">
                <a:solidFill>
                  <a:srgbClr val="595959"/>
                </a:solidFill>
                <a:latin typeface="微软雅黑" panose="020B0503020204020204" pitchFamily="34" charset="-122"/>
                <a:ea typeface="微软雅黑" panose="020B0503020204020204" pitchFamily="34" charset="-122"/>
                <a:cs typeface="+mn-ea"/>
              </a:rPr>
              <a:t>("msg", </a:t>
            </a:r>
            <a:r>
              <a:rPr lang="en-US" altLang="zh-CN" sz="1600" dirty="0" err="1">
                <a:solidFill>
                  <a:srgbClr val="595959"/>
                </a:solidFill>
                <a:latin typeface="微软雅黑" panose="020B0503020204020204" pitchFamily="34" charset="-122"/>
                <a:ea typeface="微软雅黑" panose="020B0503020204020204" pitchFamily="34" charset="-122"/>
                <a:cs typeface="+mn-ea"/>
              </a:rPr>
              <a:t>ex.getMessage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modelAndView.setViewName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error.jsp</a:t>
            </a: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处理</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类型的异常</a:t>
            </a:r>
            <a:r>
              <a:rPr lang="en-US" altLang="zh-CN" sz="1600" dirty="0" err="1">
                <a:solidFill>
                  <a:srgbClr val="595959"/>
                </a:solidFill>
                <a:latin typeface="微软雅黑" panose="020B0503020204020204" pitchFamily="34" charset="-122"/>
                <a:ea typeface="微软雅黑" panose="020B0503020204020204" pitchFamily="34" charset="-122"/>
                <a:cs typeface="+mn-ea"/>
              </a:rPr>
              <a:t>doOtherException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975995"/>
            <a:ext cx="8412480" cy="368300"/>
          </a:xfrm>
          <a:prstGeom prst="rect">
            <a:avLst/>
          </a:prstGeom>
          <a:noFill/>
        </p:spPr>
        <p:txBody>
          <a:bodyPr wrap="none" rtlCol="0" anchor="t">
            <a:spAutoFit/>
          </a:bodyPr>
          <a:lstStyle/>
          <a:p>
            <a:r>
              <a:rPr lang="zh-CN" altLang="en-US" dirty="0">
                <a:solidFill>
                  <a:srgbClr val="595959"/>
                </a:solidFill>
                <a:latin typeface="微软雅黑" panose="020B0503020204020204" pitchFamily="34" charset="-122"/>
                <a:ea typeface="微软雅黑" panose="020B0503020204020204" pitchFamily="34" charset="-122"/>
                <a:cs typeface="+mn-ea"/>
                <a:sym typeface="+mn-ea"/>
              </a:rPr>
              <a:t>接</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下来通过一个案例演示使用注解实现异常的分类处理，具体实现步骤如下所示。</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070735" y="2950210"/>
            <a:ext cx="8050193" cy="15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10689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err="1">
                <a:solidFill>
                  <a:srgbClr val="595959"/>
                </a:solidFill>
                <a:latin typeface="微软雅黑" panose="020B0503020204020204" pitchFamily="34" charset="-122"/>
                <a:ea typeface="微软雅黑" panose="020B0503020204020204" pitchFamily="34" charset="-122"/>
                <a:cs typeface="+mn-ea"/>
              </a:rPr>
              <a:t>addData</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958080"/>
            <a:ext cx="1020572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和步骤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所示的页面显示效果可以得出，使用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ControllerAdvice</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注解和</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ExceptionHandler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注解实现的异常分类处理，效果和上一节使用自定义异常处理器一样</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 name="图片 2"/>
          <p:cNvPicPr>
            <a:picLocks noChangeAspect="1"/>
          </p:cNvPicPr>
          <p:nvPr/>
        </p:nvPicPr>
        <p:blipFill>
          <a:blip r:embed="rId4"/>
          <a:stretch>
            <a:fillRect/>
          </a:stretch>
        </p:blipFill>
        <p:spPr>
          <a:xfrm>
            <a:off x="1985010" y="2619375"/>
            <a:ext cx="8222053" cy="16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拦截器</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48280"/>
            <a:ext cx="445579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zh-CN" altLang="en-US" sz="2000" dirty="0">
                <a:solidFill>
                  <a:srgbClr val="1369B2"/>
                </a:solidFill>
                <a:latin typeface="微软雅黑" panose="020B0503020204020204" pitchFamily="34" charset="-122"/>
                <a:ea typeface="微软雅黑" panose="020B0503020204020204" pitchFamily="34" charset="-122"/>
              </a:rPr>
              <a:t>拦截器概述</a:t>
            </a:r>
            <a:r>
              <a:rPr lang="zh-CN" altLang="en-US" sz="2000" dirty="0">
                <a:solidFill>
                  <a:srgbClr val="595959"/>
                </a:solidFill>
                <a:latin typeface="微软雅黑" panose="020B0503020204020204" pitchFamily="34" charset="-122"/>
                <a:ea typeface="微软雅黑" panose="020B0503020204020204" pitchFamily="34" charset="-122"/>
              </a:rPr>
              <a:t>，能够说出定义拦截器的方式有哪两种</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2507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988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什么是拦截器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38915"/>
            <a:ext cx="9390960" cy="187546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拦截器</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Interceptor</a:t>
            </a:r>
            <a:r>
              <a:rPr lang="zh-CN" altLang="zh-CN" dirty="0">
                <a:solidFill>
                  <a:srgbClr val="595959"/>
                </a:solidFill>
                <a:latin typeface="微软雅黑" panose="020B0503020204020204" pitchFamily="34" charset="-122"/>
              </a:rPr>
              <a:t>）是一种</a:t>
            </a:r>
            <a:r>
              <a:rPr lang="zh-CN" altLang="zh-CN" dirty="0">
                <a:solidFill>
                  <a:srgbClr val="1369B2"/>
                </a:solidFill>
                <a:latin typeface="微软雅黑" panose="020B0503020204020204" pitchFamily="34" charset="-122"/>
              </a:rPr>
              <a:t>动态拦截</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方法调用的对象，它可以在指定的方法调用前或者调用后，执行预先设定的代码。拦截器作用类似于</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（过滤器），但是它们的技术归属和拦截内容不同。</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采用</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技术，拦截器采用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技术；</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会对所有的请求进行拦截，拦截器只针对</a:t>
            </a:r>
            <a:r>
              <a:rPr lang="en-US" altLang="zh-CN" dirty="0">
                <a:solidFill>
                  <a:srgbClr val="1369B2"/>
                </a:solidFill>
                <a:latin typeface="微软雅黑" panose="020B0503020204020204" pitchFamily="34" charset="-122"/>
              </a:rPr>
              <a:t>Spring MVC</a:t>
            </a:r>
            <a:r>
              <a:rPr lang="zh-CN" altLang="zh-CN" dirty="0">
                <a:solidFill>
                  <a:srgbClr val="1369B2"/>
                </a:solidFill>
                <a:latin typeface="微软雅黑" panose="020B0503020204020204" pitchFamily="34" charset="-122"/>
              </a:rPr>
              <a:t>的请求</a:t>
            </a:r>
            <a:r>
              <a:rPr lang="zh-CN" altLang="zh-CN" dirty="0">
                <a:solidFill>
                  <a:srgbClr val="595959"/>
                </a:solidFill>
                <a:latin typeface="微软雅黑" panose="020B0503020204020204" pitchFamily="34" charset="-122"/>
              </a:rPr>
              <a:t>进行拦截</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337270"/>
            <a:ext cx="9865885" cy="2512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58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5259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118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拦截器的定义方式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9215"/>
            <a:ext cx="9390960" cy="2602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 MVC </a:t>
            </a:r>
            <a:r>
              <a:rPr lang="zh-CN" altLang="zh-CN" dirty="0">
                <a:solidFill>
                  <a:srgbClr val="595959"/>
                </a:solidFill>
                <a:latin typeface="微软雅黑" panose="020B0503020204020204" pitchFamily="34" charset="-122"/>
              </a:rPr>
              <a:t>中定义一个拦截器非常简单，常用的拦截器定义方式有以下</a:t>
            </a:r>
            <a:r>
              <a:rPr lang="zh-CN" altLang="zh-CN" dirty="0">
                <a:solidFill>
                  <a:srgbClr val="1369B2"/>
                </a:solidFill>
                <a:latin typeface="微软雅黑" panose="020B0503020204020204" pitchFamily="34" charset="-122"/>
              </a:rPr>
              <a:t>两种</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第一种方式是通过</a:t>
            </a:r>
            <a:r>
              <a:rPr lang="zh-CN" altLang="zh-CN" dirty="0">
                <a:solidFill>
                  <a:srgbClr val="1369B2"/>
                </a:solidFill>
                <a:latin typeface="微软雅黑" panose="020B0503020204020204" pitchFamily="34" charset="-122"/>
              </a:rPr>
              <a:t>实现</a:t>
            </a:r>
            <a:r>
              <a:rPr lang="en-US" altLang="zh-CN" dirty="0" err="1">
                <a:solidFill>
                  <a:srgbClr val="1369B2"/>
                </a:solidFill>
                <a:latin typeface="微软雅黑" panose="020B0503020204020204" pitchFamily="34" charset="-122"/>
              </a:rPr>
              <a:t>HandlerInterceptor</a:t>
            </a:r>
            <a:r>
              <a:rPr lang="en-US" altLang="zh-CN"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接口</a:t>
            </a:r>
            <a:r>
              <a:rPr lang="zh-CN" altLang="zh-CN" dirty="0">
                <a:solidFill>
                  <a:srgbClr val="595959"/>
                </a:solidFill>
                <a:latin typeface="微软雅黑" panose="020B0503020204020204" pitchFamily="34" charset="-122"/>
              </a:rPr>
              <a:t>定义拦截器。</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第二种方式是通过</a:t>
            </a:r>
            <a:r>
              <a:rPr lang="zh-CN" altLang="zh-CN" dirty="0">
                <a:solidFill>
                  <a:srgbClr val="1369B2"/>
                </a:solidFill>
                <a:latin typeface="微软雅黑" panose="020B0503020204020204" pitchFamily="34" charset="-122"/>
              </a:rPr>
              <a:t>继承</a:t>
            </a:r>
            <a:r>
              <a:rPr lang="en-US" altLang="zh-CN" dirty="0" err="1">
                <a:solidFill>
                  <a:srgbClr val="595959"/>
                </a:solidFill>
                <a:latin typeface="微软雅黑" panose="020B0503020204020204" pitchFamily="34" charset="-122"/>
              </a:rPr>
              <a:t>HandlerInterceptor</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接口的</a:t>
            </a:r>
            <a:r>
              <a:rPr lang="zh-CN" altLang="zh-CN" dirty="0">
                <a:solidFill>
                  <a:srgbClr val="1369B2"/>
                </a:solidFill>
                <a:latin typeface="微软雅黑" panose="020B0503020204020204" pitchFamily="34" charset="-122"/>
              </a:rPr>
              <a:t>实现类</a:t>
            </a:r>
            <a:r>
              <a:rPr lang="en-US" altLang="zh-CN" dirty="0" err="1">
                <a:solidFill>
                  <a:srgbClr val="1369B2"/>
                </a:solidFill>
                <a:latin typeface="微软雅黑" panose="020B0503020204020204" pitchFamily="34" charset="-122"/>
              </a:rPr>
              <a:t>HandlerInterceptorAdapter</a:t>
            </a:r>
            <a:r>
              <a:rPr lang="zh-CN" altLang="zh-CN" dirty="0">
                <a:solidFill>
                  <a:srgbClr val="595959"/>
                </a:solidFill>
                <a:latin typeface="微软雅黑" panose="020B0503020204020204" pitchFamily="34" charset="-122"/>
              </a:rPr>
              <a:t>，定义拦截器。</a:t>
            </a:r>
          </a:p>
          <a:p>
            <a:pPr>
              <a:lnSpc>
                <a:spcPct val="150000"/>
              </a:lnSpc>
            </a:pPr>
            <a:r>
              <a:rPr lang="zh-CN" altLang="zh-CN" dirty="0">
                <a:solidFill>
                  <a:srgbClr val="595959"/>
                </a:solidFill>
                <a:latin typeface="微软雅黑" panose="020B0503020204020204" pitchFamily="34" charset="-122"/>
              </a:rPr>
              <a:t>上述两种方式的区别在于，直接实现</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接口需要重写</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接口的所有方法；而继承</a:t>
            </a:r>
            <a:r>
              <a:rPr lang="en-US" altLang="zh-CN" dirty="0" err="1">
                <a:solidFill>
                  <a:srgbClr val="595959"/>
                </a:solidFill>
                <a:latin typeface="微软雅黑" panose="020B0503020204020204" pitchFamily="34" charset="-122"/>
              </a:rPr>
              <a:t>HandlerInterceptorAdapter</a:t>
            </a:r>
            <a:r>
              <a:rPr lang="zh-CN" altLang="zh-CN" dirty="0">
                <a:solidFill>
                  <a:srgbClr val="595959"/>
                </a:solidFill>
                <a:latin typeface="微软雅黑" panose="020B0503020204020204" pitchFamily="34" charset="-122"/>
              </a:rPr>
              <a:t>类的话，允许只重写想要回调的方法</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277580"/>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86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749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895554"/>
            <a:ext cx="10152454"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可以很灵活地完成数据的绑定和响应，极大地简化了</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的开发。但</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提供的便利不仅仅如此，使用</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还可以很便捷地完成项目中的</a:t>
            </a:r>
            <a:r>
              <a:rPr lang="zh-CN" altLang="zh-CN" sz="2000" dirty="0">
                <a:solidFill>
                  <a:srgbClr val="1369B2"/>
                </a:solidFill>
                <a:latin typeface="微软雅黑" panose="020B0503020204020204" pitchFamily="34" charset="-122"/>
                <a:ea typeface="微软雅黑" panose="020B0503020204020204" pitchFamily="34" charset="-122"/>
              </a:rPr>
              <a:t>异常处理</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自定义拦截器</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文件上传和下载</a:t>
            </a:r>
            <a:r>
              <a:rPr lang="zh-CN" altLang="zh-CN" sz="2000" dirty="0">
                <a:solidFill>
                  <a:srgbClr val="595959"/>
                </a:solidFill>
                <a:latin typeface="微软雅黑" panose="020B0503020204020204" pitchFamily="34" charset="-122"/>
                <a:ea typeface="微软雅黑" panose="020B0503020204020204" pitchFamily="34" charset="-122"/>
              </a:rPr>
              <a:t>等高级功能。本章将对</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提供的这些高级功能进行讲解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5833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自定义拦截器示例</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024310" y="2054385"/>
            <a:ext cx="9390960" cy="665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下面通过实现</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接口自定义拦截器，自定义拦截器的代码如下所示。</a:t>
            </a:r>
          </a:p>
        </p:txBody>
      </p:sp>
      <p:pic>
        <p:nvPicPr>
          <p:cNvPr id="13" name="图片 12"/>
          <p:cNvPicPr>
            <a:picLocks noChangeAspect="1"/>
          </p:cNvPicPr>
          <p:nvPr/>
        </p:nvPicPr>
        <p:blipFill>
          <a:blip r:embed="rId5"/>
          <a:stretch>
            <a:fillRect/>
          </a:stretch>
        </p:blipFill>
        <p:spPr>
          <a:xfrm>
            <a:off x="1360171" y="2720340"/>
            <a:ext cx="9532620" cy="3600451"/>
          </a:xfrm>
          <a:prstGeom prst="rect">
            <a:avLst/>
          </a:prstGeom>
        </p:spPr>
      </p:pic>
      <p:sp>
        <p:nvSpPr>
          <p:cNvPr id="2" name="文本框 1"/>
          <p:cNvSpPr txBox="1"/>
          <p:nvPr/>
        </p:nvSpPr>
        <p:spPr>
          <a:xfrm>
            <a:off x="1520189" y="2617470"/>
            <a:ext cx="9532621" cy="374211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CustomInterceptor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implements </a:t>
            </a:r>
            <a:r>
              <a:rPr lang="en-US" altLang="zh-CN" sz="1600" dirty="0" err="1">
                <a:solidFill>
                  <a:srgbClr val="1369B2"/>
                </a:solidFill>
                <a:latin typeface="微软雅黑" panose="020B0503020204020204" pitchFamily="34" charset="-122"/>
                <a:ea typeface="微软雅黑" panose="020B0503020204020204" pitchFamily="34" charset="-122"/>
                <a:cs typeface="+mn-ea"/>
              </a:rPr>
              <a:t>HandlerInterceptor</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handler)throws Exception {</a:t>
            </a:r>
            <a:r>
              <a:rPr lang="en-US" altLang="zh-CN" sz="1600" dirty="0">
                <a:solidFill>
                  <a:srgbClr val="1369B2"/>
                </a:solidFill>
                <a:latin typeface="微软雅黑" panose="020B0503020204020204" pitchFamily="34" charset="-122"/>
                <a:ea typeface="微软雅黑" panose="020B0503020204020204" pitchFamily="34" charset="-122"/>
                <a:cs typeface="+mn-ea"/>
              </a:rPr>
              <a:t>return false;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postHandle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Object handler,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afterCompletion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 Exception ex) throws Exception{}}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2102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preHandler</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9215"/>
            <a:ext cx="9390960" cy="2602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err="1">
                <a:solidFill>
                  <a:srgbClr val="1369B2"/>
                </a:solidFill>
                <a:latin typeface="微软雅黑" panose="020B0503020204020204" pitchFamily="34" charset="-122"/>
              </a:rPr>
              <a:t>preHandler</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用于对程序进行</a:t>
            </a:r>
            <a:r>
              <a:rPr lang="zh-CN" altLang="zh-CN" dirty="0">
                <a:solidFill>
                  <a:srgbClr val="1369B2"/>
                </a:solidFill>
                <a:latin typeface="微软雅黑" panose="020B0503020204020204" pitchFamily="34" charset="-122"/>
              </a:rPr>
              <a:t>安全控制</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权限校验</a:t>
            </a:r>
            <a:r>
              <a:rPr lang="zh-CN" altLang="zh-CN" dirty="0">
                <a:solidFill>
                  <a:srgbClr val="595959"/>
                </a:solidFill>
                <a:latin typeface="微软雅黑" panose="020B0503020204020204" pitchFamily="34" charset="-122"/>
              </a:rPr>
              <a:t>等，它会在控制器方法调用前执行。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方法的参数</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是请求对象，</a:t>
            </a:r>
            <a:r>
              <a:rPr lang="en-US" altLang="zh-CN" dirty="0">
                <a:solidFill>
                  <a:srgbClr val="595959"/>
                </a:solidFill>
                <a:latin typeface="微软雅黑" panose="020B0503020204020204" pitchFamily="34" charset="-122"/>
              </a:rPr>
              <a:t>response</a:t>
            </a:r>
            <a:r>
              <a:rPr lang="zh-CN" altLang="zh-CN" dirty="0">
                <a:solidFill>
                  <a:srgbClr val="595959"/>
                </a:solidFill>
                <a:latin typeface="微软雅黑" panose="020B0503020204020204" pitchFamily="34" charset="-122"/>
              </a:rPr>
              <a:t>是响应对象，</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是被调用的处理器对象。</a:t>
            </a: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bool</a:t>
            </a:r>
            <a:r>
              <a:rPr lang="zh-CN" altLang="zh-CN" dirty="0">
                <a:solidFill>
                  <a:srgbClr val="595959"/>
                </a:solidFill>
                <a:latin typeface="微软雅黑" panose="020B0503020204020204" pitchFamily="34" charset="-122"/>
              </a:rPr>
              <a:t>类型，表示是否中断后续操作。当返回值为</a:t>
            </a:r>
            <a:r>
              <a:rPr lang="en-US"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时，表示</a:t>
            </a:r>
            <a:r>
              <a:rPr lang="zh-CN" altLang="zh-CN" dirty="0">
                <a:solidFill>
                  <a:srgbClr val="1369B2"/>
                </a:solidFill>
                <a:latin typeface="微软雅黑" panose="020B0503020204020204" pitchFamily="34" charset="-122"/>
              </a:rPr>
              <a:t>继续向下执行</a:t>
            </a:r>
            <a:r>
              <a:rPr lang="zh-CN" altLang="zh-CN" dirty="0">
                <a:solidFill>
                  <a:srgbClr val="595959"/>
                </a:solidFill>
                <a:latin typeface="微软雅黑" panose="020B0503020204020204" pitchFamily="34" charset="-122"/>
              </a:rPr>
              <a:t>；当返回值为</a:t>
            </a:r>
            <a:r>
              <a:rPr lang="en-US" altLang="zh-CN" dirty="0">
                <a:solidFill>
                  <a:srgbClr val="1369B2"/>
                </a:solidFill>
                <a:latin typeface="微软雅黑" panose="020B0503020204020204" pitchFamily="34" charset="-122"/>
              </a:rPr>
              <a:t>false</a:t>
            </a:r>
            <a:r>
              <a:rPr lang="zh-CN" altLang="zh-CN" dirty="0">
                <a:solidFill>
                  <a:srgbClr val="595959"/>
                </a:solidFill>
                <a:latin typeface="微软雅黑" panose="020B0503020204020204" pitchFamily="34" charset="-122"/>
              </a:rPr>
              <a:t>时，整个</a:t>
            </a:r>
            <a:r>
              <a:rPr lang="zh-CN" altLang="zh-CN" dirty="0">
                <a:solidFill>
                  <a:srgbClr val="1369B2"/>
                </a:solidFill>
                <a:latin typeface="微软雅黑" panose="020B0503020204020204" pitchFamily="34" charset="-122"/>
              </a:rPr>
              <a:t>请求就结束</a:t>
            </a:r>
            <a:r>
              <a:rPr lang="zh-CN" altLang="zh-CN" dirty="0">
                <a:solidFill>
                  <a:srgbClr val="595959"/>
                </a:solidFill>
                <a:latin typeface="微软雅黑" panose="020B0503020204020204" pitchFamily="34" charset="-122"/>
              </a:rPr>
              <a:t>了，后续的所有操作都会中断（包括调用下一个拦截器和控制器类中的方法执行等）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277580"/>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86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749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61544"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postHandle</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1595"/>
            <a:ext cx="9390960" cy="21912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postHandle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用于对请求域中的模型和视图做出进一步的修改，它会在控制器方法调用之后且视图解析之前执行。</a:t>
            </a: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个参数一样，分别是</a:t>
            </a:r>
            <a:r>
              <a:rPr lang="zh-CN" altLang="zh-CN" dirty="0">
                <a:solidFill>
                  <a:srgbClr val="1369B2"/>
                </a:solidFill>
                <a:latin typeface="微软雅黑" panose="020B0503020204020204" pitchFamily="34" charset="-122"/>
              </a:rPr>
              <a:t>请求对象</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响应对象</a:t>
            </a:r>
            <a:r>
              <a:rPr lang="zh-CN" altLang="zh-CN" dirty="0">
                <a:solidFill>
                  <a:srgbClr val="595959"/>
                </a:solidFill>
                <a:latin typeface="微软雅黑" panose="020B0503020204020204" pitchFamily="34" charset="-122"/>
              </a:rPr>
              <a:t>。如果处理器执行完成有返回结果，可以通过第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个参数</a:t>
            </a:r>
            <a:r>
              <a:rPr lang="en-US" altLang="zh-CN" dirty="0" err="1">
                <a:solidFill>
                  <a:srgbClr val="1369B2"/>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读取和调整返回结果对应的数据与视图信息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269960"/>
            <a:ext cx="9865885" cy="27757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190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7101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3595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95593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afterCompletion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22355"/>
            <a:ext cx="9390960" cy="29684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err="1">
                <a:solidFill>
                  <a:srgbClr val="1369B2"/>
                </a:solidFill>
                <a:latin typeface="微软雅黑" panose="020B0503020204020204" pitchFamily="34" charset="-122"/>
              </a:rPr>
              <a:t>afterCompletion</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可以完成一些</a:t>
            </a:r>
            <a:r>
              <a:rPr lang="zh-CN" altLang="zh-CN" dirty="0">
                <a:solidFill>
                  <a:srgbClr val="1369B2"/>
                </a:solidFill>
                <a:latin typeface="微软雅黑" panose="020B0503020204020204" pitchFamily="34" charset="-122"/>
              </a:rPr>
              <a:t>资源清理</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日志信息记录</a:t>
            </a:r>
            <a:r>
              <a:rPr lang="zh-CN" altLang="zh-CN" dirty="0">
                <a:solidFill>
                  <a:srgbClr val="595959"/>
                </a:solidFill>
                <a:latin typeface="微软雅黑" panose="020B0503020204020204" pitchFamily="34" charset="-122"/>
              </a:rPr>
              <a:t>等工作，它会在整个请求完成后执行，即</a:t>
            </a:r>
            <a:r>
              <a:rPr lang="zh-CN" altLang="zh-CN" dirty="0">
                <a:solidFill>
                  <a:srgbClr val="1369B2"/>
                </a:solidFill>
                <a:latin typeface="微软雅黑" panose="020B0503020204020204" pitchFamily="34" charset="-122"/>
              </a:rPr>
              <a:t>视图渲染结束之后执行</a:t>
            </a:r>
            <a:r>
              <a:rPr lang="zh-CN" altLang="zh-CN" dirty="0">
                <a:solidFill>
                  <a:srgbClr val="595959"/>
                </a:solidFill>
                <a:latin typeface="微软雅黑" panose="020B0503020204020204" pitchFamily="34" charset="-122"/>
              </a:rPr>
              <a:t>。</a:t>
            </a: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个参数一样，分别是请求对象和响应对象。第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个参数</a:t>
            </a:r>
            <a:r>
              <a:rPr lang="en-US" altLang="zh-CN" dirty="0">
                <a:solidFill>
                  <a:srgbClr val="595959"/>
                </a:solidFill>
                <a:latin typeface="微软雅黑" panose="020B0503020204020204" pitchFamily="34" charset="-122"/>
              </a:rPr>
              <a:t>ex</a:t>
            </a:r>
            <a:r>
              <a:rPr lang="zh-CN" altLang="zh-CN" dirty="0">
                <a:solidFill>
                  <a:srgbClr val="595959"/>
                </a:solidFill>
                <a:latin typeface="微软雅黑" panose="020B0503020204020204" pitchFamily="34" charset="-122"/>
              </a:rPr>
              <a:t>是异常对象，如果处理器执行过程中出现异常，会将异常信息封装在该异常对象中，可以在</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方法中针对异常情况进行单独处理。</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，只有在</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true</a:t>
            </a:r>
            <a:r>
              <a:rPr lang="zh-CN" altLang="zh-CN" dirty="0">
                <a:solidFill>
                  <a:srgbClr val="595959"/>
                </a:solidFill>
                <a:latin typeface="微软雅黑" panose="020B0503020204020204" pitchFamily="34" charset="-122"/>
              </a:rPr>
              <a:t>时，</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方法和</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方法才会按上述执行规则执行</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057870"/>
            <a:ext cx="9865885" cy="3518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978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409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12720"/>
            <a:ext cx="423862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拦截器的配置</a:t>
            </a:r>
            <a:r>
              <a:rPr lang="zh-CN" altLang="en-US" sz="2000" dirty="0">
                <a:solidFill>
                  <a:srgbClr val="595959"/>
                </a:solidFill>
                <a:latin typeface="微软雅黑" panose="020B0503020204020204" pitchFamily="34" charset="-122"/>
                <a:ea typeface="微软雅黑" panose="020B0503020204020204" pitchFamily="34" charset="-122"/>
              </a:rPr>
              <a:t>，能够在程序中进行自定义拦截器的配置</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118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配置自定义拦截器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60171" y="2060735"/>
            <a:ext cx="9635489" cy="665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要使自定义的拦截器生效，还需要在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的配置文件中进行配置。配置代码如下所示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p:cNvPicPr>
            <a:picLocks noChangeAspect="1"/>
          </p:cNvPicPr>
          <p:nvPr/>
        </p:nvPicPr>
        <p:blipFill>
          <a:blip r:embed="rId5"/>
          <a:stretch>
            <a:fillRect/>
          </a:stretch>
        </p:blipFill>
        <p:spPr>
          <a:xfrm>
            <a:off x="2080261" y="2905678"/>
            <a:ext cx="8035289" cy="3415114"/>
          </a:xfrm>
          <a:prstGeom prst="rect">
            <a:avLst/>
          </a:prstGeom>
        </p:spPr>
      </p:pic>
      <p:sp>
        <p:nvSpPr>
          <p:cNvPr id="2" name="文本框 1"/>
          <p:cNvSpPr txBox="1"/>
          <p:nvPr/>
        </p:nvSpPr>
        <p:spPr>
          <a:xfrm>
            <a:off x="2297429" y="2891790"/>
            <a:ext cx="8343901" cy="337278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zh-CN" altLang="zh-CN" sz="1600" dirty="0">
                <a:solidFill>
                  <a:srgbClr val="595959"/>
                </a:solidFill>
                <a:latin typeface="微软雅黑" panose="020B0503020204020204" pitchFamily="34" charset="-122"/>
                <a:ea typeface="微软雅黑" panose="020B0503020204020204" pitchFamily="34" charset="-122"/>
                <a:cs typeface="+mn-ea"/>
              </a:rPr>
              <a:t>拦截所有请求</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class="com.itheima.interceptor.MyInterceptor1"/&gt;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mvc:mapping</a:t>
            </a:r>
            <a:r>
              <a:rPr lang="en-US" altLang="zh-CN" sz="1600" dirty="0">
                <a:solidFill>
                  <a:srgbClr val="595959"/>
                </a:solidFill>
                <a:latin typeface="微软雅黑" panose="020B0503020204020204" pitchFamily="34" charset="-122"/>
                <a:ea typeface="微软雅黑" panose="020B0503020204020204" pitchFamily="34" charset="-122"/>
                <a:cs typeface="+mn-ea"/>
              </a:rPr>
              <a:t> path="/**"/&gt; &lt;!--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配置拦截器作用的路径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mvc:exclude-mapping</a:t>
            </a:r>
            <a:r>
              <a:rPr lang="en-US" altLang="zh-CN" sz="1600" dirty="0">
                <a:solidFill>
                  <a:srgbClr val="595959"/>
                </a:solidFill>
                <a:latin typeface="微软雅黑" panose="020B0503020204020204" pitchFamily="34" charset="-122"/>
                <a:ea typeface="微软雅黑" panose="020B0503020204020204" pitchFamily="34" charset="-122"/>
                <a:cs typeface="+mn-ea"/>
              </a:rPr>
              <a:t> path=""/&gt;!-- </a:t>
            </a:r>
            <a:r>
              <a:rPr lang="zh-CN" altLang="zh-CN" sz="1600" dirty="0">
                <a:solidFill>
                  <a:srgbClr val="595959"/>
                </a:solidFill>
                <a:latin typeface="微软雅黑" panose="020B0503020204020204" pitchFamily="34" charset="-122"/>
                <a:ea typeface="微软雅黑" panose="020B0503020204020204" pitchFamily="34" charset="-122"/>
                <a:cs typeface="+mn-ea"/>
              </a:rPr>
              <a:t>配置不需要拦截器作用的路径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对匹配路径的请求才进行拦截</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class="com.itheima.interceptor.MyInterceptor2"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配置自定义拦截器代码分析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20805"/>
            <a:ext cx="9390960" cy="34256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在上述代码中，</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mvc:interceptors</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元素使用</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种方式配置了拦截器，其中，使用子元素</a:t>
            </a:r>
            <a:r>
              <a:rPr lang="en-US" altLang="zh-CN" dirty="0">
                <a:solidFill>
                  <a:srgbClr val="1369B2"/>
                </a:solidFill>
                <a:latin typeface="微软雅黑" panose="020B0503020204020204" pitchFamily="34" charset="-122"/>
              </a:rPr>
              <a:t>&lt;bean&gt;</a:t>
            </a:r>
            <a:r>
              <a:rPr lang="zh-CN" altLang="zh-CN" dirty="0">
                <a:solidFill>
                  <a:srgbClr val="595959"/>
                </a:solidFill>
                <a:latin typeface="微软雅黑" panose="020B0503020204020204" pitchFamily="34" charset="-122"/>
              </a:rPr>
              <a:t>声明的拦截器，将会对</a:t>
            </a:r>
            <a:r>
              <a:rPr lang="zh-CN" altLang="zh-CN" dirty="0">
                <a:solidFill>
                  <a:srgbClr val="1369B2"/>
                </a:solidFill>
                <a:latin typeface="微软雅黑" panose="020B0503020204020204" pitchFamily="34" charset="-122"/>
              </a:rPr>
              <a:t>所有的请求</a:t>
            </a:r>
            <a:r>
              <a:rPr lang="zh-CN" altLang="zh-CN" dirty="0">
                <a:solidFill>
                  <a:srgbClr val="595959"/>
                </a:solidFill>
                <a:latin typeface="微软雅黑" panose="020B0503020204020204" pitchFamily="34" charset="-122"/>
              </a:rPr>
              <a:t>进行拦截；</a:t>
            </a:r>
          </a:p>
          <a:p>
            <a:pPr>
              <a:lnSpc>
                <a:spcPct val="150000"/>
              </a:lnSpc>
            </a:pPr>
            <a:r>
              <a:rPr lang="en-US" altLang="zh-CN" dirty="0">
                <a:solidFill>
                  <a:srgbClr val="1369B2"/>
                </a:solidFill>
                <a:latin typeface="微软雅黑" panose="020B0503020204020204" pitchFamily="34" charset="-122"/>
              </a:rPr>
              <a:t>       &lt;</a:t>
            </a:r>
            <a:r>
              <a:rPr lang="en-US" altLang="zh-CN" dirty="0" err="1">
                <a:solidFill>
                  <a:srgbClr val="1369B2"/>
                </a:solidFill>
                <a:latin typeface="微软雅黑" panose="020B0503020204020204" pitchFamily="34" charset="-122"/>
              </a:rPr>
              <a:t>mvc:interceptor</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元素声明的拦截器，会对</a:t>
            </a:r>
            <a:r>
              <a:rPr lang="zh-CN" altLang="zh-CN" dirty="0">
                <a:solidFill>
                  <a:srgbClr val="1369B2"/>
                </a:solidFill>
                <a:latin typeface="微软雅黑" panose="020B0503020204020204" pitchFamily="34" charset="-122"/>
              </a:rPr>
              <a:t>指定路径下的请求</a:t>
            </a:r>
            <a:r>
              <a:rPr lang="zh-CN" altLang="zh-CN" dirty="0">
                <a:solidFill>
                  <a:srgbClr val="595959"/>
                </a:solidFill>
                <a:latin typeface="微软雅黑" panose="020B0503020204020204" pitchFamily="34" charset="-122"/>
              </a:rPr>
              <a:t>进行拦截。</a:t>
            </a:r>
          </a:p>
          <a:p>
            <a:pPr>
              <a:lnSpc>
                <a:spcPct val="150000"/>
              </a:lnSpc>
            </a:pP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mvc:interceptor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元素的子元素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mvc:mapping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属性配置拦截器作用的路径。如上述代码中</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的属性值为“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”，表示拦截所有路径。如果有不需要拦截的请求，可以通过</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mvc:exclude-mapping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元素进行配置。</a:t>
            </a:r>
          </a:p>
        </p:txBody>
      </p:sp>
      <p:sp>
        <p:nvSpPr>
          <p:cNvPr id="12" name="圆角矩形 11"/>
          <p:cNvSpPr/>
          <p:nvPr/>
        </p:nvSpPr>
        <p:spPr>
          <a:xfrm>
            <a:off x="1360244" y="2356320"/>
            <a:ext cx="9865885" cy="38958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77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928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48280"/>
            <a:ext cx="505206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拦截器的执行流程</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单个拦截器</a:t>
            </a:r>
            <a:r>
              <a:rPr lang="zh-CN" altLang="en-US" sz="2000" dirty="0">
                <a:solidFill>
                  <a:srgbClr val="595959"/>
                </a:solidFill>
                <a:latin typeface="微软雅黑" panose="020B0503020204020204" pitchFamily="34" charset="-122"/>
                <a:ea typeface="微软雅黑" panose="020B0503020204020204" pitchFamily="34" charset="-122"/>
              </a:rPr>
              <a:t>，能够</a:t>
            </a:r>
            <a:r>
              <a:rPr lang="zh-CN" altLang="en-US" sz="2000" dirty="0">
                <a:solidFill>
                  <a:srgbClr val="595959"/>
                </a:solidFill>
                <a:latin typeface="微软雅黑" panose="020B0503020204020204" pitchFamily="34" charset="-122"/>
                <a:ea typeface="微软雅黑" panose="020B0503020204020204" pitchFamily="34" charset="-122"/>
                <a:sym typeface="+mn-ea"/>
              </a:rPr>
              <a:t>理解</a:t>
            </a:r>
            <a:r>
              <a:rPr lang="zh-CN" altLang="en-US" sz="2000" dirty="0">
                <a:solidFill>
                  <a:srgbClr val="595959"/>
                </a:solidFill>
                <a:latin typeface="微软雅黑" panose="020B0503020204020204" pitchFamily="34" charset="-122"/>
                <a:ea typeface="微软雅黑" panose="020B0503020204020204" pitchFamily="34" charset="-122"/>
              </a:rPr>
              <a:t>程序中拦截器的整个执行流程</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单个拦截器的执行流程</a:t>
            </a: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081055"/>
            <a:ext cx="9390960" cy="8081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如果在项目中只定义了一个拦截器，单个拦截器的执行流程如图所示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p:cNvPicPr>
            <a:picLocks noChangeAspect="1"/>
          </p:cNvPicPr>
          <p:nvPr/>
        </p:nvPicPr>
        <p:blipFill>
          <a:blip r:embed="rId5"/>
          <a:stretch>
            <a:fillRect/>
          </a:stretch>
        </p:blipFill>
        <p:spPr>
          <a:xfrm>
            <a:off x="3241040" y="3131821"/>
            <a:ext cx="5932895" cy="288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9067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单个拦截器的执行流程分析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597715" y="2502060"/>
            <a:ext cx="9390960" cy="34256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单个拦截器的执行流程图中</a:t>
            </a:r>
            <a:r>
              <a:rPr lang="zh-CN" altLang="zh-CN" dirty="0">
                <a:solidFill>
                  <a:srgbClr val="595959"/>
                </a:solidFill>
                <a:latin typeface="微软雅黑" panose="020B0503020204020204" pitchFamily="34" charset="-122"/>
              </a:rPr>
              <a:t>可以看出，程序收到请求后，首先会</a:t>
            </a:r>
            <a:r>
              <a:rPr lang="zh-CN" altLang="zh-CN" dirty="0">
                <a:solidFill>
                  <a:srgbClr val="1369B2"/>
                </a:solidFill>
                <a:latin typeface="微软雅黑" panose="020B0503020204020204" pitchFamily="34" charset="-122"/>
              </a:rPr>
              <a:t>执行</a:t>
            </a:r>
            <a:r>
              <a:rPr lang="zh-CN" altLang="zh-CN" dirty="0">
                <a:solidFill>
                  <a:srgbClr val="595959"/>
                </a:solidFill>
                <a:latin typeface="微软雅黑" panose="020B0503020204020204" pitchFamily="34" charset="-122"/>
              </a:rPr>
              <a:t>拦截器中的</a:t>
            </a:r>
            <a:r>
              <a:rPr lang="en-US" altLang="zh-CN" dirty="0" err="1">
                <a:solidFill>
                  <a:srgbClr val="1369B2"/>
                </a:solidFill>
                <a:latin typeface="微软雅黑" panose="020B0503020204020204" pitchFamily="34" charset="-122"/>
              </a:rPr>
              <a:t>preHandle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，如果</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方法返回的值为</a:t>
            </a:r>
            <a:r>
              <a:rPr lang="en-US" altLang="zh-CN" dirty="0">
                <a:solidFill>
                  <a:srgbClr val="1369B2"/>
                </a:solidFill>
                <a:latin typeface="微软雅黑" panose="020B0503020204020204" pitchFamily="34" charset="-122"/>
              </a:rPr>
              <a:t>false</a:t>
            </a:r>
            <a:r>
              <a:rPr lang="zh-CN" altLang="zh-CN" dirty="0">
                <a:solidFill>
                  <a:srgbClr val="595959"/>
                </a:solidFill>
                <a:latin typeface="微软雅黑" panose="020B0503020204020204" pitchFamily="34" charset="-122"/>
              </a:rPr>
              <a:t>，则将</a:t>
            </a:r>
            <a:r>
              <a:rPr lang="zh-CN" altLang="zh-CN" dirty="0">
                <a:solidFill>
                  <a:srgbClr val="1369B2"/>
                </a:solidFill>
                <a:latin typeface="微软雅黑" panose="020B0503020204020204" pitchFamily="34" charset="-122"/>
              </a:rPr>
              <a:t>中断</a:t>
            </a:r>
            <a:r>
              <a:rPr lang="zh-CN" altLang="zh-CN" dirty="0">
                <a:solidFill>
                  <a:srgbClr val="595959"/>
                </a:solidFill>
                <a:latin typeface="微软雅黑" panose="020B0503020204020204" pitchFamily="34" charset="-122"/>
              </a:rPr>
              <a:t>后续所有代码的执行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，则程序会继续向下</a:t>
            </a:r>
            <a:r>
              <a:rPr lang="zh-CN" altLang="zh-CN" dirty="0">
                <a:solidFill>
                  <a:srgbClr val="1369B2"/>
                </a:solidFill>
                <a:latin typeface="微软雅黑" panose="020B0503020204020204" pitchFamily="34" charset="-122"/>
              </a:rPr>
              <a:t>执行</a:t>
            </a:r>
            <a:r>
              <a:rPr lang="en-US" altLang="zh-CN" dirty="0">
                <a:solidFill>
                  <a:srgbClr val="1369B2"/>
                </a:solidFill>
                <a:latin typeface="微软雅黑" panose="020B0503020204020204" pitchFamily="34" charset="-122"/>
              </a:rPr>
              <a:t>Handler</a:t>
            </a:r>
            <a:r>
              <a:rPr lang="zh-CN" altLang="zh-CN" dirty="0">
                <a:solidFill>
                  <a:srgbClr val="595959"/>
                </a:solidFill>
                <a:latin typeface="微软雅黑" panose="020B0503020204020204" pitchFamily="34" charset="-122"/>
              </a:rPr>
              <a:t>的代码。当</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执行过程中</a:t>
            </a:r>
            <a:r>
              <a:rPr lang="zh-CN" altLang="zh-CN" dirty="0">
                <a:solidFill>
                  <a:srgbClr val="1369B2"/>
                </a:solidFill>
                <a:latin typeface="微软雅黑" panose="020B0503020204020204" pitchFamily="34" charset="-122"/>
              </a:rPr>
              <a:t>没有出现异常</a:t>
            </a:r>
            <a:r>
              <a:rPr lang="zh-CN" altLang="zh-CN" dirty="0">
                <a:solidFill>
                  <a:srgbClr val="595959"/>
                </a:solidFill>
                <a:latin typeface="微软雅黑" panose="020B0503020204020204" pitchFamily="34" charset="-122"/>
              </a:rPr>
              <a:t>时，接着会执行拦截器中的</a:t>
            </a:r>
            <a:r>
              <a:rPr lang="en-US" altLang="zh-CN" dirty="0" err="1">
                <a:solidFill>
                  <a:srgbClr val="1369B2"/>
                </a:solidFill>
                <a:latin typeface="微软雅黑" panose="020B0503020204020204" pitchFamily="34" charset="-122"/>
              </a:rPr>
              <a:t>postHandle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方法执行后会通过</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向客户端返回响应，并且在</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处理完请求后，执行拦截器中的</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方法；如果</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执行过程中</a:t>
            </a:r>
            <a:r>
              <a:rPr lang="zh-CN" altLang="zh-CN" dirty="0">
                <a:solidFill>
                  <a:srgbClr val="1369B2"/>
                </a:solidFill>
                <a:latin typeface="微软雅黑" panose="020B0503020204020204" pitchFamily="34" charset="-122"/>
              </a:rPr>
              <a:t>出现异常</a:t>
            </a:r>
            <a:r>
              <a:rPr lang="zh-CN" altLang="zh-CN" dirty="0">
                <a:solidFill>
                  <a:srgbClr val="595959"/>
                </a:solidFill>
                <a:latin typeface="微软雅黑" panose="020B0503020204020204" pitchFamily="34" charset="-122"/>
              </a:rPr>
              <a:t>，将</a:t>
            </a:r>
            <a:r>
              <a:rPr lang="zh-CN" altLang="zh-CN" dirty="0">
                <a:solidFill>
                  <a:srgbClr val="1369B2"/>
                </a:solidFill>
                <a:latin typeface="微软雅黑" panose="020B0503020204020204" pitchFamily="34" charset="-122"/>
              </a:rPr>
              <a:t>跳过</a:t>
            </a:r>
            <a:r>
              <a:rPr lang="zh-CN" altLang="zh-CN" dirty="0">
                <a:solidFill>
                  <a:srgbClr val="595959"/>
                </a:solidFill>
                <a:latin typeface="微软雅黑" panose="020B0503020204020204" pitchFamily="34" charset="-122"/>
              </a:rPr>
              <a:t>拦截器中的</a:t>
            </a:r>
            <a:r>
              <a:rPr lang="en-US" altLang="zh-CN" dirty="0" err="1">
                <a:solidFill>
                  <a:srgbClr val="1369B2"/>
                </a:solidFill>
                <a:latin typeface="微软雅黑" panose="020B0503020204020204" pitchFamily="34" charset="-122"/>
              </a:rPr>
              <a:t>postHandle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，直接由</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渲染异常页面</a:t>
            </a:r>
            <a:r>
              <a:rPr lang="zh-CN" altLang="zh-CN" dirty="0">
                <a:solidFill>
                  <a:srgbClr val="1369B2"/>
                </a:solidFill>
                <a:latin typeface="微软雅黑" panose="020B0503020204020204" pitchFamily="34" charset="-122"/>
              </a:rPr>
              <a:t>返回响应</a:t>
            </a:r>
            <a:r>
              <a:rPr lang="zh-CN" altLang="zh-CN" dirty="0">
                <a:solidFill>
                  <a:srgbClr val="595959"/>
                </a:solidFill>
                <a:latin typeface="微软雅黑" panose="020B0503020204020204" pitchFamily="34" charset="-122"/>
              </a:rPr>
              <a:t>，最后执行拦截器中的</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356320"/>
            <a:ext cx="9865885" cy="38958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77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928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770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972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275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5484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异常处理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8038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拦截器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0592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文件上传和下载</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6292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649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89607" y="1554749"/>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HelloController</a:t>
            </a:r>
            <a:r>
              <a:rPr lang="zh-CN" altLang="zh-CN" dirty="0">
                <a:solidFill>
                  <a:srgbClr val="595959"/>
                </a:solidFill>
                <a:latin typeface="微软雅黑" panose="020B0503020204020204" pitchFamily="34" charset="-122"/>
                <a:ea typeface="微软雅黑" panose="020B0503020204020204" pitchFamily="34" charset="-122"/>
                <a:cs typeface="+mn-ea"/>
              </a:rPr>
              <a:t>的控制器类，在</a:t>
            </a:r>
            <a:r>
              <a:rPr lang="en-US" altLang="zh-CN" dirty="0" err="1">
                <a:solidFill>
                  <a:srgbClr val="595959"/>
                </a:solidFill>
                <a:latin typeface="微软雅黑" panose="020B0503020204020204" pitchFamily="34" charset="-122"/>
                <a:ea typeface="微软雅黑" panose="020B0503020204020204" pitchFamily="34" charset="-122"/>
                <a:cs typeface="+mn-ea"/>
              </a:rPr>
              <a:t>HelloControlle</a:t>
            </a:r>
            <a:r>
              <a:rPr lang="zh-CN" altLang="zh-CN" dirty="0">
                <a:solidFill>
                  <a:srgbClr val="595959"/>
                </a:solidFill>
                <a:latin typeface="微软雅黑" panose="020B0503020204020204" pitchFamily="34" charset="-122"/>
                <a:ea typeface="微软雅黑" panose="020B0503020204020204" pitchFamily="34" charset="-122"/>
                <a:cs typeface="+mn-ea"/>
              </a:rPr>
              <a:t>类中定义</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个方法，其中</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方法用于正常处理客户端的请求，</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方法被调用时产生异常</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08963" y="2710051"/>
            <a:ext cx="8863115" cy="3742115"/>
          </a:xfrm>
          <a:prstGeom prst="rect">
            <a:avLst/>
          </a:prstGeom>
        </p:spPr>
      </p:pic>
      <p:sp>
        <p:nvSpPr>
          <p:cNvPr id="4" name="矩形 3"/>
          <p:cNvSpPr/>
          <p:nvPr/>
        </p:nvSpPr>
        <p:spPr>
          <a:xfrm>
            <a:off x="2063498" y="2679794"/>
            <a:ext cx="826922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("hello")</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hello()</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...Hello");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success.jsp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("exp")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exp(){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(1/0);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success.jsp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975995"/>
            <a:ext cx="7955280"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下面通过一个案例演示单个拦截器的执行流程，案例具体实现步骤如下所示。</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创建实现</a:t>
            </a:r>
            <a:r>
              <a:rPr lang="en-US" altLang="zh-CN" dirty="0" err="1">
                <a:solidFill>
                  <a:srgbClr val="595959"/>
                </a:solidFill>
                <a:latin typeface="微软雅黑" panose="020B0503020204020204" pitchFamily="34" charset="-122"/>
                <a:ea typeface="微软雅黑" panose="020B0503020204020204" pitchFamily="34" charset="-122"/>
                <a:cs typeface="+mn-ea"/>
              </a:rPr>
              <a:t>HandlerInterceptor</a:t>
            </a:r>
            <a:r>
              <a:rPr lang="zh-CN" altLang="zh-CN" dirty="0">
                <a:solidFill>
                  <a:srgbClr val="595959"/>
                </a:solidFill>
                <a:latin typeface="微软雅黑" panose="020B0503020204020204" pitchFamily="34" charset="-122"/>
                <a:ea typeface="微软雅黑" panose="020B0503020204020204" pitchFamily="34" charset="-122"/>
                <a:cs typeface="+mn-ea"/>
              </a:rPr>
              <a:t>接口的拦截器</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类中重写的</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个方法内编写输出语句来验证方法的执行情况。</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280463" y="2710051"/>
            <a:ext cx="7675067" cy="3742115"/>
          </a:xfrm>
          <a:prstGeom prst="rect">
            <a:avLst/>
          </a:prstGeom>
        </p:spPr>
      </p:pic>
      <p:sp>
        <p:nvSpPr>
          <p:cNvPr id="4" name="矩形 3"/>
          <p:cNvSpPr/>
          <p:nvPr/>
        </p:nvSpPr>
        <p:spPr>
          <a:xfrm>
            <a:off x="2554989" y="2679794"/>
            <a:ext cx="7675068"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HandlerInterceptor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对拦截的请求进行放行处理</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true;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方法和</a:t>
            </a:r>
            <a:r>
              <a:rPr lang="en-US" altLang="zh-CN" sz="1600"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1033414"/>
            <a:ext cx="8485746" cy="922020"/>
          </a:xfrm>
          <a:prstGeom prst="rect">
            <a:avLst/>
          </a:prstGeom>
          <a:noFill/>
          <a:ln>
            <a:noFill/>
          </a:ln>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的配置文件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中添加</a:t>
            </a:r>
            <a:r>
              <a:rPr lang="en-US" altLang="zh-CN" dirty="0" err="1">
                <a:solidFill>
                  <a:srgbClr val="595959"/>
                </a:solidFill>
                <a:latin typeface="微软雅黑" panose="020B0503020204020204" pitchFamily="34" charset="-122"/>
                <a:ea typeface="微软雅黑" panose="020B0503020204020204" pitchFamily="34" charset="-122"/>
                <a:cs typeface="+mn-ea"/>
              </a:rPr>
              <a:t>MyInterceptor</a:t>
            </a:r>
            <a:r>
              <a:rPr lang="zh-CN" altLang="zh-CN" dirty="0">
                <a:solidFill>
                  <a:srgbClr val="595959"/>
                </a:solidFill>
                <a:latin typeface="微软雅黑" panose="020B0503020204020204" pitchFamily="34" charset="-122"/>
                <a:ea typeface="微软雅黑" panose="020B0503020204020204" pitchFamily="34" charset="-122"/>
                <a:cs typeface="+mn-ea"/>
              </a:rPr>
              <a:t>拦截器的配置，具体配置如下所示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280463" y="2532251"/>
            <a:ext cx="7675067" cy="1931241"/>
          </a:xfrm>
          <a:prstGeom prst="rect">
            <a:avLst/>
          </a:prstGeom>
        </p:spPr>
      </p:pic>
      <p:sp>
        <p:nvSpPr>
          <p:cNvPr id="4" name="矩形 3"/>
          <p:cNvSpPr/>
          <p:nvPr/>
        </p:nvSpPr>
        <p:spPr>
          <a:xfrm>
            <a:off x="2554989" y="2501994"/>
            <a:ext cx="7675068"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bean</a:t>
            </a:r>
            <a:r>
              <a:rPr lang="zh-CN" altLang="zh-CN" sz="1600" dirty="0">
                <a:solidFill>
                  <a:srgbClr val="595959"/>
                </a:solidFill>
                <a:latin typeface="微软雅黑" panose="020B0503020204020204" pitchFamily="34" charset="-122"/>
                <a:ea typeface="微软雅黑" panose="020B0503020204020204" pitchFamily="34" charset="-122"/>
                <a:cs typeface="+mn-ea"/>
              </a:rPr>
              <a:t>直接定义在</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下面的拦截器将拦截所有请求</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com.itheima.interceptor.MyInterceptor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892040"/>
            <a:ext cx="10205720"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元素的子元素</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&lt;bean&gt;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来配置拦截器，配置的拦截器会拦截所有映射到</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Handler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的请求</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1134379"/>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的文件，</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280463" y="2710051"/>
            <a:ext cx="7675067" cy="2878273"/>
          </a:xfrm>
          <a:prstGeom prst="rect">
            <a:avLst/>
          </a:prstGeom>
        </p:spPr>
      </p:pic>
      <p:sp>
        <p:nvSpPr>
          <p:cNvPr id="4" name="矩形 3"/>
          <p:cNvSpPr/>
          <p:nvPr/>
        </p:nvSpPr>
        <p:spPr>
          <a:xfrm>
            <a:off x="2406399" y="2805524"/>
            <a:ext cx="7675068" cy="263411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执行成功页面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Handler</a:t>
            </a:r>
            <a:r>
              <a:rPr lang="zh-CN" altLang="zh-CN" sz="1600" dirty="0">
                <a:solidFill>
                  <a:srgbClr val="595959"/>
                </a:solidFill>
                <a:latin typeface="微软雅黑" panose="020B0503020204020204" pitchFamily="34" charset="-122"/>
                <a:ea typeface="微软雅黑" panose="020B0503020204020204" pitchFamily="34" charset="-122"/>
                <a:cs typeface="+mn-ea"/>
              </a:rPr>
              <a:t>执行成功</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http://localhost:8080/chapter13/hello</a:t>
            </a:r>
            <a:r>
              <a:rPr lang="zh-CN" altLang="zh-CN" dirty="0">
                <a:solidFill>
                  <a:srgbClr val="595959"/>
                </a:solidFill>
                <a:latin typeface="微软雅黑" panose="020B0503020204020204" pitchFamily="34" charset="-122"/>
                <a:ea typeface="微软雅黑" panose="020B0503020204020204" pitchFamily="34" charset="-122"/>
                <a:cs typeface="+mn-ea"/>
              </a:rPr>
              <a:t>，程序将执行</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014220" y="2900045"/>
            <a:ext cx="8164285"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4270" y="979805"/>
            <a:ext cx="10205085" cy="507746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图的信息之后，页面跳转到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rPr>
              <a:t>步骤五</a:t>
            </a:r>
            <a:r>
              <a:rPr lang="zh-CN" altLang="zh-CN" dirty="0">
                <a:solidFill>
                  <a:srgbClr val="595959"/>
                </a:solidFill>
                <a:latin typeface="微软雅黑" panose="020B0503020204020204" pitchFamily="34" charset="-122"/>
                <a:ea typeface="微软雅黑" panose="020B0503020204020204" pitchFamily="34" charset="-122"/>
                <a:cs typeface="+mn-ea"/>
              </a:rPr>
              <a:t>的运行结果可以看出，程序先执行了拦截器中的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方法，然后成功执行了控制器中的</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方法，接着执行了拦截器中的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，最后执行了拦截器的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021330" y="2336165"/>
            <a:ext cx="6149589" cy="15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 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http://localhost:8080/chapter13/exp</a:t>
            </a:r>
            <a:r>
              <a:rPr lang="zh-CN" altLang="zh-CN" dirty="0">
                <a:solidFill>
                  <a:srgbClr val="595959"/>
                </a:solidFill>
                <a:latin typeface="微软雅黑" panose="020B0503020204020204" pitchFamily="34" charset="-122"/>
                <a:ea typeface="微软雅黑" panose="020B0503020204020204" pitchFamily="34" charset="-122"/>
                <a:cs typeface="+mn-ea"/>
              </a:rPr>
              <a:t>，后控制台打印信息如图所示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1895475" y="2633980"/>
            <a:ext cx="8935375" cy="194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4270" y="979805"/>
            <a:ext cx="10205085" cy="549275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控制台打印</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图的信息之后，页面跳转到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error.jsp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rPr>
              <a:t>步骤六</a:t>
            </a:r>
            <a:r>
              <a:rPr lang="zh-CN" altLang="zh-CN" dirty="0">
                <a:solidFill>
                  <a:srgbClr val="595959"/>
                </a:solidFill>
                <a:latin typeface="微软雅黑" panose="020B0503020204020204" pitchFamily="34" charset="-122"/>
                <a:ea typeface="微软雅黑" panose="020B0503020204020204" pitchFamily="34" charset="-122"/>
                <a:cs typeface="+mn-ea"/>
              </a:rPr>
              <a:t>的运行接口可以看出，程序先执行了拦截器中的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方法，然后执行了拦截器的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方法。这是因为访问的地址映射到</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方法，执行</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方法时出现异常，由于程序中设置了异常处理器，</a:t>
            </a:r>
            <a:r>
              <a:rPr lang="en-US" altLang="zh-CN" dirty="0" err="1">
                <a:solidFill>
                  <a:srgbClr val="595959"/>
                </a:solidFill>
                <a:latin typeface="微软雅黑" panose="020B0503020204020204" pitchFamily="34" charset="-122"/>
                <a:ea typeface="微软雅黑" panose="020B0503020204020204" pitchFamily="34" charset="-122"/>
                <a:cs typeface="+mn-ea"/>
              </a:rPr>
              <a:t>DispatchServlet</a:t>
            </a:r>
            <a:r>
              <a:rPr lang="zh-CN" altLang="zh-CN" dirty="0">
                <a:solidFill>
                  <a:srgbClr val="595959"/>
                </a:solidFill>
                <a:latin typeface="微软雅黑" panose="020B0503020204020204" pitchFamily="34" charset="-122"/>
                <a:ea typeface="微软雅黑" panose="020B0503020204020204" pitchFamily="34" charset="-122"/>
                <a:cs typeface="+mn-ea"/>
              </a:rPr>
              <a:t>会渲染对应的异常处理页面进行页面转跳，程序跳过了拦截器</a:t>
            </a:r>
            <a:r>
              <a:rPr lang="en-US" altLang="zh-CN" dirty="0" err="1">
                <a:solidFill>
                  <a:srgbClr val="595959"/>
                </a:solidFill>
                <a:latin typeface="微软雅黑" panose="020B0503020204020204" pitchFamily="34" charset="-122"/>
                <a:ea typeface="微软雅黑" panose="020B0503020204020204" pitchFamily="34" charset="-122"/>
                <a:cs typeface="+mn-ea"/>
              </a:rPr>
              <a:t>postHandler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方法的执行</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613660" y="2366010"/>
            <a:ext cx="6964817" cy="16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48280"/>
            <a:ext cx="505206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拦截器的执行流程</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多个拦截器</a:t>
            </a:r>
            <a:r>
              <a:rPr lang="zh-CN" altLang="en-US" sz="2000" dirty="0">
                <a:solidFill>
                  <a:srgbClr val="595959"/>
                </a:solidFill>
                <a:latin typeface="微软雅黑" panose="020B0503020204020204" pitchFamily="34" charset="-122"/>
                <a:ea typeface="微软雅黑" panose="020B0503020204020204" pitchFamily="34" charset="-122"/>
              </a:rPr>
              <a:t>，能够</a:t>
            </a:r>
            <a:r>
              <a:rPr lang="zh-CN" altLang="en-US" sz="2000" dirty="0">
                <a:solidFill>
                  <a:srgbClr val="595959"/>
                </a:solidFill>
                <a:latin typeface="微软雅黑" panose="020B0503020204020204" pitchFamily="34" charset="-122"/>
                <a:ea typeface="微软雅黑" panose="020B0503020204020204" pitchFamily="34" charset="-122"/>
                <a:sym typeface="+mn-ea"/>
              </a:rPr>
              <a:t>理解</a:t>
            </a:r>
            <a:r>
              <a:rPr lang="zh-CN" altLang="en-US" sz="2000" dirty="0">
                <a:solidFill>
                  <a:srgbClr val="595959"/>
                </a:solidFill>
                <a:latin typeface="微软雅黑" panose="020B0503020204020204" pitchFamily="34" charset="-122"/>
                <a:ea typeface="微软雅黑" panose="020B0503020204020204" pitchFamily="34" charset="-122"/>
              </a:rPr>
              <a:t>在程序中多个拦截器的整个执行流程</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a:t>
            </a:r>
            <a:r>
              <a:rPr lang="zh-CN" altLang="zh-CN" sz="2000" dirty="0">
                <a:solidFill>
                  <a:srgbClr val="1369B2"/>
                </a:solidFill>
                <a:latin typeface="微软雅黑" panose="020B0503020204020204" pitchFamily="34" charset="-122"/>
                <a:ea typeface="微软雅黑" panose="020B0503020204020204" pitchFamily="34" charset="-122"/>
              </a:rPr>
              <a:t>个拦截器的执行流程</a:t>
            </a: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4114800" y="842010"/>
            <a:ext cx="7313930" cy="97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在大型的企业级项目中，可能会定义很多拦截器来实现不同的功能。假设项目中配置了顺序为</a:t>
            </a:r>
            <a:r>
              <a:rPr lang="en-US" altLang="zh-CN" dirty="0">
                <a:solidFill>
                  <a:srgbClr val="595959"/>
                </a:solidFill>
                <a:latin typeface="微软雅黑" panose="020B0503020204020204" pitchFamily="34" charset="-122"/>
              </a:rPr>
              <a:t>Interceptor1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Interceptor2</a:t>
            </a:r>
            <a:r>
              <a:rPr lang="zh-CN" altLang="zh-CN" dirty="0">
                <a:solidFill>
                  <a:srgbClr val="595959"/>
                </a:solidFill>
                <a:latin typeface="微软雅黑" panose="020B0503020204020204" pitchFamily="34" charset="-122"/>
              </a:rPr>
              <a:t>的两个拦截器，多个拦截器的执行流程如图所示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3" name="图片 2"/>
          <p:cNvPicPr>
            <a:picLocks noChangeAspect="1"/>
          </p:cNvPicPr>
          <p:nvPr/>
        </p:nvPicPr>
        <p:blipFill>
          <a:blip r:embed="rId5"/>
          <a:srcRect r="503"/>
          <a:stretch>
            <a:fillRect/>
          </a:stretch>
        </p:blipFill>
        <p:spPr>
          <a:xfrm>
            <a:off x="2639695" y="2109470"/>
            <a:ext cx="7164705" cy="42291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GB" sz="4800" b="1" dirty="0">
                <a:solidFill>
                  <a:srgbClr val="595959"/>
                </a:solidFill>
                <a:latin typeface="微软雅黑" panose="020B0503020204020204" pitchFamily="34" charset="-122"/>
                <a:ea typeface="微软雅黑" panose="020B0503020204020204" pitchFamily="34" charset="-122"/>
                <a:cs typeface="+mn-ea"/>
                <a:sym typeface="+mn-lt"/>
              </a:rPr>
              <a:t>异常处理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多个拦截器的执行流程分析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0865"/>
            <a:ext cx="9390960" cy="14254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多个拦截器的执行流程图中</a:t>
            </a:r>
            <a:r>
              <a:rPr lang="zh-CN" altLang="zh-CN" dirty="0">
                <a:solidFill>
                  <a:srgbClr val="595959"/>
                </a:solidFill>
                <a:latin typeface="微软雅黑" panose="020B0503020204020204" pitchFamily="34" charset="-122"/>
              </a:rPr>
              <a:t>可以看出，当有程序中配置了多个拦截器时，拦截器中的</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方法会按照配置文件中拦截器的配置顺序执行，而拦截器中的</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方法和</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方法则会按照拦截器的配置顺序的相反顺序执行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67800"/>
            <a:ext cx="9865885" cy="19870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88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078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58735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2306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76907" y="151855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新增拦截器</a:t>
            </a:r>
            <a:r>
              <a:rPr lang="en-US" altLang="zh-CN" dirty="0">
                <a:solidFill>
                  <a:srgbClr val="595959"/>
                </a:solidFill>
                <a:latin typeface="微软雅黑" panose="020B0503020204020204" pitchFamily="34" charset="-122"/>
                <a:ea typeface="微软雅黑" panose="020B0503020204020204" pitchFamily="34" charset="-122"/>
                <a:cs typeface="+mn-ea"/>
              </a:rPr>
              <a:t>MyInterceptor2</a:t>
            </a: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MyInterceptor2</a:t>
            </a:r>
            <a:r>
              <a:rPr lang="zh-CN" altLang="zh-CN" dirty="0">
                <a:solidFill>
                  <a:srgbClr val="595959"/>
                </a:solidFill>
                <a:latin typeface="微软雅黑" panose="020B0503020204020204" pitchFamily="34" charset="-122"/>
                <a:ea typeface="微软雅黑" panose="020B0503020204020204" pitchFamily="34" charset="-122"/>
                <a:cs typeface="+mn-ea"/>
              </a:rPr>
              <a:t>中重写</a:t>
            </a:r>
            <a:r>
              <a:rPr lang="en-US" altLang="zh-CN" dirty="0" err="1">
                <a:solidFill>
                  <a:srgbClr val="595959"/>
                </a:solidFill>
                <a:latin typeface="微软雅黑" panose="020B0503020204020204" pitchFamily="34" charset="-122"/>
                <a:ea typeface="微软雅黑" panose="020B0503020204020204" pitchFamily="34" charset="-122"/>
                <a:cs typeface="+mn-ea"/>
              </a:rPr>
              <a:t>HandlerInterceptor</a:t>
            </a:r>
            <a:r>
              <a:rPr lang="zh-CN" altLang="zh-CN" dirty="0">
                <a:solidFill>
                  <a:srgbClr val="595959"/>
                </a:solidFill>
                <a:latin typeface="微软雅黑" panose="020B0503020204020204" pitchFamily="34" charset="-122"/>
                <a:ea typeface="微软雅黑" panose="020B0503020204020204" pitchFamily="34" charset="-122"/>
                <a:cs typeface="+mn-ea"/>
              </a:rPr>
              <a:t>接口的</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个方法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08963" y="2710051"/>
            <a:ext cx="8863115" cy="3742115"/>
          </a:xfrm>
          <a:prstGeom prst="rect">
            <a:avLst/>
          </a:prstGeom>
        </p:spPr>
      </p:pic>
      <p:sp>
        <p:nvSpPr>
          <p:cNvPr id="4" name="矩形 3"/>
          <p:cNvSpPr/>
          <p:nvPr/>
        </p:nvSpPr>
        <p:spPr>
          <a:xfrm>
            <a:off x="2063498" y="2679794"/>
            <a:ext cx="826922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MyInterceptor2 implements </a:t>
            </a:r>
            <a:r>
              <a:rPr lang="en-US" altLang="zh-CN" sz="1600" dirty="0" err="1">
                <a:solidFill>
                  <a:srgbClr val="595959"/>
                </a:solidFill>
                <a:latin typeface="微软雅黑" panose="020B0503020204020204" pitchFamily="34" charset="-122"/>
                <a:ea typeface="微软雅黑" panose="020B0503020204020204" pitchFamily="34" charset="-122"/>
                <a:cs typeface="+mn-ea"/>
              </a:rPr>
              <a:t>HandlerInterceptor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("MyInterceptor2...</a:t>
            </a:r>
            <a:r>
              <a:rPr lang="en-US" altLang="zh-CN" sz="16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对拦截的请求进行放行处理</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true;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16635" y="996315"/>
            <a:ext cx="9555480"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下面在单个拦截器案例的基础上新增一个拦截器，来演示多个拦截器的执行，具体步骤如下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a:t>
            </a:r>
            <a:r>
              <a:rPr lang="en-US" altLang="zh-CN" dirty="0" err="1">
                <a:solidFill>
                  <a:srgbClr val="595959"/>
                </a:solidFill>
                <a:latin typeface="微软雅黑" panose="020B0503020204020204" pitchFamily="34" charset="-122"/>
                <a:ea typeface="微软雅黑" panose="020B0503020204020204" pitchFamily="34" charset="-122"/>
                <a:cs typeface="+mn-ea"/>
              </a:rPr>
              <a:t>springmvc-config.xml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元素内，新增拦截器</a:t>
            </a:r>
            <a:r>
              <a:rPr lang="en-US" altLang="zh-CN" dirty="0">
                <a:solidFill>
                  <a:srgbClr val="595959"/>
                </a:solidFill>
                <a:latin typeface="微软雅黑" panose="020B0503020204020204" pitchFamily="34" charset="-122"/>
                <a:ea typeface="微软雅黑" panose="020B0503020204020204" pitchFamily="34" charset="-122"/>
                <a:cs typeface="+mn-ea"/>
              </a:rPr>
              <a:t>MyInterceptor2</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元素内的配置代码具体如下所示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08963" y="2790061"/>
            <a:ext cx="8863115" cy="3013981"/>
          </a:xfrm>
          <a:prstGeom prst="rect">
            <a:avLst/>
          </a:prstGeom>
        </p:spPr>
      </p:pic>
      <p:sp>
        <p:nvSpPr>
          <p:cNvPr id="4" name="矩形 3"/>
          <p:cNvSpPr/>
          <p:nvPr/>
        </p:nvSpPr>
        <p:spPr>
          <a:xfrm>
            <a:off x="2372108" y="2771234"/>
            <a:ext cx="8269221" cy="295189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配置拦截器</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 </a:t>
            </a:r>
            <a:r>
              <a:rPr lang="zh-CN" altLang="zh-CN" dirty="0">
                <a:solidFill>
                  <a:srgbClr val="595959"/>
                </a:solidFill>
                <a:latin typeface="微软雅黑" panose="020B0503020204020204" pitchFamily="34" charset="-122"/>
                <a:ea typeface="微软雅黑" panose="020B0503020204020204" pitchFamily="34" charset="-122"/>
                <a:cs typeface="+mn-ea"/>
              </a:rPr>
              <a:t>拦截器</a:t>
            </a:r>
            <a:r>
              <a:rPr lang="en-US" altLang="zh-CN" dirty="0">
                <a:solidFill>
                  <a:srgbClr val="595959"/>
                </a:solidFill>
                <a:latin typeface="微软雅黑" panose="020B0503020204020204" pitchFamily="34" charset="-122"/>
                <a:ea typeface="微软雅黑" panose="020B0503020204020204" pitchFamily="34" charset="-122"/>
                <a:cs typeface="+mn-ea"/>
              </a:rPr>
              <a:t>1 --&gt;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&lt;bean class="</a:t>
            </a:r>
            <a:r>
              <a:rPr lang="en-US" altLang="zh-CN" dirty="0" err="1">
                <a:solidFill>
                  <a:srgbClr val="595959"/>
                </a:solidFill>
                <a:latin typeface="微软雅黑" panose="020B0503020204020204" pitchFamily="34" charset="-122"/>
                <a:ea typeface="微软雅黑" panose="020B0503020204020204" pitchFamily="34" charset="-122"/>
                <a:cs typeface="+mn-ea"/>
              </a:rPr>
              <a:t>com.itheima.interceptor.MyInterceptor</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 </a:t>
            </a:r>
            <a:r>
              <a:rPr lang="zh-CN" altLang="zh-CN" dirty="0">
                <a:solidFill>
                  <a:srgbClr val="595959"/>
                </a:solidFill>
                <a:latin typeface="微软雅黑" panose="020B0503020204020204" pitchFamily="34" charset="-122"/>
                <a:ea typeface="微软雅黑" panose="020B0503020204020204" pitchFamily="34" charset="-122"/>
                <a:cs typeface="+mn-ea"/>
              </a:rPr>
              <a:t>拦截器</a:t>
            </a:r>
            <a:r>
              <a:rPr lang="en-US" altLang="zh-CN" dirty="0">
                <a:solidFill>
                  <a:srgbClr val="595959"/>
                </a:solidFill>
                <a:latin typeface="微软雅黑" panose="020B0503020204020204" pitchFamily="34" charset="-122"/>
                <a:ea typeface="微软雅黑" panose="020B0503020204020204" pitchFamily="34" charset="-122"/>
                <a:cs typeface="+mn-ea"/>
              </a:rPr>
              <a:t>2 --&gt;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1369B2"/>
                </a:solidFill>
                <a:latin typeface="微软雅黑" panose="020B0503020204020204" pitchFamily="34" charset="-122"/>
                <a:ea typeface="微软雅黑" panose="020B0503020204020204" pitchFamily="34" charset="-122"/>
                <a:cs typeface="+mn-ea"/>
              </a:rPr>
              <a:t>&lt;bean class="com.itheima.interceptor.MyInterceptor2"/&gt;</a:t>
            </a:r>
            <a:endParaRPr lang="zh-CN" altLang="zh-CN"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a:t>
            </a:r>
            <a:r>
              <a:rPr lang="en-US" altLang="zh-CN"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http://localhost:8080/chapter13/hello</a:t>
            </a:r>
            <a:r>
              <a:rPr lang="zh-CN" altLang="zh-CN" dirty="0">
                <a:solidFill>
                  <a:srgbClr val="595959"/>
                </a:solidFill>
                <a:latin typeface="微软雅黑" panose="020B0503020204020204" pitchFamily="34" charset="-122"/>
                <a:ea typeface="微软雅黑" panose="020B0503020204020204" pitchFamily="34" charset="-122"/>
                <a:cs typeface="+mn-ea"/>
              </a:rPr>
              <a:t>，此时，程序将执行文件</a:t>
            </a:r>
            <a:r>
              <a:rPr lang="en-US" altLang="zh-CN" dirty="0" err="1">
                <a:solidFill>
                  <a:srgbClr val="595959"/>
                </a:solidFill>
                <a:latin typeface="微软雅黑" panose="020B0503020204020204" pitchFamily="34" charset="-122"/>
                <a:ea typeface="微软雅黑" panose="020B0503020204020204" pitchFamily="34" charset="-122"/>
                <a:cs typeface="+mn-ea"/>
              </a:rPr>
              <a:t>HelloController.java</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方法，方法执行后控制台打印信息如图所示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305050" y="2914015"/>
            <a:ext cx="7581709" cy="19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979805"/>
            <a:ext cx="10205720" cy="549275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控制台输出</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rPr>
              <a:t>步骤三的运行结果</a:t>
            </a:r>
            <a:r>
              <a:rPr lang="zh-CN" altLang="zh-CN" dirty="0">
                <a:solidFill>
                  <a:srgbClr val="595959"/>
                </a:solidFill>
                <a:latin typeface="微软雅黑" panose="020B0503020204020204" pitchFamily="34" charset="-122"/>
                <a:ea typeface="微软雅黑" panose="020B0503020204020204" pitchFamily="34" charset="-122"/>
                <a:cs typeface="+mn-ea"/>
              </a:rPr>
              <a:t>可以看出，程序先按两个拦截器的配置顺序，依次执行了两个拦截器中的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方法；然后成功执行了控制器中的</a:t>
            </a:r>
            <a:r>
              <a:rPr lang="en-US" altLang="zh-CN" dirty="0">
                <a:solidFill>
                  <a:srgbClr val="595959"/>
                </a:solidFill>
                <a:latin typeface="微软雅黑" panose="020B0503020204020204" pitchFamily="34" charset="-122"/>
                <a:ea typeface="微软雅黑" panose="020B0503020204020204" pitchFamily="34" charset="-122"/>
                <a:cs typeface="+mn-ea"/>
              </a:rPr>
              <a:t>hello()</a:t>
            </a:r>
            <a:r>
              <a:rPr lang="zh-CN" altLang="zh-CN" dirty="0">
                <a:solidFill>
                  <a:srgbClr val="595959"/>
                </a:solidFill>
                <a:latin typeface="微软雅黑" panose="020B0503020204020204" pitchFamily="34" charset="-122"/>
                <a:ea typeface="微软雅黑" panose="020B0503020204020204" pitchFamily="34" charset="-122"/>
                <a:cs typeface="+mn-ea"/>
              </a:rPr>
              <a:t>方法；接着按两个拦截器配置顺序的相反顺序，依次执行了两个拦截器中的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postHandle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success.jsp</a:t>
            </a:r>
            <a:r>
              <a:rPr lang="zh-CN" altLang="zh-CN" dirty="0">
                <a:solidFill>
                  <a:srgbClr val="595959"/>
                </a:solidFill>
                <a:latin typeface="微软雅黑" panose="020B0503020204020204" pitchFamily="34" charset="-122"/>
                <a:ea typeface="微软雅黑" panose="020B0503020204020204" pitchFamily="34" charset="-122"/>
                <a:cs typeface="+mn-ea"/>
              </a:rPr>
              <a:t>；最后按两个拦截器配置的相反顺序，依次执行了两个拦截器的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867025" y="2232025"/>
            <a:ext cx="6457655" cy="16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项目，在浏览器中访问地址</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http://localhost:8080/chapter13/exp</a:t>
            </a:r>
            <a:r>
              <a:rPr lang="zh-CN" altLang="zh-CN" dirty="0">
                <a:solidFill>
                  <a:srgbClr val="595959"/>
                </a:solidFill>
                <a:latin typeface="微软雅黑" panose="020B0503020204020204" pitchFamily="34" charset="-122"/>
                <a:ea typeface="微软雅黑" panose="020B0503020204020204" pitchFamily="34" charset="-122"/>
                <a:cs typeface="+mn-ea"/>
              </a:rPr>
              <a:t>，此时控制台打印信息如图所示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024380" y="2800985"/>
            <a:ext cx="9047682"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979805"/>
            <a:ext cx="10205720" cy="549275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控制台输出</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图所示的信息后，页面跳转到</a:t>
            </a:r>
            <a:r>
              <a:rPr lang="en-US" altLang="zh-CN" dirty="0" err="1">
                <a:solidFill>
                  <a:srgbClr val="595959"/>
                </a:solidFill>
                <a:latin typeface="微软雅黑" panose="020B0503020204020204" pitchFamily="34" charset="-122"/>
                <a:ea typeface="微软雅黑" panose="020B0503020204020204" pitchFamily="34" charset="-122"/>
                <a:cs typeface="+mn-ea"/>
              </a:rPr>
              <a:t>error.jsp</a:t>
            </a:r>
            <a:r>
              <a:rPr lang="zh-CN" altLang="zh-CN" dirty="0">
                <a:solidFill>
                  <a:srgbClr val="595959"/>
                </a:solidFill>
                <a:latin typeface="微软雅黑" panose="020B0503020204020204" pitchFamily="34" charset="-122"/>
                <a:ea typeface="微软雅黑" panose="020B0503020204020204" pitchFamily="34" charset="-122"/>
                <a:cs typeface="+mn-ea"/>
              </a:rPr>
              <a:t>页面，页面显示效果如图所示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从步骤</a:t>
            </a:r>
            <a:r>
              <a:rPr lang="zh-CN" altLang="en-US" dirty="0">
                <a:solidFill>
                  <a:srgbClr val="595959"/>
                </a:solidFill>
                <a:latin typeface="微软雅黑" panose="020B0503020204020204" pitchFamily="34" charset="-122"/>
                <a:ea typeface="微软雅黑" panose="020B0503020204020204" pitchFamily="34" charset="-122"/>
                <a:cs typeface="+mn-ea"/>
              </a:rPr>
              <a:t>四的运行结果</a:t>
            </a:r>
            <a:r>
              <a:rPr lang="zh-CN" altLang="zh-CN" dirty="0">
                <a:solidFill>
                  <a:srgbClr val="595959"/>
                </a:solidFill>
                <a:latin typeface="微软雅黑" panose="020B0503020204020204" pitchFamily="34" charset="-122"/>
                <a:ea typeface="微软雅黑" panose="020B0503020204020204" pitchFamily="34" charset="-122"/>
                <a:cs typeface="+mn-ea"/>
              </a:rPr>
              <a:t>可以看出，程序先按两个拦截器的配置顺序，依次执行了两个拦截器中的</a:t>
            </a:r>
            <a:r>
              <a:rPr lang="en-US" altLang="zh-CN" dirty="0" err="1">
                <a:solidFill>
                  <a:srgbClr val="595959"/>
                </a:solidFill>
                <a:latin typeface="微软雅黑" panose="020B0503020204020204" pitchFamily="34" charset="-122"/>
                <a:ea typeface="微软雅黑" panose="020B0503020204020204" pitchFamily="34" charset="-122"/>
                <a:cs typeface="+mn-ea"/>
              </a:rPr>
              <a:t>preHandle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方法；然后按两个拦截器配置的相反顺序，依次执行了两个拦截器的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afterCompletion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方法。这是因为执行控制器中的</a:t>
            </a:r>
            <a:r>
              <a:rPr lang="en-US" altLang="zh-CN" dirty="0">
                <a:solidFill>
                  <a:srgbClr val="595959"/>
                </a:solidFill>
                <a:latin typeface="微软雅黑" panose="020B0503020204020204" pitchFamily="34" charset="-122"/>
                <a:ea typeface="微软雅黑" panose="020B0503020204020204" pitchFamily="34" charset="-122"/>
                <a:cs typeface="+mn-ea"/>
              </a:rPr>
              <a:t>exp()</a:t>
            </a:r>
            <a:r>
              <a:rPr lang="zh-CN" altLang="zh-CN" dirty="0">
                <a:solidFill>
                  <a:srgbClr val="595959"/>
                </a:solidFill>
                <a:latin typeface="微软雅黑" panose="020B0503020204020204" pitchFamily="34" charset="-122"/>
                <a:ea typeface="微软雅黑" panose="020B0503020204020204" pitchFamily="34" charset="-122"/>
                <a:cs typeface="+mn-ea"/>
              </a:rPr>
              <a:t>方法时出现异常，由于程序中设置了异常处理器，</a:t>
            </a:r>
            <a:r>
              <a:rPr lang="en-US" altLang="zh-CN" dirty="0" err="1">
                <a:solidFill>
                  <a:srgbClr val="595959"/>
                </a:solidFill>
                <a:latin typeface="微软雅黑" panose="020B0503020204020204" pitchFamily="34" charset="-122"/>
                <a:ea typeface="微软雅黑" panose="020B0503020204020204" pitchFamily="34" charset="-122"/>
                <a:cs typeface="+mn-ea"/>
              </a:rPr>
              <a:t>DispatchServlet</a:t>
            </a:r>
            <a:r>
              <a:rPr lang="zh-CN" altLang="zh-CN" dirty="0">
                <a:solidFill>
                  <a:srgbClr val="595959"/>
                </a:solidFill>
                <a:latin typeface="微软雅黑" panose="020B0503020204020204" pitchFamily="34" charset="-122"/>
                <a:ea typeface="微软雅黑" panose="020B0503020204020204" pitchFamily="34" charset="-122"/>
                <a:cs typeface="+mn-ea"/>
              </a:rPr>
              <a:t>会渲染对应的异常处理页面进行页面转跳，跳过了拦截器的</a:t>
            </a:r>
            <a:r>
              <a:rPr lang="en-US" altLang="zh-CN" dirty="0" err="1">
                <a:solidFill>
                  <a:srgbClr val="595959"/>
                </a:solidFill>
                <a:latin typeface="微软雅黑" panose="020B0503020204020204" pitchFamily="34" charset="-122"/>
                <a:ea typeface="微软雅黑" panose="020B0503020204020204" pitchFamily="34" charset="-122"/>
                <a:cs typeface="+mn-ea"/>
              </a:rPr>
              <a:t>postHandler</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方法的执行</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613660" y="2017395"/>
            <a:ext cx="6964817" cy="16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9521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24785"/>
            <a:ext cx="402145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运用学过的拦截器知识，</a:t>
            </a:r>
            <a:r>
              <a:rPr lang="zh-CN" altLang="zh-CN" dirty="0">
                <a:solidFill>
                  <a:srgbClr val="595959"/>
                </a:solidFill>
                <a:latin typeface="微软雅黑" panose="020B0503020204020204" pitchFamily="34" charset="-122"/>
                <a:ea typeface="微软雅黑" panose="020B0503020204020204" pitchFamily="34" charset="-122"/>
              </a:rPr>
              <a:t>实现一个</a:t>
            </a:r>
            <a:r>
              <a:rPr lang="zh-CN" altLang="zh-CN" dirty="0">
                <a:solidFill>
                  <a:srgbClr val="1369B2"/>
                </a:solidFill>
                <a:latin typeface="微软雅黑" panose="020B0503020204020204" pitchFamily="34" charset="-122"/>
                <a:ea typeface="微软雅黑" panose="020B0503020204020204" pitchFamily="34" charset="-122"/>
              </a:rPr>
              <a:t>后台系统登录验证</a:t>
            </a:r>
            <a:r>
              <a:rPr lang="zh-CN" altLang="zh-CN" dirty="0">
                <a:solidFill>
                  <a:srgbClr val="595959"/>
                </a:solidFill>
                <a:latin typeface="微软雅黑" panose="020B0503020204020204" pitchFamily="34" charset="-122"/>
                <a:ea typeface="微软雅黑" panose="020B0503020204020204" pitchFamily="34" charset="-122"/>
              </a:rPr>
              <a:t>的案例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478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859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952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
        <p:nvSpPr>
          <p:cNvPr id="8" name="文本框 18"/>
          <p:cNvSpPr txBox="1"/>
          <p:nvPr>
            <p:custDataLst>
              <p:tags r:id="rId2"/>
            </p:custDataLst>
          </p:nvPr>
        </p:nvSpPr>
        <p:spPr>
          <a:xfrm>
            <a:off x="1604700" y="2416970"/>
            <a:ext cx="9390960" cy="25528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本案例主要是对</a:t>
            </a:r>
            <a:r>
              <a:rPr lang="zh-CN" altLang="zh-CN" dirty="0">
                <a:solidFill>
                  <a:srgbClr val="1369B2"/>
                </a:solidFill>
                <a:latin typeface="微软雅黑" panose="020B0503020204020204" pitchFamily="34" charset="-122"/>
              </a:rPr>
              <a:t>用户登录状态的验证</a:t>
            </a:r>
            <a:r>
              <a:rPr lang="zh-CN" altLang="zh-CN" dirty="0">
                <a:solidFill>
                  <a:srgbClr val="595959"/>
                </a:solidFill>
                <a:latin typeface="微软雅黑" panose="020B0503020204020204" pitchFamily="34" charset="-122"/>
              </a:rPr>
              <a:t>，只有</a:t>
            </a:r>
            <a:r>
              <a:rPr lang="zh-CN" altLang="zh-CN" dirty="0">
                <a:solidFill>
                  <a:srgbClr val="1369B2"/>
                </a:solidFill>
                <a:latin typeface="微软雅黑" panose="020B0503020204020204" pitchFamily="34" charset="-122"/>
              </a:rPr>
              <a:t>登录成功</a:t>
            </a:r>
            <a:r>
              <a:rPr lang="zh-CN" altLang="zh-CN" dirty="0">
                <a:solidFill>
                  <a:srgbClr val="595959"/>
                </a:solidFill>
                <a:latin typeface="微软雅黑" panose="020B0503020204020204" pitchFamily="34" charset="-122"/>
              </a:rPr>
              <a:t>的用户才可以</a:t>
            </a:r>
            <a:r>
              <a:rPr lang="zh-CN" altLang="zh-CN" dirty="0">
                <a:solidFill>
                  <a:srgbClr val="1369B2"/>
                </a:solidFill>
                <a:latin typeface="微软雅黑" panose="020B0503020204020204" pitchFamily="34" charset="-122"/>
              </a:rPr>
              <a:t>访问</a:t>
            </a:r>
            <a:r>
              <a:rPr lang="zh-CN" altLang="zh-CN" dirty="0">
                <a:solidFill>
                  <a:srgbClr val="595959"/>
                </a:solidFill>
                <a:latin typeface="微软雅黑" panose="020B0503020204020204" pitchFamily="34" charset="-122"/>
              </a:rPr>
              <a:t>系统中的资源。为了保证后台系统的页面不能被客户直接请求访问，本案例中所有的页面都存放在项目的</a:t>
            </a:r>
            <a:r>
              <a:rPr lang="en-US" altLang="zh-CN" dirty="0">
                <a:solidFill>
                  <a:srgbClr val="595959"/>
                </a:solidFill>
                <a:latin typeface="微软雅黑" panose="020B0503020204020204" pitchFamily="34" charset="-122"/>
              </a:rPr>
              <a:t>WEB-INF </a:t>
            </a:r>
            <a:r>
              <a:rPr lang="zh-CN" altLang="zh-CN" dirty="0">
                <a:solidFill>
                  <a:srgbClr val="595959"/>
                </a:solidFill>
                <a:latin typeface="微软雅黑" panose="020B0503020204020204" pitchFamily="34" charset="-122"/>
              </a:rPr>
              <a:t>文件夹下，客户需要访问相关页面时，需要在服务器端转发到相关页面。如果</a:t>
            </a:r>
            <a:r>
              <a:rPr lang="zh-CN" altLang="zh-CN" dirty="0">
                <a:solidFill>
                  <a:srgbClr val="1369B2"/>
                </a:solidFill>
                <a:latin typeface="微软雅黑" panose="020B0503020204020204" pitchFamily="34" charset="-122"/>
              </a:rPr>
              <a:t>没有登录系统而直接访问</a:t>
            </a:r>
            <a:r>
              <a:rPr lang="zh-CN" altLang="zh-CN" dirty="0">
                <a:solidFill>
                  <a:srgbClr val="595959"/>
                </a:solidFill>
                <a:latin typeface="微软雅黑" panose="020B0503020204020204" pitchFamily="34" charset="-122"/>
              </a:rPr>
              <a:t>系统首页，拦截器会将请求拦截，并</a:t>
            </a:r>
            <a:r>
              <a:rPr lang="zh-CN" altLang="zh-CN" dirty="0">
                <a:solidFill>
                  <a:srgbClr val="1369B2"/>
                </a:solidFill>
                <a:latin typeface="微软雅黑" panose="020B0503020204020204" pitchFamily="34" charset="-122"/>
              </a:rPr>
              <a:t>转发到登录页面</a:t>
            </a:r>
            <a:r>
              <a:rPr lang="zh-CN" altLang="zh-CN" dirty="0">
                <a:solidFill>
                  <a:srgbClr val="595959"/>
                </a:solidFill>
                <a:latin typeface="微软雅黑" panose="020B0503020204020204" pitchFamily="34" charset="-122"/>
              </a:rPr>
              <a:t>，同时在登录页面中给出提示信息。如果用户登录时提交的用户名或密码错误，也会在登录页面给出相应的提示信息。当已登录的用户在系统页面中单击“退出”链接时，系统同样会回到登录页面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083905"/>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049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698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823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后台系统登录验证的流程图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952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2" name="图片 1"/>
          <p:cNvPicPr>
            <a:picLocks noChangeAspect="1"/>
          </p:cNvPicPr>
          <p:nvPr/>
        </p:nvPicPr>
        <p:blipFill>
          <a:blip r:embed="rId4"/>
          <a:stretch>
            <a:fillRect/>
          </a:stretch>
        </p:blipFill>
        <p:spPr>
          <a:xfrm>
            <a:off x="1657350" y="1873250"/>
            <a:ext cx="8877300" cy="43910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30500"/>
            <a:ext cx="380492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1369B2"/>
                </a:solidFill>
                <a:latin typeface="微软雅黑" panose="020B0503020204020204" pitchFamily="34" charset="-122"/>
                <a:ea typeface="微软雅黑" panose="020B0503020204020204" pitchFamily="34" charset="-122"/>
              </a:rPr>
              <a:t>简单异常处理器</a:t>
            </a:r>
            <a:r>
              <a:rPr lang="zh-CN" altLang="en-US" sz="2000" dirty="0">
                <a:solidFill>
                  <a:srgbClr val="595959"/>
                </a:solidFill>
                <a:latin typeface="微软雅黑" panose="020B0503020204020204" pitchFamily="34" charset="-122"/>
                <a:ea typeface="微软雅黑" panose="020B0503020204020204" pitchFamily="34" charset="-122"/>
              </a:rPr>
              <a:t>，能够说出简单异常处理器如何使用</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760713"/>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896421"/>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75002" y="1611899"/>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类，在</a:t>
            </a:r>
            <a:r>
              <a:rPr lang="en-US" altLang="zh-CN" dirty="0">
                <a:solidFill>
                  <a:srgbClr val="595959"/>
                </a:solidFill>
                <a:latin typeface="微软雅黑" panose="020B0503020204020204" pitchFamily="34" charset="-122"/>
                <a:ea typeface="微软雅黑" panose="020B0503020204020204" pitchFamily="34" charset="-122"/>
                <a:cs typeface="+mn-ea"/>
              </a:rPr>
              <a:t>User</a:t>
            </a:r>
            <a:r>
              <a:rPr lang="zh-CN" altLang="zh-CN" dirty="0">
                <a:solidFill>
                  <a:srgbClr val="595959"/>
                </a:solidFill>
                <a:latin typeface="微软雅黑" panose="020B0503020204020204" pitchFamily="34" charset="-122"/>
                <a:ea typeface="微软雅黑" panose="020B0503020204020204" pitchFamily="34" charset="-122"/>
                <a:cs typeface="+mn-ea"/>
              </a:rPr>
              <a:t>类中，声明</a:t>
            </a:r>
            <a:r>
              <a:rPr lang="en-US" altLang="zh-CN" dirty="0">
                <a:solidFill>
                  <a:srgbClr val="595959"/>
                </a:solidFill>
                <a:latin typeface="微软雅黑" panose="020B0503020204020204" pitchFamily="34" charset="-122"/>
                <a:ea typeface="微软雅黑" panose="020B0503020204020204" pitchFamily="34" charset="-122"/>
                <a:cs typeface="+mn-ea"/>
              </a:rPr>
              <a:t>username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password</a:t>
            </a:r>
            <a:r>
              <a:rPr lang="zh-CN" altLang="zh-CN" dirty="0">
                <a:solidFill>
                  <a:srgbClr val="595959"/>
                </a:solidFill>
                <a:latin typeface="微软雅黑" panose="020B0503020204020204" pitchFamily="34" charset="-122"/>
                <a:ea typeface="微软雅黑" panose="020B0503020204020204" pitchFamily="34" charset="-122"/>
                <a:cs typeface="+mn-ea"/>
              </a:rPr>
              <a:t>属性，分别表示用户名和密码，并定义了每个属性的</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577643" y="3121531"/>
            <a:ext cx="6920687" cy="2216279"/>
          </a:xfrm>
          <a:prstGeom prst="rect">
            <a:avLst/>
          </a:prstGeom>
        </p:spPr>
      </p:pic>
      <p:sp>
        <p:nvSpPr>
          <p:cNvPr id="4" name="矩形 3"/>
          <p:cNvSpPr/>
          <p:nvPr/>
        </p:nvSpPr>
        <p:spPr>
          <a:xfrm>
            <a:off x="2875029" y="3125564"/>
            <a:ext cx="6920688" cy="2120902"/>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User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username;		//</a:t>
            </a:r>
            <a:r>
              <a:rPr lang="zh-CN" altLang="zh-CN" dirty="0">
                <a:solidFill>
                  <a:srgbClr val="595959"/>
                </a:solidFill>
                <a:latin typeface="微软雅黑" panose="020B0503020204020204" pitchFamily="34" charset="-122"/>
                <a:ea typeface="微软雅黑" panose="020B0503020204020204" pitchFamily="34" charset="-122"/>
                <a:cs typeface="+mn-ea"/>
              </a:rPr>
              <a:t>用户名</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dirty="0">
                <a:solidFill>
                  <a:srgbClr val="595959"/>
                </a:solidFill>
                <a:latin typeface="微软雅黑" panose="020B0503020204020204" pitchFamily="34" charset="-122"/>
                <a:ea typeface="微软雅黑" panose="020B0503020204020204" pitchFamily="34" charset="-122"/>
                <a:cs typeface="+mn-ea"/>
              </a:rPr>
              <a:t>用户密码</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en-US" dirty="0">
                <a:solidFill>
                  <a:srgbClr val="595959"/>
                </a:solidFill>
                <a:latin typeface="微软雅黑" panose="020B0503020204020204" pitchFamily="34" charset="-122"/>
                <a:ea typeface="微软雅黑" panose="020B0503020204020204" pitchFamily="34" charset="-122"/>
                <a:cs typeface="+mn-ea"/>
              </a:rPr>
              <a:t>方法</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
        <p:nvSpPr>
          <p:cNvPr id="2" name="文本框 1"/>
          <p:cNvSpPr txBox="1"/>
          <p:nvPr/>
        </p:nvSpPr>
        <p:spPr>
          <a:xfrm>
            <a:off x="1050925" y="950595"/>
            <a:ext cx="9555480"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了解了案例的验证规则，接下来就在项目中实现后台系统登录验证，具体实现步骤如下所示。</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创建控制器类</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rPr>
              <a:t>，并在该类中定义跳转到系统首页、跳转到登录页面、跳转到订单信息页面、用户登录和用户退出五个方法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UserController</a:t>
            </a:r>
            <a:r>
              <a:rPr lang="zh-CN" altLang="zh-CN" dirty="0">
                <a:solidFill>
                  <a:srgbClr val="595959"/>
                </a:solidFill>
                <a:latin typeface="微软雅黑" panose="020B0503020204020204" pitchFamily="34" charset="-122"/>
                <a:ea typeface="微软雅黑" panose="020B0503020204020204" pitchFamily="34" charset="-122"/>
                <a:cs typeface="+mn-ea"/>
              </a:rPr>
              <a:t>类的</a:t>
            </a:r>
            <a:r>
              <a:rPr lang="zh-CN" altLang="en-US" dirty="0">
                <a:solidFill>
                  <a:srgbClr val="595959"/>
                </a:solidFill>
                <a:latin typeface="微软雅黑" panose="020B0503020204020204" pitchFamily="34" charset="-122"/>
                <a:ea typeface="微软雅黑" panose="020B0503020204020204" pitchFamily="34" charset="-122"/>
                <a:cs typeface="+mn-ea"/>
              </a:rPr>
              <a:t>部分</a:t>
            </a:r>
            <a:r>
              <a:rPr lang="zh-CN" altLang="zh-CN" dirty="0">
                <a:solidFill>
                  <a:srgbClr val="595959"/>
                </a:solidFill>
                <a:latin typeface="微软雅黑" panose="020B0503020204020204" pitchFamily="34" charset="-122"/>
                <a:ea typeface="微软雅黑" panose="020B0503020204020204" pitchFamily="34" charset="-122"/>
                <a:cs typeface="+mn-ea"/>
              </a:rPr>
              <a:t>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314753" y="2847211"/>
            <a:ext cx="7595057" cy="3353956"/>
          </a:xfrm>
          <a:prstGeom prst="rect">
            <a:avLst/>
          </a:prstGeom>
        </p:spPr>
      </p:pic>
      <p:sp>
        <p:nvSpPr>
          <p:cNvPr id="4" name="矩形 3"/>
          <p:cNvSpPr/>
          <p:nvPr/>
        </p:nvSpPr>
        <p:spPr>
          <a:xfrm>
            <a:off x="2520699" y="2805524"/>
            <a:ext cx="7595056"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跳转到系统首页</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跳转到登录页面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跳转到订单信息页面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用户登录</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("/logout")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a:solidFill>
                  <a:srgbClr val="1369B2"/>
                </a:solidFill>
                <a:latin typeface="微软雅黑" panose="020B0503020204020204" pitchFamily="34" charset="-122"/>
                <a:ea typeface="微软雅黑" panose="020B0503020204020204" pitchFamily="34" charset="-122"/>
                <a:cs typeface="+mn-ea"/>
              </a:rPr>
              <a:t>logout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zh-CN" altLang="zh-CN" sz="1600" dirty="0">
                <a:solidFill>
                  <a:srgbClr val="595959"/>
                </a:solidFill>
                <a:latin typeface="微软雅黑" panose="020B0503020204020204" pitchFamily="34" charset="-122"/>
                <a:ea typeface="微软雅黑" panose="020B0503020204020204" pitchFamily="34" charset="-122"/>
                <a:cs typeface="+mn-ea"/>
              </a:rPr>
              <a:t>用户退出</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session.invalidate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清除</a:t>
            </a:r>
            <a:r>
              <a:rPr lang="en-US" altLang="zh-CN" sz="1600" dirty="0">
                <a:solidFill>
                  <a:srgbClr val="595959"/>
                </a:solidFill>
                <a:latin typeface="微软雅黑" panose="020B0503020204020204" pitchFamily="34" charset="-122"/>
                <a:ea typeface="微软雅黑" panose="020B0503020204020204" pitchFamily="34" charset="-122"/>
                <a:cs typeface="+mn-ea"/>
              </a:rPr>
              <a:t>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redirect:tologin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退出登录后重定向到登录页面</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13685" y="1092835"/>
            <a:ext cx="8611870" cy="875665"/>
          </a:xfrm>
          <a:prstGeom prst="rect">
            <a:avLst/>
          </a:prstGeom>
          <a:noFill/>
          <a:ln>
            <a:noFill/>
          </a:ln>
        </p:spPr>
        <p:txBody>
          <a:bodyPr wrap="square" rtlCol="0">
            <a:spAutoFit/>
          </a:bodyPr>
          <a:lstStyle/>
          <a:p>
            <a:pPr>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创建拦截器</a:t>
            </a:r>
            <a:r>
              <a:rPr lang="en-US" altLang="zh-CN" sz="1700" dirty="0" err="1">
                <a:solidFill>
                  <a:srgbClr val="595959"/>
                </a:solidFill>
                <a:latin typeface="微软雅黑" panose="020B0503020204020204" pitchFamily="34" charset="-122"/>
                <a:ea typeface="微软雅黑" panose="020B0503020204020204" pitchFamily="34" charset="-122"/>
                <a:cs typeface="+mn-ea"/>
              </a:rPr>
              <a:t>LoginInterceptor</a:t>
            </a:r>
            <a:r>
              <a:rPr lang="zh-CN" altLang="zh-CN" sz="1700" dirty="0">
                <a:solidFill>
                  <a:srgbClr val="595959"/>
                </a:solidFill>
                <a:latin typeface="微软雅黑" panose="020B0503020204020204" pitchFamily="34" charset="-122"/>
                <a:ea typeface="微软雅黑" panose="020B0503020204020204" pitchFamily="34" charset="-122"/>
                <a:cs typeface="+mn-ea"/>
              </a:rPr>
              <a:t>，在重写的</a:t>
            </a:r>
            <a:r>
              <a:rPr lang="en-US" altLang="zh-CN" sz="1700" dirty="0" err="1">
                <a:solidFill>
                  <a:srgbClr val="595959"/>
                </a:solidFill>
                <a:latin typeface="微软雅黑" panose="020B0503020204020204" pitchFamily="34" charset="-122"/>
                <a:ea typeface="微软雅黑" panose="020B0503020204020204" pitchFamily="34" charset="-122"/>
                <a:cs typeface="+mn-ea"/>
              </a:rPr>
              <a:t>preHandle</a:t>
            </a:r>
            <a:r>
              <a:rPr lang="en-US"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方法中对请求进行拦截。</a:t>
            </a:r>
            <a:r>
              <a:rPr lang="en-US" altLang="zh-CN" sz="1700" dirty="0" err="1">
                <a:solidFill>
                  <a:srgbClr val="595959"/>
                </a:solidFill>
                <a:latin typeface="微软雅黑" panose="020B0503020204020204" pitchFamily="34" charset="-122"/>
                <a:ea typeface="微软雅黑" panose="020B0503020204020204" pitchFamily="34" charset="-122"/>
                <a:cs typeface="+mn-ea"/>
              </a:rPr>
              <a:t>LoginInterceptor</a:t>
            </a:r>
            <a:r>
              <a:rPr lang="zh-CN" altLang="zh-CN" sz="1700" dirty="0">
                <a:solidFill>
                  <a:srgbClr val="595959"/>
                </a:solidFill>
                <a:latin typeface="微软雅黑" panose="020B0503020204020204" pitchFamily="34" charset="-122"/>
                <a:ea typeface="微软雅黑" panose="020B0503020204020204" pitchFamily="34" charset="-122"/>
                <a:cs typeface="+mn-ea"/>
              </a:rPr>
              <a:t>类</a:t>
            </a:r>
            <a:r>
              <a:rPr lang="zh-CN" altLang="en-US" sz="1700" dirty="0">
                <a:solidFill>
                  <a:srgbClr val="595959"/>
                </a:solidFill>
                <a:latin typeface="微软雅黑" panose="020B0503020204020204" pitchFamily="34" charset="-122"/>
                <a:ea typeface="微软雅黑" panose="020B0503020204020204" pitchFamily="34" charset="-122"/>
                <a:cs typeface="+mn-ea"/>
              </a:rPr>
              <a:t>中部分</a:t>
            </a:r>
            <a:r>
              <a:rPr lang="zh-CN" altLang="zh-CN" sz="1700" dirty="0">
                <a:solidFill>
                  <a:srgbClr val="595959"/>
                </a:solidFill>
                <a:latin typeface="微软雅黑" panose="020B0503020204020204" pitchFamily="34" charset="-122"/>
                <a:ea typeface="微软雅黑" panose="020B0503020204020204" pitchFamily="34" charset="-122"/>
                <a:cs typeface="+mn-ea"/>
              </a:rPr>
              <a:t>代码如</a:t>
            </a:r>
            <a:r>
              <a:rPr lang="zh-CN" altLang="en-US" sz="1700" dirty="0">
                <a:solidFill>
                  <a:srgbClr val="595959"/>
                </a:solidFill>
                <a:latin typeface="微软雅黑" panose="020B0503020204020204" pitchFamily="34" charset="-122"/>
                <a:ea typeface="微软雅黑" panose="020B0503020204020204" pitchFamily="34" charset="-122"/>
                <a:cs typeface="+mn-ea"/>
              </a:rPr>
              <a:t>下</a:t>
            </a:r>
            <a:r>
              <a:rPr lang="zh-CN" altLang="zh-CN" sz="1700" dirty="0">
                <a:solidFill>
                  <a:srgbClr val="595959"/>
                </a:solidFill>
                <a:latin typeface="微软雅黑" panose="020B0503020204020204" pitchFamily="34" charset="-122"/>
                <a:ea typeface="微软雅黑" panose="020B0503020204020204" pitchFamily="34" charset="-122"/>
                <a:cs typeface="+mn-ea"/>
              </a:rPr>
              <a:t>所示</a:t>
            </a:r>
            <a:r>
              <a:rPr lang="zh-CN" altLang="en-US"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 </a:t>
            </a:r>
            <a:endParaRPr lang="en-US" altLang="zh-CN" sz="17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331721" y="2567176"/>
            <a:ext cx="7591067" cy="3353956"/>
          </a:xfrm>
          <a:prstGeom prst="rect">
            <a:avLst/>
          </a:prstGeom>
        </p:spPr>
      </p:pic>
      <p:sp>
        <p:nvSpPr>
          <p:cNvPr id="4" name="矩形 3"/>
          <p:cNvSpPr/>
          <p:nvPr/>
        </p:nvSpPr>
        <p:spPr>
          <a:xfrm>
            <a:off x="2932178" y="2548349"/>
            <a:ext cx="702335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对用户登录的相关请求，放行</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if(</a:t>
            </a:r>
            <a:r>
              <a:rPr lang="en-US" altLang="zh-CN" sz="1600" dirty="0" err="1">
                <a:solidFill>
                  <a:srgbClr val="595959"/>
                </a:solidFill>
                <a:latin typeface="微软雅黑" panose="020B0503020204020204" pitchFamily="34" charset="-122"/>
                <a:ea typeface="微软雅黑" panose="020B0503020204020204" pitchFamily="34" charset="-122"/>
                <a:cs typeface="+mn-ea"/>
              </a:rPr>
              <a:t>uri.indexOf</a:t>
            </a:r>
            <a:r>
              <a:rPr lang="en-US" altLang="zh-CN" sz="1600" dirty="0">
                <a:solidFill>
                  <a:srgbClr val="595959"/>
                </a:solidFill>
                <a:latin typeface="微软雅黑" panose="020B0503020204020204" pitchFamily="34" charset="-122"/>
                <a:ea typeface="微软雅黑" panose="020B0503020204020204" pitchFamily="34" charset="-122"/>
                <a:cs typeface="+mn-ea"/>
              </a:rPr>
              <a:t>(“/login")&gt;=0)</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return true;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HttpSession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如果用户是已登录状态，放行</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if(</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session.getAttribute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(“USER_SESSION")!=null)</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return true;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其他情况都直接跳转到登录页面</a:t>
            </a:r>
          </a:p>
          <a:p>
            <a:pPr lvl="0">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request.setAttribute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("msg", "</a:t>
            </a:r>
            <a:r>
              <a:rPr lang="zh-CN" altLang="zh-CN" sz="1600" dirty="0">
                <a:solidFill>
                  <a:srgbClr val="595959"/>
                </a:solidFill>
                <a:latin typeface="微软雅黑" panose="020B0503020204020204" pitchFamily="34" charset="-122"/>
                <a:ea typeface="微软雅黑" panose="020B0503020204020204" pitchFamily="34" charset="-122"/>
                <a:cs typeface="+mn-ea"/>
              </a:rPr>
              <a:t>您还没有登录，请先登录！</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request.getRequestDispatcher</a:t>
            </a:r>
            <a:r>
              <a:rPr lang="en-US" altLang="zh-CN" sz="1600" dirty="0">
                <a:solidFill>
                  <a:srgbClr val="595959"/>
                </a:solidFill>
                <a:latin typeface="微软雅黑" panose="020B0503020204020204" pitchFamily="34" charset="-122"/>
                <a:ea typeface="微软雅黑" panose="020B0503020204020204" pitchFamily="34" charset="-122"/>
                <a:cs typeface="+mn-ea"/>
              </a:rPr>
              <a:t>("/WEB-INF/</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.forward(</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rPr>
              <a:t>配置文件</a:t>
            </a:r>
            <a:r>
              <a:rPr lang="en-US" altLang="zh-CN" dirty="0">
                <a:solidFill>
                  <a:srgbClr val="595959"/>
                </a:solidFill>
                <a:latin typeface="微软雅黑" panose="020B0503020204020204" pitchFamily="34" charset="-122"/>
                <a:ea typeface="微软雅黑" panose="020B0503020204020204" pitchFamily="34" charset="-122"/>
                <a:cs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rPr>
              <a:t>中配置包扫描、注解驱动、视图解析器、拦截器和静态资源访问映射，具体配置如下所示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331721" y="2163131"/>
            <a:ext cx="7591067" cy="4398627"/>
          </a:xfrm>
          <a:prstGeom prst="rect">
            <a:avLst/>
          </a:prstGeom>
        </p:spPr>
      </p:pic>
      <p:sp>
        <p:nvSpPr>
          <p:cNvPr id="4" name="矩形 3"/>
          <p:cNvSpPr/>
          <p:nvPr/>
        </p:nvSpPr>
        <p:spPr>
          <a:xfrm>
            <a:off x="2532128" y="2096864"/>
            <a:ext cx="7754872" cy="4480778"/>
          </a:xfrm>
          <a:prstGeom prst="rect">
            <a:avLst/>
          </a:prstGeom>
        </p:spPr>
        <p:txBody>
          <a:bodyPr wrap="square">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配置创建</a:t>
            </a:r>
            <a:r>
              <a:rPr lang="en-US" altLang="zh-CN" sz="1600" dirty="0">
                <a:solidFill>
                  <a:srgbClr val="1369B2"/>
                </a:solidFill>
                <a:latin typeface="微软雅黑" panose="020B0503020204020204" pitchFamily="34" charset="-122"/>
                <a:ea typeface="微软雅黑" panose="020B0503020204020204" pitchFamily="34" charset="-122"/>
                <a:cs typeface="+mn-ea"/>
              </a:rPr>
              <a:t> spring </a:t>
            </a:r>
            <a:r>
              <a:rPr lang="zh-CN" altLang="zh-CN" sz="1600" dirty="0">
                <a:solidFill>
                  <a:srgbClr val="1369B2"/>
                </a:solidFill>
                <a:latin typeface="微软雅黑" panose="020B0503020204020204" pitchFamily="34" charset="-122"/>
                <a:ea typeface="微软雅黑" panose="020B0503020204020204" pitchFamily="34" charset="-122"/>
                <a:cs typeface="+mn-ea"/>
              </a:rPr>
              <a:t>容器要扫描的包</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context:component-scan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basepackage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mvc:annotation-driven</a:t>
            </a:r>
            <a:r>
              <a:rPr lang="en-US" altLang="zh-CN" sz="1600" dirty="0">
                <a:solidFill>
                  <a:srgbClr val="595959"/>
                </a:solidFill>
                <a:latin typeface="微软雅黑" panose="020B0503020204020204" pitchFamily="34" charset="-122"/>
                <a:ea typeface="微软雅黑" panose="020B0503020204020204" pitchFamily="34" charset="-122"/>
                <a:cs typeface="+mn-ea"/>
              </a:rPr>
              <a:t>/&gt;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配置注解驱动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配置视图解析器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--&gt;&lt;bean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"org.springframework.web.servlet.view.InternalResourceViewResolver"&gt;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name="prefix" value="/WEB-INF/</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name="suffix"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jsp</a:t>
            </a:r>
            <a:r>
              <a:rPr lang="en-US" altLang="zh-CN" sz="1600" dirty="0">
                <a:solidFill>
                  <a:srgbClr val="595959"/>
                </a:solidFill>
                <a:latin typeface="微软雅黑" panose="020B0503020204020204" pitchFamily="34" charset="-122"/>
                <a:ea typeface="微软雅黑" panose="020B0503020204020204" pitchFamily="34" charset="-122"/>
                <a:cs typeface="+mn-ea"/>
              </a:rPr>
              <a:t>"/&gt;&lt;/bean&gt;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 &lt;!-- </a:t>
            </a:r>
            <a:r>
              <a:rPr lang="zh-CN" altLang="zh-CN" sz="1600" dirty="0">
                <a:solidFill>
                  <a:srgbClr val="1369B2"/>
                </a:solidFill>
                <a:latin typeface="微软雅黑" panose="020B0503020204020204" pitchFamily="34" charset="-122"/>
                <a:ea typeface="微软雅黑" panose="020B0503020204020204" pitchFamily="34" charset="-122"/>
                <a:cs typeface="+mn-ea"/>
              </a:rPr>
              <a:t>配置拦截器</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com.itheima.interceptor.LoginInterceptor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zh-CN" altLang="zh-CN" sz="1600" dirty="0">
                <a:solidFill>
                  <a:srgbClr val="1369B2"/>
                </a:solidFill>
                <a:latin typeface="微软雅黑" panose="020B0503020204020204" pitchFamily="34" charset="-122"/>
                <a:ea typeface="微软雅黑" panose="020B0503020204020204" pitchFamily="34" charset="-122"/>
                <a:cs typeface="+mn-ea"/>
              </a:rPr>
              <a:t>配置静态资源的访问映射，此配置中的文件，将不被前端控制器拦截</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mvc:resources</a:t>
            </a:r>
            <a:r>
              <a:rPr lang="en-US" altLang="zh-CN" sz="1600" dirty="0">
                <a:solidFill>
                  <a:srgbClr val="595959"/>
                </a:solidFill>
                <a:latin typeface="微软雅黑" panose="020B0503020204020204" pitchFamily="34" charset="-122"/>
                <a:ea typeface="微软雅黑" panose="020B0503020204020204" pitchFamily="34" charset="-122"/>
                <a:cs typeface="+mn-ea"/>
              </a:rPr>
              <a:t> mapping="/</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 location="/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js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文件夹中创建名称为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文件作为系统首页。在</a:t>
            </a:r>
            <a:r>
              <a:rPr lang="en-US" altLang="zh-CN" dirty="0" err="1">
                <a:solidFill>
                  <a:srgbClr val="595959"/>
                </a:solidFill>
                <a:latin typeface="微软雅黑" panose="020B0503020204020204" pitchFamily="34" charset="-122"/>
                <a:ea typeface="微软雅黑" panose="020B0503020204020204" pitchFamily="34" charset="-122"/>
                <a:cs typeface="+mn-ea"/>
              </a:rPr>
              <a:t>main.jsp</a:t>
            </a:r>
            <a:r>
              <a:rPr lang="zh-CN" altLang="zh-CN" dirty="0">
                <a:solidFill>
                  <a:srgbClr val="595959"/>
                </a:solidFill>
                <a:latin typeface="微软雅黑" panose="020B0503020204020204" pitchFamily="34" charset="-122"/>
                <a:ea typeface="微软雅黑" panose="020B0503020204020204" pitchFamily="34" charset="-122"/>
                <a:cs typeface="+mn-ea"/>
              </a:rPr>
              <a:t>中展示当前登录的用户名、用户退出页面的超链接和订单信息页面的超链接</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331721" y="2471741"/>
            <a:ext cx="7591067" cy="3742115"/>
          </a:xfrm>
          <a:prstGeom prst="rect">
            <a:avLst/>
          </a:prstGeom>
        </p:spPr>
      </p:pic>
      <p:sp>
        <p:nvSpPr>
          <p:cNvPr id="4" name="矩形 3"/>
          <p:cNvSpPr/>
          <p:nvPr/>
        </p:nvSpPr>
        <p:spPr>
          <a:xfrm>
            <a:off x="2532128" y="2451194"/>
            <a:ext cx="7754872" cy="3742115"/>
          </a:xfrm>
          <a:prstGeom prst="rect">
            <a:avLst/>
          </a:prstGeom>
        </p:spPr>
        <p:txBody>
          <a:bodyPr wrap="square">
            <a:spAutoFit/>
          </a:bodyPr>
          <a:lstStyle/>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后台系统</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r>
              <a:rPr lang="zh-CN" altLang="zh-CN" sz="1600" dirty="0">
                <a:solidFill>
                  <a:srgbClr val="595959"/>
                </a:solidFill>
                <a:latin typeface="微软雅黑" panose="020B0503020204020204" pitchFamily="34" charset="-122"/>
                <a:ea typeface="微软雅黑" panose="020B0503020204020204" pitchFamily="34" charset="-122"/>
                <a:cs typeface="+mn-ea"/>
              </a:rPr>
              <a:t>您好</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USER_SESSION.username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&lt;li&gt;&lt;a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}/logout"&gt;</a:t>
            </a:r>
            <a:r>
              <a:rPr lang="zh-CN" altLang="zh-CN" sz="1600" dirty="0">
                <a:solidFill>
                  <a:srgbClr val="595959"/>
                </a:solidFill>
                <a:latin typeface="微软雅黑" panose="020B0503020204020204" pitchFamily="34" charset="-122"/>
                <a:ea typeface="微软雅黑" panose="020B0503020204020204" pitchFamily="34" charset="-122"/>
                <a:cs typeface="+mn-ea"/>
              </a:rPr>
              <a:t>退</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&lt;/a&gt;&lt;/li&gt;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&lt;li&gt;&lt;a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orderinfo</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&lt;/a&gt;&lt;/li&gt;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创建一个登录页面</a:t>
            </a:r>
            <a:r>
              <a:rPr lang="en-US" altLang="zh-CN" dirty="0" err="1">
                <a:solidFill>
                  <a:srgbClr val="595959"/>
                </a:solidFill>
                <a:latin typeface="微软雅黑" panose="020B0503020204020204" pitchFamily="34" charset="-122"/>
                <a:ea typeface="微软雅黑" panose="020B0503020204020204" pitchFamily="34" charset="-122"/>
                <a:cs typeface="+mn-ea"/>
              </a:rPr>
              <a:t>login.jsp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login.jsp</a:t>
            </a:r>
            <a:r>
              <a:rPr lang="zh-CN" altLang="zh-CN" dirty="0">
                <a:solidFill>
                  <a:srgbClr val="595959"/>
                </a:solidFill>
                <a:latin typeface="微软雅黑" panose="020B0503020204020204" pitchFamily="34" charset="-122"/>
                <a:ea typeface="微软雅黑" panose="020B0503020204020204" pitchFamily="34" charset="-122"/>
                <a:cs typeface="+mn-ea"/>
              </a:rPr>
              <a:t>中编写一个用于提交用户登录信息的表单</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839721" y="2293941"/>
            <a:ext cx="7591067" cy="3742115"/>
          </a:xfrm>
          <a:prstGeom prst="rect">
            <a:avLst/>
          </a:prstGeom>
        </p:spPr>
      </p:pic>
      <p:sp>
        <p:nvSpPr>
          <p:cNvPr id="4" name="矩形 3"/>
          <p:cNvSpPr/>
          <p:nvPr/>
        </p:nvSpPr>
        <p:spPr>
          <a:xfrm>
            <a:off x="3040128" y="2273394"/>
            <a:ext cx="775487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用户登录</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}/login"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method="POST"&gt;&lt;div&gt;${msg}&lt;/div&gt;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name="username"/&gt;&lt;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密</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码：</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type="password" name="password"/&gt;&lt;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登录</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&lt;/form&gt;&lt;/body&gt;&lt;/html&gt;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1" name="1"/>
          <p:cNvSpPr txBox="1"/>
          <p:nvPr>
            <p:custDataLst>
              <p:tags r:id="rId1"/>
            </p:custDataLst>
          </p:nvPr>
        </p:nvSpPr>
        <p:spPr>
          <a:xfrm>
            <a:off x="2863572" y="108167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创建一个订单信息页面</a:t>
            </a:r>
            <a:r>
              <a:rPr lang="en-US" altLang="zh-CN" dirty="0" err="1">
                <a:solidFill>
                  <a:srgbClr val="595959"/>
                </a:solidFill>
                <a:latin typeface="微软雅黑" panose="020B0503020204020204" pitchFamily="34" charset="-122"/>
                <a:ea typeface="微软雅黑" panose="020B0503020204020204" pitchFamily="34" charset="-122"/>
                <a:cs typeface="+mn-ea"/>
              </a:rPr>
              <a:t>orderinfo.jsp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orderinfo.jsp</a:t>
            </a:r>
            <a:r>
              <a:rPr lang="zh-CN" altLang="zh-CN" dirty="0">
                <a:solidFill>
                  <a:srgbClr val="595959"/>
                </a:solidFill>
                <a:latin typeface="微软雅黑" panose="020B0503020204020204" pitchFamily="34" charset="-122"/>
                <a:ea typeface="微软雅黑" panose="020B0503020204020204" pitchFamily="34" charset="-122"/>
                <a:cs typeface="+mn-ea"/>
              </a:rPr>
              <a:t>用于展示订单信息</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331721" y="2391731"/>
            <a:ext cx="7591067" cy="4090900"/>
          </a:xfrm>
          <a:prstGeom prst="rect">
            <a:avLst/>
          </a:prstGeom>
        </p:spPr>
      </p:pic>
      <p:sp>
        <p:nvSpPr>
          <p:cNvPr id="4" name="矩形 3"/>
          <p:cNvSpPr/>
          <p:nvPr/>
        </p:nvSpPr>
        <p:spPr>
          <a:xfrm>
            <a:off x="2532128" y="2336894"/>
            <a:ext cx="775487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page language="java"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="text/html; charset=UTF-8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en-US" altLang="zh-CN" sz="1600" dirty="0">
                <a:solidFill>
                  <a:srgbClr val="595959"/>
                </a:solidFill>
                <a:latin typeface="微软雅黑" panose="020B0503020204020204" pitchFamily="34" charset="-122"/>
                <a:ea typeface="微软雅黑" panose="020B0503020204020204" pitchFamily="34" charset="-122"/>
                <a:cs typeface="+mn-ea"/>
              </a:rPr>
              <a:t>="UTF-8"%&gt;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订单信息</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您好</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USER_SESSION.username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 </a:t>
            </a:r>
            <a:r>
              <a:rPr lang="en-US" altLang="zh-CN" sz="1600" dirty="0" err="1">
                <a:solidFill>
                  <a:srgbClr val="595959"/>
                </a:solidFill>
                <a:latin typeface="微软雅黑" panose="020B0503020204020204" pitchFamily="34" charset="-122"/>
                <a:ea typeface="微软雅黑" panose="020B0503020204020204" pitchFamily="34" charset="-122"/>
                <a:cs typeface="+mn-ea"/>
              </a:rPr>
              <a:t>href</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pageContext.request.contextPath</a:t>
            </a:r>
            <a:r>
              <a:rPr lang="en-US" altLang="zh-CN" sz="1600" dirty="0">
                <a:solidFill>
                  <a:srgbClr val="595959"/>
                </a:solidFill>
                <a:latin typeface="微软雅黑" panose="020B0503020204020204" pitchFamily="34" charset="-122"/>
                <a:ea typeface="微软雅黑" panose="020B0503020204020204" pitchFamily="34" charset="-122"/>
                <a:cs typeface="+mn-ea"/>
              </a:rPr>
              <a:t> }/logout"&gt;</a:t>
            </a:r>
            <a:r>
              <a:rPr lang="zh-CN" altLang="zh-CN" sz="1600" dirty="0">
                <a:solidFill>
                  <a:srgbClr val="595959"/>
                </a:solidFill>
                <a:latin typeface="微软雅黑" panose="020B0503020204020204" pitchFamily="34" charset="-122"/>
                <a:ea typeface="微软雅黑" panose="020B0503020204020204" pitchFamily="34" charset="-122"/>
                <a:cs typeface="+mn-ea"/>
              </a:rPr>
              <a:t>退出</a:t>
            </a:r>
            <a:r>
              <a:rPr lang="en-US" altLang="zh-CN" sz="1600" dirty="0">
                <a:solidFill>
                  <a:srgbClr val="595959"/>
                </a:solidFill>
                <a:latin typeface="微软雅黑" panose="020B0503020204020204" pitchFamily="34" charset="-122"/>
                <a:ea typeface="微软雅黑" panose="020B0503020204020204" pitchFamily="34" charset="-122"/>
                <a:cs typeface="+mn-ea"/>
              </a:rPr>
              <a:t>&lt;/a&gt;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&lt;table border="1" width="80%"&gt;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 </a:t>
            </a:r>
            <a:r>
              <a:rPr lang="en-US" altLang="zh-CN" sz="1600" dirty="0" err="1">
                <a:solidFill>
                  <a:srgbClr val="595959"/>
                </a:solidFill>
                <a:latin typeface="微软雅黑" panose="020B0503020204020204" pitchFamily="34" charset="-122"/>
                <a:ea typeface="微软雅黑" panose="020B0503020204020204" pitchFamily="34" charset="-122"/>
                <a:cs typeface="+mn-ea"/>
              </a:rPr>
              <a:t>colspan</a:t>
            </a:r>
            <a:r>
              <a:rPr lang="en-US" altLang="zh-CN" sz="1600" dirty="0">
                <a:solidFill>
                  <a:srgbClr val="595959"/>
                </a:solidFill>
                <a:latin typeface="微软雅黑" panose="020B0503020204020204" pitchFamily="34" charset="-122"/>
                <a:ea typeface="微软雅黑" panose="020B0503020204020204" pitchFamily="34" charset="-122"/>
                <a:cs typeface="+mn-ea"/>
              </a:rPr>
              <a:t>="2" &gt;</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id:D001&lt;/td&gt;&lt;/tr&gt;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align="center"&gt;&lt;td&gt;</a:t>
            </a:r>
            <a:r>
              <a:rPr lang="zh-CN" altLang="zh-CN" sz="1600" dirty="0">
                <a:solidFill>
                  <a:srgbClr val="595959"/>
                </a:solidFill>
                <a:latin typeface="微软雅黑" panose="020B0503020204020204" pitchFamily="34" charset="-122"/>
                <a:ea typeface="微软雅黑" panose="020B0503020204020204" pitchFamily="34" charset="-122"/>
                <a:cs typeface="+mn-ea"/>
              </a:rPr>
              <a:t>商品</a:t>
            </a:r>
            <a:r>
              <a:rPr lang="en-US" altLang="zh-CN" sz="1600" dirty="0">
                <a:solidFill>
                  <a:srgbClr val="595959"/>
                </a:solidFill>
                <a:latin typeface="微软雅黑" panose="020B0503020204020204" pitchFamily="34" charset="-122"/>
                <a:ea typeface="微软雅黑" panose="020B0503020204020204" pitchFamily="34" charset="-122"/>
                <a:cs typeface="+mn-ea"/>
              </a:rPr>
              <a:t>Id&lt;/td&gt;&lt;td&gt;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align="center"&gt;&lt;td&gt;P001&lt;/td&gt;&lt;td&gt;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三文鱼</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&lt;tr align="center"&gt;&lt;td&gt;P002&lt;/td&gt;&lt;td&gt;</a:t>
            </a:r>
            <a:r>
              <a:rPr lang="zh-CN" altLang="zh-CN" sz="1600" dirty="0">
                <a:solidFill>
                  <a:srgbClr val="595959"/>
                </a:solidFill>
                <a:latin typeface="微软雅黑" panose="020B0503020204020204" pitchFamily="34" charset="-122"/>
                <a:ea typeface="微软雅黑" panose="020B0503020204020204" pitchFamily="34" charset="-122"/>
                <a:cs typeface="+mn-ea"/>
              </a:rPr>
              <a:t>红牛</a:t>
            </a:r>
            <a:r>
              <a:rPr lang="en-US" altLang="zh-CN" sz="1600" dirty="0">
                <a:solidFill>
                  <a:srgbClr val="595959"/>
                </a:solidFill>
                <a:latin typeface="微软雅黑" panose="020B0503020204020204" pitchFamily="34" charset="-122"/>
                <a:ea typeface="微软雅黑" panose="020B0503020204020204" pitchFamily="34" charset="-122"/>
                <a:cs typeface="+mn-ea"/>
              </a:rPr>
              <a:t>&lt;/td&gt;&lt;/tr&gt;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&lt;/table&gt;&lt;/body&gt;&lt;/html&gt;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项目，在浏览器中访问系统首页，访问路径为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http://localhost:8080/chapter13/main</a:t>
            </a:r>
            <a:r>
              <a:rPr lang="zh-CN" altLang="zh-CN" dirty="0">
                <a:solidFill>
                  <a:srgbClr val="595959"/>
                </a:solidFill>
                <a:latin typeface="微软雅黑" panose="020B0503020204020204" pitchFamily="34" charset="-122"/>
                <a:ea typeface="微软雅黑" panose="020B0503020204020204" pitchFamily="34" charset="-122"/>
                <a:cs typeface="+mn-ea"/>
              </a:rPr>
              <a:t>。系统首页效果如图所示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2" name="图片 1"/>
          <p:cNvPicPr>
            <a:picLocks noChangeAspect="1"/>
          </p:cNvPicPr>
          <p:nvPr/>
        </p:nvPicPr>
        <p:blipFill>
          <a:blip r:embed="rId4"/>
          <a:stretch>
            <a:fillRect/>
          </a:stretch>
        </p:blipFill>
        <p:spPr>
          <a:xfrm>
            <a:off x="2921000" y="2700655"/>
            <a:ext cx="6349805" cy="23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在浏览器中访问订单信息页面，访问路径为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orderinfo</a:t>
            </a:r>
            <a:r>
              <a:rPr lang="zh-CN" altLang="zh-CN" dirty="0">
                <a:solidFill>
                  <a:srgbClr val="595959"/>
                </a:solidFill>
                <a:latin typeface="微软雅黑" panose="020B0503020204020204" pitchFamily="34" charset="-122"/>
                <a:ea typeface="微软雅黑" panose="020B0503020204020204" pitchFamily="34" charset="-122"/>
                <a:cs typeface="+mn-ea"/>
              </a:rPr>
              <a:t>。未登录访问订单信息页面显示效果如图所示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
        <p:nvSpPr>
          <p:cNvPr id="3" name="文本框 2"/>
          <p:cNvSpPr txBox="1"/>
          <p:nvPr/>
        </p:nvSpPr>
        <p:spPr>
          <a:xfrm>
            <a:off x="1143635" y="5090160"/>
            <a:ext cx="10205720" cy="922020"/>
          </a:xfrm>
          <a:prstGeom prst="rect">
            <a:avLst/>
          </a:prstGeom>
          <a:noFill/>
        </p:spPr>
        <p:txBody>
          <a:bodyPr wrap="square" rtlCol="0" anchor="t">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sym typeface="+mn-ea"/>
              </a:rPr>
              <a:t>从步骤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8</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和步骤</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9</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的图</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可以看出来，两次访问都显示用户登录界面。表明当用户没有登录时，访问系统的资源都会跳转到登录页面，并且显示登录提示信息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26" name="图片 7"/>
          <p:cNvPicPr>
            <a:picLocks noChangeAspect="1"/>
          </p:cNvPicPr>
          <p:nvPr/>
        </p:nvPicPr>
        <p:blipFill>
          <a:blip r:embed="rId4"/>
          <a:stretch>
            <a:fillRect/>
          </a:stretch>
        </p:blipFill>
        <p:spPr>
          <a:xfrm>
            <a:off x="3313748" y="2528888"/>
            <a:ext cx="5564140" cy="18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10</a:t>
            </a:r>
          </a:p>
        </p:txBody>
      </p:sp>
      <p:sp>
        <p:nvSpPr>
          <p:cNvPr id="11" name="1"/>
          <p:cNvSpPr txBox="1"/>
          <p:nvPr>
            <p:custDataLst>
              <p:tags r:id="rId1"/>
            </p:custDataLst>
          </p:nvPr>
        </p:nvSpPr>
        <p:spPr>
          <a:xfrm>
            <a:off x="2863572" y="98007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9</a:t>
            </a:r>
            <a:r>
              <a:rPr lang="zh-CN" altLang="zh-CN" dirty="0">
                <a:solidFill>
                  <a:srgbClr val="595959"/>
                </a:solidFill>
                <a:latin typeface="微软雅黑" panose="020B0503020204020204" pitchFamily="34" charset="-122"/>
                <a:ea typeface="微软雅黑" panose="020B0503020204020204" pitchFamily="34" charset="-122"/>
                <a:cs typeface="+mn-ea"/>
              </a:rPr>
              <a:t>所示的表单中，不填写任何用户信息，直接单击左下角的“登录”按钮，页面显示效果如图所示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
        <p:nvSpPr>
          <p:cNvPr id="3" name="文本框 2"/>
          <p:cNvSpPr txBox="1"/>
          <p:nvPr/>
        </p:nvSpPr>
        <p:spPr>
          <a:xfrm>
            <a:off x="1143635" y="5015230"/>
            <a:ext cx="1020635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图所示的页面显示效果可以看出，系统提示用户重新登录。当用户登录时，如果填写的用户信息不正确，页面会重新跳转回登录页面，并且显示登录错误提示信息</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28" name="图片 8"/>
          <p:cNvPicPr>
            <a:picLocks noChangeAspect="1"/>
          </p:cNvPicPr>
          <p:nvPr/>
        </p:nvPicPr>
        <p:blipFill>
          <a:blip r:embed="rId4"/>
          <a:stretch>
            <a:fillRect/>
          </a:stretch>
        </p:blipFill>
        <p:spPr>
          <a:xfrm>
            <a:off x="3312795" y="2528888"/>
            <a:ext cx="5566240" cy="18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4224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913812"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HandlerExceptionResolver</a:t>
            </a:r>
            <a:r>
              <a:rPr lang="zh-CN" altLang="en-US" sz="2000" dirty="0">
                <a:solidFill>
                  <a:srgbClr val="1369B2"/>
                </a:solidFill>
                <a:latin typeface="微软雅黑" panose="020B0503020204020204" pitchFamily="34" charset="-122"/>
                <a:ea typeface="微软雅黑" panose="020B0503020204020204" pitchFamily="34" charset="-122"/>
              </a:rPr>
              <a:t>接口</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03624"/>
            <a:ext cx="9087451" cy="30041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如果希望对</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中所有异常进行</a:t>
            </a:r>
            <a:r>
              <a:rPr lang="zh-CN" altLang="zh-CN" dirty="0">
                <a:solidFill>
                  <a:srgbClr val="1369B2"/>
                </a:solidFill>
                <a:latin typeface="微软雅黑" panose="020B0503020204020204" pitchFamily="34" charset="-122"/>
              </a:rPr>
              <a:t>统一处理</a:t>
            </a:r>
            <a:r>
              <a:rPr lang="zh-CN" altLang="zh-CN" dirty="0">
                <a:solidFill>
                  <a:srgbClr val="595959"/>
                </a:solidFill>
                <a:latin typeface="微软雅黑" panose="020B0503020204020204" pitchFamily="34" charset="-122"/>
              </a:rPr>
              <a:t>，可以使用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提供的异常处理器</a:t>
            </a:r>
            <a:r>
              <a:rPr lang="en-US" altLang="zh-CN" dirty="0" err="1">
                <a:solidFill>
                  <a:srgbClr val="595959"/>
                </a:solidFill>
                <a:latin typeface="微软雅黑" panose="020B0503020204020204" pitchFamily="34" charset="-122"/>
              </a:rPr>
              <a:t>HandlerExceptionResolver</a:t>
            </a:r>
            <a:r>
              <a:rPr lang="zh-CN" altLang="en-US" dirty="0">
                <a:solidFill>
                  <a:srgbClr val="595959"/>
                </a:solidFill>
                <a:latin typeface="微软雅黑" panose="020B0503020204020204" pitchFamily="34" charset="-122"/>
              </a:rPr>
              <a:t>接口</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内部提供了</a:t>
            </a:r>
            <a:r>
              <a:rPr lang="en-US" altLang="zh-CN" dirty="0" err="1">
                <a:solidFill>
                  <a:srgbClr val="595959"/>
                </a:solidFill>
                <a:latin typeface="微软雅黑" panose="020B0503020204020204" pitchFamily="34" charset="-122"/>
              </a:rPr>
              <a:t>HandlerExceptionResolver</a:t>
            </a:r>
            <a:r>
              <a:rPr lang="zh-CN" altLang="zh-CN" dirty="0">
                <a:solidFill>
                  <a:srgbClr val="595959"/>
                </a:solidFill>
                <a:latin typeface="微软雅黑" panose="020B0503020204020204" pitchFamily="34" charset="-122"/>
              </a:rPr>
              <a:t>的实现类</a:t>
            </a:r>
            <a:r>
              <a:rPr lang="en-US" altLang="zh-CN" dirty="0" err="1">
                <a:solidFill>
                  <a:srgbClr val="1369B2"/>
                </a:solidFill>
                <a:latin typeface="微软雅黑" panose="020B0503020204020204" pitchFamily="34" charset="-122"/>
              </a:rPr>
              <a:t>SimpleMappingExceptionResolver</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它</a:t>
            </a:r>
            <a:r>
              <a:rPr lang="zh-CN" altLang="zh-CN" dirty="0">
                <a:solidFill>
                  <a:srgbClr val="595959"/>
                </a:solidFill>
                <a:latin typeface="微软雅黑" panose="020B0503020204020204" pitchFamily="34" charset="-122"/>
              </a:rPr>
              <a:t>实现了简单的异常处理，通过</a:t>
            </a:r>
            <a:r>
              <a:rPr lang="zh-CN" altLang="en-US" dirty="0">
                <a:solidFill>
                  <a:srgbClr val="595959"/>
                </a:solidFill>
                <a:latin typeface="微软雅黑" panose="020B0503020204020204" pitchFamily="34" charset="-122"/>
              </a:rPr>
              <a:t>该实现类</a:t>
            </a:r>
            <a:r>
              <a:rPr lang="zh-CN" altLang="zh-CN" dirty="0">
                <a:solidFill>
                  <a:srgbClr val="595959"/>
                </a:solidFill>
                <a:latin typeface="微软雅黑" panose="020B0503020204020204" pitchFamily="34" charset="-122"/>
              </a:rPr>
              <a:t>可以将不同类型的异常映射到不同的页面，当发生异常的时候，</a:t>
            </a:r>
            <a:r>
              <a:rPr lang="zh-CN" altLang="en-US" dirty="0">
                <a:solidFill>
                  <a:srgbClr val="595959"/>
                </a:solidFill>
                <a:latin typeface="微软雅黑" panose="020B0503020204020204" pitchFamily="34" charset="-122"/>
              </a:rPr>
              <a:t>实现类</a:t>
            </a:r>
            <a:r>
              <a:rPr lang="zh-CN" altLang="zh-CN" dirty="0">
                <a:solidFill>
                  <a:srgbClr val="595959"/>
                </a:solidFill>
                <a:latin typeface="微软雅黑" panose="020B0503020204020204" pitchFamily="34" charset="-122"/>
              </a:rPr>
              <a:t>根据发生的异常类型跳转到指定的页面处理异常信息。</a:t>
            </a:r>
            <a:r>
              <a:rPr lang="zh-CN" altLang="en-US" dirty="0">
                <a:solidFill>
                  <a:srgbClr val="595959"/>
                </a:solidFill>
                <a:latin typeface="微软雅黑" panose="020B0503020204020204" pitchFamily="34" charset="-122"/>
              </a:rPr>
              <a:t>实现类</a:t>
            </a:r>
            <a:r>
              <a:rPr lang="zh-CN" altLang="zh-CN" dirty="0">
                <a:solidFill>
                  <a:srgbClr val="595959"/>
                </a:solidFill>
                <a:latin typeface="微软雅黑" panose="020B0503020204020204" pitchFamily="34" charset="-122"/>
              </a:rPr>
              <a:t>也可以为所有的异常指定一个默认的异常处理页面，当应用程序抛出的异常没有对应的映射页面，则使用默认页面处理异常信息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078935"/>
            <a:ext cx="9658732" cy="374886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9999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4969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11</a:t>
            </a:r>
          </a:p>
        </p:txBody>
      </p:sp>
      <p:sp>
        <p:nvSpPr>
          <p:cNvPr id="11" name="1"/>
          <p:cNvSpPr txBox="1"/>
          <p:nvPr>
            <p:custDataLst>
              <p:tags r:id="rId1"/>
            </p:custDataLst>
          </p:nvPr>
        </p:nvSpPr>
        <p:spPr>
          <a:xfrm>
            <a:off x="2863572" y="1051194"/>
            <a:ext cx="8485746"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10</a:t>
            </a:r>
            <a:r>
              <a:rPr lang="zh-CN" altLang="zh-CN" dirty="0">
                <a:solidFill>
                  <a:srgbClr val="595959"/>
                </a:solidFill>
                <a:latin typeface="微软雅黑" panose="020B0503020204020204" pitchFamily="34" charset="-122"/>
                <a:ea typeface="微软雅黑" panose="020B0503020204020204" pitchFamily="34" charset="-122"/>
                <a:cs typeface="+mn-ea"/>
              </a:rPr>
              <a:t>所示的表单中，用户名输入框中填写</a:t>
            </a:r>
            <a:r>
              <a:rPr lang="en-US" altLang="zh-CN" dirty="0" err="1">
                <a:solidFill>
                  <a:srgbClr val="595959"/>
                </a:solidFill>
                <a:latin typeface="微软雅黑" panose="020B0503020204020204" pitchFamily="34" charset="-122"/>
                <a:ea typeface="微软雅黑" panose="020B0503020204020204" pitchFamily="34" charset="-122"/>
                <a:cs typeface="+mn-ea"/>
              </a:rPr>
              <a:t>heima</a:t>
            </a:r>
            <a:r>
              <a:rPr lang="zh-CN" altLang="zh-CN" dirty="0">
                <a:solidFill>
                  <a:srgbClr val="595959"/>
                </a:solidFill>
                <a:latin typeface="微软雅黑" panose="020B0503020204020204" pitchFamily="34" charset="-122"/>
                <a:ea typeface="微软雅黑" panose="020B0503020204020204" pitchFamily="34" charset="-122"/>
                <a:cs typeface="+mn-ea"/>
              </a:rPr>
              <a:t>，密码输入框中填写</a:t>
            </a:r>
            <a:r>
              <a:rPr lang="en-US" altLang="zh-CN" dirty="0">
                <a:solidFill>
                  <a:srgbClr val="595959"/>
                </a:solidFill>
                <a:latin typeface="微软雅黑" panose="020B0503020204020204" pitchFamily="34" charset="-122"/>
                <a:ea typeface="微软雅黑" panose="020B0503020204020204" pitchFamily="34" charset="-122"/>
                <a:cs typeface="+mn-ea"/>
              </a:rPr>
              <a:t>123456</a:t>
            </a:r>
            <a:r>
              <a:rPr lang="zh-CN" altLang="zh-CN" dirty="0">
                <a:solidFill>
                  <a:srgbClr val="595959"/>
                </a:solidFill>
                <a:latin typeface="微软雅黑" panose="020B0503020204020204" pitchFamily="34" charset="-122"/>
                <a:ea typeface="微软雅黑" panose="020B0503020204020204" pitchFamily="34" charset="-122"/>
                <a:cs typeface="+mn-ea"/>
              </a:rPr>
              <a:t>，然后单击左下角的“登录”按钮，页面进行跳转，跳转页面如图所示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33" name="图片 9"/>
          <p:cNvPicPr>
            <a:picLocks noChangeAspect="1"/>
          </p:cNvPicPr>
          <p:nvPr/>
        </p:nvPicPr>
        <p:blipFill>
          <a:blip r:embed="rId4"/>
          <a:stretch>
            <a:fillRect/>
          </a:stretch>
        </p:blipFill>
        <p:spPr>
          <a:xfrm>
            <a:off x="3311843" y="2946400"/>
            <a:ext cx="5567020" cy="18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12</a:t>
            </a:r>
          </a:p>
        </p:txBody>
      </p:sp>
      <p:sp>
        <p:nvSpPr>
          <p:cNvPr id="11" name="1"/>
          <p:cNvSpPr txBox="1"/>
          <p:nvPr>
            <p:custDataLst>
              <p:tags r:id="rId1"/>
            </p:custDataLst>
          </p:nvPr>
        </p:nvSpPr>
        <p:spPr>
          <a:xfrm>
            <a:off x="2863572" y="125058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11</a:t>
            </a:r>
            <a:r>
              <a:rPr lang="zh-CN" altLang="zh-CN" dirty="0">
                <a:solidFill>
                  <a:srgbClr val="595959"/>
                </a:solidFill>
                <a:latin typeface="微软雅黑" panose="020B0503020204020204" pitchFamily="34" charset="-122"/>
                <a:ea typeface="微软雅黑" panose="020B0503020204020204" pitchFamily="34" charset="-122"/>
                <a:cs typeface="+mn-ea"/>
              </a:rPr>
              <a:t>所示的页面中，单击“订单信息”超链接，页面显示效果如图所示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
        <p:nvSpPr>
          <p:cNvPr id="2" name="文本框 1"/>
          <p:cNvSpPr txBox="1"/>
          <p:nvPr/>
        </p:nvSpPr>
        <p:spPr>
          <a:xfrm>
            <a:off x="1143635" y="5379085"/>
            <a:ext cx="9555480" cy="506730"/>
          </a:xfrm>
          <a:prstGeom prst="rect">
            <a:avLst/>
          </a:prstGeom>
          <a:noFill/>
        </p:spPr>
        <p:txBody>
          <a:bodyPr wrap="non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所示的页面信息可以看出，当用户登录成功后，再访问系统中的资源会被拦截器放行</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pic>
        <p:nvPicPr>
          <p:cNvPr id="35" name="图片 8"/>
          <p:cNvPicPr>
            <a:picLocks noChangeAspect="1"/>
          </p:cNvPicPr>
          <p:nvPr/>
        </p:nvPicPr>
        <p:blipFill>
          <a:blip r:embed="rId4"/>
          <a:stretch>
            <a:fillRect/>
          </a:stretch>
        </p:blipFill>
        <p:spPr>
          <a:xfrm>
            <a:off x="3345180" y="2487613"/>
            <a:ext cx="5501506" cy="216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13</a:t>
            </a:r>
          </a:p>
        </p:txBody>
      </p:sp>
      <p:sp>
        <p:nvSpPr>
          <p:cNvPr id="11" name="1"/>
          <p:cNvSpPr txBox="1"/>
          <p:nvPr>
            <p:custDataLst>
              <p:tags r:id="rId1"/>
            </p:custDataLst>
          </p:nvPr>
        </p:nvSpPr>
        <p:spPr>
          <a:xfrm>
            <a:off x="2863572" y="1268364"/>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1369B2"/>
                </a:solidFill>
                <a:latin typeface="微软雅黑" panose="020B0503020204020204" pitchFamily="34" charset="-122"/>
                <a:ea typeface="微软雅黑" panose="020B0503020204020204" pitchFamily="34" charset="-122"/>
                <a:cs typeface="+mn-ea"/>
              </a:rPr>
              <a:t>步骤</a:t>
            </a:r>
            <a:r>
              <a:rPr lang="en-US" altLang="zh-CN" dirty="0">
                <a:solidFill>
                  <a:srgbClr val="1369B2"/>
                </a:solidFill>
                <a:latin typeface="微软雅黑" panose="020B0503020204020204" pitchFamily="34" charset="-122"/>
                <a:ea typeface="微软雅黑" panose="020B0503020204020204" pitchFamily="34" charset="-122"/>
                <a:cs typeface="+mn-ea"/>
              </a:rPr>
              <a:t>12</a:t>
            </a:r>
            <a:r>
              <a:rPr lang="zh-CN" altLang="zh-CN" dirty="0">
                <a:solidFill>
                  <a:srgbClr val="595959"/>
                </a:solidFill>
                <a:latin typeface="微软雅黑" panose="020B0503020204020204" pitchFamily="34" charset="-122"/>
                <a:ea typeface="微软雅黑" panose="020B0503020204020204" pitchFamily="34" charset="-122"/>
                <a:cs typeface="+mn-ea"/>
              </a:rPr>
              <a:t>所示的页面中，单击“退出”超链接，页面显示效果如图所示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
        <p:nvSpPr>
          <p:cNvPr id="2" name="文本框 1"/>
          <p:cNvSpPr txBox="1"/>
          <p:nvPr/>
        </p:nvSpPr>
        <p:spPr>
          <a:xfrm>
            <a:off x="1050925" y="5179695"/>
            <a:ext cx="10297795" cy="922020"/>
          </a:xfrm>
          <a:prstGeom prst="rect">
            <a:avLst/>
          </a:prstGeom>
          <a:noFill/>
        </p:spPr>
        <p:txBody>
          <a:bodyPr wrap="square" rtlCol="0" anchor="t">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从图</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页面显示效果可以看出，当用户退出登录后，页面跳转回用户登录页面。至此，后台系统登录验证案例全部完成</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pic>
        <p:nvPicPr>
          <p:cNvPr id="38" name="图片 11"/>
          <p:cNvPicPr>
            <a:picLocks noChangeAspect="1"/>
          </p:cNvPicPr>
          <p:nvPr/>
        </p:nvPicPr>
        <p:blipFill>
          <a:blip r:embed="rId4"/>
          <a:stretch>
            <a:fillRect/>
          </a:stretch>
        </p:blipFill>
        <p:spPr>
          <a:xfrm>
            <a:off x="3106103" y="2667953"/>
            <a:ext cx="5979358" cy="18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文件上传和下载</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6966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30500"/>
            <a:ext cx="404685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文件上传</a:t>
            </a:r>
            <a:r>
              <a:rPr lang="zh-CN" altLang="en-US" dirty="0">
                <a:solidFill>
                  <a:srgbClr val="595959"/>
                </a:solidFill>
                <a:latin typeface="微软雅黑" panose="020B0503020204020204" pitchFamily="34" charset="-122"/>
                <a:ea typeface="微软雅黑" panose="020B0503020204020204" pitchFamily="34" charset="-122"/>
              </a:rPr>
              <a:t>，能够在程序中</a:t>
            </a:r>
            <a:r>
              <a:rPr lang="zh-CN" altLang="zh-CN" dirty="0">
                <a:solidFill>
                  <a:srgbClr val="595959"/>
                </a:solidFill>
                <a:latin typeface="微软雅黑" panose="020B0503020204020204" pitchFamily="34" charset="-122"/>
                <a:ea typeface="微软雅黑" panose="020B0503020204020204" pitchFamily="34" charset="-122"/>
              </a:rPr>
              <a:t>实现</a:t>
            </a:r>
            <a:r>
              <a:rPr lang="zh-CN" altLang="en-US" dirty="0">
                <a:solidFill>
                  <a:srgbClr val="595959"/>
                </a:solidFill>
                <a:latin typeface="微软雅黑" panose="020B0503020204020204" pitchFamily="34" charset="-122"/>
                <a:ea typeface="微软雅黑" panose="020B0503020204020204" pitchFamily="34" charset="-122"/>
              </a:rPr>
              <a:t>文件上传的功能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文件上传表单的满足条件</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113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大多数文件上传都是通过表单形式提交给后台服务器，因此，要实现文件上传功能，就需要提供一个文件上传的表单，并且该表单必须满足以下</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个条件。</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err="1">
                <a:solidFill>
                  <a:srgbClr val="595959"/>
                </a:solidFill>
                <a:latin typeface="微软雅黑" panose="020B0503020204020204" pitchFamily="34" charset="-122"/>
              </a:rPr>
              <a:t>enctype</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multipart/form-data</a:t>
            </a:r>
            <a:r>
              <a:rPr lang="zh-CN" altLang="zh-CN" dirty="0">
                <a:solidFill>
                  <a:srgbClr val="595959"/>
                </a:solidFill>
                <a:latin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提供</a:t>
            </a:r>
            <a:r>
              <a:rPr lang="en-US" altLang="zh-CN" dirty="0">
                <a:solidFill>
                  <a:srgbClr val="595959"/>
                </a:solidFill>
                <a:latin typeface="微软雅黑" panose="020B0503020204020204" pitchFamily="34" charset="-122"/>
              </a:rPr>
              <a:t>&lt;input type="file" name="filename" /&gt;</a:t>
            </a:r>
            <a:r>
              <a:rPr lang="zh-CN" altLang="zh-CN" dirty="0">
                <a:solidFill>
                  <a:srgbClr val="595959"/>
                </a:solidFill>
                <a:latin typeface="微软雅黑" panose="020B0503020204020204" pitchFamily="34" charset="-122"/>
              </a:rPr>
              <a:t>的文件上传输入框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4439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649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098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文件上传表单的示例代码</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210" y="1924685"/>
            <a:ext cx="9823450" cy="22371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文件上传表单的示例代码如下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上述代码中的文件上传表单除了满足了必须的</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个条件之外，还在文件上传输入框中增加了一个</a:t>
            </a:r>
            <a:r>
              <a:rPr lang="en-US" altLang="zh-CN" dirty="0">
                <a:solidFill>
                  <a:srgbClr val="595959"/>
                </a:solidFill>
                <a:latin typeface="微软雅黑" panose="020B0503020204020204" pitchFamily="34" charset="-122"/>
              </a:rPr>
              <a:t>HTML5</a:t>
            </a:r>
            <a:r>
              <a:rPr lang="zh-CN" altLang="zh-CN" dirty="0">
                <a:solidFill>
                  <a:srgbClr val="595959"/>
                </a:solidFill>
                <a:latin typeface="微软雅黑" panose="020B0503020204020204" pitchFamily="34" charset="-122"/>
              </a:rPr>
              <a:t>中的新属性</a:t>
            </a:r>
            <a:r>
              <a:rPr lang="en-US" altLang="zh-CN" dirty="0">
                <a:solidFill>
                  <a:srgbClr val="595959"/>
                </a:solidFill>
                <a:latin typeface="微软雅黑" panose="020B0503020204020204" pitchFamily="34" charset="-122"/>
              </a:rPr>
              <a:t>multiple</a:t>
            </a:r>
            <a:r>
              <a:rPr lang="zh-CN" altLang="zh-CN" dirty="0">
                <a:solidFill>
                  <a:srgbClr val="595959"/>
                </a:solidFill>
                <a:latin typeface="微软雅黑" panose="020B0503020204020204" pitchFamily="34" charset="-122"/>
              </a:rPr>
              <a:t>。如果文件上传输入框中使用了</a:t>
            </a:r>
            <a:r>
              <a:rPr lang="en-US" altLang="zh-CN" dirty="0">
                <a:solidFill>
                  <a:srgbClr val="595959"/>
                </a:solidFill>
                <a:latin typeface="微软雅黑" panose="020B0503020204020204" pitchFamily="34" charset="-122"/>
              </a:rPr>
              <a:t>multiple</a:t>
            </a:r>
            <a:r>
              <a:rPr lang="zh-CN" altLang="zh-CN" dirty="0">
                <a:solidFill>
                  <a:srgbClr val="595959"/>
                </a:solidFill>
                <a:latin typeface="微软雅黑" panose="020B0503020204020204" pitchFamily="34" charset="-122"/>
              </a:rPr>
              <a:t>属性，则在上传文件时，可以同时选择多个文件进行上传，即可实现多文件上传</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p:cNvPicPr>
            <a:picLocks noChangeAspect="1"/>
          </p:cNvPicPr>
          <p:nvPr/>
        </p:nvPicPr>
        <p:blipFill>
          <a:blip r:embed="rId5"/>
          <a:stretch>
            <a:fillRect/>
          </a:stretch>
        </p:blipFill>
        <p:spPr>
          <a:xfrm>
            <a:off x="2736271" y="2824481"/>
            <a:ext cx="6704909" cy="1851660"/>
          </a:xfrm>
          <a:prstGeom prst="rect">
            <a:avLst/>
          </a:prstGeom>
        </p:spPr>
      </p:pic>
      <p:sp>
        <p:nvSpPr>
          <p:cNvPr id="2" name="文本框 1"/>
          <p:cNvSpPr txBox="1"/>
          <p:nvPr/>
        </p:nvSpPr>
        <p:spPr>
          <a:xfrm>
            <a:off x="3006090" y="2778760"/>
            <a:ext cx="640080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uploadUrl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method="post" </a:t>
            </a:r>
            <a:r>
              <a:rPr lang="en-US" altLang="zh-CN" sz="1600" dirty="0" err="1">
                <a:solidFill>
                  <a:srgbClr val="1369B2"/>
                </a:solidFill>
                <a:latin typeface="微软雅黑" panose="020B0503020204020204" pitchFamily="34" charset="-122"/>
                <a:ea typeface="微软雅黑" panose="020B0503020204020204" pitchFamily="34" charset="-122"/>
                <a:cs typeface="+mn-ea"/>
              </a:rPr>
              <a:t>enctype</a:t>
            </a:r>
            <a:r>
              <a:rPr lang="en-US" altLang="zh-CN" sz="1600" dirty="0">
                <a:solidFill>
                  <a:srgbClr val="1369B2"/>
                </a:solidFill>
                <a:latin typeface="微软雅黑" panose="020B0503020204020204" pitchFamily="34" charset="-122"/>
                <a:ea typeface="微软雅黑" panose="020B0503020204020204" pitchFamily="34" charset="-122"/>
                <a:cs typeface="+mn-ea"/>
              </a:rPr>
              <a:t>="multipart/form-data"</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&lt;input type="file" name="filename" multiple="multiple" /&gt;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文件上传</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MultipartResolver</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当客户端提交的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表单中</a:t>
            </a:r>
            <a:r>
              <a:rPr lang="en-US" altLang="zh-CN" dirty="0" err="1">
                <a:solidFill>
                  <a:srgbClr val="595959"/>
                </a:solidFill>
                <a:latin typeface="微软雅黑" panose="020B0503020204020204" pitchFamily="34" charset="-122"/>
              </a:rPr>
              <a:t>enctype</a:t>
            </a:r>
            <a:r>
              <a:rPr lang="zh-CN" altLang="zh-CN" dirty="0">
                <a:solidFill>
                  <a:srgbClr val="595959"/>
                </a:solidFill>
                <a:latin typeface="微软雅黑" panose="020B0503020204020204" pitchFamily="34" charset="-122"/>
              </a:rPr>
              <a:t>属性为</a:t>
            </a:r>
            <a:r>
              <a:rPr lang="en-US" altLang="zh-CN" dirty="0">
                <a:solidFill>
                  <a:srgbClr val="1369B2"/>
                </a:solidFill>
                <a:latin typeface="微软雅黑" panose="020B0503020204020204" pitchFamily="34" charset="-122"/>
              </a:rPr>
              <a:t>multipart/form-data</a:t>
            </a:r>
            <a:r>
              <a:rPr lang="zh-CN" altLang="zh-CN" dirty="0">
                <a:solidFill>
                  <a:srgbClr val="595959"/>
                </a:solidFill>
                <a:latin typeface="微软雅黑" panose="020B0503020204020204" pitchFamily="34" charset="-122"/>
              </a:rPr>
              <a:t>时，浏览器会采用二进制流的方式来处理表单数据，服务器端会对请求中上传的文件进行解析处理。</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为文件上传提供了直接的支持，这种支持是通过</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（多部件解析器）对象实现的。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是一个接口，可以使用</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的实现类</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来完成文件上传工作。 </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052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223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MultipartResolver</a:t>
            </a:r>
            <a:r>
              <a:rPr lang="zh-CN" altLang="en-US" sz="2000" dirty="0">
                <a:solidFill>
                  <a:srgbClr val="1369B2"/>
                </a:solidFill>
                <a:latin typeface="微软雅黑" panose="020B0503020204020204" pitchFamily="34" charset="-122"/>
                <a:ea typeface="微软雅黑" panose="020B0503020204020204" pitchFamily="34" charset="-122"/>
              </a:rPr>
              <a:t>接口的使用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92205"/>
            <a:ext cx="9390960" cy="1173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Sring</a:t>
            </a:r>
            <a:r>
              <a:rPr lang="en-US" altLang="zh-CN" dirty="0">
                <a:solidFill>
                  <a:srgbClr val="595959"/>
                </a:solidFill>
                <a:latin typeface="微软雅黑" panose="020B0503020204020204" pitchFamily="34" charset="-122"/>
              </a:rPr>
              <a:t> MVC</a:t>
            </a:r>
            <a:r>
              <a:rPr lang="zh-CN" altLang="zh-CN" dirty="0">
                <a:solidFill>
                  <a:srgbClr val="595959"/>
                </a:solidFill>
                <a:latin typeface="微软雅黑" panose="020B0503020204020204" pitchFamily="34" charset="-122"/>
              </a:rPr>
              <a:t>中使用</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接口非常简单，只需要在配置文件中定义</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接口的</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即可，具体配置方式如下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p:cNvPicPr>
            <a:picLocks noChangeAspect="1"/>
          </p:cNvPicPr>
          <p:nvPr/>
        </p:nvPicPr>
        <p:blipFill>
          <a:blip r:embed="rId5"/>
          <a:stretch>
            <a:fillRect/>
          </a:stretch>
        </p:blipFill>
        <p:spPr>
          <a:xfrm>
            <a:off x="1604701" y="3474720"/>
            <a:ext cx="8982600" cy="2674619"/>
          </a:xfrm>
          <a:prstGeom prst="rect">
            <a:avLst/>
          </a:prstGeom>
        </p:spPr>
      </p:pic>
      <p:sp>
        <p:nvSpPr>
          <p:cNvPr id="2" name="文本框 1"/>
          <p:cNvSpPr txBox="1"/>
          <p:nvPr/>
        </p:nvSpPr>
        <p:spPr>
          <a:xfrm>
            <a:off x="2034540" y="3474720"/>
            <a:ext cx="8332470"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multipartResolver</a:t>
            </a:r>
            <a:r>
              <a:rPr lang="en-US" altLang="zh-CN" sz="1600" dirty="0">
                <a:solidFill>
                  <a:srgbClr val="595959"/>
                </a:solidFill>
                <a:latin typeface="微软雅黑" panose="020B0503020204020204" pitchFamily="34" charset="-122"/>
                <a:ea typeface="微软雅黑" panose="020B0503020204020204" pitchFamily="34" charset="-122"/>
                <a:cs typeface="+mn-ea"/>
              </a:rPr>
              <a:t>"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"org.springframework.web.multipart.commons.CommonsMultipartResolver"&gt;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设置请求编码格式，必须与</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zh-CN" altLang="zh-CN" sz="1600" dirty="0">
                <a:solidFill>
                  <a:srgbClr val="595959"/>
                </a:solidFill>
                <a:latin typeface="微软雅黑" panose="020B0503020204020204" pitchFamily="34" charset="-122"/>
                <a:ea typeface="微软雅黑" panose="020B0503020204020204" pitchFamily="34" charset="-122"/>
                <a:cs typeface="+mn-ea"/>
              </a:rPr>
              <a:t>属性一致，默认为</a:t>
            </a:r>
            <a:r>
              <a:rPr lang="en-US" altLang="zh-CN" sz="1600" dirty="0">
                <a:solidFill>
                  <a:srgbClr val="595959"/>
                </a:solidFill>
                <a:latin typeface="微软雅黑" panose="020B0503020204020204" pitchFamily="34" charset="-122"/>
                <a:ea typeface="微软雅黑" panose="020B0503020204020204" pitchFamily="34" charset="-122"/>
                <a:cs typeface="+mn-ea"/>
              </a:rPr>
              <a:t>ISO-8859-1 --&gt;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defaultEncoding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value="UTF-8"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设置允许上传文件的最大值为</a:t>
            </a:r>
            <a:r>
              <a:rPr lang="en-US" altLang="zh-CN" sz="1600" dirty="0">
                <a:solidFill>
                  <a:srgbClr val="595959"/>
                </a:solidFill>
                <a:latin typeface="微软雅黑" panose="020B0503020204020204" pitchFamily="34" charset="-122"/>
                <a:ea typeface="微软雅黑" panose="020B0503020204020204" pitchFamily="34" charset="-122"/>
                <a:cs typeface="+mn-ea"/>
              </a:rPr>
              <a:t>2M</a:t>
            </a:r>
            <a:r>
              <a:rPr lang="zh-CN" altLang="zh-CN" sz="1600" dirty="0">
                <a:solidFill>
                  <a:srgbClr val="595959"/>
                </a:solidFill>
                <a:latin typeface="微软雅黑" panose="020B0503020204020204" pitchFamily="34" charset="-122"/>
                <a:ea typeface="微软雅黑" panose="020B0503020204020204" pitchFamily="34" charset="-122"/>
                <a:cs typeface="+mn-ea"/>
              </a:rPr>
              <a:t>，单位为字节</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maxUploadSize</a:t>
            </a:r>
            <a:r>
              <a:rPr lang="en-US" altLang="zh-CN" sz="1600" dirty="0">
                <a:solidFill>
                  <a:srgbClr val="595959"/>
                </a:solidFill>
                <a:latin typeface="微软雅黑" panose="020B0503020204020204" pitchFamily="34" charset="-122"/>
                <a:ea typeface="微软雅黑" panose="020B0503020204020204" pitchFamily="34" charset="-122"/>
                <a:cs typeface="+mn-ea"/>
              </a:rPr>
              <a:t>" value="2097152"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195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678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&lt;property&gt;</a:t>
            </a:r>
            <a:r>
              <a:rPr lang="zh-CN" altLang="en-US" sz="2000" dirty="0">
                <a:solidFill>
                  <a:srgbClr val="1369B2"/>
                </a:solidFill>
                <a:latin typeface="微软雅黑" panose="020B0503020204020204" pitchFamily="34" charset="-122"/>
                <a:ea typeface="微软雅黑" panose="020B0503020204020204" pitchFamily="34" charset="-122"/>
              </a:rPr>
              <a:t>元素</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&lt;property&gt;</a:t>
            </a:r>
            <a:r>
              <a:rPr lang="zh-CN" altLang="zh-CN" dirty="0">
                <a:solidFill>
                  <a:srgbClr val="595959"/>
                </a:solidFill>
                <a:latin typeface="微软雅黑" panose="020B0503020204020204" pitchFamily="34" charset="-122"/>
              </a:rPr>
              <a:t>元素可以</a:t>
            </a:r>
            <a:r>
              <a:rPr lang="zh-CN" altLang="en-US" dirty="0">
                <a:solidFill>
                  <a:srgbClr val="595959"/>
                </a:solidFill>
                <a:latin typeface="微软雅黑" panose="020B0503020204020204" pitchFamily="34" charset="-122"/>
              </a:rPr>
              <a:t>配置</a:t>
            </a:r>
            <a:r>
              <a:rPr lang="zh-CN" altLang="zh-CN" dirty="0">
                <a:solidFill>
                  <a:srgbClr val="595959"/>
                </a:solidFill>
                <a:latin typeface="微软雅黑" panose="020B0503020204020204" pitchFamily="34" charset="-122"/>
              </a:rPr>
              <a:t>文件解析器类</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的如下属性</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maxUploadSize</a:t>
            </a:r>
            <a:r>
              <a:rPr lang="zh-CN" altLang="zh-CN" dirty="0">
                <a:solidFill>
                  <a:srgbClr val="595959"/>
                </a:solidFill>
                <a:latin typeface="微软雅黑" panose="020B0503020204020204" pitchFamily="34" charset="-122"/>
              </a:rPr>
              <a:t>：上传文件最大值（以字节为单位）。</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maxInMemorySize</a:t>
            </a:r>
            <a:r>
              <a:rPr lang="zh-CN" altLang="zh-CN" dirty="0">
                <a:solidFill>
                  <a:srgbClr val="595959"/>
                </a:solidFill>
                <a:latin typeface="微软雅黑" panose="020B0503020204020204" pitchFamily="34" charset="-122"/>
              </a:rPr>
              <a:t>：缓存中的最大值（以字节为单位）。</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defaultEncoding</a:t>
            </a:r>
            <a:r>
              <a:rPr lang="zh-CN" altLang="zh-CN" dirty="0">
                <a:solidFill>
                  <a:srgbClr val="595959"/>
                </a:solidFill>
                <a:latin typeface="微软雅黑" panose="020B0503020204020204" pitchFamily="34" charset="-122"/>
              </a:rPr>
              <a:t>：默认编码格式。</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resolveLazily</a:t>
            </a:r>
            <a:r>
              <a:rPr lang="zh-CN" altLang="zh-CN" dirty="0">
                <a:solidFill>
                  <a:srgbClr val="595959"/>
                </a:solidFill>
                <a:latin typeface="微软雅黑" panose="020B0503020204020204" pitchFamily="34" charset="-122"/>
              </a:rPr>
              <a:t>：推迟文件解析，以便在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中捕获文件大小异常。</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34515" y="209408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23639" y="222979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991235" y="984885"/>
            <a:ext cx="10423525"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dirty="0" err="1">
                <a:solidFill>
                  <a:srgbClr val="595959"/>
                </a:solidFill>
                <a:latin typeface="微软雅黑" panose="020B0503020204020204" pitchFamily="34" charset="-122"/>
                <a:ea typeface="微软雅黑" panose="020B0503020204020204" pitchFamily="34" charset="-122"/>
                <a:cs typeface="+mn-ea"/>
              </a:rPr>
              <a:t>SimpleMappingExceptionResolver</a:t>
            </a:r>
            <a:r>
              <a:rPr lang="zh-CN" altLang="zh-CN" dirty="0">
                <a:solidFill>
                  <a:srgbClr val="595959"/>
                </a:solidFill>
                <a:latin typeface="微软雅黑" panose="020B0503020204020204" pitchFamily="34" charset="-122"/>
                <a:ea typeface="微软雅黑" panose="020B0503020204020204" pitchFamily="34" charset="-122"/>
                <a:cs typeface="+mn-ea"/>
              </a:rPr>
              <a:t>对异常的统一处理，案例具体实现步骤如下所示。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2948940" y="2094230"/>
            <a:ext cx="4892040" cy="1337945"/>
          </a:xfrm>
          <a:prstGeom prst="rect">
            <a:avLst/>
          </a:prstGeom>
          <a:noFill/>
        </p:spPr>
        <p:txBody>
          <a:bodyPr wrap="square" rtlCol="0" anchor="t">
            <a:spAutoFit/>
          </a:bodyPr>
          <a:lstStyle/>
          <a:p>
            <a:pPr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IDEA</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中创建一个名称为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Maven Web</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项目，并在项目</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中搭建好</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 MVC</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运行所需的环境。</a:t>
            </a:r>
            <a:endParaRPr lang="zh-CN" altLang="en-US"/>
          </a:p>
        </p:txBody>
      </p:sp>
      <p:pic>
        <p:nvPicPr>
          <p:cNvPr id="3" name="图片 2"/>
          <p:cNvPicPr>
            <a:picLocks noChangeAspect="1"/>
          </p:cNvPicPr>
          <p:nvPr/>
        </p:nvPicPr>
        <p:blipFill>
          <a:blip r:embed="rId4"/>
          <a:stretch>
            <a:fillRect/>
          </a:stretch>
        </p:blipFill>
        <p:spPr>
          <a:xfrm>
            <a:off x="8369935" y="1906905"/>
            <a:ext cx="2711249" cy="41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7915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5" y="1112004"/>
            <a:ext cx="66068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39" y="1211041"/>
            <a:ext cx="6469215" cy="461665"/>
          </a:xfrm>
          <a:prstGeom prst="rect">
            <a:avLst/>
          </a:prstGeom>
          <a:solidFill>
            <a:srgbClr val="C00000"/>
          </a:solid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配置</a:t>
            </a:r>
            <a:r>
              <a:rPr lang="en-US" altLang="zh-CN" sz="2400" dirty="0" err="1">
                <a:solidFill>
                  <a:schemeClr val="bg1"/>
                </a:solidFill>
                <a:latin typeface="Arial" panose="020B0604020202020204" pitchFamily="34" charset="0"/>
                <a:ea typeface="思源黑体 CN Regular" panose="020B0500000000000000" pitchFamily="34" charset="-122"/>
              </a:rPr>
              <a:t>CommonsMultipartResolver</a:t>
            </a:r>
            <a:r>
              <a:rPr lang="zh-CN" altLang="zh-CN" sz="2400" dirty="0">
                <a:solidFill>
                  <a:schemeClr val="bg1"/>
                </a:solidFill>
                <a:latin typeface="Arial" panose="020B0604020202020204" pitchFamily="34" charset="0"/>
                <a:ea typeface="思源黑体 CN Regular" panose="020B0500000000000000" pitchFamily="34" charset="-122"/>
              </a:rPr>
              <a:t>时指定</a:t>
            </a:r>
            <a:r>
              <a:rPr lang="en-US" altLang="zh-CN" sz="2400" dirty="0" err="1">
                <a:solidFill>
                  <a:schemeClr val="bg1"/>
                </a:solidFill>
                <a:latin typeface="Arial" panose="020B0604020202020204" pitchFamily="34" charset="0"/>
                <a:ea typeface="思源黑体 CN Regular" panose="020B0500000000000000" pitchFamily="34" charset="-122"/>
              </a:rPr>
              <a:t>Beanid</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85250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8712812"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5" y="3317723"/>
            <a:ext cx="8876636" cy="182577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因为初始化</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时，程序会在</a:t>
            </a:r>
            <a:r>
              <a:rPr lang="en-US" altLang="zh-CN" dirty="0" err="1">
                <a:solidFill>
                  <a:srgbClr val="595959"/>
                </a:solidFill>
                <a:latin typeface="微软雅黑" panose="020B0503020204020204" pitchFamily="34" charset="-122"/>
              </a:rPr>
              <a:t>BeanFactory</a:t>
            </a:r>
            <a:r>
              <a:rPr lang="zh-CN" altLang="zh-CN" dirty="0">
                <a:solidFill>
                  <a:srgbClr val="595959"/>
                </a:solidFill>
                <a:latin typeface="微软雅黑" panose="020B0503020204020204" pitchFamily="34" charset="-122"/>
              </a:rPr>
              <a:t>中查找名称为</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实现类，如果没有查找到对应名称的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实现类，将不提供多部件解析处理。所以在配置</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时必须指定该</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err="1">
                <a:solidFill>
                  <a:srgbClr val="595959"/>
                </a:solidFill>
                <a:latin typeface="微软雅黑" panose="020B0503020204020204" pitchFamily="34" charset="-122"/>
              </a:rPr>
              <a:t>multipartResolver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980131"/>
            <a:ext cx="9794240" cy="24376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90883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508784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0912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62831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CommonsMultipartResolver</a:t>
            </a:r>
            <a:r>
              <a:rPr lang="zh-CN" altLang="en-US" sz="2000" dirty="0">
                <a:solidFill>
                  <a:srgbClr val="1369B2"/>
                </a:solidFill>
                <a:latin typeface="微软雅黑" panose="020B0503020204020204" pitchFamily="34" charset="-122"/>
                <a:ea typeface="微软雅黑" panose="020B0503020204020204" pitchFamily="34" charset="-122"/>
              </a:rPr>
              <a:t>如何实现上传功能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845" y="1909445"/>
            <a:ext cx="9822815" cy="21431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并未自主实现文件上传下载对应的功能，而是在内部调用了</a:t>
            </a:r>
            <a:r>
              <a:rPr lang="en-US" altLang="zh-CN" dirty="0">
                <a:solidFill>
                  <a:srgbClr val="595959"/>
                </a:solidFill>
                <a:latin typeface="微软雅黑" panose="020B0503020204020204" pitchFamily="34" charset="-122"/>
              </a:rPr>
              <a:t>Apache Commons </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的组件，所以使用</a:t>
            </a:r>
            <a:r>
              <a:rPr lang="en-US" altLang="zh-CN" dirty="0" err="1">
                <a:solidFill>
                  <a:srgbClr val="595959"/>
                </a:solidFill>
                <a:latin typeface="微软雅黑" panose="020B0503020204020204" pitchFamily="34" charset="-122"/>
              </a:rPr>
              <a:t>Spirng</a:t>
            </a:r>
            <a:r>
              <a:rPr lang="en-US" altLang="zh-CN" dirty="0">
                <a:solidFill>
                  <a:srgbClr val="595959"/>
                </a:solidFill>
                <a:latin typeface="微软雅黑" panose="020B0503020204020204" pitchFamily="34" charset="-122"/>
              </a:rPr>
              <a:t> MVC</a:t>
            </a:r>
            <a:r>
              <a:rPr lang="zh-CN" altLang="zh-CN" dirty="0">
                <a:solidFill>
                  <a:srgbClr val="595959"/>
                </a:solidFill>
                <a:latin typeface="微软雅黑" panose="020B0503020204020204" pitchFamily="34" charset="-122"/>
              </a:rPr>
              <a:t>的文件上传功能，需要在项目中导入</a:t>
            </a:r>
            <a:r>
              <a:rPr lang="en-US" altLang="zh-CN" dirty="0">
                <a:solidFill>
                  <a:srgbClr val="595959"/>
                </a:solidFill>
                <a:latin typeface="微软雅黑" panose="020B0503020204020204" pitchFamily="34" charset="-122"/>
              </a:rPr>
              <a:t>Apache Commons </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组件的依赖，即</a:t>
            </a:r>
            <a:r>
              <a:rPr lang="en-US" altLang="zh-CN" dirty="0">
                <a:solidFill>
                  <a:srgbClr val="595959"/>
                </a:solidFill>
                <a:latin typeface="微软雅黑" panose="020B0503020204020204" pitchFamily="34" charset="-122"/>
              </a:rPr>
              <a:t>commons-</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依赖和</a:t>
            </a:r>
            <a:r>
              <a:rPr lang="en-US" altLang="zh-CN" dirty="0">
                <a:solidFill>
                  <a:srgbClr val="595959"/>
                </a:solidFill>
                <a:latin typeface="微软雅黑" panose="020B0503020204020204" pitchFamily="34" charset="-122"/>
              </a:rPr>
              <a:t>commons-io</a:t>
            </a:r>
            <a:r>
              <a:rPr lang="zh-CN" altLang="zh-CN" dirty="0">
                <a:solidFill>
                  <a:srgbClr val="595959"/>
                </a:solidFill>
                <a:latin typeface="微软雅黑" panose="020B0503020204020204" pitchFamily="34" charset="-122"/>
              </a:rPr>
              <a:t>依赖。由于</a:t>
            </a:r>
            <a:r>
              <a:rPr lang="en-US" altLang="zh-CN" dirty="0">
                <a:solidFill>
                  <a:srgbClr val="595959"/>
                </a:solidFill>
                <a:latin typeface="微软雅黑" panose="020B0503020204020204" pitchFamily="34" charset="-122"/>
              </a:rPr>
              <a:t>commons-</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依赖会自动依赖</a:t>
            </a:r>
            <a:r>
              <a:rPr lang="en-US" altLang="zh-CN" dirty="0">
                <a:solidFill>
                  <a:srgbClr val="595959"/>
                </a:solidFill>
                <a:latin typeface="微软雅黑" panose="020B0503020204020204" pitchFamily="34" charset="-122"/>
              </a:rPr>
              <a:t>commons-io</a:t>
            </a:r>
            <a:r>
              <a:rPr lang="zh-CN" altLang="zh-CN" dirty="0">
                <a:solidFill>
                  <a:srgbClr val="595959"/>
                </a:solidFill>
                <a:latin typeface="微软雅黑" panose="020B0503020204020204" pitchFamily="34" charset="-122"/>
              </a:rPr>
              <a:t>，所以可以只在项目的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文件中引入如下依赖</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p:cNvPicPr>
            <a:picLocks noChangeAspect="1"/>
          </p:cNvPicPr>
          <p:nvPr/>
        </p:nvPicPr>
        <p:blipFill>
          <a:blip r:embed="rId5"/>
          <a:stretch>
            <a:fillRect/>
          </a:stretch>
        </p:blipFill>
        <p:spPr>
          <a:xfrm>
            <a:off x="2667691" y="4400551"/>
            <a:ext cx="6716339" cy="1895519"/>
          </a:xfrm>
          <a:prstGeom prst="rect">
            <a:avLst/>
          </a:prstGeom>
        </p:spPr>
      </p:pic>
      <p:sp>
        <p:nvSpPr>
          <p:cNvPr id="2" name="文本框 1"/>
          <p:cNvSpPr txBox="1"/>
          <p:nvPr/>
        </p:nvSpPr>
        <p:spPr>
          <a:xfrm>
            <a:off x="3211830" y="4354830"/>
            <a:ext cx="6012180" cy="18955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&lt;version&gt;1.4&lt;/version&gt;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0912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62831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CommonsMultipartResolver</a:t>
            </a:r>
            <a:r>
              <a:rPr lang="zh-CN" altLang="en-US" sz="2000" dirty="0">
                <a:solidFill>
                  <a:srgbClr val="1369B2"/>
                </a:solidFill>
                <a:latin typeface="微软雅黑" panose="020B0503020204020204" pitchFamily="34" charset="-122"/>
                <a:ea typeface="微软雅黑" panose="020B0503020204020204" pitchFamily="34" charset="-122"/>
              </a:rPr>
              <a:t>如何实现上传功能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210" y="2019935"/>
            <a:ext cx="9823450" cy="14255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当完成文件上传表单和文件上传解析器的配置后，就可以在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中编写上传文件的方法。在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中，上传文件的方法编写十分简单，其代码如下所示。 </a:t>
            </a:r>
          </a:p>
        </p:txBody>
      </p:sp>
      <p:pic>
        <p:nvPicPr>
          <p:cNvPr id="13" name="图片 12"/>
          <p:cNvPicPr>
            <a:picLocks noChangeAspect="1"/>
          </p:cNvPicPr>
          <p:nvPr/>
        </p:nvPicPr>
        <p:blipFill>
          <a:blip r:embed="rId5"/>
          <a:stretch>
            <a:fillRect/>
          </a:stretch>
        </p:blipFill>
        <p:spPr>
          <a:xfrm>
            <a:off x="2507671" y="3463291"/>
            <a:ext cx="7047809" cy="2558460"/>
          </a:xfrm>
          <a:prstGeom prst="rect">
            <a:avLst/>
          </a:prstGeom>
        </p:spPr>
      </p:pic>
      <p:sp>
        <p:nvSpPr>
          <p:cNvPr id="2" name="文本框 1"/>
          <p:cNvSpPr txBox="1"/>
          <p:nvPr/>
        </p:nvSpPr>
        <p:spPr>
          <a:xfrm>
            <a:off x="2659379" y="3383280"/>
            <a:ext cx="7047809"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MultipartFile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file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if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file.isEmpty</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保存上传的文件，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zh-CN" altLang="zh-CN" sz="1600" dirty="0">
                <a:solidFill>
                  <a:srgbClr val="595959"/>
                </a:solidFill>
                <a:latin typeface="微软雅黑" panose="020B0503020204020204" pitchFamily="34" charset="-122"/>
                <a:ea typeface="微软雅黑" panose="020B0503020204020204" pitchFamily="34" charset="-122"/>
                <a:cs typeface="+mn-ea"/>
              </a:rPr>
              <a:t>为保存的目标目录</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file.transferTo</a:t>
            </a:r>
            <a:r>
              <a:rPr lang="en-US" altLang="zh-CN" sz="1600" dirty="0">
                <a:solidFill>
                  <a:srgbClr val="595959"/>
                </a:solidFill>
                <a:latin typeface="微软雅黑" panose="020B0503020204020204" pitchFamily="34" charset="-122"/>
                <a:ea typeface="微软雅黑" panose="020B0503020204020204" pitchFamily="34" charset="-122"/>
                <a:cs typeface="+mn-ea"/>
              </a:rPr>
              <a:t>(new File(</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uploadSuccess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uploadFailure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394237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45714"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MultipartFile</a:t>
            </a:r>
            <a:r>
              <a:rPr lang="zh-CN" altLang="zh-CN" sz="2000" dirty="0">
                <a:solidFill>
                  <a:srgbClr val="1369B2"/>
                </a:solidFill>
                <a:latin typeface="微软雅黑" panose="020B0503020204020204" pitchFamily="34" charset="-122"/>
                <a:ea typeface="微软雅黑" panose="020B0503020204020204" pitchFamily="34" charset="-122"/>
              </a:rPr>
              <a:t>接口的常用方法</a:t>
            </a: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252220" y="2150110"/>
          <a:ext cx="9688195" cy="3920490"/>
        </p:xfrm>
        <a:graphic>
          <a:graphicData uri="http://schemas.openxmlformats.org/drawingml/2006/table">
            <a:tbl>
              <a:tblPr>
                <a:tableStyleId>{5C22544A-7EE6-4342-B048-85BDC9FD1C3A}</a:tableStyleId>
              </a:tblPr>
              <a:tblGrid>
                <a:gridCol w="4458970">
                  <a:extLst>
                    <a:ext uri="{9D8B030D-6E8A-4147-A177-3AD203B41FA5}">
                      <a16:colId xmlns:a16="http://schemas.microsoft.com/office/drawing/2014/main" val="20000"/>
                    </a:ext>
                  </a:extLst>
                </a:gridCol>
                <a:gridCol w="5229225">
                  <a:extLst>
                    <a:ext uri="{9D8B030D-6E8A-4147-A177-3AD203B41FA5}">
                      <a16:colId xmlns:a16="http://schemas.microsoft.com/office/drawing/2014/main" val="20001"/>
                    </a:ext>
                  </a:extLst>
                </a:gridCol>
              </a:tblGrid>
              <a:tr h="435610">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方法声明</a:t>
                      </a: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fontAlgn="auto">
                        <a:lnSpc>
                          <a:spcPct val="120000"/>
                        </a:lnSpc>
                        <a:spcBef>
                          <a:spcPts val="0"/>
                        </a:spcBef>
                        <a:spcAft>
                          <a:spcPts val="0"/>
                        </a:spcAf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功能描述</a:t>
                      </a: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byte[] getBytes()</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将文件转换为字节数组形式</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String getContentType()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获取文件的内容类型</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InputStream getInputStream()</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读取文件内容，返回一个InputStream流</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String getName()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获取多部件form表单的参数名称</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String getOriginalFilename()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获取上传文件的初始化名</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long getSize()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获取上传文件的大小，单位是字节</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6"/>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boolean isEmpty()</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判断上传的文件是否为空</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7"/>
                  </a:ext>
                </a:extLst>
              </a:tr>
              <a:tr h="435610">
                <a:tc>
                  <a:txBody>
                    <a:bodyPr/>
                    <a:lstStyle/>
                    <a:p>
                      <a:pPr indent="0" algn="ctr" fontAlgn="auto">
                        <a:lnSpc>
                          <a:spcPct val="120000"/>
                        </a:lnSpc>
                        <a:spcBef>
                          <a:spcPts val="0"/>
                        </a:spcBef>
                        <a:spcAft>
                          <a:spcPts val="0"/>
                        </a:spcAft>
                      </a:pPr>
                      <a:r>
                        <a:rPr lang="en-US" sz="1600" b="0" spc="120">
                          <a:solidFill>
                            <a:schemeClr val="tx1">
                              <a:lumMod val="75000"/>
                              <a:lumOff val="25000"/>
                            </a:schemeClr>
                          </a:solidFill>
                          <a:latin typeface="微软雅黑" panose="020B0503020204020204" pitchFamily="34" charset="-122"/>
                          <a:ea typeface="微软雅黑" panose="020B0503020204020204" pitchFamily="34" charset="-122"/>
                        </a:rPr>
                        <a:t>void transferTo(File file)</a:t>
                      </a: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fontAlgn="auto">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将上传文件保存到目标目录下</a:t>
                      </a: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6966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48280"/>
            <a:ext cx="418401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文件下载</a:t>
            </a:r>
            <a:r>
              <a:rPr lang="zh-CN" altLang="en-US" dirty="0">
                <a:solidFill>
                  <a:srgbClr val="595959"/>
                </a:solidFill>
                <a:latin typeface="微软雅黑" panose="020B0503020204020204" pitchFamily="34" charset="-122"/>
                <a:ea typeface="微软雅黑" panose="020B0503020204020204" pitchFamily="34" charset="-122"/>
              </a:rPr>
              <a:t>，能够在程序中</a:t>
            </a:r>
            <a:r>
              <a:rPr lang="zh-CN" altLang="zh-CN" dirty="0">
                <a:solidFill>
                  <a:srgbClr val="595959"/>
                </a:solidFill>
                <a:latin typeface="微软雅黑" panose="020B0503020204020204" pitchFamily="34" charset="-122"/>
                <a:ea typeface="微软雅黑" panose="020B0503020204020204" pitchFamily="34" charset="-122"/>
              </a:rPr>
              <a:t>实现</a:t>
            </a:r>
            <a:r>
              <a:rPr lang="zh-CN" altLang="en-US" dirty="0">
                <a:solidFill>
                  <a:srgbClr val="595959"/>
                </a:solidFill>
                <a:latin typeface="微软雅黑" panose="020B0503020204020204" pitchFamily="34" charset="-122"/>
                <a:ea typeface="微软雅黑" panose="020B0503020204020204" pitchFamily="34" charset="-122"/>
              </a:rPr>
              <a:t>文件下载的功能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195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678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什么是文件下载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0462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文件下载就是将文件服务器中的文件传输到到本机上。进行文件下载时，为了不以客户端默认的方式处理返回的文件，可以在服务器端对所下载的文件进行相关的配置。配置的内容包括返回文件的形式、文件的打开方式、文件的下载方式和响应的状态码。其中，文件的打开方式可以通过响应头</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的值来设定，文件的下载方式可以通过响应头</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中设置的</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类型来设定</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3727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58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31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0396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65676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err="1">
                <a:solidFill>
                  <a:srgbClr val="1369B2"/>
                </a:solidFill>
                <a:latin typeface="微软雅黑" panose="020B0503020204020204" pitchFamily="34" charset="-122"/>
                <a:ea typeface="微软雅黑" panose="020B0503020204020204" pitchFamily="34" charset="-122"/>
              </a:rPr>
              <a:t>ResponseEntity</a:t>
            </a:r>
            <a:r>
              <a:rPr lang="zh-CN" altLang="en-US" sz="2000" dirty="0">
                <a:solidFill>
                  <a:srgbClr val="1369B2"/>
                </a:solidFill>
                <a:latin typeface="微软雅黑" panose="020B0503020204020204" pitchFamily="34" charset="-122"/>
                <a:ea typeface="微软雅黑" panose="020B0503020204020204" pitchFamily="34" charset="-122"/>
              </a:rPr>
              <a:t>对象进行文件下载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090285" y="977900"/>
            <a:ext cx="4870450" cy="9182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en-US" altLang="zh-CN" dirty="0" err="1">
                <a:solidFill>
                  <a:srgbClr val="595959"/>
                </a:solidFill>
                <a:latin typeface="微软雅黑" panose="020B0503020204020204" pitchFamily="34" charset="-122"/>
              </a:rPr>
              <a:t>ResponseEntity</a:t>
            </a:r>
            <a:r>
              <a:rPr lang="zh-CN" altLang="zh-CN" dirty="0">
                <a:solidFill>
                  <a:srgbClr val="595959"/>
                </a:solidFill>
                <a:latin typeface="微软雅黑" panose="020B0503020204020204" pitchFamily="34" charset="-122"/>
              </a:rPr>
              <a:t>对象进行文件下载的示例代码如下所示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p:cNvPicPr>
            <a:picLocks noChangeAspect="1"/>
          </p:cNvPicPr>
          <p:nvPr/>
        </p:nvPicPr>
        <p:blipFill>
          <a:blip r:embed="rId5"/>
          <a:stretch>
            <a:fillRect/>
          </a:stretch>
        </p:blipFill>
        <p:spPr>
          <a:xfrm>
            <a:off x="1325880" y="2297288"/>
            <a:ext cx="9390959" cy="4111447"/>
          </a:xfrm>
          <a:prstGeom prst="rect">
            <a:avLst/>
          </a:prstGeom>
        </p:spPr>
      </p:pic>
      <p:sp>
        <p:nvSpPr>
          <p:cNvPr id="2" name="文本框 1"/>
          <p:cNvSpPr txBox="1"/>
          <p:nvPr/>
        </p:nvSpPr>
        <p:spPr>
          <a:xfrm>
            <a:off x="1379219" y="2274570"/>
            <a:ext cx="9582151" cy="4111447"/>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("/download")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en-US" altLang="zh-CN" sz="1600" dirty="0">
                <a:solidFill>
                  <a:srgbClr val="595959"/>
                </a:solidFill>
                <a:latin typeface="微软雅黑" panose="020B0503020204020204" pitchFamily="34" charset="-122"/>
                <a:ea typeface="微软雅黑" panose="020B0503020204020204" pitchFamily="34" charset="-122"/>
                <a:cs typeface="+mn-ea"/>
              </a:rPr>
              <a:t>&lt;byte[]&gt;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fileDownload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request,String</a:t>
            </a:r>
            <a:r>
              <a:rPr lang="en-US" altLang="zh-CN" sz="1600" dirty="0">
                <a:solidFill>
                  <a:srgbClr val="595959"/>
                </a:solidFill>
                <a:latin typeface="微软雅黑" panose="020B0503020204020204" pitchFamily="34" charset="-122"/>
                <a:ea typeface="微软雅黑" panose="020B0503020204020204" pitchFamily="34" charset="-122"/>
                <a:cs typeface="+mn-ea"/>
              </a:rPr>
              <a:t> filename) throws Exception{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path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request.getServletContext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getRealPath</a:t>
            </a:r>
            <a:r>
              <a:rPr lang="en-US" altLang="zh-CN" sz="1600" dirty="0">
                <a:solidFill>
                  <a:srgbClr val="595959"/>
                </a:solidFill>
                <a:latin typeface="微软雅黑" panose="020B0503020204020204" pitchFamily="34" charset="-122"/>
                <a:ea typeface="微软雅黑" panose="020B0503020204020204" pitchFamily="34" charset="-122"/>
                <a:cs typeface="+mn-ea"/>
              </a:rPr>
              <a:t>("/upload/");//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下载文件所在路径</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 file = new File(</a:t>
            </a:r>
            <a:r>
              <a:rPr lang="en-US" altLang="zh-CN" sz="1600" dirty="0" err="1">
                <a:solidFill>
                  <a:srgbClr val="595959"/>
                </a:solidFill>
                <a:latin typeface="微软雅黑" panose="020B0503020204020204" pitchFamily="34" charset="-122"/>
                <a:ea typeface="微软雅黑" panose="020B0503020204020204" pitchFamily="34" charset="-122"/>
                <a:cs typeface="+mn-ea"/>
              </a:rPr>
              <a:t>path+File.separator+filename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创建文件对象</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HttpHeaders</a:t>
            </a:r>
            <a:r>
              <a:rPr lang="en-US" altLang="zh-CN" sz="1600" dirty="0">
                <a:solidFill>
                  <a:srgbClr val="595959"/>
                </a:solidFill>
                <a:latin typeface="微软雅黑" panose="020B0503020204020204" pitchFamily="34" charset="-122"/>
                <a:ea typeface="微软雅黑" panose="020B0503020204020204" pitchFamily="34" charset="-122"/>
                <a:cs typeface="+mn-ea"/>
              </a:rPr>
              <a:t> headers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HttpHeaders</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设置消息头</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headers.setContentDispositionFormData</a:t>
            </a:r>
            <a:r>
              <a:rPr lang="en-US" altLang="zh-CN" sz="1600" dirty="0">
                <a:solidFill>
                  <a:srgbClr val="595959"/>
                </a:solidFill>
                <a:latin typeface="微软雅黑" panose="020B0503020204020204" pitchFamily="34" charset="-122"/>
                <a:ea typeface="微软雅黑" panose="020B0503020204020204" pitchFamily="34" charset="-122"/>
                <a:cs typeface="+mn-ea"/>
              </a:rPr>
              <a:t>(“attachment”, filename);//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打开文件</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headers.setContentType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MediaType.APPLICATION_OCTET_STREAM</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下载</a:t>
            </a:r>
            <a:r>
              <a:rPr lang="zh-CN" altLang="en-US" sz="1600" dirty="0">
                <a:solidFill>
                  <a:srgbClr val="595959"/>
                </a:solidFill>
                <a:latin typeface="微软雅黑" panose="020B0503020204020204" pitchFamily="34" charset="-122"/>
                <a:ea typeface="微软雅黑" panose="020B0503020204020204" pitchFamily="34" charset="-122"/>
                <a:cs typeface="+mn-ea"/>
              </a:rPr>
              <a:t>返回的文件</a:t>
            </a:r>
            <a:r>
              <a:rPr lang="zh-CN" altLang="zh-CN" sz="1600" dirty="0">
                <a:solidFill>
                  <a:srgbClr val="595959"/>
                </a:solidFill>
                <a:latin typeface="微软雅黑" panose="020B0503020204020204" pitchFamily="34" charset="-122"/>
                <a:ea typeface="微软雅黑" panose="020B0503020204020204" pitchFamily="34" charset="-122"/>
                <a:cs typeface="+mn-ea"/>
              </a:rPr>
              <a:t>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en-US" altLang="zh-CN" sz="1600" dirty="0">
                <a:solidFill>
                  <a:srgbClr val="595959"/>
                </a:solidFill>
                <a:latin typeface="微软雅黑" panose="020B0503020204020204" pitchFamily="34" charset="-122"/>
                <a:ea typeface="微软雅黑" panose="020B0503020204020204" pitchFamily="34" charset="-122"/>
                <a:cs typeface="+mn-ea"/>
              </a:rPr>
              <a:t>&lt;byte[]&gt;(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FileUtils.readFileToByteArray</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headers,HttpStatus.OK</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zh-CN" altLang="zh-CN" sz="1600" dirty="0">
                <a:solidFill>
                  <a:srgbClr val="595959"/>
                </a:solidFill>
                <a:latin typeface="微软雅黑" panose="020B0503020204020204" pitchFamily="34" charset="-122"/>
                <a:ea typeface="微软雅黑" panose="020B0503020204020204" pitchFamily="34" charset="-122"/>
                <a:cs typeface="+mn-ea"/>
              </a:rPr>
              <a:t>对象封装返回下载数据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30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649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示例代码分析</a:t>
            </a: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上面示例中，设置响应头信息中的</a:t>
            </a:r>
            <a:r>
              <a:rPr lang="en-US" altLang="zh-CN" dirty="0">
                <a:solidFill>
                  <a:srgbClr val="595959"/>
                </a:solidFill>
                <a:latin typeface="微软雅黑" panose="020B0503020204020204" pitchFamily="34" charset="-122"/>
              </a:rPr>
              <a:t>MediaType</a:t>
            </a:r>
            <a:r>
              <a:rPr lang="zh-CN" altLang="zh-CN" dirty="0">
                <a:solidFill>
                  <a:srgbClr val="595959"/>
                </a:solidFill>
                <a:latin typeface="微软雅黑" panose="020B0503020204020204" pitchFamily="34" charset="-122"/>
              </a:rPr>
              <a:t>代表的是</a:t>
            </a:r>
            <a:r>
              <a:rPr lang="en-US" altLang="zh-CN" dirty="0" err="1">
                <a:solidFill>
                  <a:srgbClr val="595959"/>
                </a:solidFill>
                <a:latin typeface="微软雅黑" panose="020B0503020204020204" pitchFamily="34" charset="-122"/>
              </a:rPr>
              <a:t>Interner</a:t>
            </a:r>
            <a:r>
              <a:rPr lang="en-US" altLang="zh-CN" dirty="0">
                <a:solidFill>
                  <a:srgbClr val="595959"/>
                </a:solidFill>
                <a:latin typeface="微软雅黑" panose="020B0503020204020204" pitchFamily="34" charset="-122"/>
              </a:rPr>
              <a:t> Media Type</a:t>
            </a:r>
            <a:r>
              <a:rPr lang="zh-CN" altLang="zh-CN" dirty="0">
                <a:solidFill>
                  <a:srgbClr val="595959"/>
                </a:solidFill>
                <a:latin typeface="微软雅黑" panose="020B0503020204020204" pitchFamily="34" charset="-122"/>
              </a:rPr>
              <a:t>（即互联网媒体类型），也叫做</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a:t>
            </a:r>
            <a:r>
              <a:rPr lang="en-US" altLang="zh-CN" dirty="0" err="1">
                <a:solidFill>
                  <a:srgbClr val="595959"/>
                </a:solidFill>
                <a:latin typeface="微软雅黑" panose="020B0503020204020204" pitchFamily="34" charset="-122"/>
              </a:rPr>
              <a:t>MediaType.APPLICATION_OCTET_STREAM</a:t>
            </a:r>
            <a:r>
              <a:rPr lang="zh-CN" altLang="zh-CN" dirty="0">
                <a:solidFill>
                  <a:srgbClr val="595959"/>
                </a:solidFill>
                <a:latin typeface="微软雅黑" panose="020B0503020204020204" pitchFamily="34" charset="-122"/>
              </a:rPr>
              <a:t>的值为</a:t>
            </a:r>
            <a:r>
              <a:rPr lang="en-US" altLang="zh-CN" dirty="0">
                <a:solidFill>
                  <a:srgbClr val="595959"/>
                </a:solidFill>
                <a:latin typeface="微软雅黑" panose="020B0503020204020204" pitchFamily="34" charset="-122"/>
              </a:rPr>
              <a:t>application/octet-stream</a:t>
            </a:r>
            <a:r>
              <a:rPr lang="zh-CN" altLang="zh-CN" dirty="0">
                <a:solidFill>
                  <a:srgbClr val="595959"/>
                </a:solidFill>
                <a:latin typeface="微软雅黑" panose="020B0503020204020204" pitchFamily="34" charset="-122"/>
              </a:rPr>
              <a:t>，即表示以二进制流的形式下载数据。</a:t>
            </a:r>
            <a:r>
              <a:rPr lang="en-US" altLang="zh-CN" dirty="0" err="1">
                <a:solidFill>
                  <a:srgbClr val="595959"/>
                </a:solidFill>
                <a:latin typeface="微软雅黑" panose="020B0503020204020204" pitchFamily="34" charset="-122"/>
              </a:rPr>
              <a:t>HttpStatus</a:t>
            </a:r>
            <a:r>
              <a:rPr lang="zh-CN" altLang="zh-CN" dirty="0">
                <a:solidFill>
                  <a:srgbClr val="595959"/>
                </a:solidFill>
                <a:latin typeface="微软雅黑" panose="020B0503020204020204" pitchFamily="34" charset="-122"/>
              </a:rPr>
              <a:t>类型代表的是</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协议中的状态，示例中的</a:t>
            </a:r>
            <a:r>
              <a:rPr lang="en-US" altLang="zh-CN" dirty="0" err="1">
                <a:solidFill>
                  <a:srgbClr val="595959"/>
                </a:solidFill>
                <a:latin typeface="微软雅黑" panose="020B0503020204020204" pitchFamily="34" charset="-122"/>
              </a:rPr>
              <a:t>HttpStatus.OK</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200</a:t>
            </a:r>
            <a:r>
              <a:rPr lang="zh-CN" altLang="zh-CN" dirty="0">
                <a:solidFill>
                  <a:srgbClr val="595959"/>
                </a:solidFill>
                <a:latin typeface="微软雅黑" panose="020B0503020204020204" pitchFamily="34" charset="-122"/>
              </a:rPr>
              <a:t>，即服务器已成功处理了请求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600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600" y="2748280"/>
            <a:ext cx="467423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运用学习的文件上传下载的知识，</a:t>
            </a:r>
            <a:r>
              <a:rPr lang="zh-CN" altLang="zh-CN" dirty="0">
                <a:solidFill>
                  <a:srgbClr val="595959"/>
                </a:solidFill>
                <a:latin typeface="微软雅黑" panose="020B0503020204020204" pitchFamily="34" charset="-122"/>
                <a:ea typeface="微软雅黑" panose="020B0503020204020204" pitchFamily="34" charset="-122"/>
              </a:rPr>
              <a:t>实现一个</a:t>
            </a:r>
            <a:r>
              <a:rPr lang="zh-CN" altLang="en-US" dirty="0">
                <a:solidFill>
                  <a:srgbClr val="1369B2"/>
                </a:solidFill>
                <a:latin typeface="微软雅黑" panose="020B0503020204020204" pitchFamily="34" charset="-122"/>
                <a:ea typeface="微软雅黑" panose="020B0503020204020204" pitchFamily="34" charset="-122"/>
                <a:sym typeface="+mn-ea"/>
              </a:rPr>
              <a:t>文件上传和下载</a:t>
            </a:r>
            <a:r>
              <a:rPr lang="zh-CN" altLang="en-US" dirty="0">
                <a:solidFill>
                  <a:srgbClr val="595959"/>
                </a:solidFill>
                <a:latin typeface="微软雅黑" panose="020B0503020204020204" pitchFamily="34" charset="-122"/>
                <a:ea typeface="微软雅黑" panose="020B0503020204020204" pitchFamily="34" charset="-122"/>
              </a:rPr>
              <a:t>的案例</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1930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案例的功能需求</a:t>
            </a:r>
          </a:p>
        </p:txBody>
      </p:sp>
      <p:sp>
        <p:nvSpPr>
          <p:cNvPr id="11" name="Title 1"/>
          <p:cNvSpPr txBox="1"/>
          <p:nvPr/>
        </p:nvSpPr>
        <p:spPr>
          <a:xfrm>
            <a:off x="1143838" y="266933"/>
            <a:ext cx="45025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94465"/>
            <a:ext cx="9390960" cy="17797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接下来将文件上传和下载的相关知识结合起来，实现一个文件上传和下载的案例。在实现案例之前，首先分析案例的功能需求。本案例要实现的功能为，将文件上传到项目的文件夹下，文件上传成功后将上传的文件名称记录到一个文件中，并将记录的文件列表展示在页面，单击文件列表的链接实现文件下载。</a:t>
            </a:r>
          </a:p>
        </p:txBody>
      </p:sp>
      <p:sp>
        <p:nvSpPr>
          <p:cNvPr id="12" name="圆角矩形 11"/>
          <p:cNvSpPr/>
          <p:nvPr/>
        </p:nvSpPr>
        <p:spPr>
          <a:xfrm>
            <a:off x="1360244" y="2327110"/>
            <a:ext cx="9865885" cy="2478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481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700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89607" y="1134379"/>
            <a:ext cx="8485746" cy="50673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创建</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err="1">
                <a:solidFill>
                  <a:srgbClr val="595959"/>
                </a:solidFill>
                <a:latin typeface="微软雅黑" panose="020B0503020204020204" pitchFamily="34" charset="-122"/>
                <a:ea typeface="微软雅黑" panose="020B0503020204020204" pitchFamily="34" charset="-122"/>
                <a:cs typeface="+mn-ea"/>
              </a:rPr>
              <a:t>ExceptionController</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476500"/>
            <a:ext cx="7332167" cy="3268979"/>
          </a:xfrm>
          <a:prstGeom prst="rect">
            <a:avLst/>
          </a:prstGeom>
        </p:spPr>
      </p:pic>
      <p:sp>
        <p:nvSpPr>
          <p:cNvPr id="4" name="矩形 3"/>
          <p:cNvSpPr/>
          <p:nvPr/>
        </p:nvSpPr>
        <p:spPr>
          <a:xfrm>
            <a:off x="3125474" y="239877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ExceptionController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抛出空指针异常</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showNullPointer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ArrayList</a:t>
            </a:r>
            <a:r>
              <a:rPr lang="en-US" altLang="zh-CN" sz="1600" dirty="0">
                <a:solidFill>
                  <a:srgbClr val="595959"/>
                </a:solidFill>
                <a:latin typeface="微软雅黑" panose="020B0503020204020204" pitchFamily="34" charset="-122"/>
                <a:ea typeface="微软雅黑" panose="020B0503020204020204" pitchFamily="34" charset="-122"/>
                <a:cs typeface="+mn-ea"/>
              </a:rPr>
              <a:t>&lt;Object&gt; list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ArrayList</a:t>
            </a:r>
            <a:r>
              <a:rPr lang="en-US" altLang="zh-CN" sz="1600" dirty="0">
                <a:solidFill>
                  <a:srgbClr val="595959"/>
                </a:solidFill>
                <a:latin typeface="微软雅黑" panose="020B0503020204020204" pitchFamily="34" charset="-122"/>
                <a:ea typeface="微软雅黑" panose="020B0503020204020204" pitchFamily="34" charset="-122"/>
                <a:cs typeface="+mn-ea"/>
              </a:rPr>
              <a:t>&lt;&gt;();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list.get</a:t>
            </a:r>
            <a:r>
              <a:rPr lang="en-US" altLang="zh-CN" sz="1600" dirty="0">
                <a:solidFill>
                  <a:srgbClr val="595959"/>
                </a:solidFill>
                <a:latin typeface="微软雅黑" panose="020B0503020204020204" pitchFamily="34" charset="-122"/>
                <a:ea typeface="微软雅黑" panose="020B0503020204020204" pitchFamily="34" charset="-122"/>
                <a:cs typeface="+mn-ea"/>
              </a:rPr>
              <a:t>(2));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抛出</a:t>
            </a:r>
            <a:r>
              <a:rPr lang="en-US" altLang="zh-CN" sz="1600" dirty="0">
                <a:solidFill>
                  <a:srgbClr val="595959"/>
                </a:solidFill>
                <a:latin typeface="微软雅黑" panose="020B0503020204020204" pitchFamily="34" charset="-122"/>
                <a:ea typeface="微软雅黑" panose="020B0503020204020204" pitchFamily="34" charset="-122"/>
                <a:cs typeface="+mn-ea"/>
              </a:rPr>
              <a:t>IO</a:t>
            </a:r>
            <a:r>
              <a:rPr lang="zh-CN" altLang="zh-CN" sz="1600" dirty="0">
                <a:solidFill>
                  <a:srgbClr val="595959"/>
                </a:solidFill>
                <a:latin typeface="微软雅黑" panose="020B0503020204020204" pitchFamily="34" charset="-122"/>
                <a:ea typeface="微软雅黑" panose="020B0503020204020204" pitchFamily="34" charset="-122"/>
                <a:cs typeface="+mn-ea"/>
              </a:rPr>
              <a:t>异常</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zh-CN" altLang="zh-CN" sz="1600" dirty="0">
                <a:solidFill>
                  <a:srgbClr val="595959"/>
                </a:solidFill>
                <a:latin typeface="微软雅黑" panose="020B0503020204020204" pitchFamily="34" charset="-122"/>
                <a:ea typeface="微软雅黑" panose="020B0503020204020204" pitchFamily="34" charset="-122"/>
                <a:cs typeface="+mn-ea"/>
              </a:rPr>
              <a:t>抛出算术异常</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3424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0238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实现文件上传和下载案例的思路</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5025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3856410" y="2671605"/>
            <a:ext cx="4418910" cy="21185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搭建文件上传和下载的环境。</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实现文件上传功能。</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实现获取文件列表功能。</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编写文件上传和下载页面。</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实现文件下载。</a:t>
            </a:r>
          </a:p>
        </p:txBody>
      </p:sp>
      <p:sp>
        <p:nvSpPr>
          <p:cNvPr id="12" name="圆角矩形 11"/>
          <p:cNvSpPr/>
          <p:nvPr/>
        </p:nvSpPr>
        <p:spPr>
          <a:xfrm>
            <a:off x="3611955" y="2327110"/>
            <a:ext cx="4903396" cy="281531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3561730" y="22481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8188981" y="48129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85315" y="15657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74439" y="17014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97227" y="1302654"/>
            <a:ext cx="8485746" cy="922020"/>
          </a:xfrm>
          <a:prstGeom prst="rect">
            <a:avLst/>
          </a:prstGeom>
          <a:noFill/>
          <a:ln>
            <a:noFill/>
          </a:ln>
        </p:spPr>
        <p:txBody>
          <a:bodyPr wrap="square" rtlCol="0">
            <a:spAutoFit/>
          </a:bodyPr>
          <a:lstStyle/>
          <a:p>
            <a:pPr>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搭建文件上传和下载的环境</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在项目的</a:t>
            </a:r>
            <a:r>
              <a:rPr lang="en-US" altLang="zh-CN" dirty="0" err="1">
                <a:solidFill>
                  <a:srgbClr val="595959"/>
                </a:solidFill>
                <a:latin typeface="微软雅黑" panose="020B0503020204020204" pitchFamily="34" charset="-122"/>
                <a:ea typeface="微软雅黑" panose="020B0503020204020204" pitchFamily="34" charset="-122"/>
                <a:cs typeface="+mn-ea"/>
              </a:rPr>
              <a:t>pom.xml</a:t>
            </a:r>
            <a:r>
              <a:rPr lang="zh-CN" altLang="zh-CN" dirty="0">
                <a:solidFill>
                  <a:srgbClr val="595959"/>
                </a:solidFill>
                <a:latin typeface="微软雅黑" panose="020B0503020204020204" pitchFamily="34" charset="-122"/>
                <a:ea typeface="微软雅黑" panose="020B0503020204020204" pitchFamily="34" charset="-122"/>
                <a:cs typeface="+mn-ea"/>
              </a:rPr>
              <a:t>中引入</a:t>
            </a:r>
            <a:r>
              <a:rPr lang="en-US" altLang="zh-CN" dirty="0">
                <a:solidFill>
                  <a:srgbClr val="595959"/>
                </a:solidFill>
                <a:latin typeface="微软雅黑" panose="020B0503020204020204" pitchFamily="34" charset="-122"/>
                <a:ea typeface="微软雅黑" panose="020B0503020204020204" pitchFamily="34" charset="-122"/>
                <a:cs typeface="+mn-ea"/>
              </a:rPr>
              <a:t>commons-</a:t>
            </a:r>
            <a:r>
              <a:rPr lang="en-US" altLang="zh-CN" dirty="0" err="1">
                <a:solidFill>
                  <a:srgbClr val="595959"/>
                </a:solidFill>
                <a:latin typeface="微软雅黑" panose="020B0503020204020204" pitchFamily="34" charset="-122"/>
                <a:ea typeface="微软雅黑" panose="020B0503020204020204" pitchFamily="34" charset="-122"/>
                <a:cs typeface="+mn-ea"/>
              </a:rPr>
              <a:t>fileupload</a:t>
            </a:r>
            <a:r>
              <a:rPr lang="zh-CN" altLang="zh-CN" dirty="0">
                <a:solidFill>
                  <a:srgbClr val="595959"/>
                </a:solidFill>
                <a:latin typeface="微软雅黑" panose="020B0503020204020204" pitchFamily="34" charset="-122"/>
                <a:ea typeface="微软雅黑" panose="020B0503020204020204" pitchFamily="34" charset="-122"/>
                <a:cs typeface="+mn-ea"/>
              </a:rPr>
              <a:t>的依赖，具体代码如下所示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897683" y="2344292"/>
            <a:ext cx="6486347" cy="1853767"/>
          </a:xfrm>
          <a:prstGeom prst="rect">
            <a:avLst/>
          </a:prstGeom>
        </p:spPr>
      </p:pic>
      <p:sp>
        <p:nvSpPr>
          <p:cNvPr id="4" name="矩形 3"/>
          <p:cNvSpPr/>
          <p:nvPr/>
        </p:nvSpPr>
        <p:spPr>
          <a:xfrm>
            <a:off x="3252219" y="2279744"/>
            <a:ext cx="5708901"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&lt;version&gt;1.4&lt;/version&gt;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stretch>
            <a:fillRect/>
          </a:stretch>
        </p:blipFill>
        <p:spPr>
          <a:xfrm>
            <a:off x="2757169" y="4748402"/>
            <a:ext cx="7978141" cy="1598735"/>
          </a:xfrm>
          <a:prstGeom prst="rect">
            <a:avLst/>
          </a:prstGeom>
        </p:spPr>
      </p:pic>
      <p:sp>
        <p:nvSpPr>
          <p:cNvPr id="14" name="矩形 13"/>
          <p:cNvSpPr/>
          <p:nvPr/>
        </p:nvSpPr>
        <p:spPr>
          <a:xfrm>
            <a:off x="2846036" y="4748624"/>
            <a:ext cx="8485746" cy="152612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id="</a:t>
            </a:r>
            <a:r>
              <a:rPr lang="en-US" altLang="zh-CN" sz="1600" dirty="0" err="1">
                <a:solidFill>
                  <a:srgbClr val="1369B2"/>
                </a:solidFill>
                <a:latin typeface="微软雅黑" panose="020B0503020204020204" pitchFamily="34" charset="-122"/>
                <a:ea typeface="微软雅黑" panose="020B0503020204020204" pitchFamily="34" charset="-122"/>
                <a:cs typeface="+mn-ea"/>
              </a:rPr>
              <a:t>multipartResolver</a:t>
            </a:r>
            <a:r>
              <a:rPr lang="en-US" altLang="zh-CN" sz="1600" dirty="0">
                <a:solidFill>
                  <a:srgbClr val="595959"/>
                </a:solidFill>
                <a:latin typeface="微软雅黑" panose="020B0503020204020204" pitchFamily="34" charset="-122"/>
                <a:ea typeface="微软雅黑" panose="020B0503020204020204" pitchFamily="34" charset="-122"/>
                <a:cs typeface="+mn-ea"/>
              </a:rPr>
              <a:t>"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"org.springframework.web.multipart.commons.CommonsMultipartResolver"&gt;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defaultEncoding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value="UTF-8" /&gt;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maxUploadSize</a:t>
            </a:r>
            <a:r>
              <a:rPr lang="en-US" altLang="zh-CN" sz="1600" dirty="0">
                <a:solidFill>
                  <a:srgbClr val="595959"/>
                </a:solidFill>
                <a:latin typeface="微软雅黑" panose="020B0503020204020204" pitchFamily="34" charset="-122"/>
                <a:ea typeface="微软雅黑" panose="020B0503020204020204" pitchFamily="34" charset="-122"/>
                <a:cs typeface="+mn-ea"/>
              </a:rPr>
              <a:t>" value="2097152" /&gt;&lt;/bean&gt;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626235" y="4241800"/>
            <a:ext cx="7452995" cy="506730"/>
          </a:xfrm>
          <a:prstGeom prst="rect">
            <a:avLst/>
          </a:prstGeom>
          <a:noFill/>
        </p:spPr>
        <p:txBody>
          <a:bodyPr wrap="none" rtlCol="0" anchor="t">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sym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spring-</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mvc.xml</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中配置多部件解析器，具体配置如下所示</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 </a:t>
            </a:r>
            <a:endParaRPr lang="zh-CN" altLang="en-US"/>
          </a:p>
        </p:txBody>
      </p:sp>
      <p:sp>
        <p:nvSpPr>
          <p:cNvPr id="3" name="文本框 2"/>
          <p:cNvSpPr txBox="1"/>
          <p:nvPr/>
        </p:nvSpPr>
        <p:spPr>
          <a:xfrm>
            <a:off x="1063625" y="934085"/>
            <a:ext cx="6583680"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接下来按照分析思路实现文件上传和下载，具体步骤如下所示</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837834"/>
            <a:ext cx="8485746" cy="1337945"/>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实现文件上传功能</a:t>
            </a:r>
            <a:r>
              <a:rPr lang="zh-CN" altLang="en-US"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的记录文件。为了便于对</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文件内容的存取，创建和</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内容对应的资源类</a:t>
            </a:r>
            <a:r>
              <a:rPr lang="en-US" altLang="zh-CN" dirty="0">
                <a:solidFill>
                  <a:srgbClr val="595959"/>
                </a:solidFill>
                <a:latin typeface="微软雅黑" panose="020B0503020204020204" pitchFamily="34" charset="-122"/>
                <a:ea typeface="微软雅黑" panose="020B0503020204020204" pitchFamily="34" charset="-122"/>
                <a:cs typeface="+mn-ea"/>
              </a:rPr>
              <a:t>Resource</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Resource</a:t>
            </a:r>
            <a:r>
              <a:rPr lang="zh-CN" altLang="zh-CN" dirty="0">
                <a:solidFill>
                  <a:srgbClr val="595959"/>
                </a:solidFill>
                <a:latin typeface="微软雅黑" panose="020B0503020204020204" pitchFamily="34" charset="-122"/>
                <a:ea typeface="微软雅黑" panose="020B0503020204020204" pitchFamily="34" charset="-122"/>
                <a:cs typeface="+mn-ea"/>
              </a:rPr>
              <a:t>类的具体代码如</a:t>
            </a:r>
            <a:r>
              <a:rPr lang="zh-CN" altLang="en-US" dirty="0">
                <a:solidFill>
                  <a:srgbClr val="595959"/>
                </a:solidFill>
                <a:latin typeface="微软雅黑" panose="020B0503020204020204" pitchFamily="34" charset="-122"/>
                <a:ea typeface="微软雅黑" panose="020B0503020204020204" pitchFamily="34" charset="-122"/>
                <a:cs typeface="+mn-ea"/>
              </a:rPr>
              <a:t>下</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pic>
        <p:nvPicPr>
          <p:cNvPr id="12" name="图片 11"/>
          <p:cNvPicPr>
            <a:picLocks noChangeAspect="1"/>
          </p:cNvPicPr>
          <p:nvPr/>
        </p:nvPicPr>
        <p:blipFill>
          <a:blip r:embed="rId4"/>
          <a:stretch>
            <a:fillRect/>
          </a:stretch>
        </p:blipFill>
        <p:spPr>
          <a:xfrm>
            <a:off x="2897683" y="2819400"/>
            <a:ext cx="6486347" cy="2369259"/>
          </a:xfrm>
          <a:prstGeom prst="rect">
            <a:avLst/>
          </a:prstGeom>
        </p:spPr>
      </p:pic>
      <p:sp>
        <p:nvSpPr>
          <p:cNvPr id="4" name="矩形 3"/>
          <p:cNvSpPr/>
          <p:nvPr/>
        </p:nvSpPr>
        <p:spPr>
          <a:xfrm>
            <a:off x="3366519" y="2847434"/>
            <a:ext cx="5708901" cy="226478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Resource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属性表示文件名称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Resource()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Resource(String 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this.name</a:t>
            </a:r>
            <a:r>
              <a:rPr lang="en-US" altLang="zh-CN" sz="1600" dirty="0">
                <a:solidFill>
                  <a:srgbClr val="595959"/>
                </a:solidFill>
                <a:latin typeface="微软雅黑" panose="020B0503020204020204" pitchFamily="34" charset="-122"/>
                <a:ea typeface="微软雅黑" panose="020B0503020204020204" pitchFamily="34" charset="-122"/>
                <a:cs typeface="+mn-ea"/>
              </a:rPr>
              <a:t> = name;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en-US" sz="1600" dirty="0">
                <a:solidFill>
                  <a:srgbClr val="595959"/>
                </a:solidFill>
                <a:latin typeface="微软雅黑" panose="020B0503020204020204" pitchFamily="34" charset="-122"/>
                <a:ea typeface="微软雅黑" panose="020B0503020204020204" pitchFamily="34" charset="-122"/>
                <a:cs typeface="+mn-ea"/>
              </a:rPr>
              <a:t>属性的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3311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1251585" y="1077595"/>
            <a:ext cx="10057765" cy="10414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sym typeface="+mn-ea"/>
              </a:rPr>
              <a:t>实现文件上传功能</a:t>
            </a:r>
            <a:r>
              <a:rPr lang="zh-CN" altLang="en-US" dirty="0">
                <a:solidFill>
                  <a:srgbClr val="595959"/>
                </a:solidFill>
                <a:latin typeface="微软雅黑" panose="020B0503020204020204" pitchFamily="34" charset="-122"/>
                <a:sym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err="1">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2</a:t>
            </a:r>
            <a:r>
              <a:rPr lang="zh-CN" altLang="en-US" dirty="0" err="1">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创建名称为</a:t>
            </a:r>
            <a:r>
              <a:rPr lang="en-US" altLang="zh-CN" dirty="0" err="1">
                <a:solidFill>
                  <a:srgbClr val="595959"/>
                </a:solidFill>
                <a:latin typeface="微软雅黑" panose="020B0503020204020204" pitchFamily="34" charset="-122"/>
                <a:ea typeface="微软雅黑" panose="020B0503020204020204" pitchFamily="34" charset="-122"/>
              </a:rPr>
              <a:t>JSONFileUtils</a:t>
            </a:r>
            <a:r>
              <a:rPr lang="zh-CN" altLang="zh-CN" dirty="0">
                <a:solidFill>
                  <a:srgbClr val="595959"/>
                </a:solidFill>
                <a:latin typeface="微软雅黑" panose="020B0503020204020204" pitchFamily="34" charset="-122"/>
                <a:ea typeface="微软雅黑" panose="020B0503020204020204" pitchFamily="34" charset="-122"/>
              </a:rPr>
              <a:t>的工具类</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pic>
        <p:nvPicPr>
          <p:cNvPr id="13" name="图片 12"/>
          <p:cNvPicPr>
            <a:picLocks noChangeAspect="1"/>
          </p:cNvPicPr>
          <p:nvPr/>
        </p:nvPicPr>
        <p:blipFill>
          <a:blip r:embed="rId4"/>
          <a:stretch>
            <a:fillRect/>
          </a:stretch>
        </p:blipFill>
        <p:spPr>
          <a:xfrm>
            <a:off x="2017396" y="2447290"/>
            <a:ext cx="7943850" cy="3151185"/>
          </a:xfrm>
          <a:prstGeom prst="rect">
            <a:avLst/>
          </a:prstGeom>
        </p:spPr>
      </p:pic>
      <p:sp>
        <p:nvSpPr>
          <p:cNvPr id="2" name="文本框 1"/>
          <p:cNvSpPr txBox="1"/>
          <p:nvPr/>
        </p:nvSpPr>
        <p:spPr>
          <a:xfrm>
            <a:off x="2265044" y="2493010"/>
            <a:ext cx="7661911" cy="3003451"/>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JSONFileUtils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readFile</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fis</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IOUtils.toString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writeFile</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FileOutputStream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fos</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FileOutputStream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IOUtils.write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data,fos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942465"/>
            <a:ext cx="10205720" cy="2999740"/>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实现文件上传功能</a:t>
            </a:r>
            <a:r>
              <a:rPr lang="zh-CN" altLang="en-US"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a:t>
            </a:r>
            <a:r>
              <a:rPr lang="zh-CN" altLang="zh-CN" dirty="0">
                <a:solidFill>
                  <a:srgbClr val="595959"/>
                </a:solidFill>
                <a:latin typeface="微软雅黑" panose="020B0503020204020204" pitchFamily="34" charset="-122"/>
                <a:ea typeface="微软雅黑" panose="020B0503020204020204" pitchFamily="34" charset="-122"/>
                <a:cs typeface="+mn-ea"/>
              </a:rPr>
              <a:t>的控制器类，在</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a:t>
            </a:r>
            <a:r>
              <a:rPr lang="zh-CN" altLang="zh-CN" dirty="0">
                <a:solidFill>
                  <a:srgbClr val="595959"/>
                </a:solidFill>
                <a:latin typeface="微软雅黑" panose="020B0503020204020204" pitchFamily="34" charset="-122"/>
                <a:ea typeface="微软雅黑" panose="020B0503020204020204" pitchFamily="34" charset="-122"/>
                <a:cs typeface="+mn-ea"/>
              </a:rPr>
              <a:t>类中定义处理文件上传的方法</a:t>
            </a:r>
            <a:r>
              <a:rPr lang="en-US" altLang="zh-CN"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方法用于保存客户端上传的文件和文件的名称。保存上传的文件之前，先将上传文件的名称和</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文件中的文件名称进行比较，如果</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文件中已经有同名文件，则将上传文件的名称与字符串（</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）拼接，生成新的文件名称并保存。上传文件保存成功后，将保存的文件的名称存入到</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中。</a:t>
            </a: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由于</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FileController</a:t>
            </a:r>
            <a:r>
              <a:rPr lang="zh-CN" altLang="en-US" dirty="0" err="1">
                <a:solidFill>
                  <a:srgbClr val="595959"/>
                </a:solidFill>
                <a:latin typeface="微软雅黑" panose="020B0503020204020204" pitchFamily="34" charset="-122"/>
                <a:ea typeface="微软雅黑" panose="020B0503020204020204" pitchFamily="34" charset="-122"/>
                <a:cs typeface="+mn-ea"/>
                <a:sym typeface="+mn-ea"/>
              </a:rPr>
              <a:t>文件代码过长，此处不进行展示，参考教材</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12-21</a:t>
            </a:r>
            <a:r>
              <a:rPr lang="zh-CN" altLang="en-US" dirty="0" err="1">
                <a:solidFill>
                  <a:srgbClr val="595959"/>
                </a:solidFill>
                <a:latin typeface="微软雅黑" panose="020B0503020204020204" pitchFamily="34" charset="-122"/>
                <a:ea typeface="微软雅黑" panose="020B0503020204020204" pitchFamily="34" charset="-122"/>
                <a:cs typeface="+mn-ea"/>
                <a:sym typeface="+mn-ea"/>
              </a:rPr>
              <a:t>。</a:t>
            </a: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85483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4395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614930" y="837565"/>
            <a:ext cx="8881110" cy="1337945"/>
          </a:xfrm>
          <a:prstGeom prst="rect">
            <a:avLst/>
          </a:prstGeom>
          <a:noFill/>
          <a:ln>
            <a:noFill/>
          </a:ln>
        </p:spPr>
        <p:txBody>
          <a:bodyPr wrap="square" rtlCol="0">
            <a:spAutoFit/>
          </a:bodyPr>
          <a:lstStyle/>
          <a:p>
            <a:pPr>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实现获取文件列表功能</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err="1">
                <a:solidFill>
                  <a:srgbClr val="595959"/>
                </a:solidFill>
                <a:latin typeface="微软雅黑" panose="020B0503020204020204" pitchFamily="34" charset="-122"/>
                <a:ea typeface="微软雅黑" panose="020B0503020204020204" pitchFamily="34" charset="-122"/>
                <a:cs typeface="+mn-ea"/>
              </a:rPr>
              <a:t>FileController</a:t>
            </a:r>
            <a:r>
              <a:rPr lang="zh-CN" altLang="zh-CN" dirty="0">
                <a:solidFill>
                  <a:srgbClr val="595959"/>
                </a:solidFill>
                <a:latin typeface="微软雅黑" panose="020B0503020204020204" pitchFamily="34" charset="-122"/>
                <a:ea typeface="微软雅黑" panose="020B0503020204020204" pitchFamily="34" charset="-122"/>
                <a:cs typeface="+mn-ea"/>
              </a:rPr>
              <a:t>中新增获取文件列表的方法</a:t>
            </a:r>
            <a:r>
              <a:rPr lang="en-US" altLang="zh-CN"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方法获取</a:t>
            </a:r>
            <a:r>
              <a:rPr lang="en-US" altLang="zh-CN" dirty="0" err="1">
                <a:solidFill>
                  <a:srgbClr val="595959"/>
                </a:solidFill>
                <a:latin typeface="微软雅黑" panose="020B0503020204020204" pitchFamily="34" charset="-122"/>
                <a:ea typeface="微软雅黑" panose="020B0503020204020204" pitchFamily="34" charset="-122"/>
                <a:cs typeface="+mn-ea"/>
              </a:rPr>
              <a:t>files.json</a:t>
            </a:r>
            <a:r>
              <a:rPr lang="zh-CN" altLang="zh-CN" dirty="0">
                <a:solidFill>
                  <a:srgbClr val="595959"/>
                </a:solidFill>
                <a:latin typeface="微软雅黑" panose="020B0503020204020204" pitchFamily="34" charset="-122"/>
                <a:ea typeface="微软雅黑" panose="020B0503020204020204" pitchFamily="34" charset="-122"/>
                <a:cs typeface="+mn-ea"/>
              </a:rPr>
              <a:t>文件中的内容，并且以</a:t>
            </a:r>
            <a:r>
              <a:rPr lang="en-US" altLang="zh-CN" dirty="0">
                <a:solidFill>
                  <a:srgbClr val="595959"/>
                </a:solidFill>
                <a:latin typeface="微软雅黑" panose="020B0503020204020204" pitchFamily="34" charset="-122"/>
                <a:ea typeface="微软雅黑" panose="020B0503020204020204" pitchFamily="34" charset="-122"/>
                <a:cs typeface="+mn-ea"/>
              </a:rPr>
              <a:t>JSON</a:t>
            </a:r>
            <a:r>
              <a:rPr lang="zh-CN" altLang="zh-CN" dirty="0">
                <a:solidFill>
                  <a:srgbClr val="595959"/>
                </a:solidFill>
                <a:latin typeface="微软雅黑" panose="020B0503020204020204" pitchFamily="34" charset="-122"/>
                <a:ea typeface="微软雅黑" panose="020B0503020204020204" pitchFamily="34" charset="-122"/>
                <a:cs typeface="+mn-ea"/>
              </a:rPr>
              <a:t>格式返回数据。</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680211" y="2670810"/>
            <a:ext cx="8869680" cy="2883331"/>
          </a:xfrm>
          <a:prstGeom prst="rect">
            <a:avLst/>
          </a:prstGeom>
        </p:spPr>
      </p:pic>
      <p:sp>
        <p:nvSpPr>
          <p:cNvPr id="4" name="矩形 3"/>
          <p:cNvSpPr/>
          <p:nvPr/>
        </p:nvSpPr>
        <p:spPr>
          <a:xfrm>
            <a:off x="2006349" y="2607404"/>
            <a:ext cx="8326371" cy="2923877"/>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ResponseBody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(value =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sz="1600" dirty="0">
                <a:solidFill>
                  <a:srgbClr val="595959"/>
                </a:solidFill>
                <a:latin typeface="微软雅黑" panose="020B0503020204020204" pitchFamily="34" charset="-122"/>
                <a:ea typeface="微软雅黑" panose="020B0503020204020204" pitchFamily="34" charset="-122"/>
                <a:cs typeface="+mn-ea"/>
              </a:rPr>
              <a:t>", produces ="text/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getFilesName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path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request.getServletContext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getRealPath</a:t>
            </a:r>
            <a:r>
              <a:rPr lang="en-US" altLang="zh-CN" sz="1600" dirty="0">
                <a:solidFill>
                  <a:srgbClr val="595959"/>
                </a:solidFill>
                <a:latin typeface="微软雅黑" panose="020B0503020204020204" pitchFamily="34" charset="-122"/>
                <a:ea typeface="微软雅黑" panose="020B0503020204020204" pitchFamily="34" charset="-122"/>
                <a:cs typeface="+mn-ea"/>
              </a:rPr>
              <a:t>("/") + "files/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files.json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json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JSONFileUtils.readFile</a:t>
            </a:r>
            <a:r>
              <a:rPr lang="en-US" altLang="zh-CN" sz="1600" dirty="0">
                <a:solidFill>
                  <a:srgbClr val="595959"/>
                </a:solidFill>
                <a:latin typeface="微软雅黑" panose="020B0503020204020204" pitchFamily="34" charset="-122"/>
                <a:ea typeface="微软雅黑" panose="020B0503020204020204" pitchFamily="34" charset="-122"/>
                <a:cs typeface="+mn-ea"/>
              </a:rPr>
              <a:t>(path);	return json;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850" y="819785"/>
            <a:ext cx="8775065" cy="1337945"/>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编写文件上传和下载页面</a:t>
            </a:r>
            <a:r>
              <a:rPr lang="zh-CN" altLang="en-US"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的文件，在</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文件中创建一个文件上传表单，文件上传表单可以发起多文件上传请求。</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2017395" y="2180590"/>
            <a:ext cx="7943850" cy="4523740"/>
          </a:xfrm>
          <a:prstGeom prst="rect">
            <a:avLst/>
          </a:prstGeom>
        </p:spPr>
      </p:pic>
      <p:sp>
        <p:nvSpPr>
          <p:cNvPr id="3" name="文本框 2"/>
          <p:cNvSpPr txBox="1"/>
          <p:nvPr/>
        </p:nvSpPr>
        <p:spPr>
          <a:xfrm>
            <a:off x="2265044" y="2180590"/>
            <a:ext cx="7661911" cy="4523105"/>
          </a:xfrm>
          <a:prstGeom prst="rect">
            <a:avLst/>
          </a:prstGeom>
          <a:noFill/>
        </p:spPr>
        <p:txBody>
          <a:bodyPr wrap="square" rtlCol="0">
            <a:spAutoFit/>
          </a:bodyPr>
          <a:lstStyle/>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&lt;table border="1"&gt; &lt;tr&gt;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&lt;td width="200" align="center"&gt;文件上传${msg}&lt;/td&gt;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&lt;td width="300" align="center"&gt;下载列表&lt;/td&gt; &lt;/tr&gt;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&lt;tr&gt; &lt;td height="100"&gt;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&lt;form action="${pageContext.request.contextPath}/fileUpLoad"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method="post" enctype="multipart/form-data"&gt;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type="file" name="files" multiple="multiple"&gt;&lt;br/&gt;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type="reset" value="清空" /&gt;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value="提交"/&gt;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&lt;/form&gt; &lt;/td&gt;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&lt;td id="files"&gt;&lt;/td&gt; &lt;/tr&gt;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&lt;/table&gt;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837565"/>
            <a:ext cx="10205720" cy="922020"/>
          </a:xfrm>
          <a:prstGeom prst="rect">
            <a:avLst/>
          </a:prstGeom>
          <a:noFill/>
          <a:ln>
            <a:noFill/>
          </a:ln>
        </p:spPr>
        <p:txBody>
          <a:bodyPr wrap="square" rtlCol="0">
            <a:spAutoFit/>
          </a:bodyPr>
          <a:lstStyle/>
          <a:p>
            <a:pPr lvl="0">
              <a:lnSpc>
                <a:spcPct val="150000"/>
              </a:lnSpc>
            </a:pPr>
            <a:r>
              <a:rPr lang="zh-CN" altLang="zh-CN" dirty="0">
                <a:solidFill>
                  <a:srgbClr val="1369B2"/>
                </a:solidFill>
                <a:latin typeface="微软雅黑" panose="020B0503020204020204" pitchFamily="34" charset="-122"/>
                <a:ea typeface="微软雅黑" panose="020B0503020204020204" pitchFamily="34" charset="-122"/>
                <a:cs typeface="+mn-ea"/>
              </a:rPr>
              <a:t>编写文件上传和下载页面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加载完成，自动发起异步请求获取文件下载列表并且展示在页面中。</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1857375" y="1718310"/>
            <a:ext cx="8956040" cy="4892675"/>
          </a:xfrm>
          <a:prstGeom prst="rect">
            <a:avLst/>
          </a:prstGeom>
        </p:spPr>
      </p:pic>
      <p:sp>
        <p:nvSpPr>
          <p:cNvPr id="3" name="文本框 2"/>
          <p:cNvSpPr txBox="1"/>
          <p:nvPr/>
        </p:nvSpPr>
        <p:spPr>
          <a:xfrm>
            <a:off x="2105025" y="1718310"/>
            <a:ext cx="8708390" cy="4892675"/>
          </a:xfrm>
          <a:prstGeom prst="rect">
            <a:avLst/>
          </a:prstGeom>
          <a:noFill/>
        </p:spPr>
        <p:txBody>
          <a:bodyPr wrap="square" rtlCol="0">
            <a:spAutoFit/>
          </a:bodyPr>
          <a:lstStyle/>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&lt;script&gt;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$(document).ready(function(){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var url="${pageContext.request.contextPath }/getFilesName";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$.get(url,function (files) {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var files = eval('(' + files + ')');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for (var i=0;i&lt;files.length;i++){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$("#files").append("&lt;li&gt;&lt;a href=${pageContext.request.contextPath }"+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"\\"+"download?filename="+files[i].name+"&gt;"+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files[i].name+"&lt;/a&gt;&lt;/li&gt;" );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p>
          <a:p>
            <a:pPr lvl="0" algn="l">
              <a:lnSpc>
                <a:spcPct val="150000"/>
              </a:lnSpc>
              <a:buClrTx/>
              <a:buSzTx/>
              <a:buNone/>
            </a:pPr>
            <a:r>
              <a:rPr lang="en-US" altLang="zh-CN" sz="1600" dirty="0">
                <a:solidFill>
                  <a:srgbClr val="595959"/>
                </a:solidFill>
                <a:latin typeface="微软雅黑" panose="020B0503020204020204" pitchFamily="34" charset="-122"/>
                <a:ea typeface="微软雅黑" panose="020B0503020204020204" pitchFamily="34" charset="-122"/>
                <a:cs typeface="+mn-ea"/>
              </a:rPr>
              <a:t>  &lt;/script&gt;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2999740"/>
          </a:xfrm>
          <a:prstGeom prst="rect">
            <a:avLst/>
          </a:prstGeom>
          <a:noFill/>
          <a:ln>
            <a:noFill/>
          </a:ln>
        </p:spPr>
        <p:txBody>
          <a:bodyPr wrap="square" rtlCol="0">
            <a:spAutoFit/>
          </a:bodyPr>
          <a:lstStyle/>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启动</a:t>
            </a:r>
            <a:r>
              <a:rPr lang="en-US" altLang="zh-CN" dirty="0">
                <a:solidFill>
                  <a:srgbClr val="595959"/>
                </a:solidFill>
                <a:latin typeface="微软雅黑" panose="020B0503020204020204" pitchFamily="34" charset="-122"/>
                <a:ea typeface="微软雅黑" panose="020B0503020204020204" pitchFamily="34" charset="-122"/>
                <a:cs typeface="+mn-ea"/>
              </a:rPr>
              <a:t>chapter13</a:t>
            </a:r>
            <a:r>
              <a:rPr lang="zh-CN" altLang="zh-CN" dirty="0">
                <a:solidFill>
                  <a:srgbClr val="595959"/>
                </a:solidFill>
                <a:latin typeface="微软雅黑" panose="020B0503020204020204" pitchFamily="34" charset="-122"/>
                <a:ea typeface="微软雅黑" panose="020B0503020204020204" pitchFamily="34" charset="-122"/>
                <a:cs typeface="+mn-ea"/>
              </a:rPr>
              <a:t>项目，在浏览器中访问</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页面，访问地址为</a:t>
            </a:r>
            <a:r>
              <a:rPr lang="en-US" altLang="zh-CN" dirty="0">
                <a:solidFill>
                  <a:srgbClr val="595959"/>
                </a:solidFill>
                <a:latin typeface="微软雅黑" panose="020B0503020204020204" pitchFamily="34" charset="-122"/>
                <a:ea typeface="微软雅黑" panose="020B0503020204020204" pitchFamily="34" charset="-122"/>
                <a:cs typeface="+mn-ea"/>
              </a:rPr>
              <a:t>http://localhost:8080/chapter13/</a:t>
            </a:r>
            <a:r>
              <a:rPr lang="en-US" altLang="zh-CN" dirty="0" err="1">
                <a:solidFill>
                  <a:srgbClr val="595959"/>
                </a:solidFill>
                <a:latin typeface="微软雅黑" panose="020B0503020204020204" pitchFamily="34" charset="-122"/>
                <a:ea typeface="微软雅黑" panose="020B0503020204020204" pitchFamily="34" charset="-122"/>
                <a:cs typeface="+mn-ea"/>
              </a:rPr>
              <a:t>fileload.jsp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dirty="0">
                <a:solidFill>
                  <a:srgbClr val="595959"/>
                </a:solidFill>
                <a:latin typeface="微软雅黑" panose="020B0503020204020204" pitchFamily="34" charset="-122"/>
                <a:ea typeface="微软雅黑" panose="020B0503020204020204" pitchFamily="34" charset="-122"/>
                <a:cs typeface="+mn-ea"/>
              </a:rPr>
              <a:t>页面显示效果如图所示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单击</a:t>
            </a:r>
            <a:r>
              <a:rPr lang="zh-CN" altLang="en-US" dirty="0">
                <a:solidFill>
                  <a:srgbClr val="595959"/>
                </a:solidFill>
                <a:latin typeface="微软雅黑" panose="020B0503020204020204" pitchFamily="34" charset="-122"/>
                <a:ea typeface="微软雅黑" panose="020B0503020204020204" pitchFamily="34" charset="-122"/>
                <a:cs typeface="+mn-ea"/>
              </a:rPr>
              <a:t>上</a:t>
            </a:r>
            <a:r>
              <a:rPr lang="zh-CN" altLang="zh-CN" dirty="0">
                <a:solidFill>
                  <a:srgbClr val="595959"/>
                </a:solidFill>
                <a:latin typeface="微软雅黑" panose="020B0503020204020204" pitchFamily="34" charset="-122"/>
                <a:ea typeface="微软雅黑" panose="020B0503020204020204" pitchFamily="34" charset="-122"/>
                <a:cs typeface="+mn-ea"/>
              </a:rPr>
              <a:t>图所示的“浏览</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”按钮，弹出</a:t>
            </a:r>
            <a:r>
              <a:rPr lang="zh-CN" altLang="zh-CN" dirty="0">
                <a:solidFill>
                  <a:srgbClr val="1369B2"/>
                </a:solidFill>
                <a:latin typeface="微软雅黑" panose="020B0503020204020204" pitchFamily="34" charset="-122"/>
                <a:ea typeface="微软雅黑" panose="020B0503020204020204" pitchFamily="34" charset="-122"/>
                <a:cs typeface="+mn-ea"/>
              </a:rPr>
              <a:t>“文件上传”对话框</a:t>
            </a:r>
            <a:r>
              <a:rPr lang="zh-CN" altLang="zh-CN" dirty="0">
                <a:solidFill>
                  <a:srgbClr val="595959"/>
                </a:solidFill>
                <a:latin typeface="微软雅黑" panose="020B0503020204020204" pitchFamily="34" charset="-122"/>
                <a:ea typeface="微软雅黑" panose="020B0503020204020204" pitchFamily="34" charset="-122"/>
                <a:cs typeface="+mn-ea"/>
              </a:rPr>
              <a:t>，具体如图所示</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p:nvPr/>
        </p:nvPicPr>
        <p:blipFill>
          <a:blip r:embed="rId4"/>
          <a:stretch>
            <a:fillRect/>
          </a:stretch>
        </p:blipFill>
        <p:spPr>
          <a:xfrm>
            <a:off x="4157662" y="2150110"/>
            <a:ext cx="4049078" cy="1370330"/>
          </a:xfrm>
          <a:prstGeom prst="rect">
            <a:avLst/>
          </a:prstGeom>
          <a:noFill/>
          <a:ln>
            <a:noFill/>
          </a:ln>
        </p:spPr>
      </p:pic>
      <p:pic>
        <p:nvPicPr>
          <p:cNvPr id="7" name="图片 6"/>
          <p:cNvPicPr/>
          <p:nvPr/>
        </p:nvPicPr>
        <p:blipFill>
          <a:blip r:embed="rId5"/>
          <a:stretch>
            <a:fillRect/>
          </a:stretch>
        </p:blipFill>
        <p:spPr>
          <a:xfrm>
            <a:off x="4176394" y="3987483"/>
            <a:ext cx="4049077" cy="23447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863572" y="980074"/>
            <a:ext cx="8485746" cy="4015105"/>
          </a:xfrm>
          <a:prstGeom prst="rect">
            <a:avLst/>
          </a:prstGeom>
          <a:noFill/>
          <a:ln>
            <a:noFill/>
          </a:ln>
        </p:spPr>
        <p:txBody>
          <a:bodyPr wrap="square" rtlCol="0">
            <a:spAutoFit/>
          </a:bodyPr>
          <a:lstStyle/>
          <a:p>
            <a:pPr lvl="0">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在</a:t>
            </a:r>
            <a:r>
              <a:rPr lang="zh-CN" altLang="zh-CN" sz="1700" dirty="0">
                <a:solidFill>
                  <a:srgbClr val="1369B2"/>
                </a:solidFill>
                <a:latin typeface="微软雅黑" panose="020B0503020204020204" pitchFamily="34" charset="-122"/>
                <a:ea typeface="微软雅黑" panose="020B0503020204020204" pitchFamily="34" charset="-122"/>
                <a:cs typeface="+mn-ea"/>
              </a:rPr>
              <a:t>“文件上传”对话框</a:t>
            </a:r>
            <a:r>
              <a:rPr lang="zh-CN" altLang="zh-CN" sz="1700" dirty="0">
                <a:solidFill>
                  <a:srgbClr val="595959"/>
                </a:solidFill>
                <a:latin typeface="微软雅黑" panose="020B0503020204020204" pitchFamily="34" charset="-122"/>
                <a:ea typeface="微软雅黑" panose="020B0503020204020204" pitchFamily="34" charset="-122"/>
                <a:cs typeface="+mn-ea"/>
              </a:rPr>
              <a:t>中，选择需要上传的文件进行上传，在此，选中</a:t>
            </a:r>
            <a:r>
              <a:rPr lang="en-US" altLang="zh-CN" sz="1700" dirty="0">
                <a:solidFill>
                  <a:srgbClr val="595959"/>
                </a:solidFill>
                <a:latin typeface="微软雅黑" panose="020B0503020204020204" pitchFamily="34" charset="-122"/>
                <a:ea typeface="微软雅黑" panose="020B0503020204020204" pitchFamily="34" charset="-122"/>
                <a:cs typeface="+mn-ea"/>
              </a:rPr>
              <a:t>2</a:t>
            </a:r>
            <a:r>
              <a:rPr lang="zh-CN" altLang="zh-CN" sz="1700" dirty="0">
                <a:solidFill>
                  <a:srgbClr val="595959"/>
                </a:solidFill>
                <a:latin typeface="微软雅黑" panose="020B0503020204020204" pitchFamily="34" charset="-122"/>
                <a:ea typeface="微软雅黑" panose="020B0503020204020204" pitchFamily="34" charset="-122"/>
                <a:cs typeface="+mn-ea"/>
              </a:rPr>
              <a:t>个同时上传的文件，具体如图所示</a:t>
            </a:r>
            <a:r>
              <a:rPr lang="zh-CN" altLang="en-US"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 </a:t>
            </a: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sz="17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单击</a:t>
            </a:r>
            <a:r>
              <a:rPr lang="zh-CN" altLang="en-US" sz="1700" dirty="0">
                <a:solidFill>
                  <a:srgbClr val="595959"/>
                </a:solidFill>
                <a:latin typeface="微软雅黑" panose="020B0503020204020204" pitchFamily="34" charset="-122"/>
                <a:ea typeface="微软雅黑" panose="020B0503020204020204" pitchFamily="34" charset="-122"/>
                <a:cs typeface="+mn-ea"/>
              </a:rPr>
              <a:t>上</a:t>
            </a:r>
            <a:r>
              <a:rPr lang="zh-CN" altLang="zh-CN" sz="1700" dirty="0">
                <a:solidFill>
                  <a:srgbClr val="595959"/>
                </a:solidFill>
                <a:latin typeface="微软雅黑" panose="020B0503020204020204" pitchFamily="34" charset="-122"/>
                <a:ea typeface="微软雅黑" panose="020B0503020204020204" pitchFamily="34" charset="-122"/>
                <a:cs typeface="+mn-ea"/>
              </a:rPr>
              <a:t>图所示对话框的右下角“打开”按钮，完成上传文件的选择。完成文件选择之后，“文件上传”对话框自动关闭。此时，</a:t>
            </a:r>
            <a:r>
              <a:rPr lang="en-US" altLang="zh-CN" sz="1700" dirty="0" err="1">
                <a:solidFill>
                  <a:srgbClr val="1369B2"/>
                </a:solidFill>
                <a:latin typeface="微软雅黑" panose="020B0503020204020204" pitchFamily="34" charset="-122"/>
                <a:ea typeface="微软雅黑" panose="020B0503020204020204" pitchFamily="34" charset="-122"/>
                <a:cs typeface="+mn-ea"/>
              </a:rPr>
              <a:t>fileupload.jsp</a:t>
            </a:r>
            <a:r>
              <a:rPr lang="zh-CN" altLang="zh-CN" sz="1700" dirty="0">
                <a:solidFill>
                  <a:srgbClr val="1369B2"/>
                </a:solidFill>
                <a:latin typeface="微软雅黑" panose="020B0503020204020204" pitchFamily="34" charset="-122"/>
                <a:ea typeface="微软雅黑" panose="020B0503020204020204" pitchFamily="34" charset="-122"/>
                <a:cs typeface="+mn-ea"/>
              </a:rPr>
              <a:t>页面显示效果</a:t>
            </a:r>
            <a:r>
              <a:rPr lang="zh-CN" altLang="zh-CN" sz="1700" dirty="0">
                <a:solidFill>
                  <a:srgbClr val="595959"/>
                </a:solidFill>
                <a:latin typeface="微软雅黑" panose="020B0503020204020204" pitchFamily="34" charset="-122"/>
                <a:ea typeface="微软雅黑" panose="020B0503020204020204" pitchFamily="34" charset="-122"/>
                <a:cs typeface="+mn-ea"/>
              </a:rPr>
              <a:t>如图所示</a:t>
            </a:r>
            <a:r>
              <a:rPr lang="zh-CN" altLang="en-US"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 </a:t>
            </a:r>
            <a:endParaRPr lang="zh-CN" altLang="en-US" sz="17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4"/>
          <a:stretch>
            <a:fillRect/>
          </a:stretch>
        </p:blipFill>
        <p:spPr>
          <a:xfrm>
            <a:off x="4411662" y="1822450"/>
            <a:ext cx="3368675" cy="2339340"/>
          </a:xfrm>
          <a:prstGeom prst="rect">
            <a:avLst/>
          </a:prstGeom>
          <a:noFill/>
          <a:ln>
            <a:noFill/>
          </a:ln>
        </p:spPr>
      </p:pic>
      <p:pic>
        <p:nvPicPr>
          <p:cNvPr id="12" name="图片 11"/>
          <p:cNvPicPr/>
          <p:nvPr/>
        </p:nvPicPr>
        <p:blipFill>
          <a:blip r:embed="rId5"/>
          <a:stretch>
            <a:fillRect/>
          </a:stretch>
        </p:blipFill>
        <p:spPr>
          <a:xfrm>
            <a:off x="4039552" y="5180647"/>
            <a:ext cx="4178618" cy="1183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TABLE_BEAUTIFY" val="smartTable{d012d865-cf4b-4845-b717-c47d347c9213}"/>
  <p:tag name="TABLE_ENDDRAG_ORIGIN_RECT" val="568*321"/>
  <p:tag name="TABLE_ENDDRAG_RECT" val="177*192*568*32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ThemeSS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SM" id="{070B86A0-3FB4-E642-8598-D90EA5356DD9}" vid="{E9AE5C60-B9D2-C04A-8B09-BA110B01026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ThemeSSM</Template>
  <TotalTime>2</TotalTime>
  <Words>9452</Words>
  <Application>Microsoft Macintosh PowerPoint</Application>
  <PresentationFormat>Widescreen</PresentationFormat>
  <Paragraphs>858</Paragraphs>
  <Slides>104</Slides>
  <Notes>103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等线</vt:lpstr>
      <vt:lpstr>等线 Light</vt:lpstr>
      <vt:lpstr>微软雅黑</vt:lpstr>
      <vt:lpstr>Source Han Sans K Bold</vt:lpstr>
      <vt:lpstr>Arial</vt:lpstr>
      <vt:lpstr>Impact</vt:lpstr>
      <vt:lpstr>ThemeSSM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xiang chen</cp:lastModifiedBy>
  <cp:revision>2632</cp:revision>
  <dcterms:created xsi:type="dcterms:W3CDTF">2020-11-25T06:00:00Z</dcterms:created>
  <dcterms:modified xsi:type="dcterms:W3CDTF">2022-04-20T03:27:24Z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656A970AC83E485BA0F5312E4E6255CE</vt:lpwstr>
  </property>
</Properties>
</file>