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9" r:id="rId2"/>
    <p:sldId id="260" r:id="rId3"/>
    <p:sldId id="509" r:id="rId4"/>
    <p:sldId id="694" r:id="rId5"/>
    <p:sldId id="695" r:id="rId6"/>
    <p:sldId id="691" r:id="rId7"/>
    <p:sldId id="697" r:id="rId8"/>
    <p:sldId id="698" r:id="rId9"/>
    <p:sldId id="699" r:id="rId10"/>
    <p:sldId id="700" r:id="rId11"/>
    <p:sldId id="702" r:id="rId12"/>
    <p:sldId id="703" r:id="rId13"/>
    <p:sldId id="704" r:id="rId14"/>
    <p:sldId id="717" r:id="rId15"/>
    <p:sldId id="718" r:id="rId16"/>
    <p:sldId id="719" r:id="rId17"/>
    <p:sldId id="692" r:id="rId18"/>
    <p:sldId id="705" r:id="rId19"/>
    <p:sldId id="720" r:id="rId20"/>
    <p:sldId id="706" r:id="rId21"/>
    <p:sldId id="707" r:id="rId22"/>
    <p:sldId id="721" r:id="rId23"/>
    <p:sldId id="708" r:id="rId24"/>
    <p:sldId id="693" r:id="rId25"/>
    <p:sldId id="713" r:id="rId26"/>
    <p:sldId id="714" r:id="rId27"/>
    <p:sldId id="715" r:id="rId28"/>
    <p:sldId id="449" r:id="rId29"/>
    <p:sldId id="716" r:id="rId3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9646"/>
    <a:srgbClr val="0000FF"/>
    <a:srgbClr val="FFFFFF"/>
    <a:srgbClr val="F11F0F"/>
    <a:srgbClr val="956B8C"/>
    <a:srgbClr val="D0EC46"/>
    <a:srgbClr val="58E046"/>
    <a:srgbClr val="48D2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7"/>
  </p:normalViewPr>
  <p:slideViewPr>
    <p:cSldViewPr>
      <p:cViewPr varScale="1">
        <p:scale>
          <a:sx n="136" d="100"/>
          <a:sy n="136" d="100"/>
        </p:scale>
        <p:origin x="960" y="18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4973ED-26A1-4216-97ED-B2108E7BFCB7}" type="datetimeFigureOut">
              <a:rPr lang="zh-CN" altLang="en-US" smtClean="0"/>
              <a:pPr/>
              <a:t>2024/3/31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CC39DB-A80D-4F39-A1B2-FC28A20D89E9}" type="slidenum">
              <a:rPr lang="zh-CN" altLang="en-US" smtClean="0"/>
              <a:pPr/>
              <a:t>‹#›</a:t>
            </a:fld>
            <a:endParaRPr lang="zh-CN" altLang="en-US"/>
          </a:p>
        </p:txBody>
      </p:sp>
    </p:spTree>
    <p:extLst>
      <p:ext uri="{BB962C8B-B14F-4D97-AF65-F5344CB8AC3E}">
        <p14:creationId xmlns:p14="http://schemas.microsoft.com/office/powerpoint/2010/main" val="33573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0"/>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2024/3/31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2024/3/31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80"/>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2024/3/31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2024/3/31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2024/3/31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2024/3/31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2024/3/31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2024/3/31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2024/3/31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2024/3/31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2024/3/31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2024/3/31</a:t>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github.com/mybatis/mybatis-3/releases"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8" descr="F:\工作\功夫系列课程\PPT模版\标题\橙色\大标题-06.png"/>
          <p:cNvPicPr>
            <a:picLocks noChangeAspect="1" noChangeArrowheads="1"/>
          </p:cNvPicPr>
          <p:nvPr/>
        </p:nvPicPr>
        <p:blipFill>
          <a:blip r:embed="rId2" cstate="print"/>
          <a:srcRect/>
          <a:stretch>
            <a:fillRect/>
          </a:stretch>
        </p:blipFill>
        <p:spPr bwMode="auto">
          <a:xfrm>
            <a:off x="1314450" y="1827905"/>
            <a:ext cx="6629400" cy="1600200"/>
          </a:xfrm>
          <a:prstGeom prst="rect">
            <a:avLst/>
          </a:prstGeom>
          <a:noFill/>
          <a:ln w="9525">
            <a:noFill/>
            <a:miter lim="800000"/>
            <a:headEnd/>
            <a:tailEnd/>
          </a:ln>
        </p:spPr>
      </p:pic>
      <p:sp>
        <p:nvSpPr>
          <p:cNvPr id="2051" name="Text Box 9"/>
          <p:cNvSpPr txBox="1">
            <a:spLocks noChangeArrowheads="1"/>
          </p:cNvSpPr>
          <p:nvPr/>
        </p:nvSpPr>
        <p:spPr bwMode="auto">
          <a:xfrm>
            <a:off x="2254096" y="2401147"/>
            <a:ext cx="4464496" cy="530915"/>
          </a:xfrm>
          <a:prstGeom prst="rect">
            <a:avLst/>
          </a:prstGeom>
          <a:noFill/>
          <a:ln w="9525">
            <a:noFill/>
            <a:miter lim="800000"/>
            <a:headEnd/>
            <a:tailEnd/>
          </a:ln>
          <a:effectLst/>
        </p:spPr>
        <p:txBody>
          <a:bodyPr wrap="square" lIns="68580" tIns="34290" rIns="68580" bIns="34290">
            <a:spAutoFit/>
          </a:bodyPr>
          <a:lstStyle/>
          <a:p>
            <a:pPr>
              <a:spcBef>
                <a:spcPct val="0"/>
              </a:spcBef>
              <a:buFontTx/>
              <a:buNone/>
            </a:pPr>
            <a:r>
              <a:rPr lang="zh-CN" altLang="en-US" sz="3000" b="1" dirty="0">
                <a:solidFill>
                  <a:schemeClr val="bg1"/>
                </a:solidFill>
                <a:latin typeface="Arial" charset="0"/>
                <a:ea typeface="黑体" pitchFamily="49" charset="-122"/>
              </a:rPr>
              <a:t>第</a:t>
            </a:r>
            <a:r>
              <a:rPr lang="en-US" altLang="zh-CN" sz="3000" b="1">
                <a:solidFill>
                  <a:schemeClr val="bg1"/>
                </a:solidFill>
                <a:latin typeface="Arial" charset="0"/>
                <a:ea typeface="黑体" pitchFamily="49" charset="-122"/>
              </a:rPr>
              <a:t>11</a:t>
            </a:r>
            <a:r>
              <a:rPr lang="zh-CN" altLang="en-US" sz="3000" b="1">
                <a:solidFill>
                  <a:schemeClr val="bg1"/>
                </a:solidFill>
                <a:latin typeface="Arial" charset="0"/>
                <a:ea typeface="黑体" pitchFamily="49" charset="-122"/>
              </a:rPr>
              <a:t>章  </a:t>
            </a:r>
            <a:r>
              <a:rPr lang="en-US" altLang="zh-CN" sz="3000" b="1" dirty="0" err="1">
                <a:solidFill>
                  <a:schemeClr val="bg1"/>
                </a:solidFill>
                <a:latin typeface="Arial" charset="0"/>
                <a:ea typeface="黑体" pitchFamily="49" charset="-122"/>
              </a:rPr>
              <a:t>Mybatis</a:t>
            </a:r>
            <a:r>
              <a:rPr lang="zh-CN" altLang="en-US" sz="3000" b="1" dirty="0">
                <a:solidFill>
                  <a:schemeClr val="bg1"/>
                </a:solidFill>
                <a:latin typeface="Arial" charset="0"/>
                <a:ea typeface="黑体" pitchFamily="49" charset="-122"/>
              </a:rPr>
              <a:t>技术</a:t>
            </a:r>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7" name="Rectangle 9"/>
          <p:cNvSpPr txBox="1">
            <a:spLocks noChangeArrowheads="1"/>
          </p:cNvSpPr>
          <p:nvPr/>
        </p:nvSpPr>
        <p:spPr bwMode="auto">
          <a:xfrm>
            <a:off x="821279" y="611982"/>
            <a:ext cx="760837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zh-CN" altLang="en-US" sz="2700" dirty="0">
                <a:solidFill>
                  <a:srgbClr val="FF6600"/>
                </a:solidFill>
                <a:latin typeface="Arial" charset="0"/>
                <a:ea typeface="隶书" pitchFamily="49" charset="-122"/>
              </a:rPr>
              <a:t>编写数据库连接池</a:t>
            </a:r>
          </a:p>
        </p:txBody>
      </p:sp>
      <p:pic>
        <p:nvPicPr>
          <p:cNvPr id="983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1200150"/>
            <a:ext cx="5381625" cy="377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7" name="Rectangle 9"/>
          <p:cNvSpPr txBox="1">
            <a:spLocks noChangeArrowheads="1"/>
          </p:cNvSpPr>
          <p:nvPr/>
        </p:nvSpPr>
        <p:spPr bwMode="auto">
          <a:xfrm>
            <a:off x="821279" y="611982"/>
            <a:ext cx="760837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en-US" altLang="zh-CN" sz="2700" dirty="0">
                <a:solidFill>
                  <a:srgbClr val="FF6600"/>
                </a:solidFill>
                <a:latin typeface="Arial" charset="0"/>
                <a:ea typeface="隶书" pitchFamily="49" charset="-122"/>
              </a:rPr>
              <a:t>SQL</a:t>
            </a:r>
            <a:r>
              <a:rPr lang="zh-CN" altLang="en-US" sz="2700" dirty="0">
                <a:solidFill>
                  <a:srgbClr val="FF6600"/>
                </a:solidFill>
                <a:latin typeface="Arial" charset="0"/>
                <a:ea typeface="隶书" pitchFamily="49" charset="-122"/>
              </a:rPr>
              <a:t>映射文件</a:t>
            </a:r>
          </a:p>
        </p:txBody>
      </p:sp>
      <p:pic>
        <p:nvPicPr>
          <p:cNvPr id="993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3001" y="1997101"/>
            <a:ext cx="502158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79512" y="1491630"/>
            <a:ext cx="3528392" cy="1754326"/>
          </a:xfrm>
          <a:prstGeom prst="rect">
            <a:avLst/>
          </a:prstGeom>
          <a:noFill/>
        </p:spPr>
        <p:txBody>
          <a:bodyPr wrap="square" rtlCol="0">
            <a:spAutoFit/>
          </a:bodyPr>
          <a:lstStyle/>
          <a:p>
            <a:r>
              <a:rPr lang="zh-CN" altLang="zh-CN" dirty="0"/>
              <a:t>现在我们来写最后一个配置文件</a:t>
            </a:r>
            <a:r>
              <a:rPr lang="en-US" altLang="zh-CN" dirty="0"/>
              <a:t>Mapper</a:t>
            </a:r>
            <a:r>
              <a:rPr lang="zh-CN" altLang="zh-CN" dirty="0"/>
              <a:t>映射文件。我们需要把所有</a:t>
            </a:r>
            <a:r>
              <a:rPr lang="en-US" altLang="zh-CN" dirty="0"/>
              <a:t>Mapper</a:t>
            </a:r>
            <a:r>
              <a:rPr lang="zh-CN" altLang="zh-CN" dirty="0"/>
              <a:t>配置文件都存放到一个包下，我们为包起名教</a:t>
            </a:r>
            <a:r>
              <a:rPr lang="en-US" altLang="zh-CN" dirty="0"/>
              <a:t>”</a:t>
            </a:r>
            <a:r>
              <a:rPr lang="en-US" altLang="zh-CN" dirty="0" err="1"/>
              <a:t>com.mr.mapper</a:t>
            </a:r>
            <a:r>
              <a:rPr lang="en-US" altLang="zh-CN" dirty="0"/>
              <a:t>”,</a:t>
            </a:r>
            <a:r>
              <a:rPr lang="zh-CN" altLang="zh-CN" dirty="0"/>
              <a:t>然后创建一个名为</a:t>
            </a:r>
            <a:r>
              <a:rPr lang="en-US" altLang="zh-CN" dirty="0"/>
              <a:t>”</a:t>
            </a:r>
            <a:r>
              <a:rPr lang="zh-CN" altLang="en-US" dirty="0"/>
              <a:t>**</a:t>
            </a:r>
            <a:r>
              <a:rPr lang="en-US" altLang="zh-CN" dirty="0"/>
              <a:t>-Mapper.xml”</a:t>
            </a:r>
            <a:r>
              <a:rPr lang="zh-CN" altLang="zh-CN" dirty="0"/>
              <a:t>的文件。</a:t>
            </a:r>
            <a:endParaRPr lang="zh-CN" altLang="en-US" dirty="0"/>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7" name="Rectangle 9"/>
          <p:cNvSpPr txBox="1">
            <a:spLocks noChangeArrowheads="1"/>
          </p:cNvSpPr>
          <p:nvPr/>
        </p:nvSpPr>
        <p:spPr bwMode="auto">
          <a:xfrm>
            <a:off x="821279" y="611982"/>
            <a:ext cx="760837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zh-CN" altLang="en-US" sz="2700" dirty="0">
                <a:solidFill>
                  <a:srgbClr val="FF6600"/>
                </a:solidFill>
                <a:latin typeface="Arial" charset="0"/>
                <a:ea typeface="隶书" pitchFamily="49" charset="-122"/>
              </a:rPr>
              <a:t>数据库交互类与测试类</a:t>
            </a:r>
          </a:p>
        </p:txBody>
      </p:sp>
      <p:graphicFrame>
        <p:nvGraphicFramePr>
          <p:cNvPr id="2" name="表格 1"/>
          <p:cNvGraphicFramePr>
            <a:graphicFrameLocks noGrp="1"/>
          </p:cNvGraphicFramePr>
          <p:nvPr>
            <p:extLst>
              <p:ext uri="{D42A27DB-BD31-4B8C-83A1-F6EECF244321}">
                <p14:modId xmlns:p14="http://schemas.microsoft.com/office/powerpoint/2010/main" val="2599761077"/>
              </p:ext>
            </p:extLst>
          </p:nvPr>
        </p:nvGraphicFramePr>
        <p:xfrm>
          <a:off x="1500336" y="2643758"/>
          <a:ext cx="6096000" cy="14782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0">
                <a:tc>
                  <a:txBody>
                    <a:bodyPr/>
                    <a:lstStyle/>
                    <a:p>
                      <a:r>
                        <a:rPr lang="zh-CN" altLang="en-US" dirty="0"/>
                        <a:t>名称</a:t>
                      </a:r>
                    </a:p>
                  </a:txBody>
                  <a:tcPr/>
                </a:tc>
                <a:tc>
                  <a:txBody>
                    <a:bodyPr/>
                    <a:lstStyle/>
                    <a:p>
                      <a:r>
                        <a:rPr lang="zh-CN" altLang="en-US" dirty="0"/>
                        <a:t>作用</a:t>
                      </a:r>
                    </a:p>
                  </a:txBody>
                  <a:tcPr/>
                </a:tc>
                <a:extLst>
                  <a:ext uri="{0D108BD9-81ED-4DB2-BD59-A6C34878D82A}">
                    <a16:rowId xmlns:a16="http://schemas.microsoft.com/office/drawing/2014/main" val="10000"/>
                  </a:ext>
                </a:extLst>
              </a:tr>
              <a:tr h="370840">
                <a:tc>
                  <a:txBody>
                    <a:bodyPr/>
                    <a:lstStyle/>
                    <a:p>
                      <a:r>
                        <a:rPr lang="zh-CN" altLang="en-US" dirty="0"/>
                        <a:t>实体类</a:t>
                      </a:r>
                    </a:p>
                  </a:txBody>
                  <a:tcPr/>
                </a:tc>
                <a:tc>
                  <a:txBody>
                    <a:bodyPr/>
                    <a:lstStyle/>
                    <a:p>
                      <a:r>
                        <a:rPr lang="zh-CN" altLang="en-US" dirty="0"/>
                        <a:t>数据</a:t>
                      </a:r>
                    </a:p>
                  </a:txBody>
                  <a:tcPr/>
                </a:tc>
                <a:extLst>
                  <a:ext uri="{0D108BD9-81ED-4DB2-BD59-A6C34878D82A}">
                    <a16:rowId xmlns:a16="http://schemas.microsoft.com/office/drawing/2014/main" val="10001"/>
                  </a:ext>
                </a:extLst>
              </a:tr>
              <a:tr h="370840">
                <a:tc>
                  <a:txBody>
                    <a:bodyPr/>
                    <a:lstStyle/>
                    <a:p>
                      <a:r>
                        <a:rPr lang="zh-CN" altLang="en-US" dirty="0"/>
                        <a:t>公共类</a:t>
                      </a:r>
                    </a:p>
                  </a:txBody>
                  <a:tcPr/>
                </a:tc>
                <a:tc>
                  <a:txBody>
                    <a:bodyPr/>
                    <a:lstStyle/>
                    <a:p>
                      <a:r>
                        <a:rPr lang="zh-CN" altLang="en-US" dirty="0"/>
                        <a:t>分装对象</a:t>
                      </a:r>
                    </a:p>
                  </a:txBody>
                  <a:tcPr/>
                </a:tc>
                <a:extLst>
                  <a:ext uri="{0D108BD9-81ED-4DB2-BD59-A6C34878D82A}">
                    <a16:rowId xmlns:a16="http://schemas.microsoft.com/office/drawing/2014/main" val="10002"/>
                  </a:ext>
                </a:extLst>
              </a:tr>
              <a:tr h="370840">
                <a:tc>
                  <a:txBody>
                    <a:bodyPr/>
                    <a:lstStyle/>
                    <a:p>
                      <a:r>
                        <a:rPr lang="zh-CN" altLang="en-US" dirty="0"/>
                        <a:t>测试类</a:t>
                      </a:r>
                    </a:p>
                  </a:txBody>
                  <a:tcPr/>
                </a:tc>
                <a:tc>
                  <a:txBody>
                    <a:bodyPr/>
                    <a:lstStyle/>
                    <a:p>
                      <a:r>
                        <a:rPr lang="zh-CN" altLang="en-US" dirty="0"/>
                        <a:t>输出结果显示</a:t>
                      </a:r>
                    </a:p>
                  </a:txBody>
                  <a:tcPr/>
                </a:tc>
                <a:extLst>
                  <a:ext uri="{0D108BD9-81ED-4DB2-BD59-A6C34878D82A}">
                    <a16:rowId xmlns:a16="http://schemas.microsoft.com/office/drawing/2014/main" val="10003"/>
                  </a:ext>
                </a:extLst>
              </a:tr>
            </a:tbl>
          </a:graphicData>
        </a:graphic>
      </p:graphicFrame>
      <p:sp>
        <p:nvSpPr>
          <p:cNvPr id="3" name="TextBox 2"/>
          <p:cNvSpPr txBox="1"/>
          <p:nvPr/>
        </p:nvSpPr>
        <p:spPr>
          <a:xfrm>
            <a:off x="1475656" y="1491630"/>
            <a:ext cx="6120680" cy="923330"/>
          </a:xfrm>
          <a:prstGeom prst="rect">
            <a:avLst/>
          </a:prstGeom>
          <a:noFill/>
        </p:spPr>
        <p:txBody>
          <a:bodyPr wrap="square" rtlCol="0">
            <a:spAutoFit/>
          </a:bodyPr>
          <a:lstStyle/>
          <a:p>
            <a:r>
              <a:rPr lang="zh-CN" altLang="zh-CN" dirty="0"/>
              <a:t>接下来编写</a:t>
            </a:r>
            <a:r>
              <a:rPr lang="en-US" altLang="zh-CN" dirty="0"/>
              <a:t>Java</a:t>
            </a:r>
            <a:r>
              <a:rPr lang="zh-CN" altLang="zh-CN" dirty="0"/>
              <a:t>类。需要编写三个类，分别是实体类、数据库交互类以及测试类。</a:t>
            </a:r>
          </a:p>
          <a:p>
            <a:endParaRPr lang="zh-CN" altLang="en-US" dirty="0"/>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7" name="Rectangle 9"/>
          <p:cNvSpPr txBox="1">
            <a:spLocks noChangeArrowheads="1"/>
          </p:cNvSpPr>
          <p:nvPr/>
        </p:nvSpPr>
        <p:spPr bwMode="auto">
          <a:xfrm>
            <a:off x="821279" y="611982"/>
            <a:ext cx="760837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zh-CN" altLang="en-US" sz="2700" dirty="0">
                <a:solidFill>
                  <a:srgbClr val="FF6600"/>
                </a:solidFill>
                <a:latin typeface="Arial" charset="0"/>
                <a:ea typeface="隶书" pitchFamily="49" charset="-122"/>
              </a:rPr>
              <a:t>模糊查询</a:t>
            </a:r>
          </a:p>
        </p:txBody>
      </p:sp>
      <p:sp>
        <p:nvSpPr>
          <p:cNvPr id="2" name="TextBox 1"/>
          <p:cNvSpPr txBox="1"/>
          <p:nvPr/>
        </p:nvSpPr>
        <p:spPr>
          <a:xfrm>
            <a:off x="425054" y="1321949"/>
            <a:ext cx="2584305" cy="1200329"/>
          </a:xfrm>
          <a:prstGeom prst="rect">
            <a:avLst/>
          </a:prstGeom>
          <a:noFill/>
        </p:spPr>
        <p:txBody>
          <a:bodyPr wrap="square" rtlCol="0">
            <a:spAutoFit/>
          </a:bodyPr>
          <a:lstStyle/>
          <a:p>
            <a:r>
              <a:rPr lang="zh-CN" altLang="en-US" dirty="0"/>
              <a:t>想要完成模糊查询功能，首先我们要在</a:t>
            </a:r>
            <a:r>
              <a:rPr lang="en-US" altLang="zh-CN" dirty="0"/>
              <a:t>SQL</a:t>
            </a:r>
            <a:r>
              <a:rPr lang="zh-CN" altLang="en-US" dirty="0"/>
              <a:t>映射文件</a:t>
            </a:r>
            <a:r>
              <a:rPr lang="en-US" altLang="zh-CN" dirty="0"/>
              <a:t>(</a:t>
            </a:r>
            <a:r>
              <a:rPr lang="zh-CN" altLang="en-US" dirty="0"/>
              <a:t>*</a:t>
            </a:r>
            <a:r>
              <a:rPr lang="en-US" altLang="zh-CN" dirty="0"/>
              <a:t>-Mapper.xml)</a:t>
            </a:r>
            <a:r>
              <a:rPr lang="zh-CN" altLang="en-US" dirty="0"/>
              <a:t>，新增模糊查询的</a:t>
            </a:r>
            <a:r>
              <a:rPr lang="en-US" altLang="zh-CN" dirty="0"/>
              <a:t>select</a:t>
            </a:r>
            <a:r>
              <a:rPr lang="zh-CN" altLang="en-US" dirty="0"/>
              <a:t>标签。</a:t>
            </a:r>
          </a:p>
        </p:txBody>
      </p:sp>
      <p:pic>
        <p:nvPicPr>
          <p:cNvPr id="1003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1383267"/>
            <a:ext cx="5457825"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69269" y="3003798"/>
            <a:ext cx="2447424" cy="1200329"/>
          </a:xfrm>
          <a:prstGeom prst="rect">
            <a:avLst/>
          </a:prstGeom>
          <a:noFill/>
        </p:spPr>
        <p:txBody>
          <a:bodyPr wrap="square" rtlCol="0">
            <a:spAutoFit/>
          </a:bodyPr>
          <a:lstStyle/>
          <a:p>
            <a:r>
              <a:rPr lang="zh-CN" altLang="en-US" dirty="0"/>
              <a:t>其次，要在测试类创建测试方法，并在声明方法的上一行使用</a:t>
            </a:r>
            <a:r>
              <a:rPr lang="en-US" altLang="zh-CN" dirty="0"/>
              <a:t>@test</a:t>
            </a:r>
            <a:r>
              <a:rPr lang="zh-CN" altLang="en-US" dirty="0"/>
              <a:t>测试注解。</a:t>
            </a:r>
          </a:p>
        </p:txBody>
      </p:sp>
      <p:pic>
        <p:nvPicPr>
          <p:cNvPr id="10035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2520" y="2522276"/>
            <a:ext cx="5040560" cy="2400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直接箭头连接符 8"/>
          <p:cNvCxnSpPr>
            <a:stCxn id="2" idx="3"/>
          </p:cNvCxnSpPr>
          <p:nvPr/>
        </p:nvCxnSpPr>
        <p:spPr>
          <a:xfrm flipV="1">
            <a:off x="3009359" y="1683304"/>
            <a:ext cx="763161" cy="238810"/>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3" idx="3"/>
            <a:endCxn id="100355" idx="1"/>
          </p:cNvCxnSpPr>
          <p:nvPr/>
        </p:nvCxnSpPr>
        <p:spPr>
          <a:xfrm>
            <a:off x="3016693" y="3603963"/>
            <a:ext cx="755827" cy="118353"/>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7" name="Rectangle 9"/>
          <p:cNvSpPr txBox="1">
            <a:spLocks noChangeArrowheads="1"/>
          </p:cNvSpPr>
          <p:nvPr/>
        </p:nvSpPr>
        <p:spPr bwMode="auto">
          <a:xfrm>
            <a:off x="821279" y="611982"/>
            <a:ext cx="760837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zh-CN" altLang="en-US" sz="2700" dirty="0">
                <a:solidFill>
                  <a:srgbClr val="FF6600"/>
                </a:solidFill>
                <a:latin typeface="Arial" charset="0"/>
                <a:ea typeface="隶书" pitchFamily="49" charset="-122"/>
              </a:rPr>
              <a:t>新增</a:t>
            </a:r>
          </a:p>
        </p:txBody>
      </p:sp>
      <p:sp>
        <p:nvSpPr>
          <p:cNvPr id="4" name="TextBox 3"/>
          <p:cNvSpPr txBox="1"/>
          <p:nvPr/>
        </p:nvSpPr>
        <p:spPr>
          <a:xfrm>
            <a:off x="619006" y="1320404"/>
            <a:ext cx="1584176" cy="369332"/>
          </a:xfrm>
          <a:prstGeom prst="rect">
            <a:avLst/>
          </a:prstGeom>
          <a:noFill/>
        </p:spPr>
        <p:txBody>
          <a:bodyPr wrap="square" rtlCol="0">
            <a:spAutoFit/>
          </a:bodyPr>
          <a:lstStyle/>
          <a:p>
            <a:r>
              <a:rPr lang="en-US" altLang="zh-CN" dirty="0"/>
              <a:t>SQL</a:t>
            </a:r>
            <a:r>
              <a:rPr lang="zh-CN" altLang="en-US" dirty="0"/>
              <a:t>映射文件</a:t>
            </a:r>
          </a:p>
        </p:txBody>
      </p:sp>
      <p:pic>
        <p:nvPicPr>
          <p:cNvPr id="1013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848344"/>
            <a:ext cx="5391150"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1115616" y="3270444"/>
            <a:ext cx="988866" cy="369332"/>
          </a:xfrm>
          <a:prstGeom prst="rect">
            <a:avLst/>
          </a:prstGeom>
          <a:noFill/>
        </p:spPr>
        <p:txBody>
          <a:bodyPr wrap="square" rtlCol="0">
            <a:spAutoFit/>
          </a:bodyPr>
          <a:lstStyle/>
          <a:p>
            <a:r>
              <a:rPr lang="zh-CN" altLang="en-US" dirty="0"/>
              <a:t>测试类</a:t>
            </a:r>
          </a:p>
        </p:txBody>
      </p:sp>
      <p:pic>
        <p:nvPicPr>
          <p:cNvPr id="10137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896" y="1962021"/>
            <a:ext cx="4067175"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9" name="直接箭头连接符 18"/>
          <p:cNvCxnSpPr>
            <a:stCxn id="4" idx="3"/>
            <a:endCxn id="101378" idx="1"/>
          </p:cNvCxnSpPr>
          <p:nvPr/>
        </p:nvCxnSpPr>
        <p:spPr>
          <a:xfrm flipV="1">
            <a:off x="2203182" y="1310307"/>
            <a:ext cx="1072674" cy="194763"/>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2" idx="3"/>
            <a:endCxn id="101379" idx="1"/>
          </p:cNvCxnSpPr>
          <p:nvPr/>
        </p:nvCxnSpPr>
        <p:spPr>
          <a:xfrm>
            <a:off x="2104482" y="3455110"/>
            <a:ext cx="1531414" cy="21386"/>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9571358"/>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7" name="Rectangle 9"/>
          <p:cNvSpPr txBox="1">
            <a:spLocks noChangeArrowheads="1"/>
          </p:cNvSpPr>
          <p:nvPr/>
        </p:nvSpPr>
        <p:spPr bwMode="auto">
          <a:xfrm>
            <a:off x="821279" y="611982"/>
            <a:ext cx="760837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zh-CN" altLang="en-US" sz="2700" dirty="0">
                <a:solidFill>
                  <a:srgbClr val="FF6600"/>
                </a:solidFill>
                <a:latin typeface="Arial" charset="0"/>
                <a:ea typeface="隶书" pitchFamily="49" charset="-122"/>
              </a:rPr>
              <a:t>修改案例</a:t>
            </a:r>
          </a:p>
        </p:txBody>
      </p:sp>
      <p:sp>
        <p:nvSpPr>
          <p:cNvPr id="2" name="TextBox 1"/>
          <p:cNvSpPr txBox="1"/>
          <p:nvPr/>
        </p:nvSpPr>
        <p:spPr>
          <a:xfrm>
            <a:off x="539552" y="1546346"/>
            <a:ext cx="1728192" cy="369332"/>
          </a:xfrm>
          <a:prstGeom prst="rect">
            <a:avLst/>
          </a:prstGeom>
          <a:noFill/>
        </p:spPr>
        <p:txBody>
          <a:bodyPr wrap="square" rtlCol="0">
            <a:spAutoFit/>
          </a:bodyPr>
          <a:lstStyle/>
          <a:p>
            <a:r>
              <a:rPr lang="en-US" altLang="zh-CN" dirty="0"/>
              <a:t>SQL</a:t>
            </a:r>
            <a:r>
              <a:rPr lang="zh-CN" altLang="en-US" dirty="0"/>
              <a:t>映射文件</a:t>
            </a:r>
          </a:p>
        </p:txBody>
      </p:sp>
      <p:pic>
        <p:nvPicPr>
          <p:cNvPr id="1024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4" y="1450024"/>
            <a:ext cx="3705225"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657174" y="3291830"/>
            <a:ext cx="1728192" cy="369332"/>
          </a:xfrm>
          <a:prstGeom prst="rect">
            <a:avLst/>
          </a:prstGeom>
          <a:noFill/>
        </p:spPr>
        <p:txBody>
          <a:bodyPr wrap="square" rtlCol="0">
            <a:spAutoFit/>
          </a:bodyPr>
          <a:lstStyle/>
          <a:p>
            <a:r>
              <a:rPr lang="zh-CN" altLang="en-US" dirty="0"/>
              <a:t>测试类</a:t>
            </a:r>
          </a:p>
        </p:txBody>
      </p:sp>
      <p:pic>
        <p:nvPicPr>
          <p:cNvPr id="10240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9426" y="2775337"/>
            <a:ext cx="3867150"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箭头连接符 4"/>
          <p:cNvCxnSpPr>
            <a:stCxn id="2" idx="3"/>
            <a:endCxn id="102402" idx="1"/>
          </p:cNvCxnSpPr>
          <p:nvPr/>
        </p:nvCxnSpPr>
        <p:spPr>
          <a:xfrm>
            <a:off x="2267744" y="1731012"/>
            <a:ext cx="1800200" cy="0"/>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14" idx="3"/>
          </p:cNvCxnSpPr>
          <p:nvPr/>
        </p:nvCxnSpPr>
        <p:spPr>
          <a:xfrm>
            <a:off x="2385366" y="3476496"/>
            <a:ext cx="1682578" cy="184666"/>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4435489"/>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7" name="Rectangle 9"/>
          <p:cNvSpPr txBox="1">
            <a:spLocks noChangeArrowheads="1"/>
          </p:cNvSpPr>
          <p:nvPr/>
        </p:nvSpPr>
        <p:spPr bwMode="auto">
          <a:xfrm>
            <a:off x="821279" y="611982"/>
            <a:ext cx="760837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zh-CN" altLang="en-US" sz="2700" dirty="0">
                <a:solidFill>
                  <a:srgbClr val="FF6600"/>
                </a:solidFill>
                <a:latin typeface="Arial" charset="0"/>
                <a:ea typeface="隶书" pitchFamily="49" charset="-122"/>
              </a:rPr>
              <a:t>删除案例</a:t>
            </a:r>
          </a:p>
        </p:txBody>
      </p:sp>
      <p:sp>
        <p:nvSpPr>
          <p:cNvPr id="2" name="TextBox 1"/>
          <p:cNvSpPr txBox="1"/>
          <p:nvPr/>
        </p:nvSpPr>
        <p:spPr>
          <a:xfrm>
            <a:off x="539552" y="1546346"/>
            <a:ext cx="1728192" cy="369332"/>
          </a:xfrm>
          <a:prstGeom prst="rect">
            <a:avLst/>
          </a:prstGeom>
          <a:noFill/>
        </p:spPr>
        <p:txBody>
          <a:bodyPr wrap="square" rtlCol="0">
            <a:spAutoFit/>
          </a:bodyPr>
          <a:lstStyle/>
          <a:p>
            <a:r>
              <a:rPr lang="en-US" altLang="zh-CN" dirty="0"/>
              <a:t>SQL</a:t>
            </a:r>
            <a:r>
              <a:rPr lang="zh-CN" altLang="en-US" dirty="0"/>
              <a:t>映射文件</a:t>
            </a:r>
          </a:p>
        </p:txBody>
      </p:sp>
      <p:sp>
        <p:nvSpPr>
          <p:cNvPr id="14" name="TextBox 13"/>
          <p:cNvSpPr txBox="1"/>
          <p:nvPr/>
        </p:nvSpPr>
        <p:spPr>
          <a:xfrm>
            <a:off x="657174" y="3291830"/>
            <a:ext cx="1034506" cy="369332"/>
          </a:xfrm>
          <a:prstGeom prst="rect">
            <a:avLst/>
          </a:prstGeom>
          <a:noFill/>
        </p:spPr>
        <p:txBody>
          <a:bodyPr wrap="square" rtlCol="0">
            <a:spAutoFit/>
          </a:bodyPr>
          <a:lstStyle/>
          <a:p>
            <a:r>
              <a:rPr lang="zh-CN" altLang="en-US" dirty="0"/>
              <a:t>测试类</a:t>
            </a:r>
          </a:p>
        </p:txBody>
      </p:sp>
      <p:cxnSp>
        <p:nvCxnSpPr>
          <p:cNvPr id="5" name="直接箭头连接符 4"/>
          <p:cNvCxnSpPr>
            <a:stCxn id="2" idx="3"/>
          </p:cNvCxnSpPr>
          <p:nvPr/>
        </p:nvCxnSpPr>
        <p:spPr>
          <a:xfrm>
            <a:off x="2267744" y="1731012"/>
            <a:ext cx="1800200" cy="0"/>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14" idx="3"/>
          </p:cNvCxnSpPr>
          <p:nvPr/>
        </p:nvCxnSpPr>
        <p:spPr>
          <a:xfrm>
            <a:off x="1691680" y="3476496"/>
            <a:ext cx="2376264" cy="184666"/>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pic>
        <p:nvPicPr>
          <p:cNvPr id="1034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9426" y="1450024"/>
            <a:ext cx="318135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944" y="3027749"/>
            <a:ext cx="3686175"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4442096"/>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1"/>
          <p:cNvPicPr>
            <a:picLocks noChangeAspect="1"/>
          </p:cNvPicPr>
          <p:nvPr/>
        </p:nvPicPr>
        <p:blipFill>
          <a:blip r:embed="rId2" cstate="print"/>
          <a:srcRect/>
          <a:stretch>
            <a:fillRect/>
          </a:stretch>
        </p:blipFill>
        <p:spPr bwMode="auto">
          <a:xfrm>
            <a:off x="2228850" y="1943100"/>
            <a:ext cx="4457700" cy="1085850"/>
          </a:xfrm>
          <a:prstGeom prst="rect">
            <a:avLst/>
          </a:prstGeom>
          <a:noFill/>
          <a:ln w="9525">
            <a:noFill/>
            <a:miter lim="800000"/>
            <a:headEnd/>
            <a:tailEnd/>
          </a:ln>
        </p:spPr>
      </p:pic>
      <p:sp>
        <p:nvSpPr>
          <p:cNvPr id="11267" name="Text Box 18"/>
          <p:cNvSpPr txBox="1">
            <a:spLocks noChangeArrowheads="1"/>
          </p:cNvSpPr>
          <p:nvPr/>
        </p:nvSpPr>
        <p:spPr bwMode="auto">
          <a:xfrm>
            <a:off x="2884885" y="2301499"/>
            <a:ext cx="3230165" cy="346249"/>
          </a:xfrm>
          <a:prstGeom prst="rect">
            <a:avLst/>
          </a:prstGeom>
          <a:noFill/>
          <a:ln w="9525">
            <a:noFill/>
            <a:miter lim="800000"/>
            <a:headEnd/>
            <a:tailEnd/>
          </a:ln>
          <a:effectLst/>
        </p:spPr>
        <p:txBody>
          <a:bodyPr lIns="68580" tIns="34290" rIns="68580" bIns="34290">
            <a:spAutoFit/>
          </a:bodyPr>
          <a:lstStyle/>
          <a:p>
            <a:pPr>
              <a:spcBef>
                <a:spcPct val="0"/>
              </a:spcBef>
            </a:pPr>
            <a:r>
              <a:rPr lang="en-US" altLang="zh-CN" b="1" dirty="0">
                <a:solidFill>
                  <a:srgbClr val="FF6600"/>
                </a:solidFill>
                <a:latin typeface="Arial" charset="0"/>
                <a:ea typeface="黑体" pitchFamily="49" charset="-122"/>
              </a:rPr>
              <a:t>3 	   </a:t>
            </a:r>
            <a:r>
              <a:rPr lang="en-US" altLang="zh-CN" sz="1500" b="1" dirty="0" err="1">
                <a:solidFill>
                  <a:schemeClr val="bg1"/>
                </a:solidFill>
                <a:latin typeface="Arial" charset="0"/>
                <a:ea typeface="黑体" pitchFamily="49" charset="-122"/>
              </a:rPr>
              <a:t>MyBatis</a:t>
            </a:r>
            <a:r>
              <a:rPr lang="zh-CN" altLang="en-US" sz="1500" b="1" dirty="0">
                <a:solidFill>
                  <a:schemeClr val="bg1"/>
                </a:solidFill>
                <a:latin typeface="Arial" charset="0"/>
                <a:ea typeface="黑体" pitchFamily="49" charset="-122"/>
              </a:rPr>
              <a:t>配置文件详解</a:t>
            </a:r>
          </a:p>
        </p:txBody>
      </p:sp>
    </p:spTree>
    <p:extLst>
      <p:ext uri="{BB962C8B-B14F-4D97-AF65-F5344CB8AC3E}">
        <p14:creationId xmlns:p14="http://schemas.microsoft.com/office/powerpoint/2010/main" val="1590798195"/>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7" name="Rectangle 9"/>
          <p:cNvSpPr txBox="1">
            <a:spLocks noChangeArrowheads="1"/>
          </p:cNvSpPr>
          <p:nvPr/>
        </p:nvSpPr>
        <p:spPr bwMode="auto">
          <a:xfrm>
            <a:off x="821279" y="611982"/>
            <a:ext cx="760837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en-US" altLang="zh-CN" sz="2700" dirty="0" err="1">
                <a:solidFill>
                  <a:srgbClr val="FF6600"/>
                </a:solidFill>
                <a:latin typeface="Arial" charset="0"/>
                <a:ea typeface="隶书" pitchFamily="49" charset="-122"/>
              </a:rPr>
              <a:t>SqlMapConfig</a:t>
            </a:r>
            <a:r>
              <a:rPr lang="zh-CN" altLang="en-US" sz="2700" dirty="0">
                <a:solidFill>
                  <a:srgbClr val="FF6600"/>
                </a:solidFill>
                <a:latin typeface="Arial" charset="0"/>
                <a:ea typeface="隶书" pitchFamily="49" charset="-122"/>
              </a:rPr>
              <a:t>配置文件</a:t>
            </a:r>
          </a:p>
        </p:txBody>
      </p:sp>
      <p:graphicFrame>
        <p:nvGraphicFramePr>
          <p:cNvPr id="3" name="表格 2"/>
          <p:cNvGraphicFramePr>
            <a:graphicFrameLocks noGrp="1"/>
          </p:cNvGraphicFramePr>
          <p:nvPr>
            <p:extLst>
              <p:ext uri="{D42A27DB-BD31-4B8C-83A1-F6EECF244321}">
                <p14:modId xmlns:p14="http://schemas.microsoft.com/office/powerpoint/2010/main" val="1686829575"/>
              </p:ext>
            </p:extLst>
          </p:nvPr>
        </p:nvGraphicFramePr>
        <p:xfrm>
          <a:off x="539552" y="1238019"/>
          <a:ext cx="7416823" cy="3627610"/>
        </p:xfrm>
        <a:graphic>
          <a:graphicData uri="http://schemas.openxmlformats.org/drawingml/2006/table">
            <a:tbl>
              <a:tblPr firstRow="1" firstCol="1" bandRow="1">
                <a:tableStyleId>{5C22544A-7EE6-4342-B048-85BDC9FD1C3A}</a:tableStyleId>
              </a:tblPr>
              <a:tblGrid>
                <a:gridCol w="2471987">
                  <a:extLst>
                    <a:ext uri="{9D8B030D-6E8A-4147-A177-3AD203B41FA5}">
                      <a16:colId xmlns:a16="http://schemas.microsoft.com/office/drawing/2014/main" val="20000"/>
                    </a:ext>
                  </a:extLst>
                </a:gridCol>
                <a:gridCol w="2471987">
                  <a:extLst>
                    <a:ext uri="{9D8B030D-6E8A-4147-A177-3AD203B41FA5}">
                      <a16:colId xmlns:a16="http://schemas.microsoft.com/office/drawing/2014/main" val="20001"/>
                    </a:ext>
                  </a:extLst>
                </a:gridCol>
                <a:gridCol w="2472849">
                  <a:extLst>
                    <a:ext uri="{9D8B030D-6E8A-4147-A177-3AD203B41FA5}">
                      <a16:colId xmlns:a16="http://schemas.microsoft.com/office/drawing/2014/main" val="20002"/>
                    </a:ext>
                  </a:extLst>
                </a:gridCol>
              </a:tblGrid>
              <a:tr h="213389">
                <a:tc>
                  <a:txBody>
                    <a:bodyPr/>
                    <a:lstStyle/>
                    <a:p>
                      <a:pPr indent="127000" algn="just">
                        <a:spcAft>
                          <a:spcPts val="0"/>
                        </a:spcAft>
                      </a:pPr>
                      <a:r>
                        <a:rPr lang="zh-CN" sz="1200" kern="1000">
                          <a:effectLst/>
                          <a:latin typeface="+mj-ea"/>
                          <a:ea typeface="+mj-ea"/>
                        </a:rPr>
                        <a:t>配置名称</a:t>
                      </a:r>
                    </a:p>
                  </a:txBody>
                  <a:tcPr marL="68580" marR="68580" marT="0" marB="0"/>
                </a:tc>
                <a:tc>
                  <a:txBody>
                    <a:bodyPr/>
                    <a:lstStyle/>
                    <a:p>
                      <a:pPr indent="127000" algn="just">
                        <a:spcAft>
                          <a:spcPts val="0"/>
                        </a:spcAft>
                      </a:pPr>
                      <a:r>
                        <a:rPr lang="zh-CN" sz="1200" kern="1000">
                          <a:effectLst/>
                          <a:latin typeface="+mj-ea"/>
                          <a:ea typeface="+mj-ea"/>
                        </a:rPr>
                        <a:t>含义</a:t>
                      </a:r>
                    </a:p>
                  </a:txBody>
                  <a:tcPr marL="68580" marR="68580" marT="0" marB="0"/>
                </a:tc>
                <a:tc>
                  <a:txBody>
                    <a:bodyPr/>
                    <a:lstStyle/>
                    <a:p>
                      <a:pPr indent="127000" algn="just">
                        <a:spcAft>
                          <a:spcPts val="0"/>
                        </a:spcAft>
                      </a:pPr>
                      <a:r>
                        <a:rPr lang="zh-CN" sz="1200" kern="1000">
                          <a:effectLst/>
                          <a:latin typeface="+mj-ea"/>
                          <a:ea typeface="+mj-ea"/>
                        </a:rPr>
                        <a:t>简介</a:t>
                      </a:r>
                    </a:p>
                  </a:txBody>
                  <a:tcPr marL="68580" marR="68580" marT="0" marB="0"/>
                </a:tc>
                <a:extLst>
                  <a:ext uri="{0D108BD9-81ED-4DB2-BD59-A6C34878D82A}">
                    <a16:rowId xmlns:a16="http://schemas.microsoft.com/office/drawing/2014/main" val="10000"/>
                  </a:ext>
                </a:extLst>
              </a:tr>
              <a:tr h="213389">
                <a:tc>
                  <a:txBody>
                    <a:bodyPr/>
                    <a:lstStyle/>
                    <a:p>
                      <a:pPr indent="127000" algn="just">
                        <a:spcAft>
                          <a:spcPts val="0"/>
                        </a:spcAft>
                      </a:pPr>
                      <a:r>
                        <a:rPr lang="en-US" sz="1200" kern="1000">
                          <a:effectLst/>
                          <a:latin typeface="+mj-ea"/>
                          <a:ea typeface="+mj-ea"/>
                        </a:rPr>
                        <a:t>configuration</a:t>
                      </a:r>
                      <a:endParaRPr lang="zh-CN" sz="1200" kern="1000">
                        <a:effectLst/>
                        <a:latin typeface="+mj-ea"/>
                        <a:ea typeface="+mj-ea"/>
                      </a:endParaRPr>
                    </a:p>
                  </a:txBody>
                  <a:tcPr marL="68580" marR="68580" marT="0" marB="0"/>
                </a:tc>
                <a:tc>
                  <a:txBody>
                    <a:bodyPr/>
                    <a:lstStyle/>
                    <a:p>
                      <a:pPr indent="127000" algn="just">
                        <a:spcAft>
                          <a:spcPts val="0"/>
                        </a:spcAft>
                      </a:pPr>
                      <a:r>
                        <a:rPr lang="zh-CN" sz="1200" kern="1000">
                          <a:effectLst/>
                          <a:latin typeface="+mj-ea"/>
                          <a:ea typeface="+mj-ea"/>
                        </a:rPr>
                        <a:t>包括所有配置标签</a:t>
                      </a:r>
                    </a:p>
                  </a:txBody>
                  <a:tcPr marL="68580" marR="68580" marT="0" marB="0"/>
                </a:tc>
                <a:tc>
                  <a:txBody>
                    <a:bodyPr/>
                    <a:lstStyle/>
                    <a:p>
                      <a:pPr indent="127000" algn="just">
                        <a:spcAft>
                          <a:spcPts val="0"/>
                        </a:spcAft>
                      </a:pPr>
                      <a:r>
                        <a:rPr lang="zh-CN" sz="1200" kern="1000">
                          <a:effectLst/>
                          <a:latin typeface="+mj-ea"/>
                          <a:ea typeface="+mj-ea"/>
                        </a:rPr>
                        <a:t>整个配置文件的顶级标签</a:t>
                      </a:r>
                    </a:p>
                  </a:txBody>
                  <a:tcPr marL="68580" marR="68580" marT="0" marB="0"/>
                </a:tc>
                <a:extLst>
                  <a:ext uri="{0D108BD9-81ED-4DB2-BD59-A6C34878D82A}">
                    <a16:rowId xmlns:a16="http://schemas.microsoft.com/office/drawing/2014/main" val="10001"/>
                  </a:ext>
                </a:extLst>
              </a:tr>
              <a:tr h="853555">
                <a:tc>
                  <a:txBody>
                    <a:bodyPr/>
                    <a:lstStyle/>
                    <a:p>
                      <a:pPr indent="127000" algn="just">
                        <a:spcAft>
                          <a:spcPts val="0"/>
                        </a:spcAft>
                      </a:pPr>
                      <a:r>
                        <a:rPr lang="en-US" sz="1200" kern="1000">
                          <a:effectLst/>
                          <a:latin typeface="+mj-ea"/>
                          <a:ea typeface="+mj-ea"/>
                        </a:rPr>
                        <a:t>properties</a:t>
                      </a:r>
                      <a:endParaRPr lang="zh-CN" sz="1200" kern="1000">
                        <a:effectLst/>
                        <a:latin typeface="+mj-ea"/>
                        <a:ea typeface="+mj-ea"/>
                      </a:endParaRPr>
                    </a:p>
                  </a:txBody>
                  <a:tcPr marL="68580" marR="68580" marT="0" marB="0"/>
                </a:tc>
                <a:tc>
                  <a:txBody>
                    <a:bodyPr/>
                    <a:lstStyle/>
                    <a:p>
                      <a:pPr indent="127000" algn="just">
                        <a:spcAft>
                          <a:spcPts val="0"/>
                        </a:spcAft>
                      </a:pPr>
                      <a:r>
                        <a:rPr lang="zh-CN" sz="1200" kern="1000">
                          <a:effectLst/>
                          <a:latin typeface="+mj-ea"/>
                          <a:ea typeface="+mj-ea"/>
                        </a:rPr>
                        <a:t>属性</a:t>
                      </a:r>
                    </a:p>
                  </a:txBody>
                  <a:tcPr marL="68580" marR="68580" marT="0" marB="0"/>
                </a:tc>
                <a:tc>
                  <a:txBody>
                    <a:bodyPr/>
                    <a:lstStyle/>
                    <a:p>
                      <a:pPr indent="127000" algn="just">
                        <a:spcAft>
                          <a:spcPts val="0"/>
                        </a:spcAft>
                      </a:pPr>
                      <a:r>
                        <a:rPr lang="zh-CN" sz="1200" kern="1000">
                          <a:effectLst/>
                          <a:latin typeface="+mj-ea"/>
                          <a:ea typeface="+mj-ea"/>
                        </a:rPr>
                        <a:t>可以引入外部配置的属性，也可以自己配置。该配置标签所在的同一配置文件中的其他配置均可引用此配置中的属性</a:t>
                      </a:r>
                    </a:p>
                  </a:txBody>
                  <a:tcPr marL="68580" marR="68580" marT="0" marB="0"/>
                </a:tc>
                <a:extLst>
                  <a:ext uri="{0D108BD9-81ED-4DB2-BD59-A6C34878D82A}">
                    <a16:rowId xmlns:a16="http://schemas.microsoft.com/office/drawing/2014/main" val="10002"/>
                  </a:ext>
                </a:extLst>
              </a:tr>
              <a:tr h="1280333">
                <a:tc>
                  <a:txBody>
                    <a:bodyPr/>
                    <a:lstStyle/>
                    <a:p>
                      <a:pPr indent="127000" algn="just">
                        <a:spcAft>
                          <a:spcPts val="0"/>
                        </a:spcAft>
                      </a:pPr>
                      <a:r>
                        <a:rPr lang="en-US" sz="1200" kern="1000">
                          <a:effectLst/>
                          <a:latin typeface="+mj-ea"/>
                          <a:ea typeface="+mj-ea"/>
                        </a:rPr>
                        <a:t>setting</a:t>
                      </a:r>
                      <a:endParaRPr lang="zh-CN" sz="1200" kern="1000">
                        <a:effectLst/>
                        <a:latin typeface="+mj-ea"/>
                        <a:ea typeface="+mj-ea"/>
                      </a:endParaRPr>
                    </a:p>
                  </a:txBody>
                  <a:tcPr marL="68580" marR="68580" marT="0" marB="0"/>
                </a:tc>
                <a:tc>
                  <a:txBody>
                    <a:bodyPr/>
                    <a:lstStyle/>
                    <a:p>
                      <a:pPr indent="127000" algn="just">
                        <a:spcAft>
                          <a:spcPts val="0"/>
                        </a:spcAft>
                      </a:pPr>
                      <a:r>
                        <a:rPr lang="zh-CN" sz="1200" kern="1000">
                          <a:effectLst/>
                          <a:latin typeface="+mj-ea"/>
                          <a:ea typeface="+mj-ea"/>
                        </a:rPr>
                        <a:t>全局配置参数</a:t>
                      </a:r>
                    </a:p>
                  </a:txBody>
                  <a:tcPr marL="68580" marR="68580" marT="0" marB="0"/>
                </a:tc>
                <a:tc>
                  <a:txBody>
                    <a:bodyPr/>
                    <a:lstStyle/>
                    <a:p>
                      <a:pPr indent="127000" algn="just">
                        <a:spcAft>
                          <a:spcPts val="0"/>
                        </a:spcAft>
                      </a:pPr>
                      <a:r>
                        <a:rPr lang="en-US" sz="1200" kern="1000">
                          <a:effectLst/>
                          <a:latin typeface="+mj-ea"/>
                          <a:ea typeface="+mj-ea"/>
                        </a:rPr>
                        <a:t>MyBatis</a:t>
                      </a:r>
                      <a:r>
                        <a:rPr lang="zh-CN" sz="1200" kern="1000">
                          <a:effectLst/>
                          <a:latin typeface="+mj-ea"/>
                          <a:ea typeface="+mj-ea"/>
                        </a:rPr>
                        <a:t>极为重要的标签，它可以改变一些运行时行为的信息，例如设置缓存、延迟加载、错误处理等。并且还可以设置最大并发请求、最大并发事务以及是否启用命名空间等</a:t>
                      </a:r>
                    </a:p>
                  </a:txBody>
                  <a:tcPr marL="68580" marR="68580" marT="0" marB="0"/>
                </a:tc>
                <a:extLst>
                  <a:ext uri="{0D108BD9-81ED-4DB2-BD59-A6C34878D82A}">
                    <a16:rowId xmlns:a16="http://schemas.microsoft.com/office/drawing/2014/main" val="10003"/>
                  </a:ext>
                </a:extLst>
              </a:tr>
              <a:tr h="426778">
                <a:tc>
                  <a:txBody>
                    <a:bodyPr/>
                    <a:lstStyle/>
                    <a:p>
                      <a:pPr indent="127000" algn="just">
                        <a:spcAft>
                          <a:spcPts val="0"/>
                        </a:spcAft>
                      </a:pPr>
                      <a:r>
                        <a:rPr lang="en-US" sz="1200" kern="1000">
                          <a:effectLst/>
                          <a:latin typeface="+mj-ea"/>
                          <a:ea typeface="+mj-ea"/>
                        </a:rPr>
                        <a:t>typeAliases</a:t>
                      </a:r>
                      <a:endParaRPr lang="zh-CN" sz="1200" kern="1000">
                        <a:effectLst/>
                        <a:latin typeface="+mj-ea"/>
                        <a:ea typeface="+mj-ea"/>
                      </a:endParaRPr>
                    </a:p>
                  </a:txBody>
                  <a:tcPr marL="68580" marR="68580" marT="0" marB="0"/>
                </a:tc>
                <a:tc>
                  <a:txBody>
                    <a:bodyPr/>
                    <a:lstStyle/>
                    <a:p>
                      <a:pPr indent="127000" algn="just">
                        <a:spcAft>
                          <a:spcPts val="0"/>
                        </a:spcAft>
                      </a:pPr>
                      <a:r>
                        <a:rPr lang="zh-CN" sz="1200" kern="1000">
                          <a:effectLst/>
                          <a:latin typeface="+mj-ea"/>
                          <a:ea typeface="+mj-ea"/>
                        </a:rPr>
                        <a:t>类型别名</a:t>
                      </a:r>
                    </a:p>
                  </a:txBody>
                  <a:tcPr marL="68580" marR="68580" marT="0" marB="0"/>
                </a:tc>
                <a:tc>
                  <a:txBody>
                    <a:bodyPr/>
                    <a:lstStyle/>
                    <a:p>
                      <a:pPr indent="127000" algn="just">
                        <a:spcAft>
                          <a:spcPts val="0"/>
                        </a:spcAft>
                      </a:pPr>
                      <a:r>
                        <a:rPr lang="zh-CN" sz="1200" kern="1000">
                          <a:effectLst/>
                          <a:latin typeface="+mj-ea"/>
                          <a:ea typeface="+mj-ea"/>
                        </a:rPr>
                        <a:t>设置别名来代替</a:t>
                      </a:r>
                      <a:r>
                        <a:rPr lang="en-US" sz="1200" kern="1000">
                          <a:effectLst/>
                          <a:latin typeface="+mj-ea"/>
                          <a:ea typeface="+mj-ea"/>
                        </a:rPr>
                        <a:t>Java</a:t>
                      </a:r>
                      <a:r>
                        <a:rPr lang="zh-CN" sz="1200" kern="1000">
                          <a:effectLst/>
                          <a:latin typeface="+mj-ea"/>
                          <a:ea typeface="+mj-ea"/>
                        </a:rPr>
                        <a:t>的全类名</a:t>
                      </a:r>
                      <a:r>
                        <a:rPr lang="en-US" sz="1200" kern="1000">
                          <a:effectLst/>
                          <a:latin typeface="+mj-ea"/>
                          <a:ea typeface="+mj-ea"/>
                        </a:rPr>
                        <a:t>(java.lang.int)</a:t>
                      </a:r>
                      <a:r>
                        <a:rPr lang="zh-CN" sz="1200" kern="1000">
                          <a:effectLst/>
                          <a:latin typeface="+mj-ea"/>
                          <a:ea typeface="+mj-ea"/>
                        </a:rPr>
                        <a:t>变为</a:t>
                      </a:r>
                      <a:r>
                        <a:rPr lang="en-US" sz="1200" kern="1000">
                          <a:effectLst/>
                          <a:latin typeface="+mj-ea"/>
                          <a:ea typeface="+mj-ea"/>
                        </a:rPr>
                        <a:t>int</a:t>
                      </a:r>
                      <a:r>
                        <a:rPr lang="zh-CN" sz="1200" kern="1000">
                          <a:effectLst/>
                          <a:latin typeface="+mj-ea"/>
                          <a:ea typeface="+mj-ea"/>
                        </a:rPr>
                        <a:t>。</a:t>
                      </a:r>
                    </a:p>
                  </a:txBody>
                  <a:tcPr marL="68580" marR="68580" marT="0" marB="0"/>
                </a:tc>
                <a:extLst>
                  <a:ext uri="{0D108BD9-81ED-4DB2-BD59-A6C34878D82A}">
                    <a16:rowId xmlns:a16="http://schemas.microsoft.com/office/drawing/2014/main" val="10004"/>
                  </a:ext>
                </a:extLst>
              </a:tr>
              <a:tr h="640166">
                <a:tc>
                  <a:txBody>
                    <a:bodyPr/>
                    <a:lstStyle/>
                    <a:p>
                      <a:pPr indent="127000" algn="just">
                        <a:spcAft>
                          <a:spcPts val="0"/>
                        </a:spcAft>
                      </a:pPr>
                      <a:r>
                        <a:rPr lang="en-US" sz="1200" kern="1000">
                          <a:effectLst/>
                          <a:latin typeface="+mj-ea"/>
                          <a:ea typeface="+mj-ea"/>
                        </a:rPr>
                        <a:t>typeHandlers</a:t>
                      </a:r>
                      <a:endParaRPr lang="zh-CN" sz="1200" kern="1000">
                        <a:effectLst/>
                        <a:latin typeface="+mj-ea"/>
                        <a:ea typeface="+mj-ea"/>
                      </a:endParaRPr>
                    </a:p>
                  </a:txBody>
                  <a:tcPr marL="68580" marR="68580" marT="0" marB="0"/>
                </a:tc>
                <a:tc>
                  <a:txBody>
                    <a:bodyPr/>
                    <a:lstStyle/>
                    <a:p>
                      <a:pPr indent="127000" algn="just">
                        <a:spcAft>
                          <a:spcPts val="0"/>
                        </a:spcAft>
                      </a:pPr>
                      <a:r>
                        <a:rPr lang="zh-CN" sz="1200" kern="1000">
                          <a:effectLst/>
                          <a:latin typeface="+mj-ea"/>
                          <a:ea typeface="+mj-ea"/>
                        </a:rPr>
                        <a:t>类型处理器</a:t>
                      </a:r>
                    </a:p>
                  </a:txBody>
                  <a:tcPr marL="68580" marR="68580" marT="0" marB="0"/>
                </a:tc>
                <a:tc>
                  <a:txBody>
                    <a:bodyPr/>
                    <a:lstStyle/>
                    <a:p>
                      <a:pPr indent="127000" algn="just">
                        <a:spcAft>
                          <a:spcPts val="0"/>
                        </a:spcAft>
                      </a:pPr>
                      <a:r>
                        <a:rPr lang="zh-CN" sz="1200" kern="1000" dirty="0">
                          <a:effectLst/>
                          <a:latin typeface="+mj-ea"/>
                          <a:ea typeface="+mj-ea"/>
                        </a:rPr>
                        <a:t>将</a:t>
                      </a:r>
                      <a:r>
                        <a:rPr lang="en-US" sz="1200" kern="1000" dirty="0">
                          <a:effectLst/>
                          <a:latin typeface="+mj-ea"/>
                          <a:ea typeface="+mj-ea"/>
                        </a:rPr>
                        <a:t>SQL</a:t>
                      </a:r>
                      <a:r>
                        <a:rPr lang="zh-CN" sz="1200" kern="1000" dirty="0">
                          <a:effectLst/>
                          <a:latin typeface="+mj-ea"/>
                          <a:ea typeface="+mj-ea"/>
                        </a:rPr>
                        <a:t>中返回的数据库类型转换为相应的</a:t>
                      </a:r>
                      <a:r>
                        <a:rPr lang="en-US" sz="1200" kern="1000" dirty="0">
                          <a:effectLst/>
                          <a:latin typeface="+mj-ea"/>
                          <a:ea typeface="+mj-ea"/>
                        </a:rPr>
                        <a:t>Java</a:t>
                      </a:r>
                      <a:r>
                        <a:rPr lang="zh-CN" sz="1200" kern="1000" dirty="0">
                          <a:effectLst/>
                          <a:latin typeface="+mj-ea"/>
                          <a:ea typeface="+mj-ea"/>
                        </a:rPr>
                        <a:t>类型处理器配置</a:t>
                      </a: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7" name="Rectangle 9"/>
          <p:cNvSpPr txBox="1">
            <a:spLocks noChangeArrowheads="1"/>
          </p:cNvSpPr>
          <p:nvPr/>
        </p:nvSpPr>
        <p:spPr bwMode="auto">
          <a:xfrm>
            <a:off x="821279" y="611982"/>
            <a:ext cx="760837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en-US" altLang="zh-CN" sz="2700" dirty="0" err="1">
                <a:solidFill>
                  <a:srgbClr val="FF6600"/>
                </a:solidFill>
                <a:latin typeface="Arial" charset="0"/>
                <a:ea typeface="隶书" pitchFamily="49" charset="-122"/>
              </a:rPr>
              <a:t>SqlMapConfig</a:t>
            </a:r>
            <a:r>
              <a:rPr lang="zh-CN" altLang="en-US" sz="2700" dirty="0">
                <a:solidFill>
                  <a:srgbClr val="FF6600"/>
                </a:solidFill>
                <a:latin typeface="Arial" charset="0"/>
                <a:ea typeface="隶书" pitchFamily="49" charset="-122"/>
              </a:rPr>
              <a:t>配置文件</a:t>
            </a:r>
          </a:p>
        </p:txBody>
      </p:sp>
      <p:graphicFrame>
        <p:nvGraphicFramePr>
          <p:cNvPr id="3" name="表格 2"/>
          <p:cNvGraphicFramePr>
            <a:graphicFrameLocks noGrp="1"/>
          </p:cNvGraphicFramePr>
          <p:nvPr>
            <p:extLst>
              <p:ext uri="{D42A27DB-BD31-4B8C-83A1-F6EECF244321}">
                <p14:modId xmlns:p14="http://schemas.microsoft.com/office/powerpoint/2010/main" val="2706340254"/>
              </p:ext>
            </p:extLst>
          </p:nvPr>
        </p:nvGraphicFramePr>
        <p:xfrm>
          <a:off x="179511" y="1239521"/>
          <a:ext cx="8784978" cy="3684737"/>
        </p:xfrm>
        <a:graphic>
          <a:graphicData uri="http://schemas.openxmlformats.org/drawingml/2006/table">
            <a:tbl>
              <a:tblPr firstRow="1" firstCol="1" bandRow="1">
                <a:tableStyleId>{5C22544A-7EE6-4342-B048-85BDC9FD1C3A}</a:tableStyleId>
              </a:tblPr>
              <a:tblGrid>
                <a:gridCol w="2927986">
                  <a:extLst>
                    <a:ext uri="{9D8B030D-6E8A-4147-A177-3AD203B41FA5}">
                      <a16:colId xmlns:a16="http://schemas.microsoft.com/office/drawing/2014/main" val="20000"/>
                    </a:ext>
                  </a:extLst>
                </a:gridCol>
                <a:gridCol w="2927986">
                  <a:extLst>
                    <a:ext uri="{9D8B030D-6E8A-4147-A177-3AD203B41FA5}">
                      <a16:colId xmlns:a16="http://schemas.microsoft.com/office/drawing/2014/main" val="20001"/>
                    </a:ext>
                  </a:extLst>
                </a:gridCol>
                <a:gridCol w="2929006">
                  <a:extLst>
                    <a:ext uri="{9D8B030D-6E8A-4147-A177-3AD203B41FA5}">
                      <a16:colId xmlns:a16="http://schemas.microsoft.com/office/drawing/2014/main" val="20002"/>
                    </a:ext>
                  </a:extLst>
                </a:gridCol>
              </a:tblGrid>
              <a:tr h="184818">
                <a:tc>
                  <a:txBody>
                    <a:bodyPr/>
                    <a:lstStyle/>
                    <a:p>
                      <a:pPr indent="127000" algn="just">
                        <a:spcAft>
                          <a:spcPts val="0"/>
                        </a:spcAft>
                      </a:pPr>
                      <a:r>
                        <a:rPr lang="zh-CN" sz="1200" kern="1000" dirty="0">
                          <a:effectLst/>
                          <a:latin typeface="+mj-ea"/>
                          <a:ea typeface="+mj-ea"/>
                        </a:rPr>
                        <a:t>配置名称</a:t>
                      </a:r>
                    </a:p>
                  </a:txBody>
                  <a:tcPr marL="68580" marR="68580" marT="0" marB="0"/>
                </a:tc>
                <a:tc>
                  <a:txBody>
                    <a:bodyPr/>
                    <a:lstStyle/>
                    <a:p>
                      <a:pPr indent="127000" algn="just">
                        <a:spcAft>
                          <a:spcPts val="0"/>
                        </a:spcAft>
                      </a:pPr>
                      <a:r>
                        <a:rPr lang="zh-CN" sz="1200" kern="1000">
                          <a:effectLst/>
                          <a:latin typeface="+mj-ea"/>
                          <a:ea typeface="+mj-ea"/>
                        </a:rPr>
                        <a:t>含义</a:t>
                      </a:r>
                    </a:p>
                  </a:txBody>
                  <a:tcPr marL="68580" marR="68580" marT="0" marB="0"/>
                </a:tc>
                <a:tc>
                  <a:txBody>
                    <a:bodyPr/>
                    <a:lstStyle/>
                    <a:p>
                      <a:pPr indent="127000" algn="just">
                        <a:spcAft>
                          <a:spcPts val="0"/>
                        </a:spcAft>
                      </a:pPr>
                      <a:r>
                        <a:rPr lang="zh-CN" sz="1200" kern="1000">
                          <a:effectLst/>
                          <a:latin typeface="+mj-ea"/>
                          <a:ea typeface="+mj-ea"/>
                        </a:rPr>
                        <a:t>简介</a:t>
                      </a:r>
                    </a:p>
                  </a:txBody>
                  <a:tcPr marL="68580" marR="68580" marT="0" marB="0"/>
                </a:tc>
                <a:extLst>
                  <a:ext uri="{0D108BD9-81ED-4DB2-BD59-A6C34878D82A}">
                    <a16:rowId xmlns:a16="http://schemas.microsoft.com/office/drawing/2014/main" val="10000"/>
                  </a:ext>
                </a:extLst>
              </a:tr>
              <a:tr h="524515">
                <a:tc>
                  <a:txBody>
                    <a:bodyPr/>
                    <a:lstStyle/>
                    <a:p>
                      <a:pPr indent="127000" algn="just">
                        <a:spcAft>
                          <a:spcPts val="0"/>
                        </a:spcAft>
                      </a:pPr>
                      <a:r>
                        <a:rPr lang="en-US" sz="1200" kern="1000" dirty="0">
                          <a:effectLst/>
                          <a:latin typeface="Times New Roman"/>
                          <a:ea typeface="方正书宋简体"/>
                        </a:rPr>
                        <a:t>environments</a:t>
                      </a:r>
                      <a:endParaRPr lang="zh-CN" sz="1200" kern="1000" dirty="0">
                        <a:effectLst/>
                        <a:latin typeface="Times New Roman"/>
                        <a:ea typeface="方正书宋简体"/>
                      </a:endParaRPr>
                    </a:p>
                  </a:txBody>
                  <a:tcPr marL="68580" marR="68580" marT="0" marB="0"/>
                </a:tc>
                <a:tc>
                  <a:txBody>
                    <a:bodyPr/>
                    <a:lstStyle/>
                    <a:p>
                      <a:pPr indent="127000" algn="just">
                        <a:spcAft>
                          <a:spcPts val="0"/>
                        </a:spcAft>
                      </a:pPr>
                      <a:r>
                        <a:rPr lang="zh-CN" sz="1200" kern="1000">
                          <a:effectLst/>
                          <a:latin typeface="Times New Roman"/>
                          <a:ea typeface="方正书宋简体"/>
                        </a:rPr>
                        <a:t>环境集合属性</a:t>
                      </a:r>
                    </a:p>
                  </a:txBody>
                  <a:tcPr marL="68580" marR="68580" marT="0" marB="0"/>
                </a:tc>
                <a:tc>
                  <a:txBody>
                    <a:bodyPr/>
                    <a:lstStyle/>
                    <a:p>
                      <a:pPr indent="127000" algn="just">
                        <a:spcAft>
                          <a:spcPts val="0"/>
                        </a:spcAft>
                      </a:pPr>
                      <a:r>
                        <a:rPr lang="zh-CN" sz="1200" kern="1000">
                          <a:effectLst/>
                          <a:latin typeface="Times New Roman"/>
                          <a:ea typeface="方正书宋简体"/>
                        </a:rPr>
                        <a:t>配置数据库信息的集合，它下面可以有很多个</a:t>
                      </a:r>
                      <a:r>
                        <a:rPr lang="en-US" sz="1200" kern="1000">
                          <a:effectLst/>
                          <a:latin typeface="Times New Roman"/>
                          <a:ea typeface="方正书宋简体"/>
                        </a:rPr>
                        <a:t>environment</a:t>
                      </a:r>
                      <a:r>
                        <a:rPr lang="zh-CN" sz="1200" kern="1000">
                          <a:effectLst/>
                          <a:latin typeface="Times New Roman"/>
                          <a:ea typeface="方正书宋简体"/>
                        </a:rPr>
                        <a:t>，一个</a:t>
                      </a:r>
                      <a:r>
                        <a:rPr lang="en-US" sz="1200" kern="1000">
                          <a:effectLst/>
                          <a:latin typeface="Times New Roman"/>
                          <a:ea typeface="方正书宋简体"/>
                        </a:rPr>
                        <a:t>environment</a:t>
                      </a:r>
                      <a:r>
                        <a:rPr lang="zh-CN" sz="1200" kern="1000">
                          <a:effectLst/>
                          <a:latin typeface="Times New Roman"/>
                          <a:ea typeface="方正书宋简体"/>
                        </a:rPr>
                        <a:t>代表一个数据库配置。</a:t>
                      </a:r>
                    </a:p>
                  </a:txBody>
                  <a:tcPr marL="68580" marR="68580" marT="0" marB="0"/>
                </a:tc>
                <a:extLst>
                  <a:ext uri="{0D108BD9-81ED-4DB2-BD59-A6C34878D82A}">
                    <a16:rowId xmlns:a16="http://schemas.microsoft.com/office/drawing/2014/main" val="10001"/>
                  </a:ext>
                </a:extLst>
              </a:tr>
              <a:tr h="739274">
                <a:tc>
                  <a:txBody>
                    <a:bodyPr/>
                    <a:lstStyle/>
                    <a:p>
                      <a:pPr indent="127000" algn="just">
                        <a:spcAft>
                          <a:spcPts val="0"/>
                        </a:spcAft>
                      </a:pPr>
                      <a:r>
                        <a:rPr lang="en-US" sz="1200" kern="1000">
                          <a:effectLst/>
                          <a:latin typeface="Times New Roman"/>
                          <a:ea typeface="方正书宋简体"/>
                        </a:rPr>
                        <a:t>environment</a:t>
                      </a:r>
                      <a:endParaRPr lang="zh-CN" sz="1200" kern="1000">
                        <a:effectLst/>
                        <a:latin typeface="Times New Roman"/>
                        <a:ea typeface="方正书宋简体"/>
                      </a:endParaRPr>
                    </a:p>
                  </a:txBody>
                  <a:tcPr marL="68580" marR="68580" marT="0" marB="0"/>
                </a:tc>
                <a:tc>
                  <a:txBody>
                    <a:bodyPr/>
                    <a:lstStyle/>
                    <a:p>
                      <a:pPr indent="127000" algn="just">
                        <a:spcAft>
                          <a:spcPts val="0"/>
                        </a:spcAft>
                      </a:pPr>
                      <a:r>
                        <a:rPr lang="zh-CN" sz="1200" kern="1000">
                          <a:effectLst/>
                          <a:latin typeface="Times New Roman"/>
                          <a:ea typeface="方正书宋简体"/>
                        </a:rPr>
                        <a:t>环境子属性</a:t>
                      </a:r>
                    </a:p>
                  </a:txBody>
                  <a:tcPr marL="68580" marR="68580" marT="0" marB="0"/>
                </a:tc>
                <a:tc>
                  <a:txBody>
                    <a:bodyPr/>
                    <a:lstStyle/>
                    <a:p>
                      <a:pPr indent="127000" algn="just">
                        <a:spcAft>
                          <a:spcPts val="0"/>
                        </a:spcAft>
                      </a:pPr>
                      <a:r>
                        <a:rPr lang="zh-CN" sz="1200" kern="1000">
                          <a:effectLst/>
                          <a:latin typeface="Times New Roman"/>
                          <a:ea typeface="方正书宋简体"/>
                        </a:rPr>
                        <a:t>数据库环境配置的详细配置</a:t>
                      </a:r>
                    </a:p>
                  </a:txBody>
                  <a:tcPr marL="68580" marR="68580" marT="0" marB="0"/>
                </a:tc>
                <a:extLst>
                  <a:ext uri="{0D108BD9-81ED-4DB2-BD59-A6C34878D82A}">
                    <a16:rowId xmlns:a16="http://schemas.microsoft.com/office/drawing/2014/main" val="10002"/>
                  </a:ext>
                </a:extLst>
              </a:tr>
              <a:tr h="1108911">
                <a:tc>
                  <a:txBody>
                    <a:bodyPr/>
                    <a:lstStyle/>
                    <a:p>
                      <a:pPr indent="127000" algn="just">
                        <a:spcAft>
                          <a:spcPts val="0"/>
                        </a:spcAft>
                      </a:pPr>
                      <a:r>
                        <a:rPr lang="en-US" sz="1200" kern="1000">
                          <a:effectLst/>
                          <a:latin typeface="Times New Roman"/>
                          <a:ea typeface="方正书宋简体"/>
                        </a:rPr>
                        <a:t>transactionManager</a:t>
                      </a:r>
                      <a:endParaRPr lang="zh-CN" sz="1200" kern="1000">
                        <a:effectLst/>
                        <a:latin typeface="Times New Roman"/>
                        <a:ea typeface="方正书宋简体"/>
                      </a:endParaRPr>
                    </a:p>
                  </a:txBody>
                  <a:tcPr marL="68580" marR="68580" marT="0" marB="0"/>
                </a:tc>
                <a:tc>
                  <a:txBody>
                    <a:bodyPr/>
                    <a:lstStyle/>
                    <a:p>
                      <a:pPr indent="127000" algn="just">
                        <a:spcAft>
                          <a:spcPts val="0"/>
                        </a:spcAft>
                      </a:pPr>
                      <a:r>
                        <a:rPr lang="zh-CN" sz="1200" kern="1000" dirty="0">
                          <a:effectLst/>
                          <a:latin typeface="Times New Roman"/>
                          <a:ea typeface="方正书宋简体"/>
                        </a:rPr>
                        <a:t>事务管理</a:t>
                      </a:r>
                    </a:p>
                  </a:txBody>
                  <a:tcPr marL="68580" marR="68580" marT="0" marB="0"/>
                </a:tc>
                <a:tc>
                  <a:txBody>
                    <a:bodyPr/>
                    <a:lstStyle/>
                    <a:p>
                      <a:pPr indent="127000" algn="just">
                        <a:spcAft>
                          <a:spcPts val="0"/>
                        </a:spcAft>
                      </a:pPr>
                      <a:r>
                        <a:rPr lang="zh-CN" sz="1200" kern="1000">
                          <a:effectLst/>
                          <a:latin typeface="Times New Roman"/>
                          <a:ea typeface="方正书宋简体"/>
                        </a:rPr>
                        <a:t>指定</a:t>
                      </a:r>
                      <a:r>
                        <a:rPr lang="en-US" sz="1200" kern="1000">
                          <a:effectLst/>
                          <a:latin typeface="Times New Roman"/>
                          <a:ea typeface="方正书宋简体"/>
                        </a:rPr>
                        <a:t>MyBatis</a:t>
                      </a:r>
                      <a:r>
                        <a:rPr lang="zh-CN" sz="1200" kern="1000">
                          <a:effectLst/>
                          <a:latin typeface="Times New Roman"/>
                          <a:ea typeface="方正书宋简体"/>
                        </a:rPr>
                        <a:t>的事务管理器</a:t>
                      </a:r>
                    </a:p>
                  </a:txBody>
                  <a:tcPr marL="68580" marR="68580" marT="0" marB="0"/>
                </a:tc>
                <a:extLst>
                  <a:ext uri="{0D108BD9-81ED-4DB2-BD59-A6C34878D82A}">
                    <a16:rowId xmlns:a16="http://schemas.microsoft.com/office/drawing/2014/main" val="10003"/>
                  </a:ext>
                </a:extLst>
              </a:tr>
              <a:tr h="524515">
                <a:tc>
                  <a:txBody>
                    <a:bodyPr/>
                    <a:lstStyle/>
                    <a:p>
                      <a:pPr indent="127000" algn="just">
                        <a:spcAft>
                          <a:spcPts val="0"/>
                        </a:spcAft>
                      </a:pPr>
                      <a:r>
                        <a:rPr lang="en-US" sz="1200" kern="1000">
                          <a:effectLst/>
                          <a:latin typeface="Times New Roman"/>
                          <a:ea typeface="方正书宋简体"/>
                        </a:rPr>
                        <a:t>dataSource</a:t>
                      </a:r>
                      <a:endParaRPr lang="zh-CN" sz="1200" kern="1000">
                        <a:effectLst/>
                        <a:latin typeface="Times New Roman"/>
                        <a:ea typeface="方正书宋简体"/>
                      </a:endParaRPr>
                    </a:p>
                  </a:txBody>
                  <a:tcPr marL="68580" marR="68580" marT="0" marB="0"/>
                </a:tc>
                <a:tc>
                  <a:txBody>
                    <a:bodyPr/>
                    <a:lstStyle/>
                    <a:p>
                      <a:pPr indent="127000" algn="just">
                        <a:spcAft>
                          <a:spcPts val="0"/>
                        </a:spcAft>
                      </a:pPr>
                      <a:r>
                        <a:rPr lang="zh-CN" sz="1200" kern="1000">
                          <a:effectLst/>
                          <a:latin typeface="Times New Roman"/>
                          <a:ea typeface="方正书宋简体"/>
                        </a:rPr>
                        <a:t>数据源</a:t>
                      </a:r>
                    </a:p>
                  </a:txBody>
                  <a:tcPr marL="68580" marR="68580" marT="0" marB="0"/>
                </a:tc>
                <a:tc>
                  <a:txBody>
                    <a:bodyPr/>
                    <a:lstStyle/>
                    <a:p>
                      <a:pPr indent="127000" algn="just">
                        <a:spcAft>
                          <a:spcPts val="0"/>
                        </a:spcAft>
                      </a:pPr>
                      <a:r>
                        <a:rPr lang="zh-CN" sz="1200" kern="1000">
                          <a:effectLst/>
                          <a:latin typeface="Times New Roman"/>
                          <a:ea typeface="方正书宋简体"/>
                        </a:rPr>
                        <a:t>通过这个标签，可以配置链接数据库的一些信息</a:t>
                      </a:r>
                      <a:r>
                        <a:rPr lang="en-US" sz="1200" kern="1000">
                          <a:effectLst/>
                          <a:latin typeface="Times New Roman"/>
                          <a:ea typeface="方正书宋简体"/>
                        </a:rPr>
                        <a:t>:</a:t>
                      </a:r>
                      <a:r>
                        <a:rPr lang="zh-CN" sz="1200" kern="1000">
                          <a:effectLst/>
                          <a:latin typeface="Times New Roman"/>
                          <a:ea typeface="方正书宋简体"/>
                        </a:rPr>
                        <a:t>链接地址，驱动，用户名，密码等。</a:t>
                      </a:r>
                    </a:p>
                  </a:txBody>
                  <a:tcPr marL="68580" marR="68580" marT="0" marB="0"/>
                </a:tc>
                <a:extLst>
                  <a:ext uri="{0D108BD9-81ED-4DB2-BD59-A6C34878D82A}">
                    <a16:rowId xmlns:a16="http://schemas.microsoft.com/office/drawing/2014/main" val="10004"/>
                  </a:ext>
                </a:extLst>
              </a:tr>
              <a:tr h="554454">
                <a:tc>
                  <a:txBody>
                    <a:bodyPr/>
                    <a:lstStyle/>
                    <a:p>
                      <a:pPr indent="127000" algn="just">
                        <a:spcAft>
                          <a:spcPts val="0"/>
                        </a:spcAft>
                      </a:pPr>
                      <a:r>
                        <a:rPr lang="en-US" sz="1200" kern="1000">
                          <a:effectLst/>
                          <a:latin typeface="Times New Roman"/>
                          <a:ea typeface="方正书宋简体"/>
                        </a:rPr>
                        <a:t>mappers</a:t>
                      </a:r>
                      <a:endParaRPr lang="zh-CN" sz="1200" kern="1000">
                        <a:effectLst/>
                        <a:latin typeface="Times New Roman"/>
                        <a:ea typeface="方正书宋简体"/>
                      </a:endParaRPr>
                    </a:p>
                  </a:txBody>
                  <a:tcPr marL="68580" marR="68580" marT="0" marB="0"/>
                </a:tc>
                <a:tc>
                  <a:txBody>
                    <a:bodyPr/>
                    <a:lstStyle/>
                    <a:p>
                      <a:pPr indent="127000" algn="just">
                        <a:spcAft>
                          <a:spcPts val="0"/>
                        </a:spcAft>
                      </a:pPr>
                      <a:r>
                        <a:rPr lang="zh-CN" sz="1200" kern="1000">
                          <a:effectLst/>
                          <a:latin typeface="Times New Roman"/>
                          <a:ea typeface="方正书宋简体"/>
                        </a:rPr>
                        <a:t>映射器</a:t>
                      </a:r>
                    </a:p>
                  </a:txBody>
                  <a:tcPr marL="68580" marR="68580" marT="0" marB="0"/>
                </a:tc>
                <a:tc>
                  <a:txBody>
                    <a:bodyPr/>
                    <a:lstStyle/>
                    <a:p>
                      <a:pPr indent="127000" algn="just">
                        <a:spcAft>
                          <a:spcPts val="0"/>
                        </a:spcAft>
                      </a:pPr>
                      <a:r>
                        <a:rPr lang="zh-CN" sz="1200" kern="1000" dirty="0">
                          <a:effectLst/>
                          <a:latin typeface="Times New Roman"/>
                          <a:ea typeface="方正书宋简体"/>
                        </a:rPr>
                        <a:t>配置</a:t>
                      </a:r>
                      <a:r>
                        <a:rPr lang="en-US" sz="1200" kern="1000" dirty="0">
                          <a:effectLst/>
                          <a:latin typeface="Times New Roman"/>
                          <a:ea typeface="方正书宋简体"/>
                        </a:rPr>
                        <a:t>SQL</a:t>
                      </a:r>
                      <a:r>
                        <a:rPr lang="zh-CN" sz="1200" kern="1000" dirty="0">
                          <a:effectLst/>
                          <a:latin typeface="Times New Roman"/>
                          <a:ea typeface="方正书宋简体"/>
                        </a:rPr>
                        <a:t>映射文件的位置，告诉</a:t>
                      </a:r>
                      <a:r>
                        <a:rPr lang="en-US" sz="1200" kern="1000" dirty="0" err="1">
                          <a:effectLst/>
                          <a:latin typeface="Times New Roman"/>
                          <a:ea typeface="方正书宋简体"/>
                        </a:rPr>
                        <a:t>MyBatis</a:t>
                      </a:r>
                      <a:r>
                        <a:rPr lang="zh-CN" sz="1200" kern="1000" dirty="0">
                          <a:effectLst/>
                          <a:latin typeface="Times New Roman"/>
                          <a:ea typeface="方正书宋简体"/>
                        </a:rPr>
                        <a:t>去什么路径下找</a:t>
                      </a:r>
                      <a:r>
                        <a:rPr lang="en-US" sz="1200" kern="1000" dirty="0">
                          <a:effectLst/>
                          <a:latin typeface="Times New Roman"/>
                          <a:ea typeface="方正书宋简体"/>
                        </a:rPr>
                        <a:t>mapper</a:t>
                      </a:r>
                      <a:r>
                        <a:rPr lang="zh-CN" sz="1200" kern="1000" dirty="0">
                          <a:effectLst/>
                          <a:latin typeface="Times New Roman"/>
                          <a:ea typeface="方正书宋简体"/>
                        </a:rPr>
                        <a:t>映射文件</a:t>
                      </a: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455183114"/>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2000" b="-2000"/>
          </a:stretch>
        </a:blipFill>
        <a:effectLst/>
      </p:bgPr>
    </p:bg>
    <p:spTree>
      <p:nvGrpSpPr>
        <p:cNvPr id="1" name=""/>
        <p:cNvGrpSpPr/>
        <p:nvPr/>
      </p:nvGrpSpPr>
      <p:grpSpPr>
        <a:xfrm>
          <a:off x="0" y="0"/>
          <a:ext cx="0" cy="0"/>
          <a:chOff x="0" y="0"/>
          <a:chExt cx="0" cy="0"/>
        </a:xfrm>
      </p:grpSpPr>
      <p:pic>
        <p:nvPicPr>
          <p:cNvPr id="3074" name="Picture 13" descr="F:\工作\功夫系列课程\PPT模版\目录\橙色\目录-30.png"/>
          <p:cNvPicPr>
            <a:picLocks noChangeAspect="1" noChangeArrowheads="1"/>
          </p:cNvPicPr>
          <p:nvPr/>
        </p:nvPicPr>
        <p:blipFill>
          <a:blip r:embed="rId3" cstate="print"/>
          <a:srcRect/>
          <a:stretch>
            <a:fillRect/>
          </a:stretch>
        </p:blipFill>
        <p:spPr bwMode="auto">
          <a:xfrm>
            <a:off x="1907704" y="1285866"/>
            <a:ext cx="4752528" cy="649447"/>
          </a:xfrm>
          <a:prstGeom prst="rect">
            <a:avLst/>
          </a:prstGeom>
          <a:noFill/>
          <a:ln w="9525">
            <a:noFill/>
            <a:miter lim="800000"/>
            <a:headEnd/>
            <a:tailEnd/>
          </a:ln>
        </p:spPr>
      </p:pic>
      <p:sp>
        <p:nvSpPr>
          <p:cNvPr id="3075" name="Text Box 14"/>
          <p:cNvSpPr txBox="1">
            <a:spLocks noChangeArrowheads="1"/>
          </p:cNvSpPr>
          <p:nvPr/>
        </p:nvSpPr>
        <p:spPr bwMode="auto">
          <a:xfrm>
            <a:off x="2751162" y="1451805"/>
            <a:ext cx="2607071" cy="300082"/>
          </a:xfrm>
          <a:prstGeom prst="rect">
            <a:avLst/>
          </a:prstGeom>
          <a:noFill/>
          <a:ln w="9525">
            <a:noFill/>
            <a:miter lim="800000"/>
            <a:headEnd/>
            <a:tailEnd/>
          </a:ln>
          <a:effectLst/>
        </p:spPr>
        <p:txBody>
          <a:bodyPr wrap="square" lIns="68580" tIns="34290" rIns="68580" bIns="34290">
            <a:spAutoFit/>
          </a:bodyPr>
          <a:lstStyle/>
          <a:p>
            <a:pPr>
              <a:spcBef>
                <a:spcPct val="0"/>
              </a:spcBef>
            </a:pPr>
            <a:r>
              <a:rPr lang="en-US" altLang="zh-CN" sz="1500" b="1" dirty="0">
                <a:solidFill>
                  <a:schemeClr val="bg1"/>
                </a:solidFill>
                <a:latin typeface="Arial" charset="0"/>
              </a:rPr>
              <a:t>01	</a:t>
            </a:r>
            <a:r>
              <a:rPr lang="zh-CN" altLang="en-US" sz="1500" b="1" dirty="0">
                <a:solidFill>
                  <a:schemeClr val="bg1"/>
                </a:solidFill>
                <a:latin typeface="Arial" charset="0"/>
              </a:rPr>
              <a:t>初始</a:t>
            </a:r>
            <a:r>
              <a:rPr lang="en-US" altLang="zh-CN" sz="1500" b="1" dirty="0" err="1">
                <a:solidFill>
                  <a:schemeClr val="bg1"/>
                </a:solidFill>
                <a:latin typeface="Arial" charset="0"/>
              </a:rPr>
              <a:t>MyBatis</a:t>
            </a:r>
            <a:endParaRPr lang="zh-CN" altLang="en-US" sz="1500" b="1" dirty="0">
              <a:solidFill>
                <a:schemeClr val="bg1"/>
              </a:solidFill>
              <a:latin typeface="Arial" charset="0"/>
              <a:ea typeface="黑体" pitchFamily="49" charset="-122"/>
            </a:endParaRPr>
          </a:p>
        </p:txBody>
      </p:sp>
      <p:pic>
        <p:nvPicPr>
          <p:cNvPr id="9" name="Picture 13" descr="F:\工作\功夫系列课程\PPT模版\目录\橙色\目录-30.png"/>
          <p:cNvPicPr>
            <a:picLocks noChangeAspect="1" noChangeArrowheads="1"/>
          </p:cNvPicPr>
          <p:nvPr/>
        </p:nvPicPr>
        <p:blipFill>
          <a:blip r:embed="rId3" cstate="print"/>
          <a:srcRect/>
          <a:stretch>
            <a:fillRect/>
          </a:stretch>
        </p:blipFill>
        <p:spPr bwMode="auto">
          <a:xfrm>
            <a:off x="1907704" y="2093931"/>
            <a:ext cx="4752528" cy="649447"/>
          </a:xfrm>
          <a:prstGeom prst="rect">
            <a:avLst/>
          </a:prstGeom>
          <a:noFill/>
          <a:ln w="9525">
            <a:noFill/>
            <a:miter lim="800000"/>
            <a:headEnd/>
            <a:tailEnd/>
          </a:ln>
        </p:spPr>
      </p:pic>
      <p:sp>
        <p:nvSpPr>
          <p:cNvPr id="10" name="Text Box 14"/>
          <p:cNvSpPr txBox="1">
            <a:spLocks noChangeArrowheads="1"/>
          </p:cNvSpPr>
          <p:nvPr/>
        </p:nvSpPr>
        <p:spPr bwMode="auto">
          <a:xfrm>
            <a:off x="2751162" y="2259870"/>
            <a:ext cx="3035284" cy="300082"/>
          </a:xfrm>
          <a:prstGeom prst="rect">
            <a:avLst/>
          </a:prstGeom>
          <a:noFill/>
          <a:ln w="9525">
            <a:noFill/>
            <a:miter lim="800000"/>
            <a:headEnd/>
            <a:tailEnd/>
          </a:ln>
          <a:effectLst/>
        </p:spPr>
        <p:txBody>
          <a:bodyPr wrap="square" lIns="68580" tIns="34290" rIns="68580" bIns="34290">
            <a:spAutoFit/>
          </a:bodyPr>
          <a:lstStyle/>
          <a:p>
            <a:pPr>
              <a:spcBef>
                <a:spcPct val="0"/>
              </a:spcBef>
            </a:pPr>
            <a:r>
              <a:rPr lang="en-US" altLang="zh-CN" sz="1500" b="1" dirty="0">
                <a:solidFill>
                  <a:schemeClr val="bg1"/>
                </a:solidFill>
                <a:latin typeface="Arial" charset="0"/>
              </a:rPr>
              <a:t>02         </a:t>
            </a:r>
            <a:r>
              <a:rPr lang="zh-CN" altLang="en-US" sz="1500" b="1" dirty="0">
                <a:solidFill>
                  <a:schemeClr val="bg1"/>
                </a:solidFill>
                <a:latin typeface="Arial" charset="0"/>
              </a:rPr>
              <a:t>搭建</a:t>
            </a:r>
            <a:r>
              <a:rPr lang="en-US" altLang="zh-CN" sz="1500" b="1" dirty="0" err="1">
                <a:solidFill>
                  <a:schemeClr val="bg1"/>
                </a:solidFill>
                <a:latin typeface="Arial" charset="0"/>
              </a:rPr>
              <a:t>MyBatis</a:t>
            </a:r>
            <a:r>
              <a:rPr lang="zh-CN" altLang="en-US" sz="1500" b="1" dirty="0">
                <a:solidFill>
                  <a:schemeClr val="bg1"/>
                </a:solidFill>
                <a:latin typeface="Arial" charset="0"/>
              </a:rPr>
              <a:t>开发环境</a:t>
            </a:r>
            <a:endParaRPr lang="zh-CN" altLang="en-US" sz="1500" b="1" dirty="0">
              <a:solidFill>
                <a:schemeClr val="bg1"/>
              </a:solidFill>
              <a:latin typeface="Arial" charset="0"/>
              <a:ea typeface="黑体" pitchFamily="49" charset="-122"/>
            </a:endParaRPr>
          </a:p>
        </p:txBody>
      </p:sp>
      <p:pic>
        <p:nvPicPr>
          <p:cNvPr id="11" name="Picture 13" descr="F:\工作\功夫系列课程\PPT模版\目录\橙色\目录-30.png"/>
          <p:cNvPicPr>
            <a:picLocks noChangeAspect="1" noChangeArrowheads="1"/>
          </p:cNvPicPr>
          <p:nvPr/>
        </p:nvPicPr>
        <p:blipFill>
          <a:blip r:embed="rId3" cstate="print"/>
          <a:srcRect/>
          <a:stretch>
            <a:fillRect/>
          </a:stretch>
        </p:blipFill>
        <p:spPr bwMode="auto">
          <a:xfrm>
            <a:off x="1907704" y="2901996"/>
            <a:ext cx="4752528" cy="649447"/>
          </a:xfrm>
          <a:prstGeom prst="rect">
            <a:avLst/>
          </a:prstGeom>
          <a:noFill/>
          <a:ln w="9525">
            <a:noFill/>
            <a:miter lim="800000"/>
            <a:headEnd/>
            <a:tailEnd/>
          </a:ln>
        </p:spPr>
      </p:pic>
      <p:sp>
        <p:nvSpPr>
          <p:cNvPr id="13" name="Text Box 14"/>
          <p:cNvSpPr txBox="1">
            <a:spLocks noChangeArrowheads="1"/>
          </p:cNvSpPr>
          <p:nvPr/>
        </p:nvSpPr>
        <p:spPr bwMode="auto">
          <a:xfrm>
            <a:off x="2751162" y="3067935"/>
            <a:ext cx="3035284" cy="300082"/>
          </a:xfrm>
          <a:prstGeom prst="rect">
            <a:avLst/>
          </a:prstGeom>
          <a:noFill/>
          <a:ln w="9525">
            <a:noFill/>
            <a:miter lim="800000"/>
            <a:headEnd/>
            <a:tailEnd/>
          </a:ln>
          <a:effectLst/>
        </p:spPr>
        <p:txBody>
          <a:bodyPr wrap="square" lIns="68580" tIns="34290" rIns="68580" bIns="34290">
            <a:spAutoFit/>
          </a:bodyPr>
          <a:lstStyle/>
          <a:p>
            <a:pPr>
              <a:spcBef>
                <a:spcPct val="0"/>
              </a:spcBef>
            </a:pPr>
            <a:r>
              <a:rPr lang="en-US" altLang="zh-CN" sz="1500" b="1" dirty="0">
                <a:solidFill>
                  <a:schemeClr val="bg1"/>
                </a:solidFill>
                <a:latin typeface="Arial" charset="0"/>
              </a:rPr>
              <a:t>03         </a:t>
            </a:r>
            <a:r>
              <a:rPr lang="en-US" altLang="zh-CN" sz="1500" b="1" dirty="0" err="1">
                <a:solidFill>
                  <a:schemeClr val="bg1"/>
                </a:solidFill>
                <a:latin typeface="Arial" charset="0"/>
              </a:rPr>
              <a:t>MyBatis</a:t>
            </a:r>
            <a:r>
              <a:rPr lang="zh-CN" altLang="en-US" sz="1500" b="1" dirty="0">
                <a:solidFill>
                  <a:schemeClr val="bg1"/>
                </a:solidFill>
                <a:latin typeface="Arial" charset="0"/>
              </a:rPr>
              <a:t>配置文件详解</a:t>
            </a:r>
            <a:endParaRPr lang="zh-CN" altLang="en-US" sz="1500" b="1" dirty="0">
              <a:solidFill>
                <a:schemeClr val="bg1"/>
              </a:solidFill>
              <a:latin typeface="Arial" charset="0"/>
              <a:ea typeface="黑体" pitchFamily="49" charset="-122"/>
            </a:endParaRPr>
          </a:p>
        </p:txBody>
      </p:sp>
      <p:pic>
        <p:nvPicPr>
          <p:cNvPr id="8" name="Picture 13" descr="F:\工作\功夫系列课程\PPT模版\目录\橙色\目录-30.png"/>
          <p:cNvPicPr>
            <a:picLocks noChangeAspect="1" noChangeArrowheads="1"/>
          </p:cNvPicPr>
          <p:nvPr/>
        </p:nvPicPr>
        <p:blipFill>
          <a:blip r:embed="rId3" cstate="print"/>
          <a:srcRect/>
          <a:stretch>
            <a:fillRect/>
          </a:stretch>
        </p:blipFill>
        <p:spPr bwMode="auto">
          <a:xfrm>
            <a:off x="1928794" y="3636815"/>
            <a:ext cx="4752528" cy="649447"/>
          </a:xfrm>
          <a:prstGeom prst="rect">
            <a:avLst/>
          </a:prstGeom>
          <a:noFill/>
          <a:ln w="9525">
            <a:noFill/>
            <a:miter lim="800000"/>
            <a:headEnd/>
            <a:tailEnd/>
          </a:ln>
        </p:spPr>
      </p:pic>
      <p:sp>
        <p:nvSpPr>
          <p:cNvPr id="12" name="Text Box 14"/>
          <p:cNvSpPr txBox="1">
            <a:spLocks noChangeArrowheads="1"/>
          </p:cNvSpPr>
          <p:nvPr/>
        </p:nvSpPr>
        <p:spPr bwMode="auto">
          <a:xfrm>
            <a:off x="2772252" y="3802754"/>
            <a:ext cx="3035284" cy="300082"/>
          </a:xfrm>
          <a:prstGeom prst="rect">
            <a:avLst/>
          </a:prstGeom>
          <a:noFill/>
          <a:ln w="9525">
            <a:noFill/>
            <a:miter lim="800000"/>
            <a:headEnd/>
            <a:tailEnd/>
          </a:ln>
          <a:effectLst/>
        </p:spPr>
        <p:txBody>
          <a:bodyPr wrap="square" lIns="68580" tIns="34290" rIns="68580" bIns="34290">
            <a:spAutoFit/>
          </a:bodyPr>
          <a:lstStyle/>
          <a:p>
            <a:pPr>
              <a:spcBef>
                <a:spcPct val="0"/>
              </a:spcBef>
            </a:pPr>
            <a:r>
              <a:rPr lang="en-US" altLang="zh-CN" sz="1500" b="1" dirty="0">
                <a:solidFill>
                  <a:schemeClr val="bg1"/>
                </a:solidFill>
                <a:latin typeface="Arial" charset="0"/>
              </a:rPr>
              <a:t>04         </a:t>
            </a:r>
            <a:r>
              <a:rPr lang="en-US" altLang="zh-CN" sz="1500" b="1" dirty="0" err="1">
                <a:solidFill>
                  <a:schemeClr val="bg1"/>
                </a:solidFill>
                <a:latin typeface="Arial" charset="0"/>
              </a:rPr>
              <a:t>MyBatis</a:t>
            </a:r>
            <a:r>
              <a:rPr lang="zh-CN" altLang="en-US" sz="1500" b="1" dirty="0">
                <a:solidFill>
                  <a:schemeClr val="bg1"/>
                </a:solidFill>
                <a:latin typeface="Arial" charset="0"/>
              </a:rPr>
              <a:t>高级映射</a:t>
            </a:r>
            <a:endParaRPr lang="zh-CN" altLang="en-US" sz="1500" b="1" dirty="0">
              <a:solidFill>
                <a:schemeClr val="bg1"/>
              </a:solidFill>
              <a:latin typeface="Arial" charset="0"/>
              <a:ea typeface="黑体" pitchFamily="49"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wipe(left)">
                                      <p:cBhvr>
                                        <p:cTn id="7" dur="500"/>
                                        <p:tgtEl>
                                          <p:spTgt spid="3075"/>
                                        </p:tgtEl>
                                      </p:cBhvr>
                                    </p:animEffect>
                                  </p:childTnLst>
                                </p:cTn>
                              </p:par>
                              <p:par>
                                <p:cTn id="8" presetID="22" presetClass="entr" presetSubtype="8" fill="hold" nodeType="withEffect">
                                  <p:stCondLst>
                                    <p:cond delay="0"/>
                                  </p:stCondLst>
                                  <p:childTnLst>
                                    <p:set>
                                      <p:cBhvr>
                                        <p:cTn id="9" dur="1" fill="hold">
                                          <p:stCondLst>
                                            <p:cond delay="0"/>
                                          </p:stCondLst>
                                        </p:cTn>
                                        <p:tgtEl>
                                          <p:spTgt spid="3074"/>
                                        </p:tgtEl>
                                        <p:attrNameLst>
                                          <p:attrName>style.visibility</p:attrName>
                                        </p:attrNameLst>
                                      </p:cBhvr>
                                      <p:to>
                                        <p:strVal val="visible"/>
                                      </p:to>
                                    </p:set>
                                    <p:animEffect transition="in" filter="wipe(left)">
                                      <p:cBhvr>
                                        <p:cTn id="10" dur="500"/>
                                        <p:tgtEl>
                                          <p:spTgt spid="307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par>
                                <p:cTn id="16" presetID="22" presetClass="entr" presetSubtype="8"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par>
                                <p:cTn id="24" presetID="22" presetClass="entr" presetSubtype="8"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par>
                                <p:cTn id="32" presetID="22" presetClass="entr" presetSubtype="8"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p:bldP spid="10" grpId="0"/>
      <p:bldP spid="13"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7" name="Rectangle 9"/>
          <p:cNvSpPr txBox="1">
            <a:spLocks noChangeArrowheads="1"/>
          </p:cNvSpPr>
          <p:nvPr/>
        </p:nvSpPr>
        <p:spPr bwMode="auto">
          <a:xfrm>
            <a:off x="821279" y="611982"/>
            <a:ext cx="760837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en-US" altLang="zh-CN" sz="2700" dirty="0">
                <a:solidFill>
                  <a:srgbClr val="FF6600"/>
                </a:solidFill>
                <a:latin typeface="Arial" charset="0"/>
                <a:ea typeface="隶书" pitchFamily="49" charset="-122"/>
              </a:rPr>
              <a:t>Mapper</a:t>
            </a:r>
            <a:r>
              <a:rPr lang="zh-CN" altLang="en-US" sz="2700" dirty="0">
                <a:solidFill>
                  <a:srgbClr val="FF6600"/>
                </a:solidFill>
                <a:latin typeface="Arial" charset="0"/>
                <a:ea typeface="隶书" pitchFamily="49" charset="-122"/>
              </a:rPr>
              <a:t>映射文件</a:t>
            </a:r>
          </a:p>
        </p:txBody>
      </p:sp>
      <p:graphicFrame>
        <p:nvGraphicFramePr>
          <p:cNvPr id="2" name="表格 1"/>
          <p:cNvGraphicFramePr>
            <a:graphicFrameLocks noGrp="1"/>
          </p:cNvGraphicFramePr>
          <p:nvPr>
            <p:extLst>
              <p:ext uri="{D42A27DB-BD31-4B8C-83A1-F6EECF244321}">
                <p14:modId xmlns:p14="http://schemas.microsoft.com/office/powerpoint/2010/main" val="2801130409"/>
              </p:ext>
            </p:extLst>
          </p:nvPr>
        </p:nvGraphicFramePr>
        <p:xfrm>
          <a:off x="821277" y="1320404"/>
          <a:ext cx="7608374" cy="3627611"/>
        </p:xfrm>
        <a:graphic>
          <a:graphicData uri="http://schemas.openxmlformats.org/drawingml/2006/table">
            <a:tbl>
              <a:tblPr firstRow="1" firstCol="1" bandRow="1">
                <a:tableStyleId>{5C22544A-7EE6-4342-B048-85BDC9FD1C3A}</a:tableStyleId>
              </a:tblPr>
              <a:tblGrid>
                <a:gridCol w="3804187">
                  <a:extLst>
                    <a:ext uri="{9D8B030D-6E8A-4147-A177-3AD203B41FA5}">
                      <a16:colId xmlns:a16="http://schemas.microsoft.com/office/drawing/2014/main" val="20000"/>
                    </a:ext>
                  </a:extLst>
                </a:gridCol>
                <a:gridCol w="3804187">
                  <a:extLst>
                    <a:ext uri="{9D8B030D-6E8A-4147-A177-3AD203B41FA5}">
                      <a16:colId xmlns:a16="http://schemas.microsoft.com/office/drawing/2014/main" val="20001"/>
                    </a:ext>
                  </a:extLst>
                </a:gridCol>
              </a:tblGrid>
              <a:tr h="343336">
                <a:tc>
                  <a:txBody>
                    <a:bodyPr/>
                    <a:lstStyle/>
                    <a:p>
                      <a:pPr indent="127000" algn="just">
                        <a:spcAft>
                          <a:spcPts val="0"/>
                        </a:spcAft>
                      </a:pPr>
                      <a:r>
                        <a:rPr lang="zh-CN" sz="1200" kern="1000" dirty="0">
                          <a:effectLst/>
                          <a:latin typeface="+mj-ea"/>
                          <a:ea typeface="+mj-ea"/>
                        </a:rPr>
                        <a:t>标签名称</a:t>
                      </a:r>
                    </a:p>
                  </a:txBody>
                  <a:tcPr marL="68580" marR="68580" marT="0" marB="0"/>
                </a:tc>
                <a:tc>
                  <a:txBody>
                    <a:bodyPr/>
                    <a:lstStyle/>
                    <a:p>
                      <a:pPr indent="127000" algn="just">
                        <a:spcAft>
                          <a:spcPts val="0"/>
                        </a:spcAft>
                      </a:pPr>
                      <a:r>
                        <a:rPr lang="zh-CN" sz="1200" kern="1000">
                          <a:effectLst/>
                          <a:latin typeface="+mj-ea"/>
                          <a:ea typeface="+mj-ea"/>
                        </a:rPr>
                        <a:t>标签作用</a:t>
                      </a:r>
                    </a:p>
                  </a:txBody>
                  <a:tcPr marL="68580" marR="68580" marT="0" marB="0"/>
                </a:tc>
                <a:extLst>
                  <a:ext uri="{0D108BD9-81ED-4DB2-BD59-A6C34878D82A}">
                    <a16:rowId xmlns:a16="http://schemas.microsoft.com/office/drawing/2014/main" val="10000"/>
                  </a:ext>
                </a:extLst>
              </a:tr>
              <a:tr h="343336">
                <a:tc>
                  <a:txBody>
                    <a:bodyPr/>
                    <a:lstStyle/>
                    <a:p>
                      <a:pPr indent="127000" algn="just">
                        <a:spcAft>
                          <a:spcPts val="0"/>
                        </a:spcAft>
                      </a:pPr>
                      <a:r>
                        <a:rPr lang="en-US" sz="1200" kern="1000">
                          <a:effectLst/>
                          <a:latin typeface="+mj-ea"/>
                          <a:ea typeface="+mj-ea"/>
                        </a:rPr>
                        <a:t>insert</a:t>
                      </a:r>
                      <a:endParaRPr lang="zh-CN" sz="1200" kern="1000">
                        <a:effectLst/>
                        <a:latin typeface="+mj-ea"/>
                        <a:ea typeface="+mj-ea"/>
                      </a:endParaRPr>
                    </a:p>
                  </a:txBody>
                  <a:tcPr marL="68580" marR="68580" marT="0" marB="0"/>
                </a:tc>
                <a:tc>
                  <a:txBody>
                    <a:bodyPr/>
                    <a:lstStyle/>
                    <a:p>
                      <a:pPr indent="127000" algn="just">
                        <a:spcAft>
                          <a:spcPts val="0"/>
                        </a:spcAft>
                      </a:pPr>
                      <a:r>
                        <a:rPr lang="zh-CN" sz="1200" kern="1000">
                          <a:effectLst/>
                          <a:latin typeface="+mj-ea"/>
                          <a:ea typeface="+mj-ea"/>
                        </a:rPr>
                        <a:t>映射插入语句</a:t>
                      </a:r>
                    </a:p>
                  </a:txBody>
                  <a:tcPr marL="68580" marR="68580" marT="0" marB="0"/>
                </a:tc>
                <a:extLst>
                  <a:ext uri="{0D108BD9-81ED-4DB2-BD59-A6C34878D82A}">
                    <a16:rowId xmlns:a16="http://schemas.microsoft.com/office/drawing/2014/main" val="10001"/>
                  </a:ext>
                </a:extLst>
              </a:tr>
              <a:tr h="343336">
                <a:tc>
                  <a:txBody>
                    <a:bodyPr/>
                    <a:lstStyle/>
                    <a:p>
                      <a:pPr indent="127000" algn="just">
                        <a:spcAft>
                          <a:spcPts val="0"/>
                        </a:spcAft>
                      </a:pPr>
                      <a:r>
                        <a:rPr lang="en-US" sz="1200" kern="1000">
                          <a:effectLst/>
                          <a:latin typeface="+mj-ea"/>
                          <a:ea typeface="+mj-ea"/>
                        </a:rPr>
                        <a:t>update</a:t>
                      </a:r>
                      <a:endParaRPr lang="zh-CN" sz="1200" kern="1000">
                        <a:effectLst/>
                        <a:latin typeface="+mj-ea"/>
                        <a:ea typeface="+mj-ea"/>
                      </a:endParaRPr>
                    </a:p>
                  </a:txBody>
                  <a:tcPr marL="68580" marR="68580" marT="0" marB="0"/>
                </a:tc>
                <a:tc>
                  <a:txBody>
                    <a:bodyPr/>
                    <a:lstStyle/>
                    <a:p>
                      <a:pPr indent="127000" algn="just">
                        <a:spcAft>
                          <a:spcPts val="0"/>
                        </a:spcAft>
                      </a:pPr>
                      <a:r>
                        <a:rPr lang="zh-CN" sz="1200" kern="1000">
                          <a:effectLst/>
                          <a:latin typeface="+mj-ea"/>
                          <a:ea typeface="+mj-ea"/>
                        </a:rPr>
                        <a:t>映射更新语句</a:t>
                      </a:r>
                    </a:p>
                  </a:txBody>
                  <a:tcPr marL="68580" marR="68580" marT="0" marB="0"/>
                </a:tc>
                <a:extLst>
                  <a:ext uri="{0D108BD9-81ED-4DB2-BD59-A6C34878D82A}">
                    <a16:rowId xmlns:a16="http://schemas.microsoft.com/office/drawing/2014/main" val="10002"/>
                  </a:ext>
                </a:extLst>
              </a:tr>
              <a:tr h="343336">
                <a:tc>
                  <a:txBody>
                    <a:bodyPr/>
                    <a:lstStyle/>
                    <a:p>
                      <a:pPr indent="127000" algn="just">
                        <a:spcAft>
                          <a:spcPts val="0"/>
                        </a:spcAft>
                      </a:pPr>
                      <a:r>
                        <a:rPr lang="en-US" sz="1200" kern="1000">
                          <a:effectLst/>
                          <a:latin typeface="+mj-ea"/>
                          <a:ea typeface="+mj-ea"/>
                        </a:rPr>
                        <a:t>select</a:t>
                      </a:r>
                      <a:endParaRPr lang="zh-CN" sz="1200" kern="1000">
                        <a:effectLst/>
                        <a:latin typeface="+mj-ea"/>
                        <a:ea typeface="+mj-ea"/>
                      </a:endParaRPr>
                    </a:p>
                  </a:txBody>
                  <a:tcPr marL="68580" marR="68580" marT="0" marB="0"/>
                </a:tc>
                <a:tc>
                  <a:txBody>
                    <a:bodyPr/>
                    <a:lstStyle/>
                    <a:p>
                      <a:pPr indent="127000" algn="just">
                        <a:spcAft>
                          <a:spcPts val="0"/>
                        </a:spcAft>
                      </a:pPr>
                      <a:r>
                        <a:rPr lang="zh-CN" sz="1200" kern="1000">
                          <a:effectLst/>
                          <a:latin typeface="+mj-ea"/>
                          <a:ea typeface="+mj-ea"/>
                        </a:rPr>
                        <a:t>映射查询语句</a:t>
                      </a:r>
                    </a:p>
                  </a:txBody>
                  <a:tcPr marL="68580" marR="68580" marT="0" marB="0"/>
                </a:tc>
                <a:extLst>
                  <a:ext uri="{0D108BD9-81ED-4DB2-BD59-A6C34878D82A}">
                    <a16:rowId xmlns:a16="http://schemas.microsoft.com/office/drawing/2014/main" val="10003"/>
                  </a:ext>
                </a:extLst>
              </a:tr>
              <a:tr h="343336">
                <a:tc>
                  <a:txBody>
                    <a:bodyPr/>
                    <a:lstStyle/>
                    <a:p>
                      <a:pPr indent="127000" algn="just">
                        <a:spcAft>
                          <a:spcPts val="0"/>
                        </a:spcAft>
                      </a:pPr>
                      <a:r>
                        <a:rPr lang="en-US" sz="1200" kern="1000">
                          <a:effectLst/>
                          <a:latin typeface="+mj-ea"/>
                          <a:ea typeface="+mj-ea"/>
                        </a:rPr>
                        <a:t>delete</a:t>
                      </a:r>
                      <a:endParaRPr lang="zh-CN" sz="1200" kern="1000">
                        <a:effectLst/>
                        <a:latin typeface="+mj-ea"/>
                        <a:ea typeface="+mj-ea"/>
                      </a:endParaRPr>
                    </a:p>
                  </a:txBody>
                  <a:tcPr marL="68580" marR="68580" marT="0" marB="0"/>
                </a:tc>
                <a:tc>
                  <a:txBody>
                    <a:bodyPr/>
                    <a:lstStyle/>
                    <a:p>
                      <a:pPr indent="127000" algn="just">
                        <a:spcAft>
                          <a:spcPts val="0"/>
                        </a:spcAft>
                      </a:pPr>
                      <a:r>
                        <a:rPr lang="zh-CN" sz="1200" kern="1000">
                          <a:effectLst/>
                          <a:latin typeface="+mj-ea"/>
                          <a:ea typeface="+mj-ea"/>
                        </a:rPr>
                        <a:t>映射删除语句</a:t>
                      </a:r>
                    </a:p>
                  </a:txBody>
                  <a:tcPr marL="68580" marR="68580" marT="0" marB="0"/>
                </a:tc>
                <a:extLst>
                  <a:ext uri="{0D108BD9-81ED-4DB2-BD59-A6C34878D82A}">
                    <a16:rowId xmlns:a16="http://schemas.microsoft.com/office/drawing/2014/main" val="10004"/>
                  </a:ext>
                </a:extLst>
              </a:tr>
              <a:tr h="686671">
                <a:tc>
                  <a:txBody>
                    <a:bodyPr/>
                    <a:lstStyle/>
                    <a:p>
                      <a:pPr indent="127000" algn="just">
                        <a:spcAft>
                          <a:spcPts val="0"/>
                        </a:spcAft>
                      </a:pPr>
                      <a:r>
                        <a:rPr lang="en-US" sz="1200" kern="1000">
                          <a:effectLst/>
                          <a:latin typeface="+mj-ea"/>
                          <a:ea typeface="+mj-ea"/>
                        </a:rPr>
                        <a:t>resultMap</a:t>
                      </a:r>
                      <a:endParaRPr lang="zh-CN" sz="1200" kern="1000">
                        <a:effectLst/>
                        <a:latin typeface="+mj-ea"/>
                        <a:ea typeface="+mj-ea"/>
                      </a:endParaRPr>
                    </a:p>
                  </a:txBody>
                  <a:tcPr marL="68580" marR="68580" marT="0" marB="0"/>
                </a:tc>
                <a:tc>
                  <a:txBody>
                    <a:bodyPr/>
                    <a:lstStyle/>
                    <a:p>
                      <a:pPr indent="127000" algn="just">
                        <a:spcAft>
                          <a:spcPts val="0"/>
                        </a:spcAft>
                      </a:pPr>
                      <a:r>
                        <a:rPr lang="zh-CN" sz="1200" kern="1000">
                          <a:effectLst/>
                          <a:latin typeface="+mj-ea"/>
                          <a:ea typeface="+mj-ea"/>
                        </a:rPr>
                        <a:t>是最复杂也是最强大的元素，用来描述如何从数据库结果集中来加载对象。</a:t>
                      </a:r>
                    </a:p>
                  </a:txBody>
                  <a:tcPr marL="68580" marR="68580" marT="0" marB="0"/>
                </a:tc>
                <a:extLst>
                  <a:ext uri="{0D108BD9-81ED-4DB2-BD59-A6C34878D82A}">
                    <a16:rowId xmlns:a16="http://schemas.microsoft.com/office/drawing/2014/main" val="10005"/>
                  </a:ext>
                </a:extLst>
              </a:tr>
              <a:tr h="343336">
                <a:tc>
                  <a:txBody>
                    <a:bodyPr/>
                    <a:lstStyle/>
                    <a:p>
                      <a:pPr indent="127000" algn="just">
                        <a:spcAft>
                          <a:spcPts val="0"/>
                        </a:spcAft>
                      </a:pPr>
                      <a:r>
                        <a:rPr lang="en-US" sz="1200" kern="1000">
                          <a:effectLst/>
                          <a:latin typeface="+mj-ea"/>
                          <a:ea typeface="+mj-ea"/>
                        </a:rPr>
                        <a:t>sql</a:t>
                      </a:r>
                      <a:endParaRPr lang="zh-CN" sz="1200" kern="1000">
                        <a:effectLst/>
                        <a:latin typeface="+mj-ea"/>
                        <a:ea typeface="+mj-ea"/>
                      </a:endParaRPr>
                    </a:p>
                  </a:txBody>
                  <a:tcPr marL="68580" marR="68580" marT="0" marB="0"/>
                </a:tc>
                <a:tc>
                  <a:txBody>
                    <a:bodyPr/>
                    <a:lstStyle/>
                    <a:p>
                      <a:pPr indent="127000" algn="just">
                        <a:spcAft>
                          <a:spcPts val="0"/>
                        </a:spcAft>
                      </a:pPr>
                      <a:r>
                        <a:rPr lang="zh-CN" sz="1200" kern="1000">
                          <a:effectLst/>
                          <a:latin typeface="+mj-ea"/>
                          <a:ea typeface="+mj-ea"/>
                        </a:rPr>
                        <a:t>可被其他语句引用的可重用语句块。</a:t>
                      </a:r>
                    </a:p>
                  </a:txBody>
                  <a:tcPr marL="68580" marR="68580" marT="0" marB="0"/>
                </a:tc>
                <a:extLst>
                  <a:ext uri="{0D108BD9-81ED-4DB2-BD59-A6C34878D82A}">
                    <a16:rowId xmlns:a16="http://schemas.microsoft.com/office/drawing/2014/main" val="10006"/>
                  </a:ext>
                </a:extLst>
              </a:tr>
              <a:tr h="343336">
                <a:tc>
                  <a:txBody>
                    <a:bodyPr/>
                    <a:lstStyle/>
                    <a:p>
                      <a:pPr indent="127000" algn="just">
                        <a:spcAft>
                          <a:spcPts val="0"/>
                        </a:spcAft>
                      </a:pPr>
                      <a:r>
                        <a:rPr lang="en-US" sz="1200" kern="1000" dirty="0">
                          <a:effectLst/>
                          <a:latin typeface="+mj-ea"/>
                          <a:ea typeface="+mj-ea"/>
                        </a:rPr>
                        <a:t>cache</a:t>
                      </a:r>
                      <a:endParaRPr lang="zh-CN" sz="1200" kern="1000" dirty="0">
                        <a:effectLst/>
                        <a:latin typeface="+mj-ea"/>
                        <a:ea typeface="+mj-ea"/>
                      </a:endParaRPr>
                    </a:p>
                  </a:txBody>
                  <a:tcPr marL="68580" marR="68580" marT="0" marB="0"/>
                </a:tc>
                <a:tc>
                  <a:txBody>
                    <a:bodyPr/>
                    <a:lstStyle/>
                    <a:p>
                      <a:pPr indent="127000" algn="just">
                        <a:spcAft>
                          <a:spcPts val="0"/>
                        </a:spcAft>
                      </a:pPr>
                      <a:r>
                        <a:rPr lang="zh-CN" sz="1200" kern="1000">
                          <a:effectLst/>
                          <a:latin typeface="+mj-ea"/>
                          <a:ea typeface="+mj-ea"/>
                        </a:rPr>
                        <a:t>给定命名空间缓存配置</a:t>
                      </a:r>
                    </a:p>
                  </a:txBody>
                  <a:tcPr marL="68580" marR="68580" marT="0" marB="0"/>
                </a:tc>
                <a:extLst>
                  <a:ext uri="{0D108BD9-81ED-4DB2-BD59-A6C34878D82A}">
                    <a16:rowId xmlns:a16="http://schemas.microsoft.com/office/drawing/2014/main" val="10007"/>
                  </a:ext>
                </a:extLst>
              </a:tr>
              <a:tr h="194252">
                <a:tc>
                  <a:txBody>
                    <a:bodyPr/>
                    <a:lstStyle/>
                    <a:p>
                      <a:pPr indent="127000" algn="just">
                        <a:spcAft>
                          <a:spcPts val="0"/>
                        </a:spcAft>
                      </a:pPr>
                      <a:r>
                        <a:rPr lang="en-US" sz="1200" kern="1000">
                          <a:effectLst/>
                          <a:latin typeface="+mj-ea"/>
                          <a:ea typeface="+mj-ea"/>
                        </a:rPr>
                        <a:t>cache-ref</a:t>
                      </a:r>
                      <a:endParaRPr lang="zh-CN" sz="1200" kern="1000">
                        <a:effectLst/>
                        <a:latin typeface="+mj-ea"/>
                        <a:ea typeface="+mj-ea"/>
                      </a:endParaRPr>
                    </a:p>
                  </a:txBody>
                  <a:tcPr marL="68580" marR="68580" marT="0" marB="0"/>
                </a:tc>
                <a:tc>
                  <a:txBody>
                    <a:bodyPr/>
                    <a:lstStyle/>
                    <a:p>
                      <a:pPr indent="127000" algn="just">
                        <a:spcAft>
                          <a:spcPts val="0"/>
                        </a:spcAft>
                      </a:pPr>
                      <a:r>
                        <a:rPr lang="zh-CN" sz="1200" kern="1000">
                          <a:effectLst/>
                          <a:latin typeface="+mj-ea"/>
                          <a:ea typeface="+mj-ea"/>
                        </a:rPr>
                        <a:t>起亚命名空间缓存配置的引用</a:t>
                      </a:r>
                    </a:p>
                  </a:txBody>
                  <a:tcPr marL="68580" marR="68580" marT="0" marB="0"/>
                </a:tc>
                <a:extLst>
                  <a:ext uri="{0D108BD9-81ED-4DB2-BD59-A6C34878D82A}">
                    <a16:rowId xmlns:a16="http://schemas.microsoft.com/office/drawing/2014/main" val="10008"/>
                  </a:ext>
                </a:extLst>
              </a:tr>
              <a:tr h="343336">
                <a:tc>
                  <a:txBody>
                    <a:bodyPr/>
                    <a:lstStyle/>
                    <a:p>
                      <a:pPr indent="127000" algn="just">
                        <a:spcAft>
                          <a:spcPts val="0"/>
                        </a:spcAft>
                      </a:pPr>
                      <a:r>
                        <a:rPr lang="en-US" sz="1200" kern="1000">
                          <a:effectLst/>
                          <a:latin typeface="+mj-ea"/>
                          <a:ea typeface="+mj-ea"/>
                        </a:rPr>
                        <a:t>parameterMap</a:t>
                      </a:r>
                      <a:endParaRPr lang="zh-CN" sz="1200" kern="1000">
                        <a:effectLst/>
                        <a:latin typeface="+mj-ea"/>
                        <a:ea typeface="+mj-ea"/>
                      </a:endParaRPr>
                    </a:p>
                  </a:txBody>
                  <a:tcPr marL="68580" marR="68580" marT="0" marB="0"/>
                </a:tc>
                <a:tc>
                  <a:txBody>
                    <a:bodyPr/>
                    <a:lstStyle/>
                    <a:p>
                      <a:pPr indent="127000" algn="just">
                        <a:spcAft>
                          <a:spcPts val="0"/>
                        </a:spcAft>
                      </a:pPr>
                      <a:r>
                        <a:rPr lang="zh-CN" sz="1200" kern="1000" dirty="0">
                          <a:effectLst/>
                          <a:latin typeface="+mj-ea"/>
                          <a:ea typeface="+mj-ea"/>
                        </a:rPr>
                        <a:t>参数映射，该配置现在已经废弃</a:t>
                      </a:r>
                    </a:p>
                  </a:txBody>
                  <a:tcPr marL="68580" marR="68580" marT="0" marB="0"/>
                </a:tc>
                <a:extLst>
                  <a:ext uri="{0D108BD9-81ED-4DB2-BD59-A6C34878D82A}">
                    <a16:rowId xmlns:a16="http://schemas.microsoft.com/office/drawing/2014/main" val="10009"/>
                  </a:ext>
                </a:extLst>
              </a:tr>
            </a:tbl>
          </a:graphicData>
        </a:graphic>
      </p:graphicFrame>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7" name="Rectangle 9"/>
          <p:cNvSpPr txBox="1">
            <a:spLocks noChangeArrowheads="1"/>
          </p:cNvSpPr>
          <p:nvPr/>
        </p:nvSpPr>
        <p:spPr bwMode="auto">
          <a:xfrm>
            <a:off x="821279" y="611982"/>
            <a:ext cx="760837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en-US" altLang="zh-CN" sz="2700" dirty="0">
                <a:solidFill>
                  <a:srgbClr val="FF6600"/>
                </a:solidFill>
                <a:latin typeface="Arial" charset="0"/>
                <a:ea typeface="隶书" pitchFamily="49" charset="-122"/>
              </a:rPr>
              <a:t>mapper</a:t>
            </a:r>
            <a:r>
              <a:rPr lang="zh-CN" altLang="en-US" sz="2700" dirty="0">
                <a:solidFill>
                  <a:srgbClr val="FF6600"/>
                </a:solidFill>
                <a:latin typeface="Arial" charset="0"/>
                <a:ea typeface="隶书" pitchFamily="49" charset="-122"/>
              </a:rPr>
              <a:t>输入映射</a:t>
            </a:r>
          </a:p>
        </p:txBody>
      </p:sp>
      <p:sp>
        <p:nvSpPr>
          <p:cNvPr id="819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矩形 1"/>
          <p:cNvSpPr/>
          <p:nvPr/>
        </p:nvSpPr>
        <p:spPr>
          <a:xfrm>
            <a:off x="1223628" y="1851670"/>
            <a:ext cx="6696744" cy="2031325"/>
          </a:xfrm>
          <a:prstGeom prst="rect">
            <a:avLst/>
          </a:prstGeom>
        </p:spPr>
        <p:txBody>
          <a:bodyPr wrap="square">
            <a:spAutoFit/>
          </a:bodyPr>
          <a:lstStyle/>
          <a:p>
            <a:r>
              <a:rPr lang="zh-CN" altLang="zh-CN" dirty="0"/>
              <a:t>在增、删、改、查配置标签中，有许多</a:t>
            </a:r>
            <a:r>
              <a:rPr lang="en-US" altLang="zh-CN" dirty="0"/>
              <a:t>SQL</a:t>
            </a:r>
            <a:r>
              <a:rPr lang="zh-CN" altLang="zh-CN" dirty="0"/>
              <a:t>配置是需要传递参数的。在</a:t>
            </a:r>
            <a:r>
              <a:rPr lang="en-US" altLang="zh-CN" dirty="0" err="1"/>
              <a:t>MyBatis</a:t>
            </a:r>
            <a:r>
              <a:rPr lang="zh-CN" altLang="zh-CN" dirty="0"/>
              <a:t>的</a:t>
            </a:r>
            <a:r>
              <a:rPr lang="en-US" altLang="zh-CN" dirty="0"/>
              <a:t>SQL</a:t>
            </a:r>
            <a:r>
              <a:rPr lang="zh-CN" altLang="zh-CN" dirty="0"/>
              <a:t>映射配置文件中，输入参数属性配置在</a:t>
            </a:r>
            <a:r>
              <a:rPr lang="en-US" altLang="zh-CN" dirty="0" err="1"/>
              <a:t>parameterType</a:t>
            </a:r>
            <a:r>
              <a:rPr lang="zh-CN" altLang="zh-CN" dirty="0"/>
              <a:t>中。对于</a:t>
            </a:r>
            <a:r>
              <a:rPr lang="en-US" altLang="zh-CN" dirty="0" err="1"/>
              <a:t>parameterType</a:t>
            </a:r>
            <a:r>
              <a:rPr lang="zh-CN" altLang="zh-CN" dirty="0"/>
              <a:t>属性，可以配置的基本数据类型有</a:t>
            </a:r>
            <a:r>
              <a:rPr lang="en-US" altLang="zh-CN" dirty="0" err="1"/>
              <a:t>int</a:t>
            </a:r>
            <a:r>
              <a:rPr lang="zh-CN" altLang="zh-CN" dirty="0"/>
              <a:t>、</a:t>
            </a:r>
            <a:r>
              <a:rPr lang="en-US" altLang="zh-CN" dirty="0"/>
              <a:t>double</a:t>
            </a:r>
            <a:r>
              <a:rPr lang="zh-CN" altLang="zh-CN" dirty="0"/>
              <a:t>、</a:t>
            </a:r>
            <a:r>
              <a:rPr lang="en-US" altLang="zh-CN" dirty="0"/>
              <a:t>float</a:t>
            </a:r>
            <a:r>
              <a:rPr lang="zh-CN" altLang="zh-CN" dirty="0"/>
              <a:t>、</a:t>
            </a:r>
            <a:r>
              <a:rPr lang="en-US" altLang="zh-CN" dirty="0"/>
              <a:t>short</a:t>
            </a:r>
            <a:r>
              <a:rPr lang="zh-CN" altLang="zh-CN" dirty="0"/>
              <a:t>、</a:t>
            </a:r>
            <a:r>
              <a:rPr lang="en-US" altLang="zh-CN" dirty="0"/>
              <a:t>long</a:t>
            </a:r>
            <a:r>
              <a:rPr lang="zh-CN" altLang="zh-CN" dirty="0"/>
              <a:t>、</a:t>
            </a:r>
            <a:r>
              <a:rPr lang="en-US" altLang="zh-CN" dirty="0"/>
              <a:t>byte</a:t>
            </a:r>
            <a:r>
              <a:rPr lang="zh-CN" altLang="zh-CN" dirty="0"/>
              <a:t>、</a:t>
            </a:r>
            <a:r>
              <a:rPr lang="en-US" altLang="zh-CN" dirty="0"/>
              <a:t>char</a:t>
            </a:r>
            <a:r>
              <a:rPr lang="zh-CN" altLang="zh-CN" dirty="0"/>
              <a:t>、</a:t>
            </a:r>
            <a:r>
              <a:rPr lang="en-US" altLang="zh-CN" dirty="0" err="1"/>
              <a:t>boolean</a:t>
            </a:r>
            <a:r>
              <a:rPr lang="zh-CN" altLang="zh-CN" dirty="0"/>
              <a:t>，基本数据包装类有</a:t>
            </a:r>
            <a:r>
              <a:rPr lang="en-US" altLang="zh-CN" dirty="0"/>
              <a:t>Byte</a:t>
            </a:r>
            <a:r>
              <a:rPr lang="zh-CN" altLang="zh-CN" dirty="0"/>
              <a:t>、</a:t>
            </a:r>
            <a:r>
              <a:rPr lang="en-US" altLang="zh-CN" dirty="0"/>
              <a:t>Short</a:t>
            </a:r>
            <a:r>
              <a:rPr lang="zh-CN" altLang="zh-CN" dirty="0"/>
              <a:t>、</a:t>
            </a:r>
            <a:r>
              <a:rPr lang="en-US" altLang="zh-CN" dirty="0"/>
              <a:t>Integer</a:t>
            </a:r>
            <a:r>
              <a:rPr lang="zh-CN" altLang="zh-CN" dirty="0"/>
              <a:t>、</a:t>
            </a:r>
            <a:r>
              <a:rPr lang="en-US" altLang="zh-CN" dirty="0"/>
              <a:t>Long</a:t>
            </a:r>
            <a:r>
              <a:rPr lang="zh-CN" altLang="zh-CN" dirty="0"/>
              <a:t>、</a:t>
            </a:r>
            <a:r>
              <a:rPr lang="en-US" altLang="zh-CN" dirty="0"/>
              <a:t>Float</a:t>
            </a:r>
            <a:r>
              <a:rPr lang="zh-CN" altLang="zh-CN" dirty="0"/>
              <a:t>、</a:t>
            </a:r>
            <a:r>
              <a:rPr lang="en-US" altLang="zh-CN" dirty="0"/>
              <a:t>Double</a:t>
            </a:r>
            <a:r>
              <a:rPr lang="zh-CN" altLang="zh-CN" dirty="0"/>
              <a:t>、</a:t>
            </a:r>
            <a:r>
              <a:rPr lang="en-US" altLang="zh-CN" dirty="0"/>
              <a:t>Boolean</a:t>
            </a:r>
            <a:r>
              <a:rPr lang="zh-CN" altLang="zh-CN" dirty="0"/>
              <a:t>、</a:t>
            </a:r>
            <a:r>
              <a:rPr lang="en-US" altLang="zh-CN" dirty="0"/>
              <a:t>Character</a:t>
            </a:r>
            <a:r>
              <a:rPr lang="zh-CN" altLang="zh-CN" dirty="0"/>
              <a:t>，还有</a:t>
            </a:r>
            <a:r>
              <a:rPr lang="en-US" altLang="zh-CN" dirty="0"/>
              <a:t>Java</a:t>
            </a:r>
            <a:r>
              <a:rPr lang="zh-CN" altLang="zh-CN" dirty="0"/>
              <a:t>复杂数据类型</a:t>
            </a:r>
            <a:r>
              <a:rPr lang="en-US" altLang="zh-CN" dirty="0"/>
              <a:t>JavaBean</a:t>
            </a:r>
            <a:r>
              <a:rPr lang="zh-CN" altLang="zh-CN" dirty="0"/>
              <a:t>或其他自定义的封装类。</a:t>
            </a:r>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7" name="Rectangle 9"/>
          <p:cNvSpPr txBox="1">
            <a:spLocks noChangeArrowheads="1"/>
          </p:cNvSpPr>
          <p:nvPr/>
        </p:nvSpPr>
        <p:spPr bwMode="auto">
          <a:xfrm>
            <a:off x="821279" y="611982"/>
            <a:ext cx="760837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en-US" altLang="zh-CN" sz="2700" dirty="0">
                <a:solidFill>
                  <a:srgbClr val="FF6600"/>
                </a:solidFill>
                <a:latin typeface="Arial" charset="0"/>
                <a:ea typeface="隶书" pitchFamily="49" charset="-122"/>
              </a:rPr>
              <a:t>mapper</a:t>
            </a:r>
            <a:r>
              <a:rPr lang="zh-CN" altLang="en-US" sz="2700" dirty="0">
                <a:solidFill>
                  <a:srgbClr val="FF6600"/>
                </a:solidFill>
                <a:latin typeface="Arial" charset="0"/>
                <a:ea typeface="隶书" pitchFamily="49" charset="-122"/>
              </a:rPr>
              <a:t>输出映射</a:t>
            </a:r>
          </a:p>
        </p:txBody>
      </p:sp>
      <p:sp>
        <p:nvSpPr>
          <p:cNvPr id="819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p:cNvSpPr/>
          <p:nvPr/>
        </p:nvSpPr>
        <p:spPr>
          <a:xfrm>
            <a:off x="425054" y="1707654"/>
            <a:ext cx="8236189" cy="2585323"/>
          </a:xfrm>
          <a:prstGeom prst="rect">
            <a:avLst/>
          </a:prstGeom>
        </p:spPr>
        <p:txBody>
          <a:bodyPr wrap="square">
            <a:spAutoFit/>
          </a:bodyPr>
          <a:lstStyle/>
          <a:p>
            <a:r>
              <a:rPr lang="en-US" altLang="zh-CN" dirty="0"/>
              <a:t>Mapper</a:t>
            </a:r>
            <a:r>
              <a:rPr lang="zh-CN" altLang="zh-CN" dirty="0"/>
              <a:t>的输出映射有两种配置，分别是</a:t>
            </a:r>
            <a:r>
              <a:rPr lang="en-US" altLang="zh-CN" dirty="0" err="1"/>
              <a:t>resultType</a:t>
            </a:r>
            <a:r>
              <a:rPr lang="zh-CN" altLang="zh-CN" dirty="0"/>
              <a:t>和</a:t>
            </a:r>
            <a:r>
              <a:rPr lang="en-US" altLang="zh-CN" dirty="0" err="1"/>
              <a:t>resultMap</a:t>
            </a:r>
            <a:r>
              <a:rPr lang="zh-CN" altLang="en-US" dirty="0"/>
              <a:t>：</a:t>
            </a:r>
            <a:endParaRPr lang="en-US" altLang="zh-CN" dirty="0"/>
          </a:p>
          <a:p>
            <a:r>
              <a:rPr lang="en-US" altLang="zh-CN" dirty="0" err="1"/>
              <a:t>1.resultType</a:t>
            </a:r>
            <a:r>
              <a:rPr lang="zh-CN" altLang="zh-CN" dirty="0"/>
              <a:t>除了像</a:t>
            </a:r>
            <a:r>
              <a:rPr lang="en-US" altLang="zh-CN" dirty="0"/>
              <a:t>parameter</a:t>
            </a:r>
            <a:r>
              <a:rPr lang="zh-CN" altLang="zh-CN" dirty="0"/>
              <a:t>一样支持基本数据类型、包装类型之外，也支持自定义包装类。关于自定义包装类，如果从数据库查询出来的列名与包装类中的属性名全都不一致，则不会创建包装类对象，如果数据库查询出来的列名与包装类中的属性名至少有一个一致，那么就会创建包装类对象。</a:t>
            </a:r>
            <a:endParaRPr lang="en-US" altLang="zh-CN" dirty="0"/>
          </a:p>
          <a:p>
            <a:r>
              <a:rPr lang="en-US" altLang="zh-CN" dirty="0" err="1"/>
              <a:t>2.resultMap</a:t>
            </a:r>
            <a:r>
              <a:rPr lang="en-US" altLang="zh-CN" dirty="0"/>
              <a:t> </a:t>
            </a:r>
            <a:r>
              <a:rPr lang="zh-CN" altLang="zh-CN" dirty="0"/>
              <a:t>元素是</a:t>
            </a:r>
            <a:r>
              <a:rPr lang="en-US" altLang="zh-CN" dirty="0"/>
              <a:t> </a:t>
            </a:r>
            <a:r>
              <a:rPr lang="en-US" altLang="zh-CN" dirty="0" err="1"/>
              <a:t>MyBatis</a:t>
            </a:r>
            <a:r>
              <a:rPr lang="en-US" altLang="zh-CN" dirty="0"/>
              <a:t> </a:t>
            </a:r>
            <a:r>
              <a:rPr lang="zh-CN" altLang="zh-CN" dirty="0"/>
              <a:t>中最重要最强大的元素。它可以让你从</a:t>
            </a:r>
            <a:r>
              <a:rPr lang="en-US" altLang="zh-CN" dirty="0"/>
              <a:t> 90% </a:t>
            </a:r>
            <a:r>
              <a:rPr lang="zh-CN" altLang="zh-CN" dirty="0"/>
              <a:t>的</a:t>
            </a:r>
            <a:r>
              <a:rPr lang="en-US" altLang="zh-CN" dirty="0"/>
              <a:t> </a:t>
            </a:r>
            <a:r>
              <a:rPr lang="en-US" altLang="zh-CN" dirty="0" err="1"/>
              <a:t>JDBC</a:t>
            </a:r>
            <a:r>
              <a:rPr lang="en-US" altLang="zh-CN" dirty="0"/>
              <a:t> </a:t>
            </a:r>
            <a:r>
              <a:rPr lang="en-US" altLang="zh-CN" dirty="0" err="1"/>
              <a:t>ResultSets</a:t>
            </a:r>
            <a:r>
              <a:rPr lang="en-US" altLang="zh-CN" dirty="0"/>
              <a:t> </a:t>
            </a:r>
            <a:r>
              <a:rPr lang="zh-CN" altLang="zh-CN" dirty="0"/>
              <a:t>数据提取代码中解放出来</a:t>
            </a:r>
            <a:r>
              <a:rPr lang="en-US" altLang="zh-CN" dirty="0"/>
              <a:t>, </a:t>
            </a:r>
            <a:r>
              <a:rPr lang="zh-CN" altLang="zh-CN" dirty="0"/>
              <a:t>并在一些情形下允许你做一些</a:t>
            </a:r>
            <a:r>
              <a:rPr lang="en-US" altLang="zh-CN" dirty="0"/>
              <a:t> </a:t>
            </a:r>
            <a:r>
              <a:rPr lang="en-US" altLang="zh-CN" dirty="0" err="1"/>
              <a:t>JDBC</a:t>
            </a:r>
            <a:r>
              <a:rPr lang="en-US" altLang="zh-CN" dirty="0"/>
              <a:t> </a:t>
            </a:r>
            <a:r>
              <a:rPr lang="zh-CN" altLang="zh-CN" dirty="0"/>
              <a:t>不支持的事情。 实际上，在对复杂语句进行联合映射的时候，它很可能可以代替数千行的同等功能的代码。</a:t>
            </a:r>
            <a:endParaRPr lang="zh-CN" altLang="en-US" dirty="0"/>
          </a:p>
        </p:txBody>
      </p:sp>
    </p:spTree>
    <p:extLst>
      <p:ext uri="{BB962C8B-B14F-4D97-AF65-F5344CB8AC3E}">
        <p14:creationId xmlns:p14="http://schemas.microsoft.com/office/powerpoint/2010/main" val="2450993645"/>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7" name="Rectangle 9"/>
          <p:cNvSpPr txBox="1">
            <a:spLocks noChangeArrowheads="1"/>
          </p:cNvSpPr>
          <p:nvPr/>
        </p:nvSpPr>
        <p:spPr bwMode="auto">
          <a:xfrm>
            <a:off x="821279" y="611982"/>
            <a:ext cx="760837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zh-CN" altLang="en-US" sz="2700" dirty="0">
                <a:solidFill>
                  <a:srgbClr val="FF6600"/>
                </a:solidFill>
                <a:latin typeface="Arial" charset="0"/>
                <a:ea typeface="隶书" pitchFamily="49" charset="-122"/>
              </a:rPr>
              <a:t>动态</a:t>
            </a:r>
            <a:r>
              <a:rPr lang="en-US" altLang="zh-CN" sz="2700" dirty="0">
                <a:solidFill>
                  <a:srgbClr val="FF6600"/>
                </a:solidFill>
                <a:latin typeface="Arial" charset="0"/>
                <a:ea typeface="隶书" pitchFamily="49" charset="-122"/>
              </a:rPr>
              <a:t>SQL</a:t>
            </a:r>
            <a:endParaRPr lang="zh-CN" altLang="en-US" sz="2700" dirty="0">
              <a:solidFill>
                <a:srgbClr val="FF6600"/>
              </a:solidFill>
              <a:latin typeface="Arial" charset="0"/>
              <a:ea typeface="隶书" pitchFamily="49" charset="-122"/>
            </a:endParaRPr>
          </a:p>
        </p:txBody>
      </p:sp>
      <p:sp>
        <p:nvSpPr>
          <p:cNvPr id="819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extBox 10"/>
          <p:cNvSpPr txBox="1"/>
          <p:nvPr/>
        </p:nvSpPr>
        <p:spPr>
          <a:xfrm>
            <a:off x="6500826" y="714362"/>
            <a:ext cx="417102" cy="369332"/>
          </a:xfrm>
          <a:prstGeom prst="rect">
            <a:avLst/>
          </a:prstGeom>
          <a:noFill/>
        </p:spPr>
        <p:txBody>
          <a:bodyPr wrap="none" rtlCol="0">
            <a:spAutoFit/>
          </a:bodyPr>
          <a:lstStyle/>
          <a:p>
            <a:r>
              <a:rPr lang="zh-CN" altLang="en-US" b="1" dirty="0">
                <a:solidFill>
                  <a:schemeClr val="bg1"/>
                </a:solidFill>
                <a:latin typeface="黑体" pitchFamily="49" charset="-122"/>
                <a:ea typeface="黑体" pitchFamily="49" charset="-122"/>
              </a:rPr>
              <a:t>示</a:t>
            </a:r>
          </a:p>
        </p:txBody>
      </p:sp>
      <p:graphicFrame>
        <p:nvGraphicFramePr>
          <p:cNvPr id="2" name="表格 1"/>
          <p:cNvGraphicFramePr>
            <a:graphicFrameLocks noGrp="1"/>
          </p:cNvGraphicFramePr>
          <p:nvPr>
            <p:extLst>
              <p:ext uri="{D42A27DB-BD31-4B8C-83A1-F6EECF244321}">
                <p14:modId xmlns:p14="http://schemas.microsoft.com/office/powerpoint/2010/main" val="1441595090"/>
              </p:ext>
            </p:extLst>
          </p:nvPr>
        </p:nvGraphicFramePr>
        <p:xfrm>
          <a:off x="1259632" y="2283718"/>
          <a:ext cx="6096000" cy="185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zh-CN" altLang="en-US" dirty="0"/>
                        <a:t>名称</a:t>
                      </a:r>
                    </a:p>
                  </a:txBody>
                  <a:tcPr/>
                </a:tc>
                <a:tc>
                  <a:txBody>
                    <a:bodyPr/>
                    <a:lstStyle/>
                    <a:p>
                      <a:r>
                        <a:rPr lang="zh-CN" altLang="en-US" dirty="0"/>
                        <a:t>作用</a:t>
                      </a:r>
                    </a:p>
                  </a:txBody>
                  <a:tcPr/>
                </a:tc>
                <a:extLst>
                  <a:ext uri="{0D108BD9-81ED-4DB2-BD59-A6C34878D82A}">
                    <a16:rowId xmlns:a16="http://schemas.microsoft.com/office/drawing/2014/main" val="10000"/>
                  </a:ext>
                </a:extLst>
              </a:tr>
              <a:tr h="370840">
                <a:tc>
                  <a:txBody>
                    <a:bodyPr/>
                    <a:lstStyle/>
                    <a:p>
                      <a:r>
                        <a:rPr lang="en-US" altLang="zh-CN" dirty="0"/>
                        <a:t>if</a:t>
                      </a:r>
                      <a:endParaRPr lang="zh-CN" altLang="en-US" dirty="0"/>
                    </a:p>
                  </a:txBody>
                  <a:tcPr/>
                </a:tc>
                <a:tc>
                  <a:txBody>
                    <a:bodyPr/>
                    <a:lstStyle/>
                    <a:p>
                      <a:r>
                        <a:rPr lang="zh-CN" altLang="en-US" dirty="0"/>
                        <a:t>条件判断</a:t>
                      </a:r>
                    </a:p>
                  </a:txBody>
                  <a:tcPr/>
                </a:tc>
                <a:extLst>
                  <a:ext uri="{0D108BD9-81ED-4DB2-BD59-A6C34878D82A}">
                    <a16:rowId xmlns:a16="http://schemas.microsoft.com/office/drawing/2014/main" val="10001"/>
                  </a:ext>
                </a:extLst>
              </a:tr>
              <a:tr h="370840">
                <a:tc>
                  <a:txBody>
                    <a:bodyPr/>
                    <a:lstStyle/>
                    <a:p>
                      <a:r>
                        <a:rPr lang="en-US" altLang="zh-CN" dirty="0"/>
                        <a:t>choose</a:t>
                      </a:r>
                      <a:r>
                        <a:rPr lang="zh-CN" altLang="en-US" dirty="0"/>
                        <a:t>、</a:t>
                      </a:r>
                      <a:r>
                        <a:rPr lang="en-US" altLang="zh-CN" dirty="0"/>
                        <a:t>when</a:t>
                      </a:r>
                      <a:endParaRPr lang="zh-CN" altLang="en-US" dirty="0"/>
                    </a:p>
                  </a:txBody>
                  <a:tcPr/>
                </a:tc>
                <a:tc>
                  <a:txBody>
                    <a:bodyPr/>
                    <a:lstStyle/>
                    <a:p>
                      <a:r>
                        <a:rPr lang="zh-CN" altLang="en-US" dirty="0"/>
                        <a:t>类似</a:t>
                      </a:r>
                      <a:r>
                        <a:rPr lang="en-US" altLang="zh-CN" dirty="0"/>
                        <a:t>switch</a:t>
                      </a:r>
                      <a:endParaRPr lang="zh-CN" altLang="en-US" dirty="0"/>
                    </a:p>
                  </a:txBody>
                  <a:tcPr/>
                </a:tc>
                <a:extLst>
                  <a:ext uri="{0D108BD9-81ED-4DB2-BD59-A6C34878D82A}">
                    <a16:rowId xmlns:a16="http://schemas.microsoft.com/office/drawing/2014/main" val="10002"/>
                  </a:ext>
                </a:extLst>
              </a:tr>
              <a:tr h="370840">
                <a:tc>
                  <a:txBody>
                    <a:bodyPr/>
                    <a:lstStyle/>
                    <a:p>
                      <a:r>
                        <a:rPr lang="en-US" altLang="zh-CN" dirty="0"/>
                        <a:t>trim</a:t>
                      </a:r>
                      <a:endParaRPr lang="zh-CN" altLang="en-US" dirty="0"/>
                    </a:p>
                  </a:txBody>
                  <a:tcPr/>
                </a:tc>
                <a:tc>
                  <a:txBody>
                    <a:bodyPr/>
                    <a:lstStyle/>
                    <a:p>
                      <a:r>
                        <a:rPr lang="zh-CN" altLang="en-US" dirty="0"/>
                        <a:t>制定</a:t>
                      </a:r>
                      <a:r>
                        <a:rPr lang="en-US" altLang="zh-CN" dirty="0"/>
                        <a:t>where</a:t>
                      </a:r>
                      <a:r>
                        <a:rPr lang="zh-CN" altLang="en-US" dirty="0"/>
                        <a:t>元素的功能</a:t>
                      </a:r>
                    </a:p>
                  </a:txBody>
                  <a:tcPr/>
                </a:tc>
                <a:extLst>
                  <a:ext uri="{0D108BD9-81ED-4DB2-BD59-A6C34878D82A}">
                    <a16:rowId xmlns:a16="http://schemas.microsoft.com/office/drawing/2014/main" val="10003"/>
                  </a:ext>
                </a:extLst>
              </a:tr>
              <a:tr h="370840">
                <a:tc>
                  <a:txBody>
                    <a:bodyPr/>
                    <a:lstStyle/>
                    <a:p>
                      <a:r>
                        <a:rPr lang="en-US" altLang="zh-CN" dirty="0" err="1"/>
                        <a:t>foreach</a:t>
                      </a:r>
                      <a:endParaRPr lang="zh-CN" altLang="en-US" dirty="0"/>
                    </a:p>
                  </a:txBody>
                  <a:tcPr/>
                </a:tc>
                <a:tc>
                  <a:txBody>
                    <a:bodyPr/>
                    <a:lstStyle/>
                    <a:p>
                      <a:r>
                        <a:rPr lang="zh-CN" altLang="en-US" dirty="0"/>
                        <a:t>遍历集合</a:t>
                      </a:r>
                    </a:p>
                  </a:txBody>
                  <a:tcPr/>
                </a:tc>
                <a:extLst>
                  <a:ext uri="{0D108BD9-81ED-4DB2-BD59-A6C34878D82A}">
                    <a16:rowId xmlns:a16="http://schemas.microsoft.com/office/drawing/2014/main" val="10004"/>
                  </a:ext>
                </a:extLst>
              </a:tr>
            </a:tbl>
          </a:graphicData>
        </a:graphic>
      </p:graphicFrame>
      <p:sp>
        <p:nvSpPr>
          <p:cNvPr id="3" name="矩形 2"/>
          <p:cNvSpPr/>
          <p:nvPr/>
        </p:nvSpPr>
        <p:spPr>
          <a:xfrm>
            <a:off x="1403648" y="1348303"/>
            <a:ext cx="5832648" cy="646331"/>
          </a:xfrm>
          <a:prstGeom prst="rect">
            <a:avLst/>
          </a:prstGeom>
        </p:spPr>
        <p:txBody>
          <a:bodyPr wrap="square">
            <a:spAutoFit/>
          </a:bodyPr>
          <a:lstStyle/>
          <a:p>
            <a:r>
              <a:rPr lang="zh-CN" altLang="zh-CN" dirty="0"/>
              <a:t>在</a:t>
            </a:r>
            <a:r>
              <a:rPr lang="en-US" altLang="zh-CN" dirty="0" err="1"/>
              <a:t>MyBatis3</a:t>
            </a:r>
            <a:r>
              <a:rPr lang="zh-CN" altLang="zh-CN" dirty="0"/>
              <a:t>以后保留的元素只有</a:t>
            </a:r>
            <a:r>
              <a:rPr lang="en-US" altLang="zh-CN" dirty="0"/>
              <a:t>4</a:t>
            </a:r>
            <a:r>
              <a:rPr lang="zh-CN" altLang="zh-CN" dirty="0"/>
              <a:t>个：</a:t>
            </a:r>
            <a:r>
              <a:rPr lang="en-US" altLang="zh-CN" dirty="0"/>
              <a:t>if</a:t>
            </a:r>
            <a:r>
              <a:rPr lang="zh-CN" altLang="zh-CN" dirty="0"/>
              <a:t>、</a:t>
            </a:r>
            <a:r>
              <a:rPr lang="en-US" altLang="zh-CN" dirty="0"/>
              <a:t>choose, when, otherwise</a:t>
            </a:r>
            <a:r>
              <a:rPr lang="zh-CN" altLang="zh-CN" dirty="0"/>
              <a:t>、</a:t>
            </a:r>
            <a:r>
              <a:rPr lang="en-US" altLang="zh-CN" dirty="0"/>
              <a:t>trim</a:t>
            </a:r>
            <a:r>
              <a:rPr lang="zh-CN" altLang="zh-CN" dirty="0"/>
              <a:t>、</a:t>
            </a:r>
            <a:r>
              <a:rPr lang="en-US" altLang="zh-CN" dirty="0" err="1"/>
              <a:t>foreach</a:t>
            </a:r>
            <a:endParaRPr lang="zh-CN" altLang="en-US" dirty="0"/>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1"/>
          <p:cNvPicPr>
            <a:picLocks noChangeAspect="1"/>
          </p:cNvPicPr>
          <p:nvPr/>
        </p:nvPicPr>
        <p:blipFill>
          <a:blip r:embed="rId2" cstate="print"/>
          <a:srcRect/>
          <a:stretch>
            <a:fillRect/>
          </a:stretch>
        </p:blipFill>
        <p:spPr bwMode="auto">
          <a:xfrm>
            <a:off x="2228850" y="1943100"/>
            <a:ext cx="4457700" cy="1085850"/>
          </a:xfrm>
          <a:prstGeom prst="rect">
            <a:avLst/>
          </a:prstGeom>
          <a:noFill/>
          <a:ln w="9525">
            <a:noFill/>
            <a:miter lim="800000"/>
            <a:headEnd/>
            <a:tailEnd/>
          </a:ln>
        </p:spPr>
      </p:pic>
      <p:sp>
        <p:nvSpPr>
          <p:cNvPr id="11267" name="Text Box 18"/>
          <p:cNvSpPr txBox="1">
            <a:spLocks noChangeArrowheads="1"/>
          </p:cNvSpPr>
          <p:nvPr/>
        </p:nvSpPr>
        <p:spPr bwMode="auto">
          <a:xfrm>
            <a:off x="2884885" y="2301499"/>
            <a:ext cx="3230165" cy="346249"/>
          </a:xfrm>
          <a:prstGeom prst="rect">
            <a:avLst/>
          </a:prstGeom>
          <a:noFill/>
          <a:ln w="9525">
            <a:noFill/>
            <a:miter lim="800000"/>
            <a:headEnd/>
            <a:tailEnd/>
          </a:ln>
          <a:effectLst/>
        </p:spPr>
        <p:txBody>
          <a:bodyPr lIns="68580" tIns="34290" rIns="68580" bIns="34290">
            <a:spAutoFit/>
          </a:bodyPr>
          <a:lstStyle/>
          <a:p>
            <a:pPr>
              <a:spcBef>
                <a:spcPct val="0"/>
              </a:spcBef>
            </a:pPr>
            <a:r>
              <a:rPr lang="en-US" altLang="zh-CN" b="1" dirty="0">
                <a:solidFill>
                  <a:srgbClr val="FF6600"/>
                </a:solidFill>
                <a:latin typeface="Arial" charset="0"/>
                <a:ea typeface="黑体" pitchFamily="49" charset="-122"/>
              </a:rPr>
              <a:t>4	</a:t>
            </a:r>
            <a:r>
              <a:rPr lang="en-US" altLang="zh-CN" sz="1600" b="1" dirty="0" err="1">
                <a:solidFill>
                  <a:schemeClr val="bg1"/>
                </a:solidFill>
                <a:latin typeface="黑体" pitchFamily="49" charset="-122"/>
                <a:ea typeface="黑体" pitchFamily="49" charset="-122"/>
              </a:rPr>
              <a:t>MyBatis</a:t>
            </a:r>
            <a:r>
              <a:rPr lang="zh-CN" altLang="en-US" sz="1600" b="1" dirty="0">
                <a:solidFill>
                  <a:schemeClr val="bg1"/>
                </a:solidFill>
                <a:latin typeface="黑体" pitchFamily="49" charset="-122"/>
                <a:ea typeface="黑体" pitchFamily="49" charset="-122"/>
              </a:rPr>
              <a:t>高级映射</a:t>
            </a:r>
            <a:endParaRPr lang="en-US" altLang="zh-CN" sz="1600" b="1" dirty="0">
              <a:solidFill>
                <a:schemeClr val="bg1"/>
              </a:solidFill>
              <a:latin typeface="黑体" pitchFamily="49" charset="-122"/>
              <a:ea typeface="黑体" pitchFamily="49" charset="-122"/>
            </a:endParaRPr>
          </a:p>
        </p:txBody>
      </p:sp>
    </p:spTree>
    <p:extLst>
      <p:ext uri="{BB962C8B-B14F-4D97-AF65-F5344CB8AC3E}">
        <p14:creationId xmlns:p14="http://schemas.microsoft.com/office/powerpoint/2010/main" val="1590798195"/>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7" name="Rectangle 9"/>
          <p:cNvSpPr txBox="1">
            <a:spLocks noChangeArrowheads="1"/>
          </p:cNvSpPr>
          <p:nvPr/>
        </p:nvSpPr>
        <p:spPr bwMode="auto">
          <a:xfrm>
            <a:off x="821279" y="611982"/>
            <a:ext cx="760837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zh-CN" altLang="en-US" sz="2700" dirty="0">
                <a:solidFill>
                  <a:srgbClr val="FF6600"/>
                </a:solidFill>
                <a:latin typeface="Arial" charset="0"/>
                <a:ea typeface="隶书" pitchFamily="49" charset="-122"/>
              </a:rPr>
              <a:t>一对一</a:t>
            </a:r>
          </a:p>
        </p:txBody>
      </p:sp>
      <p:sp>
        <p:nvSpPr>
          <p:cNvPr id="901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42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 name="表格 1"/>
          <p:cNvGraphicFramePr>
            <a:graphicFrameLocks noGrp="1"/>
          </p:cNvGraphicFramePr>
          <p:nvPr>
            <p:extLst>
              <p:ext uri="{D42A27DB-BD31-4B8C-83A1-F6EECF244321}">
                <p14:modId xmlns:p14="http://schemas.microsoft.com/office/powerpoint/2010/main" val="3793935852"/>
              </p:ext>
            </p:extLst>
          </p:nvPr>
        </p:nvGraphicFramePr>
        <p:xfrm>
          <a:off x="281324" y="1724367"/>
          <a:ext cx="8323124" cy="3223647"/>
        </p:xfrm>
        <a:graphic>
          <a:graphicData uri="http://schemas.openxmlformats.org/drawingml/2006/table">
            <a:tbl>
              <a:tblPr firstRow="1" firstCol="1" bandRow="1">
                <a:tableStyleId>{5C22544A-7EE6-4342-B048-85BDC9FD1C3A}</a:tableStyleId>
              </a:tblPr>
              <a:tblGrid>
                <a:gridCol w="4161562">
                  <a:extLst>
                    <a:ext uri="{9D8B030D-6E8A-4147-A177-3AD203B41FA5}">
                      <a16:colId xmlns:a16="http://schemas.microsoft.com/office/drawing/2014/main" val="20000"/>
                    </a:ext>
                  </a:extLst>
                </a:gridCol>
                <a:gridCol w="4161562">
                  <a:extLst>
                    <a:ext uri="{9D8B030D-6E8A-4147-A177-3AD203B41FA5}">
                      <a16:colId xmlns:a16="http://schemas.microsoft.com/office/drawing/2014/main" val="20001"/>
                    </a:ext>
                  </a:extLst>
                </a:gridCol>
              </a:tblGrid>
              <a:tr h="247973">
                <a:tc>
                  <a:txBody>
                    <a:bodyPr/>
                    <a:lstStyle/>
                    <a:p>
                      <a:pPr indent="127000" algn="just">
                        <a:spcAft>
                          <a:spcPts val="0"/>
                        </a:spcAft>
                      </a:pPr>
                      <a:r>
                        <a:rPr lang="zh-CN" sz="1400" kern="1000" dirty="0">
                          <a:effectLst/>
                          <a:latin typeface="+mj-ea"/>
                          <a:ea typeface="+mj-ea"/>
                        </a:rPr>
                        <a:t>属性名称</a:t>
                      </a:r>
                    </a:p>
                  </a:txBody>
                  <a:tcPr marL="68580" marR="68580" marT="0" marB="0"/>
                </a:tc>
                <a:tc>
                  <a:txBody>
                    <a:bodyPr/>
                    <a:lstStyle/>
                    <a:p>
                      <a:pPr indent="127000" algn="just">
                        <a:spcAft>
                          <a:spcPts val="0"/>
                        </a:spcAft>
                      </a:pPr>
                      <a:r>
                        <a:rPr lang="zh-CN" sz="1400" kern="1000">
                          <a:effectLst/>
                          <a:latin typeface="+mj-ea"/>
                          <a:ea typeface="+mj-ea"/>
                        </a:rPr>
                        <a:t>作用</a:t>
                      </a:r>
                    </a:p>
                  </a:txBody>
                  <a:tcPr marL="68580" marR="68580" marT="0" marB="0"/>
                </a:tc>
                <a:extLst>
                  <a:ext uri="{0D108BD9-81ED-4DB2-BD59-A6C34878D82A}">
                    <a16:rowId xmlns:a16="http://schemas.microsoft.com/office/drawing/2014/main" val="10000"/>
                  </a:ext>
                </a:extLst>
              </a:tr>
              <a:tr h="247973">
                <a:tc>
                  <a:txBody>
                    <a:bodyPr/>
                    <a:lstStyle/>
                    <a:p>
                      <a:pPr indent="127000" algn="just">
                        <a:spcAft>
                          <a:spcPts val="0"/>
                        </a:spcAft>
                      </a:pPr>
                      <a:r>
                        <a:rPr lang="en-US" sz="1400" kern="1000">
                          <a:effectLst/>
                          <a:latin typeface="+mj-ea"/>
                          <a:ea typeface="+mj-ea"/>
                        </a:rPr>
                        <a:t>property</a:t>
                      </a:r>
                      <a:endParaRPr lang="zh-CN" sz="1400" kern="1000">
                        <a:effectLst/>
                        <a:latin typeface="+mj-ea"/>
                        <a:ea typeface="+mj-ea"/>
                      </a:endParaRPr>
                    </a:p>
                  </a:txBody>
                  <a:tcPr marL="68580" marR="68580" marT="0" marB="0"/>
                </a:tc>
                <a:tc>
                  <a:txBody>
                    <a:bodyPr/>
                    <a:lstStyle/>
                    <a:p>
                      <a:pPr indent="127000" algn="just">
                        <a:spcAft>
                          <a:spcPts val="0"/>
                        </a:spcAft>
                      </a:pPr>
                      <a:r>
                        <a:rPr lang="zh-CN" sz="1400" kern="1000">
                          <a:effectLst/>
                          <a:latin typeface="+mj-ea"/>
                          <a:ea typeface="+mj-ea"/>
                        </a:rPr>
                        <a:t>映射数据库的字段或属性。</a:t>
                      </a:r>
                    </a:p>
                  </a:txBody>
                  <a:tcPr marL="68580" marR="68580" marT="0" marB="0"/>
                </a:tc>
                <a:extLst>
                  <a:ext uri="{0D108BD9-81ED-4DB2-BD59-A6C34878D82A}">
                    <a16:rowId xmlns:a16="http://schemas.microsoft.com/office/drawing/2014/main" val="10001"/>
                  </a:ext>
                </a:extLst>
              </a:tr>
              <a:tr h="247973">
                <a:tc>
                  <a:txBody>
                    <a:bodyPr/>
                    <a:lstStyle/>
                    <a:p>
                      <a:pPr indent="127000" algn="just">
                        <a:spcAft>
                          <a:spcPts val="0"/>
                        </a:spcAft>
                      </a:pPr>
                      <a:r>
                        <a:rPr lang="en-US" sz="1400" kern="1000">
                          <a:effectLst/>
                          <a:latin typeface="+mj-ea"/>
                          <a:ea typeface="+mj-ea"/>
                        </a:rPr>
                        <a:t>column</a:t>
                      </a:r>
                      <a:endParaRPr lang="zh-CN" sz="1400" kern="1000">
                        <a:effectLst/>
                        <a:latin typeface="+mj-ea"/>
                        <a:ea typeface="+mj-ea"/>
                      </a:endParaRPr>
                    </a:p>
                  </a:txBody>
                  <a:tcPr marL="68580" marR="68580" marT="0" marB="0"/>
                </a:tc>
                <a:tc>
                  <a:txBody>
                    <a:bodyPr/>
                    <a:lstStyle/>
                    <a:p>
                      <a:pPr indent="127000" algn="just">
                        <a:spcAft>
                          <a:spcPts val="0"/>
                        </a:spcAft>
                      </a:pPr>
                      <a:r>
                        <a:rPr lang="zh-CN" sz="1400" kern="1000">
                          <a:effectLst/>
                          <a:latin typeface="+mj-ea"/>
                          <a:ea typeface="+mj-ea"/>
                        </a:rPr>
                        <a:t>数据库的列明或者列别名</a:t>
                      </a:r>
                    </a:p>
                  </a:txBody>
                  <a:tcPr marL="68580" marR="68580" marT="0" marB="0"/>
                </a:tc>
                <a:extLst>
                  <a:ext uri="{0D108BD9-81ED-4DB2-BD59-A6C34878D82A}">
                    <a16:rowId xmlns:a16="http://schemas.microsoft.com/office/drawing/2014/main" val="10002"/>
                  </a:ext>
                </a:extLst>
              </a:tr>
              <a:tr h="743918">
                <a:tc>
                  <a:txBody>
                    <a:bodyPr/>
                    <a:lstStyle/>
                    <a:p>
                      <a:pPr indent="127000" algn="just">
                        <a:spcAft>
                          <a:spcPts val="0"/>
                        </a:spcAft>
                      </a:pPr>
                      <a:r>
                        <a:rPr lang="en-US" sz="1400" kern="1000" dirty="0" err="1">
                          <a:effectLst/>
                          <a:latin typeface="+mj-ea"/>
                          <a:ea typeface="+mj-ea"/>
                        </a:rPr>
                        <a:t>javaType</a:t>
                      </a:r>
                      <a:endParaRPr lang="zh-CN" sz="1400" kern="1000" dirty="0">
                        <a:effectLst/>
                        <a:latin typeface="+mj-ea"/>
                        <a:ea typeface="+mj-ea"/>
                      </a:endParaRPr>
                    </a:p>
                  </a:txBody>
                  <a:tcPr marL="68580" marR="68580" marT="0" marB="0"/>
                </a:tc>
                <a:tc>
                  <a:txBody>
                    <a:bodyPr/>
                    <a:lstStyle/>
                    <a:p>
                      <a:pPr indent="127000" algn="just">
                        <a:spcAft>
                          <a:spcPts val="0"/>
                        </a:spcAft>
                      </a:pPr>
                      <a:r>
                        <a:rPr lang="zh-CN" sz="1400" kern="1000">
                          <a:effectLst/>
                          <a:latin typeface="+mj-ea"/>
                          <a:ea typeface="+mj-ea"/>
                        </a:rPr>
                        <a:t>完整的</a:t>
                      </a:r>
                      <a:r>
                        <a:rPr lang="en-US" sz="1400" kern="1000">
                          <a:effectLst/>
                          <a:latin typeface="+mj-ea"/>
                          <a:ea typeface="+mj-ea"/>
                        </a:rPr>
                        <a:t>Java</a:t>
                      </a:r>
                      <a:r>
                        <a:rPr lang="zh-CN" sz="1400" kern="1000">
                          <a:effectLst/>
                          <a:latin typeface="+mj-ea"/>
                          <a:ea typeface="+mj-ea"/>
                        </a:rPr>
                        <a:t>类名，如果时映射到</a:t>
                      </a:r>
                      <a:r>
                        <a:rPr lang="en-US" sz="1400" kern="1000">
                          <a:effectLst/>
                          <a:latin typeface="+mj-ea"/>
                          <a:ea typeface="+mj-ea"/>
                        </a:rPr>
                        <a:t>JavaBean</a:t>
                      </a:r>
                      <a:r>
                        <a:rPr lang="zh-CN" sz="1400" kern="1000">
                          <a:effectLst/>
                          <a:latin typeface="+mj-ea"/>
                          <a:ea typeface="+mj-ea"/>
                        </a:rPr>
                        <a:t>，</a:t>
                      </a:r>
                      <a:r>
                        <a:rPr lang="en-US" sz="1400" kern="1000">
                          <a:effectLst/>
                          <a:latin typeface="+mj-ea"/>
                          <a:ea typeface="+mj-ea"/>
                        </a:rPr>
                        <a:t>MyBatis</a:t>
                      </a:r>
                      <a:r>
                        <a:rPr lang="zh-CN" sz="1400" kern="1000">
                          <a:effectLst/>
                          <a:latin typeface="+mj-ea"/>
                          <a:ea typeface="+mj-ea"/>
                        </a:rPr>
                        <a:t>会自动映射，如果映射到</a:t>
                      </a:r>
                      <a:r>
                        <a:rPr lang="en-US" sz="1400" kern="1000">
                          <a:effectLst/>
                          <a:latin typeface="+mj-ea"/>
                          <a:ea typeface="+mj-ea"/>
                        </a:rPr>
                        <a:t>HashMap</a:t>
                      </a:r>
                      <a:r>
                        <a:rPr lang="zh-CN" sz="1400" kern="1000">
                          <a:effectLst/>
                          <a:latin typeface="+mj-ea"/>
                          <a:ea typeface="+mj-ea"/>
                        </a:rPr>
                        <a:t>，那你应该明确指定</a:t>
                      </a:r>
                      <a:r>
                        <a:rPr lang="en-US" sz="1400" kern="1000">
                          <a:effectLst/>
                          <a:latin typeface="+mj-ea"/>
                          <a:ea typeface="+mj-ea"/>
                        </a:rPr>
                        <a:t>javaType</a:t>
                      </a:r>
                      <a:r>
                        <a:rPr lang="zh-CN" sz="1400" kern="1000">
                          <a:effectLst/>
                          <a:latin typeface="+mj-ea"/>
                          <a:ea typeface="+mj-ea"/>
                        </a:rPr>
                        <a:t>来确保所需行为。</a:t>
                      </a:r>
                    </a:p>
                  </a:txBody>
                  <a:tcPr marL="68580" marR="68580" marT="0" marB="0"/>
                </a:tc>
                <a:extLst>
                  <a:ext uri="{0D108BD9-81ED-4DB2-BD59-A6C34878D82A}">
                    <a16:rowId xmlns:a16="http://schemas.microsoft.com/office/drawing/2014/main" val="10003"/>
                  </a:ext>
                </a:extLst>
              </a:tr>
              <a:tr h="495946">
                <a:tc>
                  <a:txBody>
                    <a:bodyPr/>
                    <a:lstStyle/>
                    <a:p>
                      <a:pPr indent="127000" algn="just">
                        <a:spcAft>
                          <a:spcPts val="0"/>
                        </a:spcAft>
                      </a:pPr>
                      <a:r>
                        <a:rPr lang="en-US" sz="1400" kern="1000">
                          <a:effectLst/>
                          <a:latin typeface="+mj-ea"/>
                          <a:ea typeface="+mj-ea"/>
                        </a:rPr>
                        <a:t>jdbcType</a:t>
                      </a:r>
                      <a:endParaRPr lang="zh-CN" sz="1400" kern="1000">
                        <a:effectLst/>
                        <a:latin typeface="+mj-ea"/>
                        <a:ea typeface="+mj-ea"/>
                      </a:endParaRPr>
                    </a:p>
                  </a:txBody>
                  <a:tcPr marL="68580" marR="68580" marT="0" marB="0"/>
                </a:tc>
                <a:tc>
                  <a:txBody>
                    <a:bodyPr/>
                    <a:lstStyle/>
                    <a:p>
                      <a:pPr indent="127000" algn="just">
                        <a:spcAft>
                          <a:spcPts val="0"/>
                        </a:spcAft>
                      </a:pPr>
                      <a:r>
                        <a:rPr lang="zh-CN" sz="1400" kern="1000">
                          <a:effectLst/>
                          <a:latin typeface="+mj-ea"/>
                          <a:ea typeface="+mj-ea"/>
                        </a:rPr>
                        <a:t>这个属性只有在增、删、改的时候允许空的列有用，在允许为空的字段需要指定这个类型。</a:t>
                      </a:r>
                    </a:p>
                  </a:txBody>
                  <a:tcPr marL="68580" marR="68580" marT="0" marB="0"/>
                </a:tc>
                <a:extLst>
                  <a:ext uri="{0D108BD9-81ED-4DB2-BD59-A6C34878D82A}">
                    <a16:rowId xmlns:a16="http://schemas.microsoft.com/office/drawing/2014/main" val="10004"/>
                  </a:ext>
                </a:extLst>
              </a:tr>
              <a:tr h="743918">
                <a:tc>
                  <a:txBody>
                    <a:bodyPr/>
                    <a:lstStyle/>
                    <a:p>
                      <a:pPr indent="127000" algn="just">
                        <a:spcAft>
                          <a:spcPts val="0"/>
                        </a:spcAft>
                      </a:pPr>
                      <a:r>
                        <a:rPr lang="en-US" sz="1400" kern="1000">
                          <a:effectLst/>
                          <a:latin typeface="+mj-ea"/>
                          <a:ea typeface="+mj-ea"/>
                        </a:rPr>
                        <a:t>typeHandler</a:t>
                      </a:r>
                      <a:endParaRPr lang="zh-CN" sz="1400" kern="1000">
                        <a:effectLst/>
                        <a:latin typeface="+mj-ea"/>
                        <a:ea typeface="+mj-ea"/>
                      </a:endParaRPr>
                    </a:p>
                  </a:txBody>
                  <a:tcPr marL="68580" marR="68580" marT="0" marB="0"/>
                </a:tc>
                <a:tc>
                  <a:txBody>
                    <a:bodyPr/>
                    <a:lstStyle/>
                    <a:p>
                      <a:pPr indent="127000" algn="just">
                        <a:spcAft>
                          <a:spcPts val="0"/>
                        </a:spcAft>
                      </a:pPr>
                      <a:r>
                        <a:rPr lang="zh-CN" sz="1400" kern="1000">
                          <a:effectLst/>
                          <a:latin typeface="+mj-ea"/>
                          <a:ea typeface="+mj-ea"/>
                        </a:rPr>
                        <a:t>类型处理器，使用这个属性可以重写默认处理器。它的值可以时一个</a:t>
                      </a:r>
                      <a:r>
                        <a:rPr lang="en-US" sz="1400" kern="1000">
                          <a:effectLst/>
                          <a:latin typeface="+mj-ea"/>
                          <a:ea typeface="+mj-ea"/>
                        </a:rPr>
                        <a:t>typeHandler</a:t>
                      </a:r>
                      <a:r>
                        <a:rPr lang="zh-CN" sz="1400" kern="1000">
                          <a:effectLst/>
                          <a:latin typeface="+mj-ea"/>
                          <a:ea typeface="+mj-ea"/>
                        </a:rPr>
                        <a:t>实现的完整类名。</a:t>
                      </a:r>
                    </a:p>
                  </a:txBody>
                  <a:tcPr marL="68580" marR="68580" marT="0" marB="0"/>
                </a:tc>
                <a:extLst>
                  <a:ext uri="{0D108BD9-81ED-4DB2-BD59-A6C34878D82A}">
                    <a16:rowId xmlns:a16="http://schemas.microsoft.com/office/drawing/2014/main" val="10005"/>
                  </a:ext>
                </a:extLst>
              </a:tr>
              <a:tr h="495946">
                <a:tc>
                  <a:txBody>
                    <a:bodyPr/>
                    <a:lstStyle/>
                    <a:p>
                      <a:pPr indent="127000" algn="just">
                        <a:spcAft>
                          <a:spcPts val="0"/>
                        </a:spcAft>
                      </a:pPr>
                      <a:r>
                        <a:rPr lang="en-US" sz="1400" kern="1000">
                          <a:effectLst/>
                          <a:latin typeface="+mj-ea"/>
                          <a:ea typeface="+mj-ea"/>
                        </a:rPr>
                        <a:t>select</a:t>
                      </a:r>
                      <a:endParaRPr lang="zh-CN" sz="1400" kern="1000">
                        <a:effectLst/>
                        <a:latin typeface="+mj-ea"/>
                        <a:ea typeface="+mj-ea"/>
                      </a:endParaRPr>
                    </a:p>
                  </a:txBody>
                  <a:tcPr marL="68580" marR="68580" marT="0" marB="0"/>
                </a:tc>
                <a:tc>
                  <a:txBody>
                    <a:bodyPr/>
                    <a:lstStyle/>
                    <a:p>
                      <a:pPr indent="127000" algn="just">
                        <a:spcAft>
                          <a:spcPts val="0"/>
                        </a:spcAft>
                      </a:pPr>
                      <a:r>
                        <a:rPr lang="zh-CN" sz="1400" kern="1000" dirty="0">
                          <a:effectLst/>
                          <a:latin typeface="+mj-ea"/>
                          <a:ea typeface="+mj-ea"/>
                        </a:rPr>
                        <a:t>通过</a:t>
                      </a:r>
                      <a:r>
                        <a:rPr lang="en-US" sz="1400" kern="1000" dirty="0">
                          <a:effectLst/>
                          <a:latin typeface="+mj-ea"/>
                          <a:ea typeface="+mj-ea"/>
                        </a:rPr>
                        <a:t>id</a:t>
                      </a:r>
                      <a:r>
                        <a:rPr lang="zh-CN" sz="1400" kern="1000" dirty="0">
                          <a:effectLst/>
                          <a:latin typeface="+mj-ea"/>
                          <a:ea typeface="+mj-ea"/>
                        </a:rPr>
                        <a:t>引用另一个映射语句。从指定的列属性中返回值，作为参数设置给目标</a:t>
                      </a:r>
                      <a:r>
                        <a:rPr lang="en-US" sz="1400" kern="1000" dirty="0">
                          <a:effectLst/>
                          <a:latin typeface="+mj-ea"/>
                          <a:ea typeface="+mj-ea"/>
                        </a:rPr>
                        <a:t>select</a:t>
                      </a:r>
                      <a:r>
                        <a:rPr lang="zh-CN" sz="1400" kern="1000" dirty="0">
                          <a:effectLst/>
                          <a:latin typeface="+mj-ea"/>
                          <a:ea typeface="+mj-ea"/>
                        </a:rPr>
                        <a:t>语句。</a:t>
                      </a:r>
                    </a:p>
                  </a:txBody>
                  <a:tcPr marL="68580" marR="68580" marT="0" marB="0"/>
                </a:tc>
                <a:extLst>
                  <a:ext uri="{0D108BD9-81ED-4DB2-BD59-A6C34878D82A}">
                    <a16:rowId xmlns:a16="http://schemas.microsoft.com/office/drawing/2014/main" val="10006"/>
                  </a:ext>
                </a:extLst>
              </a:tr>
            </a:tbl>
          </a:graphicData>
        </a:graphic>
      </p:graphicFrame>
      <p:sp>
        <p:nvSpPr>
          <p:cNvPr id="3" name="矩形 2"/>
          <p:cNvSpPr/>
          <p:nvPr/>
        </p:nvSpPr>
        <p:spPr>
          <a:xfrm>
            <a:off x="850107" y="1320404"/>
            <a:ext cx="7200800" cy="369332"/>
          </a:xfrm>
          <a:prstGeom prst="rect">
            <a:avLst/>
          </a:prstGeom>
        </p:spPr>
        <p:txBody>
          <a:bodyPr wrap="square">
            <a:spAutoFit/>
          </a:bodyPr>
          <a:lstStyle/>
          <a:p>
            <a:r>
              <a:rPr lang="zh-CN" altLang="zh-CN" dirty="0"/>
              <a:t>表和表之间的关系时一对一的时候，我们使用</a:t>
            </a:r>
            <a:r>
              <a:rPr lang="en-US" altLang="zh-CN" dirty="0"/>
              <a:t>”association”</a:t>
            </a:r>
            <a:r>
              <a:rPr lang="zh-CN" altLang="zh-CN" dirty="0"/>
              <a:t>标签。</a:t>
            </a:r>
            <a:endParaRPr lang="zh-CN" altLang="en-US" dirty="0"/>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7" name="Rectangle 9"/>
          <p:cNvSpPr txBox="1">
            <a:spLocks noChangeArrowheads="1"/>
          </p:cNvSpPr>
          <p:nvPr/>
        </p:nvSpPr>
        <p:spPr bwMode="auto">
          <a:xfrm>
            <a:off x="821279" y="611982"/>
            <a:ext cx="760837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zh-CN" altLang="en-US" sz="2700" dirty="0">
                <a:solidFill>
                  <a:srgbClr val="FF6600"/>
                </a:solidFill>
                <a:latin typeface="Arial" charset="0"/>
                <a:ea typeface="隶书" pitchFamily="49" charset="-122"/>
              </a:rPr>
              <a:t>一对多</a:t>
            </a:r>
          </a:p>
        </p:txBody>
      </p:sp>
      <p:sp>
        <p:nvSpPr>
          <p:cNvPr id="901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42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TextBox 1"/>
          <p:cNvSpPr txBox="1"/>
          <p:nvPr/>
        </p:nvSpPr>
        <p:spPr>
          <a:xfrm>
            <a:off x="503548" y="1563638"/>
            <a:ext cx="8136904" cy="2585323"/>
          </a:xfrm>
          <a:prstGeom prst="rect">
            <a:avLst/>
          </a:prstGeom>
          <a:noFill/>
        </p:spPr>
        <p:txBody>
          <a:bodyPr wrap="square" rtlCol="0">
            <a:spAutoFit/>
          </a:bodyPr>
          <a:lstStyle/>
          <a:p>
            <a:r>
              <a:rPr lang="zh-CN" altLang="en-US" dirty="0"/>
              <a:t>完成一对多映射需要一下几个步骤：</a:t>
            </a:r>
            <a:endParaRPr lang="en-US" altLang="zh-CN" dirty="0"/>
          </a:p>
          <a:p>
            <a:r>
              <a:rPr lang="en-US" altLang="zh-CN" dirty="0"/>
              <a:t>1.</a:t>
            </a:r>
            <a:r>
              <a:rPr lang="zh-CN" altLang="en-US" dirty="0"/>
              <a:t>仔细分析表，确定好哪个表是一，哪个表是多。</a:t>
            </a:r>
            <a:endParaRPr lang="en-US" altLang="zh-CN" dirty="0"/>
          </a:p>
          <a:p>
            <a:r>
              <a:rPr lang="en-US" altLang="zh-CN" dirty="0"/>
              <a:t>2.</a:t>
            </a:r>
            <a:r>
              <a:rPr lang="zh-CN" altLang="en-US" dirty="0"/>
              <a:t>需要在单一的一方实体类上添加多的一方集合并声称</a:t>
            </a:r>
            <a:r>
              <a:rPr lang="en-US" altLang="zh-CN" dirty="0"/>
              <a:t>get</a:t>
            </a:r>
            <a:r>
              <a:rPr lang="zh-CN" altLang="en-US" dirty="0"/>
              <a:t>、</a:t>
            </a:r>
            <a:r>
              <a:rPr lang="en-US" altLang="zh-CN" dirty="0"/>
              <a:t>set</a:t>
            </a:r>
            <a:r>
              <a:rPr lang="zh-CN" altLang="en-US" dirty="0"/>
              <a:t>。</a:t>
            </a:r>
            <a:endParaRPr lang="en-US" altLang="zh-CN" dirty="0"/>
          </a:p>
          <a:p>
            <a:r>
              <a:rPr lang="en-US" altLang="zh-CN" dirty="0"/>
              <a:t>3.</a:t>
            </a:r>
            <a:r>
              <a:rPr lang="zh-CN" altLang="en-US" dirty="0"/>
              <a:t>写</a:t>
            </a:r>
            <a:r>
              <a:rPr lang="en-US" altLang="zh-CN" dirty="0"/>
              <a:t>mapper</a:t>
            </a:r>
            <a:r>
              <a:rPr lang="zh-CN" altLang="en-US" dirty="0"/>
              <a:t>映射文件。</a:t>
            </a:r>
            <a:endParaRPr lang="en-US" altLang="zh-CN" dirty="0"/>
          </a:p>
          <a:p>
            <a:r>
              <a:rPr lang="en-US" altLang="zh-CN" dirty="0"/>
              <a:t>4.</a:t>
            </a:r>
            <a:r>
              <a:rPr lang="zh-CN" altLang="zh-CN" dirty="0"/>
              <a:t>最终是为了得到</a:t>
            </a:r>
            <a:r>
              <a:rPr lang="en-US" altLang="zh-CN" dirty="0"/>
              <a:t>Users</a:t>
            </a:r>
            <a:r>
              <a:rPr lang="zh-CN" altLang="zh-CN" dirty="0"/>
              <a:t>对象，所以我们需要先得到</a:t>
            </a:r>
            <a:r>
              <a:rPr lang="en-US" altLang="zh-CN" dirty="0"/>
              <a:t>Role</a:t>
            </a:r>
            <a:r>
              <a:rPr lang="zh-CN" altLang="zh-CN" dirty="0"/>
              <a:t>对象，然后在</a:t>
            </a:r>
            <a:r>
              <a:rPr lang="en-US" altLang="zh-CN" dirty="0"/>
              <a:t>Role</a:t>
            </a:r>
            <a:r>
              <a:rPr lang="zh-CN" altLang="zh-CN" dirty="0"/>
              <a:t>的返回集写的是</a:t>
            </a:r>
            <a:r>
              <a:rPr lang="en-US" altLang="zh-CN" dirty="0"/>
              <a:t>Users</a:t>
            </a:r>
            <a:r>
              <a:rPr lang="zh-CN" altLang="zh-CN" dirty="0"/>
              <a:t>的</a:t>
            </a:r>
            <a:r>
              <a:rPr lang="en-US" altLang="zh-CN" dirty="0"/>
              <a:t>Map</a:t>
            </a:r>
            <a:r>
              <a:rPr lang="zh-CN" altLang="zh-CN" dirty="0"/>
              <a:t>集合。</a:t>
            </a:r>
            <a:endParaRPr lang="en-US" altLang="zh-CN" dirty="0"/>
          </a:p>
          <a:p>
            <a:r>
              <a:rPr lang="en-US" altLang="zh-CN" dirty="0"/>
              <a:t>5.</a:t>
            </a:r>
            <a:r>
              <a:rPr lang="zh-CN" altLang="zh-CN" dirty="0"/>
              <a:t>定义</a:t>
            </a:r>
            <a:r>
              <a:rPr lang="en-US" altLang="zh-CN" dirty="0"/>
              <a:t>Map</a:t>
            </a:r>
            <a:r>
              <a:rPr lang="zh-CN" altLang="zh-CN" dirty="0"/>
              <a:t>集合，然后在关联</a:t>
            </a:r>
            <a:r>
              <a:rPr lang="en-US" altLang="zh-CN" dirty="0"/>
              <a:t>collection</a:t>
            </a:r>
            <a:r>
              <a:rPr lang="zh-CN" altLang="zh-CN" dirty="0"/>
              <a:t>集合，在把整个</a:t>
            </a:r>
            <a:r>
              <a:rPr lang="en-US" altLang="zh-CN" dirty="0" err="1"/>
              <a:t>mapper.,xml</a:t>
            </a:r>
            <a:r>
              <a:rPr lang="zh-CN" altLang="zh-CN" dirty="0"/>
              <a:t>映射文件路径配置给</a:t>
            </a:r>
            <a:r>
              <a:rPr lang="en-US" altLang="zh-CN" dirty="0"/>
              <a:t>sqlMapConfig.xml</a:t>
            </a:r>
            <a:r>
              <a:rPr lang="zh-CN" altLang="zh-CN" dirty="0"/>
              <a:t>全局配置文件。</a:t>
            </a:r>
            <a:endParaRPr lang="en-US" altLang="zh-CN" b="1" dirty="0"/>
          </a:p>
          <a:p>
            <a:r>
              <a:rPr lang="zh-CN" altLang="zh-CN" dirty="0"/>
              <a:t>创建测试类，输出查询结果。</a:t>
            </a:r>
            <a:endParaRPr lang="zh-CN" altLang="en-US" dirty="0"/>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7" name="Rectangle 9"/>
          <p:cNvSpPr txBox="1">
            <a:spLocks noChangeArrowheads="1"/>
          </p:cNvSpPr>
          <p:nvPr/>
        </p:nvSpPr>
        <p:spPr bwMode="auto">
          <a:xfrm>
            <a:off x="821279" y="611982"/>
            <a:ext cx="760837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zh-CN" altLang="en-US" sz="2700" dirty="0">
                <a:solidFill>
                  <a:srgbClr val="FF6600"/>
                </a:solidFill>
                <a:latin typeface="Arial" charset="0"/>
                <a:ea typeface="隶书" pitchFamily="49" charset="-122"/>
              </a:rPr>
              <a:t>延迟加载</a:t>
            </a:r>
          </a:p>
        </p:txBody>
      </p:sp>
      <p:sp>
        <p:nvSpPr>
          <p:cNvPr id="901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42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085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7693" y="2787774"/>
            <a:ext cx="5616624" cy="1922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457480" y="1320404"/>
            <a:ext cx="7066847" cy="923330"/>
          </a:xfrm>
          <a:prstGeom prst="rect">
            <a:avLst/>
          </a:prstGeom>
        </p:spPr>
        <p:txBody>
          <a:bodyPr wrap="square">
            <a:spAutoFit/>
          </a:bodyPr>
          <a:lstStyle/>
          <a:p>
            <a:r>
              <a:rPr lang="zh-CN" altLang="zh-CN" dirty="0"/>
              <a:t>在</a:t>
            </a:r>
            <a:r>
              <a:rPr lang="en-US" altLang="zh-CN" dirty="0" err="1"/>
              <a:t>MyBatis</a:t>
            </a:r>
            <a:r>
              <a:rPr lang="zh-CN" altLang="zh-CN" dirty="0"/>
              <a:t>中，延迟加载默认是关闭的，所以说我们要想使用延迟加载需要手动打开，还记得在本章刚开始的时候讲</a:t>
            </a:r>
            <a:r>
              <a:rPr lang="en-US" altLang="zh-CN" dirty="0" err="1"/>
              <a:t>sqlMapConfig</a:t>
            </a:r>
            <a:r>
              <a:rPr lang="zh-CN" altLang="zh-CN" dirty="0"/>
              <a:t>全局配置文件的时候我介绍了一个标签叫</a:t>
            </a:r>
            <a:r>
              <a:rPr lang="en-US" altLang="zh-CN" dirty="0"/>
              <a:t>setting</a:t>
            </a:r>
            <a:r>
              <a:rPr lang="zh-CN" altLang="zh-CN" dirty="0"/>
              <a:t>，它就是延迟加载的开关</a:t>
            </a:r>
            <a:endParaRPr lang="zh-CN" altLang="en-US" dirty="0"/>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ChangeArrowheads="1"/>
          </p:cNvSpPr>
          <p:nvPr/>
        </p:nvSpPr>
        <p:spPr bwMode="auto">
          <a:xfrm>
            <a:off x="7383433" y="1835655"/>
            <a:ext cx="138113" cy="300038"/>
          </a:xfrm>
          <a:prstGeom prst="rect">
            <a:avLst/>
          </a:prstGeom>
          <a:noFill/>
          <a:ln w="9525">
            <a:noFill/>
            <a:miter lim="800000"/>
            <a:headEnd/>
            <a:tailEnd/>
          </a:ln>
          <a:effectLst>
            <a:outerShdw dist="17961" dir="2700000" algn="ctr" rotWithShape="0">
              <a:srgbClr val="3D5C00"/>
            </a:outerShdw>
          </a:effectLst>
        </p:spPr>
        <p:txBody>
          <a:bodyPr wrap="none" lIns="68580" tIns="34290" rIns="68580" bIns="34290" anchor="ctr">
            <a:spAutoFit/>
          </a:bodyPr>
          <a:lstStyle/>
          <a:p>
            <a:pPr algn="r" eaLnBrk="0" hangingPunct="0">
              <a:spcBef>
                <a:spcPct val="0"/>
              </a:spcBef>
              <a:buFontTx/>
              <a:buNone/>
            </a:pPr>
            <a:endParaRPr lang="zh-CN" altLang="zh-CN" sz="1500" dirty="0">
              <a:solidFill>
                <a:schemeClr val="accent1"/>
              </a:solidFill>
              <a:latin typeface="Lucida Sans Unicode" pitchFamily="34" charset="0"/>
              <a:ea typeface="Gulim" pitchFamily="34" charset="-127"/>
            </a:endParaRPr>
          </a:p>
        </p:txBody>
      </p:sp>
      <p:pic>
        <p:nvPicPr>
          <p:cNvPr id="5"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6" name="Rectangle 9"/>
          <p:cNvSpPr txBox="1">
            <a:spLocks noChangeArrowheads="1"/>
          </p:cNvSpPr>
          <p:nvPr/>
        </p:nvSpPr>
        <p:spPr bwMode="auto">
          <a:xfrm>
            <a:off x="672703" y="611982"/>
            <a:ext cx="1162993" cy="708422"/>
          </a:xfrm>
          <a:prstGeom prst="rect">
            <a:avLst/>
          </a:prstGeom>
          <a:noFill/>
          <a:ln w="9525">
            <a:noFill/>
            <a:miter lim="800000"/>
            <a:headEnd/>
            <a:tailEnd/>
          </a:ln>
          <a:effectLst/>
        </p:spPr>
        <p:txBody>
          <a:bodyPr lIns="68580" tIns="34290" rIns="68580" bIns="34290" anchor="ctr"/>
          <a:lstStyle/>
          <a:p>
            <a:pPr algn="ctr">
              <a:spcBef>
                <a:spcPct val="0"/>
              </a:spcBef>
              <a:buFontTx/>
              <a:buNone/>
            </a:pPr>
            <a:r>
              <a:rPr lang="zh-CN" altLang="en-US" sz="2700" b="1" dirty="0">
                <a:solidFill>
                  <a:srgbClr val="FF6600"/>
                </a:solidFill>
                <a:latin typeface="Arial" charset="0"/>
                <a:ea typeface="隶书" pitchFamily="49" charset="-122"/>
              </a:rPr>
              <a:t>小结</a:t>
            </a:r>
          </a:p>
        </p:txBody>
      </p:sp>
      <p:sp>
        <p:nvSpPr>
          <p:cNvPr id="20" name="Text Box 3"/>
          <p:cNvSpPr txBox="1">
            <a:spLocks noChangeArrowheads="1"/>
          </p:cNvSpPr>
          <p:nvPr/>
        </p:nvSpPr>
        <p:spPr bwMode="auto">
          <a:xfrm>
            <a:off x="467544" y="1635646"/>
            <a:ext cx="8291786" cy="1731243"/>
          </a:xfrm>
          <a:prstGeom prst="rect">
            <a:avLst/>
          </a:prstGeom>
          <a:noFill/>
          <a:ln w="9525">
            <a:noFill/>
            <a:miter lim="800000"/>
            <a:headEnd/>
            <a:tailEnd/>
          </a:ln>
        </p:spPr>
        <p:txBody>
          <a:bodyPr wrap="square" lIns="68580" tIns="34290" rIns="68580" bIns="34290">
            <a:spAutoFit/>
          </a:bodyPr>
          <a:lstStyle/>
          <a:p>
            <a:pPr eaLnBrk="0" hangingPunct="0">
              <a:lnSpc>
                <a:spcPct val="150000"/>
              </a:lnSpc>
              <a:spcBef>
                <a:spcPct val="0"/>
              </a:spcBef>
              <a:buNone/>
            </a:pPr>
            <a:r>
              <a:rPr lang="zh-CN" altLang="en-US" b="1" dirty="0">
                <a:solidFill>
                  <a:schemeClr val="bg2">
                    <a:lumMod val="25000"/>
                  </a:schemeClr>
                </a:solidFill>
                <a:latin typeface="+mn-ea"/>
              </a:rPr>
              <a:t>本章主要对</a:t>
            </a:r>
            <a:r>
              <a:rPr lang="en-US" altLang="zh-CN" b="1" dirty="0" err="1">
                <a:solidFill>
                  <a:schemeClr val="bg2">
                    <a:lumMod val="25000"/>
                  </a:schemeClr>
                </a:solidFill>
                <a:latin typeface="+mn-ea"/>
              </a:rPr>
              <a:t>MyBatis</a:t>
            </a:r>
            <a:r>
              <a:rPr lang="zh-CN" altLang="en-US" b="1" dirty="0">
                <a:solidFill>
                  <a:schemeClr val="bg2">
                    <a:lumMod val="25000"/>
                  </a:schemeClr>
                </a:solidFill>
                <a:latin typeface="+mn-ea"/>
              </a:rPr>
              <a:t>的基础知识进行了详细讲解，持久化操作是开发应用系统基础，熟练掌握</a:t>
            </a:r>
            <a:r>
              <a:rPr lang="en-US" altLang="zh-CN" b="1" dirty="0" err="1">
                <a:solidFill>
                  <a:schemeClr val="bg2">
                    <a:lumMod val="25000"/>
                  </a:schemeClr>
                </a:solidFill>
                <a:latin typeface="+mn-ea"/>
              </a:rPr>
              <a:t>MyBatis</a:t>
            </a:r>
            <a:r>
              <a:rPr lang="zh-CN" altLang="en-US" b="1" dirty="0">
                <a:solidFill>
                  <a:schemeClr val="bg2">
                    <a:lumMod val="25000"/>
                  </a:schemeClr>
                </a:solidFill>
                <a:latin typeface="+mn-ea"/>
              </a:rPr>
              <a:t>的基础知识，能够为快速开发应用程序打下坚实的基础。本章为大家介绍了搭建环境、配置文件、多关系映射、延迟加载，这些都是经常应用的技术，所以要求大家必须全部掌握。</a:t>
            </a:r>
          </a:p>
        </p:txBody>
      </p:sp>
    </p:spTree>
    <p:extLst>
      <p:ext uri="{BB962C8B-B14F-4D97-AF65-F5344CB8AC3E}">
        <p14:creationId xmlns:p14="http://schemas.microsoft.com/office/powerpoint/2010/main" val="202701119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ChangeArrowheads="1"/>
          </p:cNvSpPr>
          <p:nvPr/>
        </p:nvSpPr>
        <p:spPr bwMode="auto">
          <a:xfrm>
            <a:off x="7383433" y="1835655"/>
            <a:ext cx="138113" cy="300038"/>
          </a:xfrm>
          <a:prstGeom prst="rect">
            <a:avLst/>
          </a:prstGeom>
          <a:noFill/>
          <a:ln w="9525">
            <a:noFill/>
            <a:miter lim="800000"/>
            <a:headEnd/>
            <a:tailEnd/>
          </a:ln>
          <a:effectLst>
            <a:outerShdw dist="17961" dir="2700000" algn="ctr" rotWithShape="0">
              <a:srgbClr val="3D5C00"/>
            </a:outerShdw>
          </a:effectLst>
        </p:spPr>
        <p:txBody>
          <a:bodyPr wrap="none" lIns="68580" tIns="34290" rIns="68580" bIns="34290" anchor="ctr">
            <a:spAutoFit/>
          </a:bodyPr>
          <a:lstStyle/>
          <a:p>
            <a:pPr algn="r" eaLnBrk="0" hangingPunct="0">
              <a:spcBef>
                <a:spcPct val="0"/>
              </a:spcBef>
              <a:buFontTx/>
              <a:buNone/>
            </a:pPr>
            <a:endParaRPr lang="zh-CN" altLang="zh-CN" sz="1500" dirty="0">
              <a:solidFill>
                <a:schemeClr val="accent1"/>
              </a:solidFill>
              <a:latin typeface="Lucida Sans Unicode" pitchFamily="34" charset="0"/>
              <a:ea typeface="Gulim" pitchFamily="34" charset="-127"/>
            </a:endParaRPr>
          </a:p>
        </p:txBody>
      </p:sp>
      <p:pic>
        <p:nvPicPr>
          <p:cNvPr id="5"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6" name="Rectangle 9"/>
          <p:cNvSpPr txBox="1">
            <a:spLocks noChangeArrowheads="1"/>
          </p:cNvSpPr>
          <p:nvPr/>
        </p:nvSpPr>
        <p:spPr bwMode="auto">
          <a:xfrm>
            <a:off x="672703" y="611982"/>
            <a:ext cx="2256223" cy="708422"/>
          </a:xfrm>
          <a:prstGeom prst="rect">
            <a:avLst/>
          </a:prstGeom>
          <a:noFill/>
          <a:ln w="9525">
            <a:noFill/>
            <a:miter lim="800000"/>
            <a:headEnd/>
            <a:tailEnd/>
          </a:ln>
          <a:effectLst/>
        </p:spPr>
        <p:txBody>
          <a:bodyPr lIns="68580" tIns="34290" rIns="68580" bIns="34290" anchor="ctr"/>
          <a:lstStyle/>
          <a:p>
            <a:pPr algn="ctr">
              <a:spcBef>
                <a:spcPct val="0"/>
              </a:spcBef>
              <a:buFontTx/>
              <a:buNone/>
            </a:pPr>
            <a:r>
              <a:rPr lang="zh-CN" altLang="en-US" sz="2700" b="1" dirty="0">
                <a:solidFill>
                  <a:srgbClr val="FF6600"/>
                </a:solidFill>
                <a:latin typeface="Arial" charset="0"/>
                <a:ea typeface="隶书" pitchFamily="49" charset="-122"/>
              </a:rPr>
              <a:t>上机指导</a:t>
            </a:r>
          </a:p>
        </p:txBody>
      </p:sp>
      <p:sp>
        <p:nvSpPr>
          <p:cNvPr id="20" name="Text Box 3"/>
          <p:cNvSpPr txBox="1">
            <a:spLocks noChangeArrowheads="1"/>
          </p:cNvSpPr>
          <p:nvPr/>
        </p:nvSpPr>
        <p:spPr bwMode="auto">
          <a:xfrm>
            <a:off x="669457" y="1958774"/>
            <a:ext cx="7416824" cy="1177245"/>
          </a:xfrm>
          <a:prstGeom prst="rect">
            <a:avLst/>
          </a:prstGeom>
          <a:noFill/>
          <a:ln w="9525">
            <a:noFill/>
            <a:miter lim="800000"/>
            <a:headEnd/>
            <a:tailEnd/>
          </a:ln>
        </p:spPr>
        <p:txBody>
          <a:bodyPr wrap="square" lIns="68580" tIns="34290" rIns="68580" bIns="34290">
            <a:spAutoFit/>
          </a:bodyPr>
          <a:lstStyle/>
          <a:p>
            <a:pPr eaLnBrk="0" hangingPunct="0">
              <a:spcBef>
                <a:spcPct val="0"/>
              </a:spcBef>
              <a:buNone/>
            </a:pPr>
            <a:r>
              <a:rPr lang="zh-CN" altLang="en-US" dirty="0"/>
              <a:t>在博客、论坛、留言等网站中都离不开用户注册模块，其应用十分广泛。从程序方面来考虑，用户注册实质就是对用户信息进行持久化的过程。对于用户详细信息可以将其封装为一个实体对象，而持久化过程使用</a:t>
            </a:r>
            <a:r>
              <a:rPr lang="en-US" altLang="zh-CN" dirty="0" err="1"/>
              <a:t>MyBatis</a:t>
            </a:r>
            <a:r>
              <a:rPr lang="zh-CN" altLang="en-US" dirty="0"/>
              <a:t>框架进行实现。</a:t>
            </a:r>
            <a:endParaRPr lang="zh-CN" altLang="en-US" b="1" dirty="0">
              <a:solidFill>
                <a:schemeClr val="bg2">
                  <a:lumMod val="25000"/>
                </a:schemeClr>
              </a:solidFill>
              <a:latin typeface="+mn-ea"/>
            </a:endParaRPr>
          </a:p>
        </p:txBody>
      </p:sp>
    </p:spTree>
    <p:extLst>
      <p:ext uri="{BB962C8B-B14F-4D97-AF65-F5344CB8AC3E}">
        <p14:creationId xmlns:p14="http://schemas.microsoft.com/office/powerpoint/2010/main" val="202701119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1"/>
          <p:cNvPicPr>
            <a:picLocks noChangeAspect="1"/>
          </p:cNvPicPr>
          <p:nvPr/>
        </p:nvPicPr>
        <p:blipFill>
          <a:blip r:embed="rId2" cstate="print"/>
          <a:srcRect/>
          <a:stretch>
            <a:fillRect/>
          </a:stretch>
        </p:blipFill>
        <p:spPr bwMode="auto">
          <a:xfrm>
            <a:off x="2228850" y="1943100"/>
            <a:ext cx="4457700" cy="1085850"/>
          </a:xfrm>
          <a:prstGeom prst="rect">
            <a:avLst/>
          </a:prstGeom>
          <a:noFill/>
          <a:ln w="9525">
            <a:noFill/>
            <a:miter lim="800000"/>
            <a:headEnd/>
            <a:tailEnd/>
          </a:ln>
        </p:spPr>
      </p:pic>
      <p:sp>
        <p:nvSpPr>
          <p:cNvPr id="11267" name="Text Box 18"/>
          <p:cNvSpPr txBox="1">
            <a:spLocks noChangeArrowheads="1"/>
          </p:cNvSpPr>
          <p:nvPr/>
        </p:nvSpPr>
        <p:spPr bwMode="auto">
          <a:xfrm>
            <a:off x="2884885" y="2301499"/>
            <a:ext cx="3230165" cy="346249"/>
          </a:xfrm>
          <a:prstGeom prst="rect">
            <a:avLst/>
          </a:prstGeom>
          <a:noFill/>
          <a:ln w="9525">
            <a:noFill/>
            <a:miter lim="800000"/>
            <a:headEnd/>
            <a:tailEnd/>
          </a:ln>
          <a:effectLst/>
        </p:spPr>
        <p:txBody>
          <a:bodyPr lIns="68580" tIns="34290" rIns="68580" bIns="34290">
            <a:spAutoFit/>
          </a:bodyPr>
          <a:lstStyle/>
          <a:p>
            <a:pPr>
              <a:spcBef>
                <a:spcPct val="0"/>
              </a:spcBef>
            </a:pPr>
            <a:r>
              <a:rPr lang="en-US" altLang="zh-CN" b="1" dirty="0">
                <a:solidFill>
                  <a:srgbClr val="FF6600"/>
                </a:solidFill>
                <a:latin typeface="Arial" charset="0"/>
                <a:ea typeface="黑体" pitchFamily="49" charset="-122"/>
              </a:rPr>
              <a:t>1	</a:t>
            </a:r>
            <a:r>
              <a:rPr lang="zh-CN" altLang="en-US" sz="1500" b="1" dirty="0">
                <a:solidFill>
                  <a:schemeClr val="bg1"/>
                </a:solidFill>
                <a:latin typeface="Arial" charset="0"/>
                <a:ea typeface="黑体" pitchFamily="49" charset="-122"/>
              </a:rPr>
              <a:t>初识</a:t>
            </a:r>
            <a:r>
              <a:rPr lang="en-US" altLang="zh-CN" sz="1500" b="1" dirty="0" err="1">
                <a:solidFill>
                  <a:schemeClr val="bg1"/>
                </a:solidFill>
                <a:latin typeface="Arial" charset="0"/>
                <a:ea typeface="黑体" pitchFamily="49" charset="-122"/>
              </a:rPr>
              <a:t>MyBatis</a:t>
            </a:r>
            <a:endParaRPr lang="en-US" altLang="zh-CN" sz="1500" b="1" dirty="0">
              <a:solidFill>
                <a:schemeClr val="bg1"/>
              </a:solidFill>
              <a:latin typeface="Arial" charset="0"/>
              <a:ea typeface="黑体" pitchFamily="49" charset="-122"/>
            </a:endParaRPr>
          </a:p>
        </p:txBody>
      </p:sp>
    </p:spTree>
    <p:extLst>
      <p:ext uri="{BB962C8B-B14F-4D97-AF65-F5344CB8AC3E}">
        <p14:creationId xmlns:p14="http://schemas.microsoft.com/office/powerpoint/2010/main" val="1590798195"/>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21279" y="611982"/>
            <a:ext cx="3179217"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en-US" altLang="zh-CN" sz="2700" dirty="0" err="1">
                <a:solidFill>
                  <a:srgbClr val="FF6600"/>
                </a:solidFill>
                <a:latin typeface="Arial" charset="0"/>
                <a:ea typeface="隶书" pitchFamily="49" charset="-122"/>
              </a:rPr>
              <a:t>MyBatis</a:t>
            </a:r>
            <a:r>
              <a:rPr lang="zh-CN" altLang="en-US" sz="2700" dirty="0">
                <a:solidFill>
                  <a:srgbClr val="FF6600"/>
                </a:solidFill>
                <a:latin typeface="Arial" charset="0"/>
                <a:ea typeface="隶书" pitchFamily="49" charset="-122"/>
              </a:rPr>
              <a:t>介绍</a:t>
            </a:r>
          </a:p>
        </p:txBody>
      </p:sp>
      <p:sp>
        <p:nvSpPr>
          <p:cNvPr id="6" name="矩形 5"/>
          <p:cNvSpPr/>
          <p:nvPr/>
        </p:nvSpPr>
        <p:spPr>
          <a:xfrm>
            <a:off x="459946" y="2067694"/>
            <a:ext cx="8072494" cy="1200329"/>
          </a:xfrm>
          <a:prstGeom prst="rect">
            <a:avLst/>
          </a:prstGeom>
        </p:spPr>
        <p:txBody>
          <a:bodyPr wrap="square">
            <a:spAutoFit/>
          </a:bodyPr>
          <a:lstStyle/>
          <a:p>
            <a:r>
              <a:rPr lang="en-US" altLang="zh-CN" dirty="0" err="1"/>
              <a:t>MyBatis</a:t>
            </a:r>
            <a:r>
              <a:rPr lang="en-US" altLang="zh-CN" dirty="0"/>
              <a:t> </a:t>
            </a:r>
            <a:r>
              <a:rPr lang="zh-CN" altLang="zh-CN" dirty="0"/>
              <a:t>是一款优秀的持久层框架，它支持定制化</a:t>
            </a:r>
            <a:r>
              <a:rPr lang="en-US" altLang="zh-CN" dirty="0"/>
              <a:t> SQL</a:t>
            </a:r>
            <a:r>
              <a:rPr lang="zh-CN" altLang="zh-CN" dirty="0"/>
              <a:t>、存储过程以及高级映射。</a:t>
            </a:r>
            <a:r>
              <a:rPr lang="en-US" altLang="zh-CN" dirty="0" err="1"/>
              <a:t>MyBatis</a:t>
            </a:r>
            <a:r>
              <a:rPr lang="en-US" altLang="zh-CN" dirty="0"/>
              <a:t> </a:t>
            </a:r>
            <a:r>
              <a:rPr lang="zh-CN" altLang="zh-CN" dirty="0"/>
              <a:t>避免了几乎所有的</a:t>
            </a:r>
            <a:r>
              <a:rPr lang="en-US" altLang="zh-CN" dirty="0"/>
              <a:t> </a:t>
            </a:r>
            <a:r>
              <a:rPr lang="en-US" altLang="zh-CN" dirty="0" err="1"/>
              <a:t>JDBC</a:t>
            </a:r>
            <a:r>
              <a:rPr lang="en-US" altLang="zh-CN" dirty="0"/>
              <a:t> </a:t>
            </a:r>
            <a:r>
              <a:rPr lang="zh-CN" altLang="zh-CN" dirty="0"/>
              <a:t>代码和手动设置参数以及获取结果集。</a:t>
            </a:r>
            <a:r>
              <a:rPr lang="en-US" altLang="zh-CN" dirty="0" err="1"/>
              <a:t>MyBatis</a:t>
            </a:r>
            <a:r>
              <a:rPr lang="en-US" altLang="zh-CN" dirty="0"/>
              <a:t> </a:t>
            </a:r>
            <a:r>
              <a:rPr lang="zh-CN" altLang="zh-CN" dirty="0"/>
              <a:t>可以使用简单的</a:t>
            </a:r>
            <a:r>
              <a:rPr lang="en-US" altLang="zh-CN" dirty="0"/>
              <a:t> XML </a:t>
            </a:r>
            <a:r>
              <a:rPr lang="zh-CN" altLang="zh-CN" dirty="0"/>
              <a:t>或注解来配置和映射原生信息，将接口和</a:t>
            </a:r>
            <a:r>
              <a:rPr lang="en-US" altLang="zh-CN" dirty="0"/>
              <a:t> Java </a:t>
            </a:r>
            <a:r>
              <a:rPr lang="zh-CN" altLang="zh-CN" dirty="0"/>
              <a:t>的</a:t>
            </a:r>
            <a:r>
              <a:rPr lang="en-US" altLang="zh-CN" dirty="0"/>
              <a:t> </a:t>
            </a:r>
            <a:r>
              <a:rPr lang="en-US" altLang="zh-CN" dirty="0" err="1"/>
              <a:t>POJOs</a:t>
            </a:r>
            <a:r>
              <a:rPr lang="en-US" altLang="zh-CN" dirty="0"/>
              <a:t>(Plain Old Java Objects,</a:t>
            </a:r>
            <a:r>
              <a:rPr lang="zh-CN" altLang="zh-CN" dirty="0"/>
              <a:t>普通的</a:t>
            </a:r>
            <a:r>
              <a:rPr lang="en-US" altLang="zh-CN" dirty="0"/>
              <a:t> Java</a:t>
            </a:r>
            <a:r>
              <a:rPr lang="zh-CN" altLang="zh-CN" dirty="0"/>
              <a:t>对象</a:t>
            </a:r>
            <a:r>
              <a:rPr lang="en-US" altLang="zh-CN" dirty="0"/>
              <a:t>)</a:t>
            </a:r>
            <a:r>
              <a:rPr lang="zh-CN" altLang="zh-CN" dirty="0"/>
              <a:t>映射成数据库中的记录。</a:t>
            </a:r>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21279" y="611982"/>
            <a:ext cx="3179217"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en-US" altLang="zh-CN" sz="2700" dirty="0" err="1">
                <a:solidFill>
                  <a:srgbClr val="FF6600"/>
                </a:solidFill>
                <a:latin typeface="Arial" charset="0"/>
                <a:ea typeface="隶书" pitchFamily="49" charset="-122"/>
              </a:rPr>
              <a:t>MyBatis</a:t>
            </a:r>
            <a:r>
              <a:rPr lang="zh-CN" altLang="en-US" sz="2700" dirty="0">
                <a:solidFill>
                  <a:srgbClr val="FF6600"/>
                </a:solidFill>
                <a:latin typeface="Arial" charset="0"/>
                <a:ea typeface="隶书" pitchFamily="49" charset="-122"/>
              </a:rPr>
              <a:t>运行流程</a:t>
            </a:r>
          </a:p>
        </p:txBody>
      </p:sp>
      <p:sp>
        <p:nvSpPr>
          <p:cNvPr id="604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60434" name="Picture 18" descr="timg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1131590"/>
            <a:ext cx="5688632" cy="392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1"/>
          <p:cNvPicPr>
            <a:picLocks noChangeAspect="1"/>
          </p:cNvPicPr>
          <p:nvPr/>
        </p:nvPicPr>
        <p:blipFill>
          <a:blip r:embed="rId2" cstate="print"/>
          <a:srcRect/>
          <a:stretch>
            <a:fillRect/>
          </a:stretch>
        </p:blipFill>
        <p:spPr bwMode="auto">
          <a:xfrm>
            <a:off x="2228850" y="1943100"/>
            <a:ext cx="4457700" cy="1085850"/>
          </a:xfrm>
          <a:prstGeom prst="rect">
            <a:avLst/>
          </a:prstGeom>
          <a:noFill/>
          <a:ln w="9525">
            <a:noFill/>
            <a:miter lim="800000"/>
            <a:headEnd/>
            <a:tailEnd/>
          </a:ln>
        </p:spPr>
      </p:pic>
      <p:sp>
        <p:nvSpPr>
          <p:cNvPr id="11267" name="Text Box 18"/>
          <p:cNvSpPr txBox="1">
            <a:spLocks noChangeArrowheads="1"/>
          </p:cNvSpPr>
          <p:nvPr/>
        </p:nvSpPr>
        <p:spPr bwMode="auto">
          <a:xfrm>
            <a:off x="2884885" y="2301499"/>
            <a:ext cx="3230165" cy="346249"/>
          </a:xfrm>
          <a:prstGeom prst="rect">
            <a:avLst/>
          </a:prstGeom>
          <a:noFill/>
          <a:ln w="9525">
            <a:noFill/>
            <a:miter lim="800000"/>
            <a:headEnd/>
            <a:tailEnd/>
          </a:ln>
          <a:effectLst/>
        </p:spPr>
        <p:txBody>
          <a:bodyPr lIns="68580" tIns="34290" rIns="68580" bIns="34290">
            <a:spAutoFit/>
          </a:bodyPr>
          <a:lstStyle/>
          <a:p>
            <a:pPr>
              <a:spcBef>
                <a:spcPct val="0"/>
              </a:spcBef>
            </a:pPr>
            <a:r>
              <a:rPr lang="en-US" altLang="zh-CN" b="1" dirty="0">
                <a:solidFill>
                  <a:srgbClr val="FF6600"/>
                </a:solidFill>
                <a:latin typeface="Arial" charset="0"/>
                <a:ea typeface="黑体" pitchFamily="49" charset="-122"/>
              </a:rPr>
              <a:t>2	</a:t>
            </a:r>
            <a:r>
              <a:rPr lang="en-US" altLang="zh-CN" sz="1500" b="1" dirty="0" err="1">
                <a:solidFill>
                  <a:schemeClr val="bg1"/>
                </a:solidFill>
                <a:latin typeface="Arial" charset="0"/>
                <a:ea typeface="黑体" pitchFamily="49" charset="-122"/>
              </a:rPr>
              <a:t>MyBatis</a:t>
            </a:r>
            <a:r>
              <a:rPr lang="zh-CN" altLang="en-US" sz="1500" b="1" dirty="0">
                <a:solidFill>
                  <a:schemeClr val="bg1"/>
                </a:solidFill>
                <a:latin typeface="Arial" charset="0"/>
                <a:ea typeface="黑体" pitchFamily="49" charset="-122"/>
              </a:rPr>
              <a:t>开发环境</a:t>
            </a:r>
            <a:endParaRPr lang="en-US" altLang="zh-CN" sz="1500" b="1" dirty="0">
              <a:solidFill>
                <a:schemeClr val="bg1"/>
              </a:solidFill>
              <a:latin typeface="Arial" charset="0"/>
              <a:ea typeface="黑体" pitchFamily="49" charset="-122"/>
            </a:endParaRPr>
          </a:p>
        </p:txBody>
      </p:sp>
    </p:spTree>
    <p:extLst>
      <p:ext uri="{BB962C8B-B14F-4D97-AF65-F5344CB8AC3E}">
        <p14:creationId xmlns:p14="http://schemas.microsoft.com/office/powerpoint/2010/main" val="1590798195"/>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7" name="Rectangle 9"/>
          <p:cNvSpPr txBox="1">
            <a:spLocks noChangeArrowheads="1"/>
          </p:cNvSpPr>
          <p:nvPr/>
        </p:nvSpPr>
        <p:spPr bwMode="auto">
          <a:xfrm>
            <a:off x="821279" y="611982"/>
            <a:ext cx="3179217"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zh-CN" altLang="en-US" sz="2700" dirty="0">
                <a:solidFill>
                  <a:srgbClr val="FF6600"/>
                </a:solidFill>
                <a:latin typeface="Arial" charset="0"/>
                <a:ea typeface="隶书" pitchFamily="49" charset="-122"/>
              </a:rPr>
              <a:t>数据库准备</a:t>
            </a:r>
          </a:p>
        </p:txBody>
      </p:sp>
      <p:pic>
        <p:nvPicPr>
          <p:cNvPr id="95234"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800100"/>
            <a:ext cx="3672408" cy="4173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70627" y="1963365"/>
            <a:ext cx="4680520" cy="923330"/>
          </a:xfrm>
          <a:prstGeom prst="rect">
            <a:avLst/>
          </a:prstGeom>
          <a:noFill/>
        </p:spPr>
        <p:txBody>
          <a:bodyPr wrap="square" rtlCol="0">
            <a:spAutoFit/>
          </a:bodyPr>
          <a:lstStyle/>
          <a:p>
            <a:r>
              <a:rPr lang="zh-CN" altLang="zh-CN" dirty="0"/>
              <a:t>我们需要填写一个“连接名”信息和“密码”，在这里我设定连接名为“</a:t>
            </a:r>
            <a:r>
              <a:rPr lang="en-US" altLang="zh-CN" dirty="0" err="1"/>
              <a:t>localhost</a:t>
            </a:r>
            <a:r>
              <a:rPr lang="zh-CN" altLang="zh-CN" dirty="0"/>
              <a:t>”，本地连接的意思，密码设置为“</a:t>
            </a:r>
            <a:r>
              <a:rPr lang="en-US" altLang="zh-CN" dirty="0"/>
              <a:t>root</a:t>
            </a:r>
            <a:r>
              <a:rPr lang="zh-CN" altLang="zh-CN" dirty="0"/>
              <a:t>”</a:t>
            </a:r>
            <a:r>
              <a:rPr lang="zh-CN" altLang="en-US" dirty="0"/>
              <a:t>。</a:t>
            </a:r>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7" name="Rectangle 9"/>
          <p:cNvSpPr txBox="1">
            <a:spLocks noChangeArrowheads="1"/>
          </p:cNvSpPr>
          <p:nvPr/>
        </p:nvSpPr>
        <p:spPr bwMode="auto">
          <a:xfrm>
            <a:off x="821279" y="611982"/>
            <a:ext cx="3179217"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zh-CN" altLang="en-US" sz="2700" dirty="0">
                <a:solidFill>
                  <a:srgbClr val="FF6600"/>
                </a:solidFill>
                <a:latin typeface="Arial" charset="0"/>
                <a:ea typeface="隶书" pitchFamily="49" charset="-122"/>
              </a:rPr>
              <a:t>搭建</a:t>
            </a:r>
            <a:r>
              <a:rPr lang="en-US" altLang="zh-CN" sz="2700" dirty="0" err="1">
                <a:solidFill>
                  <a:srgbClr val="FF6600"/>
                </a:solidFill>
                <a:latin typeface="Arial" charset="0"/>
                <a:ea typeface="隶书" pitchFamily="49" charset="-122"/>
              </a:rPr>
              <a:t>MyBatis</a:t>
            </a:r>
            <a:r>
              <a:rPr lang="zh-CN" altLang="en-US" sz="2700" dirty="0">
                <a:solidFill>
                  <a:srgbClr val="FF6600"/>
                </a:solidFill>
                <a:latin typeface="Arial" charset="0"/>
                <a:ea typeface="隶书" pitchFamily="49" charset="-122"/>
              </a:rPr>
              <a:t>环境</a:t>
            </a:r>
          </a:p>
        </p:txBody>
      </p:sp>
      <p:pic>
        <p:nvPicPr>
          <p:cNvPr id="96258"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872108"/>
            <a:ext cx="4204762" cy="4003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52294" y="2067694"/>
            <a:ext cx="4896544" cy="1200329"/>
          </a:xfrm>
          <a:prstGeom prst="rect">
            <a:avLst/>
          </a:prstGeom>
          <a:noFill/>
        </p:spPr>
        <p:txBody>
          <a:bodyPr wrap="square" rtlCol="0">
            <a:spAutoFit/>
          </a:bodyPr>
          <a:lstStyle/>
          <a:p>
            <a:r>
              <a:rPr lang="zh-CN" altLang="zh-CN" dirty="0"/>
              <a:t>创建完工程以后，要想使用</a:t>
            </a:r>
            <a:r>
              <a:rPr lang="en-US" altLang="zh-CN" dirty="0" err="1"/>
              <a:t>MyBatis</a:t>
            </a:r>
            <a:r>
              <a:rPr lang="zh-CN" altLang="zh-CN" dirty="0"/>
              <a:t>框架，就要为其引入依赖</a:t>
            </a:r>
            <a:r>
              <a:rPr lang="en-US" altLang="zh-CN" dirty="0"/>
              <a:t>jar</a:t>
            </a:r>
            <a:r>
              <a:rPr lang="zh-CN" altLang="zh-CN" dirty="0"/>
              <a:t>包 。我们想下载</a:t>
            </a:r>
            <a:r>
              <a:rPr lang="en-US" altLang="zh-CN" dirty="0" err="1"/>
              <a:t>MyBatis</a:t>
            </a:r>
            <a:r>
              <a:rPr lang="zh-CN" altLang="zh-CN" dirty="0"/>
              <a:t>的依赖</a:t>
            </a:r>
            <a:r>
              <a:rPr lang="en-US" altLang="zh-CN" dirty="0"/>
              <a:t>jar</a:t>
            </a:r>
            <a:r>
              <a:rPr lang="zh-CN" altLang="zh-CN" dirty="0"/>
              <a:t>包可以去：</a:t>
            </a:r>
            <a:r>
              <a:rPr lang="en-US" altLang="zh-CN" u="sng" dirty="0">
                <a:hlinkClick r:id="rId4"/>
              </a:rPr>
              <a:t>https://github.com/mybatis/mybatis-3/releases</a:t>
            </a:r>
            <a:r>
              <a:rPr lang="zh-CN" altLang="zh-CN" dirty="0"/>
              <a:t>。</a:t>
            </a:r>
            <a:endParaRPr lang="zh-CN" altLang="en-US" dirty="0"/>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7" name="Rectangle 9"/>
          <p:cNvSpPr txBox="1">
            <a:spLocks noChangeArrowheads="1"/>
          </p:cNvSpPr>
          <p:nvPr/>
        </p:nvSpPr>
        <p:spPr bwMode="auto">
          <a:xfrm>
            <a:off x="821279" y="611982"/>
            <a:ext cx="760837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zh-CN" altLang="en-US" sz="2700" dirty="0">
                <a:solidFill>
                  <a:srgbClr val="FF6600"/>
                </a:solidFill>
                <a:latin typeface="Arial" charset="0"/>
                <a:ea typeface="隶书" pitchFamily="49" charset="-122"/>
              </a:rPr>
              <a:t>编写日志输出环境配置文件</a:t>
            </a:r>
          </a:p>
        </p:txBody>
      </p:sp>
      <p:pic>
        <p:nvPicPr>
          <p:cNvPr id="972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5893" y="1563638"/>
            <a:ext cx="5092214"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79646"/>
        </a:solidFill>
        <a:ln>
          <a:solidFill>
            <a:srgbClr val="F79646"/>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rgbClr val="0000FF"/>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8237</TotalTime>
  <Words>1524</Words>
  <Application>Microsoft Macintosh PowerPoint</Application>
  <PresentationFormat>全屏显示(16:9)</PresentationFormat>
  <Paragraphs>150</Paragraphs>
  <Slides>29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29</vt:i4>
      </vt:variant>
    </vt:vector>
  </HeadingPairs>
  <TitlesOfParts>
    <vt:vector size="35" baseType="lpstr">
      <vt:lpstr>黑体</vt:lpstr>
      <vt:lpstr>Arial</vt:lpstr>
      <vt:lpstr>Calibri</vt:lpstr>
      <vt:lpstr>Lucida Sans Unicode</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明日科技</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xiang chen</cp:lastModifiedBy>
  <cp:revision>924</cp:revision>
  <dcterms:created xsi:type="dcterms:W3CDTF">2014-12-17T01:03:54Z</dcterms:created>
  <dcterms:modified xsi:type="dcterms:W3CDTF">2024-03-31T01:19:59Z</dcterms:modified>
</cp:coreProperties>
</file>