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5.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7.xml" ContentType="application/vnd.openxmlformats-officedocument.presentationml.tags+xml"/>
  <Override PartName="/ppt/notesSlides/notesSlide3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4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4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5.xml" ContentType="application/vnd.openxmlformats-officedocument.presentationml.notesSlide+xml"/>
  <Override PartName="/ppt/tags/tag58.xml" ContentType="application/vnd.openxmlformats-officedocument.presentationml.tags+xml"/>
  <Override PartName="/ppt/notesSlides/notesSlide4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47.xml" ContentType="application/vnd.openxmlformats-officedocument.presentationml.notesSlide+xml"/>
  <Override PartName="/ppt/tags/tag61.xml" ContentType="application/vnd.openxmlformats-officedocument.presentationml.tags+xml"/>
  <Override PartName="/ppt/notesSlides/notesSlide4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5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5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5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55.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5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8.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6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63.xml" ContentType="application/vnd.openxmlformats-officedocument.presentationml.notesSlide+xml"/>
  <Override PartName="/ppt/tags/tag87.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6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67.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70.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71.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7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77.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80.xml" ContentType="application/vnd.openxmlformats-officedocument.presentationml.notesSlide+xml"/>
  <Override PartName="/ppt/tags/tag110.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83.xml" ContentType="application/vnd.openxmlformats-officedocument.presentationml.notesSlide+xml"/>
  <Override PartName="/ppt/tags/tag113.xml" ContentType="application/vnd.openxmlformats-officedocument.presentationml.tags+xml"/>
  <Override PartName="/ppt/notesSlides/notesSlide84.xml" ContentType="application/vnd.openxmlformats-officedocument.presentationml.notesSlide+xml"/>
  <Override PartName="/ppt/tags/tag114.xml" ContentType="application/vnd.openxmlformats-officedocument.presentationml.tags+xml"/>
  <Override PartName="/ppt/notesSlides/notesSlide85.xml" ContentType="application/vnd.openxmlformats-officedocument.presentationml.notesSlide+xml"/>
  <Override PartName="/ppt/tags/tag115.xml" ContentType="application/vnd.openxmlformats-officedocument.presentationml.tags+xml"/>
  <Override PartName="/ppt/notesSlides/notesSlide86.xml" ContentType="application/vnd.openxmlformats-officedocument.presentationml.notesSlide+xml"/>
  <Override PartName="/ppt/tags/tag116.xml" ContentType="application/vnd.openxmlformats-officedocument.presentationml.tags+xml"/>
  <Override PartName="/ppt/notesSlides/notesSlide87.xml" ContentType="application/vnd.openxmlformats-officedocument.presentationml.notesSlide+xml"/>
  <Override PartName="/ppt/tags/tag117.xml" ContentType="application/vnd.openxmlformats-officedocument.presentationml.tags+xml"/>
  <Override PartName="/ppt/notesSlides/notesSlide88.xml" ContentType="application/vnd.openxmlformats-officedocument.presentationml.notesSlide+xml"/>
  <Override PartName="/ppt/tags/tag118.xml" ContentType="application/vnd.openxmlformats-officedocument.presentationml.tags+xml"/>
  <Override PartName="/ppt/notesSlides/notesSlide89.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93.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94.xml" ContentType="application/vnd.openxmlformats-officedocument.presentationml.notesSlide+xml"/>
  <Override PartName="/ppt/tags/tag126.xml" ContentType="application/vnd.openxmlformats-officedocument.presentationml.tags+xml"/>
  <Override PartName="/ppt/notesSlides/notesSlide95.xml" ContentType="application/vnd.openxmlformats-officedocument.presentationml.notesSlide+xml"/>
  <Override PartName="/ppt/tags/tag127.xml" ContentType="application/vnd.openxmlformats-officedocument.presentationml.tags+xml"/>
  <Override PartName="/ppt/notesSlides/notesSlide96.xml" ContentType="application/vnd.openxmlformats-officedocument.presentationml.notesSlide+xml"/>
  <Override PartName="/ppt/tags/tag128.xml" ContentType="application/vnd.openxmlformats-officedocument.presentationml.tags+xml"/>
  <Override PartName="/ppt/notesSlides/notesSlide97.xml" ContentType="application/vnd.openxmlformats-officedocument.presentationml.notesSlide+xml"/>
  <Override PartName="/ppt/tags/tag129.xml" ContentType="application/vnd.openxmlformats-officedocument.presentationml.tags+xml"/>
  <Override PartName="/ppt/notesSlides/notesSlide98.xml" ContentType="application/vnd.openxmlformats-officedocument.presentationml.notesSlide+xml"/>
  <Override PartName="/ppt/tags/tag130.xml" ContentType="application/vnd.openxmlformats-officedocument.presentationml.tags+xml"/>
  <Override PartName="/ppt/notesSlides/notesSlide99.xml" ContentType="application/vnd.openxmlformats-officedocument.presentationml.notesSlide+xml"/>
  <Override PartName="/ppt/tags/tag131.xml" ContentType="application/vnd.openxmlformats-officedocument.presentationml.tags+xml"/>
  <Override PartName="/ppt/notesSlides/notesSlide100.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notesSlides/notesSlide10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04"/>
  </p:notesMasterIdLst>
  <p:sldIdLst>
    <p:sldId id="459" r:id="rId2"/>
    <p:sldId id="460" r:id="rId3"/>
    <p:sldId id="462" r:id="rId4"/>
    <p:sldId id="463" r:id="rId5"/>
    <p:sldId id="464" r:id="rId6"/>
    <p:sldId id="465" r:id="rId7"/>
    <p:sldId id="984" r:id="rId8"/>
    <p:sldId id="958" r:id="rId9"/>
    <p:sldId id="985" r:id="rId10"/>
    <p:sldId id="986" r:id="rId11"/>
    <p:sldId id="987" r:id="rId12"/>
    <p:sldId id="988" r:id="rId13"/>
    <p:sldId id="989" r:id="rId14"/>
    <p:sldId id="469" r:id="rId15"/>
    <p:sldId id="861" r:id="rId16"/>
    <p:sldId id="990" r:id="rId17"/>
    <p:sldId id="991" r:id="rId18"/>
    <p:sldId id="992" r:id="rId19"/>
    <p:sldId id="615" r:id="rId20"/>
    <p:sldId id="993" r:id="rId21"/>
    <p:sldId id="1075" r:id="rId22"/>
    <p:sldId id="1076" r:id="rId23"/>
    <p:sldId id="1161" r:id="rId24"/>
    <p:sldId id="994" r:id="rId25"/>
    <p:sldId id="616" r:id="rId26"/>
    <p:sldId id="617" r:id="rId27"/>
    <p:sldId id="995" r:id="rId28"/>
    <p:sldId id="996" r:id="rId29"/>
    <p:sldId id="618" r:id="rId30"/>
    <p:sldId id="956" r:id="rId31"/>
    <p:sldId id="997" r:id="rId32"/>
    <p:sldId id="998" r:id="rId33"/>
    <p:sldId id="999" r:id="rId34"/>
    <p:sldId id="474" r:id="rId35"/>
    <p:sldId id="655" r:id="rId36"/>
    <p:sldId id="1162" r:id="rId37"/>
    <p:sldId id="1077" r:id="rId38"/>
    <p:sldId id="619" r:id="rId39"/>
    <p:sldId id="1000" r:id="rId40"/>
    <p:sldId id="1001" r:id="rId41"/>
    <p:sldId id="1002" r:id="rId42"/>
    <p:sldId id="1003" r:id="rId43"/>
    <p:sldId id="623" r:id="rId44"/>
    <p:sldId id="1004" r:id="rId45"/>
    <p:sldId id="1005" r:id="rId46"/>
    <p:sldId id="1006" r:id="rId47"/>
    <p:sldId id="1007" r:id="rId48"/>
    <p:sldId id="626" r:id="rId49"/>
    <p:sldId id="1008" r:id="rId50"/>
    <p:sldId id="1009" r:id="rId51"/>
    <p:sldId id="1010" r:id="rId52"/>
    <p:sldId id="1011" r:id="rId53"/>
    <p:sldId id="1078" r:id="rId54"/>
    <p:sldId id="627" r:id="rId55"/>
    <p:sldId id="1013" r:id="rId56"/>
    <p:sldId id="1014" r:id="rId57"/>
    <p:sldId id="1015" r:id="rId58"/>
    <p:sldId id="1016" r:id="rId59"/>
    <p:sldId id="1017" r:id="rId60"/>
    <p:sldId id="629" r:id="rId61"/>
    <p:sldId id="630" r:id="rId62"/>
    <p:sldId id="1018" r:id="rId63"/>
    <p:sldId id="1019" r:id="rId64"/>
    <p:sldId id="1020" r:id="rId65"/>
    <p:sldId id="632" r:id="rId66"/>
    <p:sldId id="1021" r:id="rId67"/>
    <p:sldId id="1022" r:id="rId68"/>
    <p:sldId id="1164" r:id="rId69"/>
    <p:sldId id="637" r:id="rId70"/>
    <p:sldId id="1023" r:id="rId71"/>
    <p:sldId id="1024" r:id="rId72"/>
    <p:sldId id="1025" r:id="rId73"/>
    <p:sldId id="1026" r:id="rId74"/>
    <p:sldId id="638" r:id="rId75"/>
    <p:sldId id="1027" r:id="rId76"/>
    <p:sldId id="639" r:id="rId77"/>
    <p:sldId id="1028" r:id="rId78"/>
    <p:sldId id="1029" r:id="rId79"/>
    <p:sldId id="641" r:id="rId80"/>
    <p:sldId id="1030" r:id="rId81"/>
    <p:sldId id="1031" r:id="rId82"/>
    <p:sldId id="643" r:id="rId83"/>
    <p:sldId id="1032" r:id="rId84"/>
    <p:sldId id="953" r:id="rId85"/>
    <p:sldId id="1033" r:id="rId86"/>
    <p:sldId id="1034" r:id="rId87"/>
    <p:sldId id="1035" r:id="rId88"/>
    <p:sldId id="1036" r:id="rId89"/>
    <p:sldId id="1037" r:id="rId90"/>
    <p:sldId id="1038" r:id="rId91"/>
    <p:sldId id="519" r:id="rId92"/>
    <p:sldId id="523" r:id="rId93"/>
    <p:sldId id="1039" r:id="rId94"/>
    <p:sldId id="1041" r:id="rId95"/>
    <p:sldId id="1040" r:id="rId96"/>
    <p:sldId id="1042" r:id="rId97"/>
    <p:sldId id="1043" r:id="rId98"/>
    <p:sldId id="1044" r:id="rId99"/>
    <p:sldId id="1045" r:id="rId100"/>
    <p:sldId id="1046" r:id="rId101"/>
    <p:sldId id="1047" r:id="rId102"/>
    <p:sldId id="531" r:id="rId103"/>
  </p:sldIdLst>
  <p:sldSz cx="12192000" cy="6858000"/>
  <p:notesSz cx="6858000" cy="9144000"/>
  <p:custDataLst>
    <p:tags r:id="rId10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2F2F2"/>
    <a:srgbClr val="F2F1F2"/>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67" autoAdjust="0"/>
    <p:restoredTop sz="86585"/>
  </p:normalViewPr>
  <p:slideViewPr>
    <p:cSldViewPr snapToGrid="0" snapToObjects="1">
      <p:cViewPr varScale="1">
        <p:scale>
          <a:sx n="71" d="100"/>
          <a:sy n="71" d="100"/>
        </p:scale>
        <p:origin x="208" y="176"/>
      </p:cViewPr>
      <p:guideLst>
        <p:guide orient="horz" pos="2160"/>
        <p:guide pos="38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2023/3/8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这些模式可以分为三大类：创建型模式（</a:t>
            </a:r>
            <a:r>
              <a:rPr lang="en-US" sz="1200" b="0" i="0" kern="1200" dirty="0">
                <a:solidFill>
                  <a:schemeClr val="tx1"/>
                </a:solidFill>
                <a:effectLst/>
                <a:latin typeface="+mn-lt"/>
                <a:ea typeface="+mn-ea"/>
                <a:cs typeface="+mn-cs"/>
              </a:rPr>
              <a:t>Creational Patterns）、</a:t>
            </a:r>
            <a:r>
              <a:rPr lang="zh-CN" altLang="en-US" sz="1200" b="0" i="0" kern="1200" dirty="0">
                <a:solidFill>
                  <a:schemeClr val="tx1"/>
                </a:solidFill>
                <a:effectLst/>
                <a:latin typeface="+mn-lt"/>
                <a:ea typeface="+mn-ea"/>
                <a:cs typeface="+mn-cs"/>
              </a:rPr>
              <a:t>结构型模式（</a:t>
            </a:r>
            <a:r>
              <a:rPr lang="en-US" sz="1200" b="0" i="0" kern="1200" dirty="0">
                <a:solidFill>
                  <a:schemeClr val="tx1"/>
                </a:solidFill>
                <a:effectLst/>
                <a:latin typeface="+mn-lt"/>
                <a:ea typeface="+mn-ea"/>
                <a:cs typeface="+mn-cs"/>
              </a:rPr>
              <a:t>Structural Patterns）、</a:t>
            </a:r>
            <a:r>
              <a:rPr lang="zh-CN" altLang="en-US" sz="1200" b="0" i="0" kern="1200" dirty="0">
                <a:solidFill>
                  <a:schemeClr val="tx1"/>
                </a:solidFill>
                <a:effectLst/>
                <a:latin typeface="+mn-lt"/>
                <a:ea typeface="+mn-ea"/>
                <a:cs typeface="+mn-cs"/>
              </a:rPr>
              <a:t>行为型模式（</a:t>
            </a:r>
            <a:r>
              <a:rPr lang="en-US" sz="1200" b="0" i="0" kern="1200" dirty="0">
                <a:solidFill>
                  <a:schemeClr val="tx1"/>
                </a:solidFill>
                <a:effectLst/>
                <a:latin typeface="+mn-lt"/>
                <a:ea typeface="+mn-ea"/>
                <a:cs typeface="+mn-cs"/>
              </a:rPr>
              <a:t>Behavioral Patterns）</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）创建型模式：单例模式、抽象工厂模式、建造者模式、工厂模式、原型模式。</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）结构型模式：适配器模式、桥接模式、装饰模式、组合模式、外观模式、享元模式、代理模式。</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）行为型模式：模版方法模式、命令模式、迭代器模式、观察者模式、中介者模式、备忘录模式、解释器模式、状态模式、策略模式、职责链模式、</a:t>
            </a:r>
            <a:r>
              <a:rPr lang="zh-CN" altLang="en-US" sz="1200" b="0" i="0" kern="1200">
                <a:solidFill>
                  <a:schemeClr val="tx1"/>
                </a:solidFill>
                <a:effectLst/>
                <a:latin typeface="+mn-lt"/>
                <a:ea typeface="+mn-ea"/>
                <a:cs typeface="+mn-cs"/>
              </a:rPr>
              <a:t>访问者模式</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88878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79335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036313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内容与标题">
    <p:spTree>
      <p:nvGrpSpPr>
        <p:cNvPr id="1" name=""/>
        <p:cNvGrpSpPr/>
        <p:nvPr/>
      </p:nvGrpSpPr>
      <p:grpSpPr>
        <a:xfrm>
          <a:off x="0" y="0"/>
          <a:ext cx="0" cy="0"/>
          <a:chOff x="0" y="0"/>
          <a:chExt cx="0" cy="0"/>
        </a:xfrm>
      </p:grpSpPr>
      <p:sp>
        <p:nvSpPr>
          <p:cNvPr id="8" name="等腰三角形 7"/>
          <p:cNvSpPr/>
          <p:nvPr/>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3326896" y="3798288"/>
            <a:ext cx="5163261" cy="227059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湖南科技大学</a:t>
            </a:r>
            <a:endParaRPr lang="en-US" altLang="zh-CN" dirty="0">
              <a:solidFill>
                <a:schemeClr val="tx1"/>
              </a:solidFill>
            </a:endParaRPr>
          </a:p>
          <a:p>
            <a:pPr algn="ctr"/>
            <a:r>
              <a:rPr lang="zh-CN" altLang="en-US" dirty="0">
                <a:solidFill>
                  <a:schemeClr val="tx1"/>
                </a:solidFill>
              </a:rPr>
              <a:t>计算机科学与工程学院</a:t>
            </a:r>
          </a:p>
        </p:txBody>
      </p:sp>
      <p:sp>
        <p:nvSpPr>
          <p:cNvPr id="11" name="等腰三角形 10"/>
          <p:cNvSpPr/>
          <p:nvPr/>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7">
            <a:extLst>
              <a:ext uri="{FF2B5EF4-FFF2-40B4-BE49-F238E27FC236}">
                <a16:creationId xmlns:a16="http://schemas.microsoft.com/office/drawing/2014/main" id="{972ED211-1EC9-3E43-A619-839DCA1F30C3}"/>
              </a:ext>
            </a:extLst>
          </p:cNvPr>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8">
            <a:extLst>
              <a:ext uri="{FF2B5EF4-FFF2-40B4-BE49-F238E27FC236}">
                <a16:creationId xmlns:a16="http://schemas.microsoft.com/office/drawing/2014/main" id="{B5CBC750-F3A9-0644-AD34-C525E3EBE5FC}"/>
              </a:ext>
            </a:extLst>
          </p:cNvPr>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9">
            <a:extLst>
              <a:ext uri="{FF2B5EF4-FFF2-40B4-BE49-F238E27FC236}">
                <a16:creationId xmlns:a16="http://schemas.microsoft.com/office/drawing/2014/main" id="{BF1EEC37-A236-1C44-BD64-8E376B38443D}"/>
              </a:ext>
            </a:extLst>
          </p:cNvPr>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0">
            <a:extLst>
              <a:ext uri="{FF2B5EF4-FFF2-40B4-BE49-F238E27FC236}">
                <a16:creationId xmlns:a16="http://schemas.microsoft.com/office/drawing/2014/main" id="{C337B85D-0543-7F4C-A5F1-72AAEC8AC720}"/>
              </a:ext>
            </a:extLst>
          </p:cNvPr>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40">
            <a:extLst>
              <a:ext uri="{FF2B5EF4-FFF2-40B4-BE49-F238E27FC236}">
                <a16:creationId xmlns:a16="http://schemas.microsoft.com/office/drawing/2014/main" id="{C9FA8914-D6B6-164E-9C6D-3CAAA404D12A}"/>
              </a:ext>
            </a:extLst>
          </p:cNvPr>
          <p:cNvGrpSpPr/>
          <p:nvPr userDrawn="1"/>
        </p:nvGrpSpPr>
        <p:grpSpPr>
          <a:xfrm>
            <a:off x="2309074" y="3692815"/>
            <a:ext cx="7552021" cy="105473"/>
            <a:chOff x="2101845" y="3387257"/>
            <a:chExt cx="7551038" cy="105497"/>
          </a:xfrm>
        </p:grpSpPr>
        <p:cxnSp>
          <p:nvCxnSpPr>
            <p:cNvPr id="17" name="直接连接符 41">
              <a:extLst>
                <a:ext uri="{FF2B5EF4-FFF2-40B4-BE49-F238E27FC236}">
                  <a16:creationId xmlns:a16="http://schemas.microsoft.com/office/drawing/2014/main" id="{B2C06820-D4F7-C142-BA55-6CE050EE47A0}"/>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椭圆 44">
              <a:extLst>
                <a:ext uri="{FF2B5EF4-FFF2-40B4-BE49-F238E27FC236}">
                  <a16:creationId xmlns:a16="http://schemas.microsoft.com/office/drawing/2014/main" id="{FCF99DB1-570C-BA41-B7CD-2972423A40BE}"/>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
            <a:extLst>
              <a:ext uri="{FF2B5EF4-FFF2-40B4-BE49-F238E27FC236}">
                <a16:creationId xmlns:a16="http://schemas.microsoft.com/office/drawing/2014/main" id="{2B2F4C4F-6997-5847-ADB0-DCBF78939AB9}"/>
              </a:ext>
            </a:extLst>
          </p:cNvPr>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014376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7DD89CFA-E981-F248-AA8A-811A6F7812AA}"/>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3CFE5668-F0BD-1E48-BF72-E17E0D0510E3}"/>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039E5B5C-3AB0-5749-AA69-FB88BB722432}"/>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EF6B31D9-71E7-9E40-90DF-3E8702BFD751}"/>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28B8DBFC-F051-EA4B-8DD0-1A71A931C7F9}"/>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ED13D120-5898-8543-A590-5EE8C0AC846A}"/>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D0D3C3C9-50EF-6C45-A669-754D0C67D31B}"/>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0FE1938E-AF70-814C-AF81-EEDA545ACD78}"/>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0E814852-E689-9B4D-ADFE-529015DFE111}"/>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CF828EC9-BBAA-434D-BE51-16D4E838CFB2}"/>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610BB029-C835-EC49-BE6D-47A76B2CCC4D}"/>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64BA5926-83B1-6A41-8870-1A46B081DACB}"/>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220EC391-E344-F141-8A01-D7F5A8AF0F25}"/>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D4E784C4-80E3-7A40-84EE-669715614423}"/>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9E89157C-D300-2446-957D-8A1BC820CA4E}"/>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DC336E0C-9C57-4442-840D-451A673C9E5E}"/>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1548442799"/>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CB482755-C8E4-DA4C-B21B-98A696635A2F}"/>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C5685DC6-CDF5-0E46-9C78-B948C1CE4016}"/>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391FAB14-0F88-7141-9CEE-5F8D8277BA83}"/>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2A5A6BE1-AA83-7B4A-BACB-C9284CEAB29A}"/>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1666A994-E137-6747-ADAE-22EF79518DCA}"/>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A6FBE4F8-1F49-F640-A0F8-F8B073B2CD09}"/>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86E6100C-1963-2C47-A4CC-837588776365}"/>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A8D6AD2E-2178-2945-9F9E-2BE269CFA352}"/>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78D883BA-DDC3-B246-B064-00C2A4E2DFAF}"/>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601AB691-C4F8-1143-BA9F-848F6B31A9CD}"/>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5264BCC3-74CF-A64B-BC3E-88F7FD151715}"/>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8CF7FA3A-B215-994C-B166-57D4F15E0B35}"/>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1A024EB1-F690-B149-B355-32786A69369F}"/>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074E0935-7811-EC43-B6A4-89779BE95A54}"/>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DB234061-785D-6249-9176-382E3EA901D5}"/>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257E76B2-1315-6F41-9702-C682EFBB03D4}"/>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2448863559"/>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74FBB9C3-98DE-414E-BD03-B8D5A843B274}"/>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B5B2E6AE-CFC8-AE4F-A028-1E825AFA1AD3}"/>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E284762E-96C0-5E40-A045-00B3E990804A}"/>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8301AEDF-CBA7-8640-8812-6FE84AC9C0F3}"/>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910C30E5-B538-A445-B4E5-A1830BE4F3B6}"/>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5133F727-EC47-9244-A07C-D5F9D18D79A6}"/>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D17CC524-397D-4446-B3DD-AD3F89C155F4}"/>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68F18DA5-C003-D144-BD04-4EF66631B377}"/>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1C790E62-AD41-9343-BA1E-627F87280B48}"/>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2F689B90-0796-8048-9DBC-9DF29EC05459}"/>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2B01AC82-7D91-054E-9E3B-833B9AFC39B0}"/>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0BD56E2F-6399-6B48-B637-7EADC6E0D98C}"/>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DA1BB652-7C9F-CA40-AFD9-A7DB16932CB9}"/>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8297CBD8-1946-7C42-BBAE-08110501198D}"/>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36409081-9809-8145-B1D5-416677E23B97}"/>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99409F6D-6680-3049-A9A3-40729B6219B2}"/>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2171467430"/>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6" name="组合 41">
            <a:extLst>
              <a:ext uri="{FF2B5EF4-FFF2-40B4-BE49-F238E27FC236}">
                <a16:creationId xmlns:a16="http://schemas.microsoft.com/office/drawing/2014/main" id="{DA45942A-1C64-084A-9E8E-16DFD7E701A3}"/>
              </a:ext>
            </a:extLst>
          </p:cNvPr>
          <p:cNvGrpSpPr/>
          <p:nvPr userDrawn="1"/>
        </p:nvGrpSpPr>
        <p:grpSpPr>
          <a:xfrm>
            <a:off x="1" y="2202441"/>
            <a:ext cx="12192000" cy="2419703"/>
            <a:chOff x="170694" y="177982"/>
            <a:chExt cx="3936004" cy="781165"/>
          </a:xfrm>
        </p:grpSpPr>
        <p:sp>
          <p:nvSpPr>
            <p:cNvPr id="27" name="等腰三角形 43">
              <a:extLst>
                <a:ext uri="{FF2B5EF4-FFF2-40B4-BE49-F238E27FC236}">
                  <a16:creationId xmlns:a16="http://schemas.microsoft.com/office/drawing/2014/main" id="{B47BF118-66D1-7345-92A0-EC3EEC059349}"/>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8" name="等腰三角形 44">
              <a:extLst>
                <a:ext uri="{FF2B5EF4-FFF2-40B4-BE49-F238E27FC236}">
                  <a16:creationId xmlns:a16="http://schemas.microsoft.com/office/drawing/2014/main" id="{77DA06FD-3E84-B64A-BD54-F3F2932095B8}"/>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9" name="矩形 45">
              <a:extLst>
                <a:ext uri="{FF2B5EF4-FFF2-40B4-BE49-F238E27FC236}">
                  <a16:creationId xmlns:a16="http://schemas.microsoft.com/office/drawing/2014/main" id="{7D0F65EE-B360-6A4C-8A55-2EE45B5A0D79}"/>
                </a:ext>
              </a:extLst>
            </p:cNvPr>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0" name="平行四边形 46">
              <a:extLst>
                <a:ext uri="{FF2B5EF4-FFF2-40B4-BE49-F238E27FC236}">
                  <a16:creationId xmlns:a16="http://schemas.microsoft.com/office/drawing/2014/main" id="{FD91D7EB-D639-2F45-85D4-13E55EEC50D2}"/>
                </a:ext>
              </a:extLst>
            </p:cNvPr>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1" name="文本框 6">
              <a:extLst>
                <a:ext uri="{FF2B5EF4-FFF2-40B4-BE49-F238E27FC236}">
                  <a16:creationId xmlns:a16="http://schemas.microsoft.com/office/drawing/2014/main" id="{4F1BF97E-D683-754B-878F-CA0447985020}"/>
                </a:ext>
              </a:extLst>
            </p:cNvPr>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2" name="组合 6">
            <a:extLst>
              <a:ext uri="{FF2B5EF4-FFF2-40B4-BE49-F238E27FC236}">
                <a16:creationId xmlns:a16="http://schemas.microsoft.com/office/drawing/2014/main" id="{E8942761-0DC1-A84F-A509-BC8F15959BED}"/>
              </a:ext>
            </a:extLst>
          </p:cNvPr>
          <p:cNvGrpSpPr/>
          <p:nvPr userDrawn="1"/>
        </p:nvGrpSpPr>
        <p:grpSpPr>
          <a:xfrm>
            <a:off x="7920203" y="1699760"/>
            <a:ext cx="576064" cy="577112"/>
            <a:chOff x="6084168" y="1274820"/>
            <a:chExt cx="432048" cy="432834"/>
          </a:xfrm>
        </p:grpSpPr>
        <p:sp>
          <p:nvSpPr>
            <p:cNvPr id="33" name="椭圆 22">
              <a:extLst>
                <a:ext uri="{FF2B5EF4-FFF2-40B4-BE49-F238E27FC236}">
                  <a16:creationId xmlns:a16="http://schemas.microsoft.com/office/drawing/2014/main" id="{116433E3-1706-1547-AF80-90F46DF7D48D}"/>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4" name="Freeform 59">
              <a:extLst>
                <a:ext uri="{FF2B5EF4-FFF2-40B4-BE49-F238E27FC236}">
                  <a16:creationId xmlns:a16="http://schemas.microsoft.com/office/drawing/2014/main" id="{0ED48452-89CA-774B-BDCA-4D122AD2A5B7}"/>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5" name="组合 7">
            <a:extLst>
              <a:ext uri="{FF2B5EF4-FFF2-40B4-BE49-F238E27FC236}">
                <a16:creationId xmlns:a16="http://schemas.microsoft.com/office/drawing/2014/main" id="{D80E1433-3241-E046-8972-C7A7BB8F04EC}"/>
              </a:ext>
            </a:extLst>
          </p:cNvPr>
          <p:cNvGrpSpPr/>
          <p:nvPr userDrawn="1"/>
        </p:nvGrpSpPr>
        <p:grpSpPr>
          <a:xfrm>
            <a:off x="6192011" y="1700285"/>
            <a:ext cx="576064" cy="576064"/>
            <a:chOff x="4788024" y="1275213"/>
            <a:chExt cx="432048" cy="432048"/>
          </a:xfrm>
        </p:grpSpPr>
        <p:sp>
          <p:nvSpPr>
            <p:cNvPr id="36" name="椭圆 65">
              <a:extLst>
                <a:ext uri="{FF2B5EF4-FFF2-40B4-BE49-F238E27FC236}">
                  <a16:creationId xmlns:a16="http://schemas.microsoft.com/office/drawing/2014/main" id="{765BC2E9-D05C-EC40-9713-EAC27A7ED9BB}"/>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7" name="Freeform 110">
              <a:extLst>
                <a:ext uri="{FF2B5EF4-FFF2-40B4-BE49-F238E27FC236}">
                  <a16:creationId xmlns:a16="http://schemas.microsoft.com/office/drawing/2014/main" id="{C7C6EBED-3259-B545-8D64-CEA7F822FBD4}"/>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8" name="组合 8">
            <a:extLst>
              <a:ext uri="{FF2B5EF4-FFF2-40B4-BE49-F238E27FC236}">
                <a16:creationId xmlns:a16="http://schemas.microsoft.com/office/drawing/2014/main" id="{FCF2EA08-D523-5143-9ABE-DD3D3503D1EA}"/>
              </a:ext>
            </a:extLst>
          </p:cNvPr>
          <p:cNvGrpSpPr/>
          <p:nvPr userDrawn="1"/>
        </p:nvGrpSpPr>
        <p:grpSpPr>
          <a:xfrm>
            <a:off x="7056108" y="1699760"/>
            <a:ext cx="577111" cy="577112"/>
            <a:chOff x="5436096" y="1274820"/>
            <a:chExt cx="432833" cy="432834"/>
          </a:xfrm>
        </p:grpSpPr>
        <p:sp>
          <p:nvSpPr>
            <p:cNvPr id="39" name="椭圆 16">
              <a:extLst>
                <a:ext uri="{FF2B5EF4-FFF2-40B4-BE49-F238E27FC236}">
                  <a16:creationId xmlns:a16="http://schemas.microsoft.com/office/drawing/2014/main" id="{92B5CFAC-56A1-7844-8D78-9BD0CBAE44D8}"/>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40" name="Freeform 16">
              <a:extLst>
                <a:ext uri="{FF2B5EF4-FFF2-40B4-BE49-F238E27FC236}">
                  <a16:creationId xmlns:a16="http://schemas.microsoft.com/office/drawing/2014/main" id="{B7181B47-7A03-0848-9F7C-34F1D9BCD89A}"/>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41" name="组合 9">
            <a:extLst>
              <a:ext uri="{FF2B5EF4-FFF2-40B4-BE49-F238E27FC236}">
                <a16:creationId xmlns:a16="http://schemas.microsoft.com/office/drawing/2014/main" id="{294C89FC-52A7-BA4E-8744-313FEE553895}"/>
              </a:ext>
            </a:extLst>
          </p:cNvPr>
          <p:cNvGrpSpPr/>
          <p:nvPr userDrawn="1"/>
        </p:nvGrpSpPr>
        <p:grpSpPr>
          <a:xfrm>
            <a:off x="4463819" y="1699760"/>
            <a:ext cx="577111" cy="577112"/>
            <a:chOff x="3491880" y="1274820"/>
            <a:chExt cx="432833" cy="432834"/>
          </a:xfrm>
        </p:grpSpPr>
        <p:sp>
          <p:nvSpPr>
            <p:cNvPr id="43" name="椭圆 16">
              <a:extLst>
                <a:ext uri="{FF2B5EF4-FFF2-40B4-BE49-F238E27FC236}">
                  <a16:creationId xmlns:a16="http://schemas.microsoft.com/office/drawing/2014/main" id="{45F555BD-EB71-434B-AD5D-9BA9584F3E31}"/>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49" name="Freeform 75">
              <a:extLst>
                <a:ext uri="{FF2B5EF4-FFF2-40B4-BE49-F238E27FC236}">
                  <a16:creationId xmlns:a16="http://schemas.microsoft.com/office/drawing/2014/main" id="{2DB841B6-3C89-3143-8562-35802DEB2440}"/>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50" name="组合 11">
            <a:extLst>
              <a:ext uri="{FF2B5EF4-FFF2-40B4-BE49-F238E27FC236}">
                <a16:creationId xmlns:a16="http://schemas.microsoft.com/office/drawing/2014/main" id="{01F520F0-5C94-3B41-B4CF-BBD6E96C9CAD}"/>
              </a:ext>
            </a:extLst>
          </p:cNvPr>
          <p:cNvGrpSpPr/>
          <p:nvPr userDrawn="1"/>
        </p:nvGrpSpPr>
        <p:grpSpPr>
          <a:xfrm>
            <a:off x="5327916" y="1699760"/>
            <a:ext cx="577111" cy="577112"/>
            <a:chOff x="4139952" y="1274820"/>
            <a:chExt cx="432833" cy="432834"/>
          </a:xfrm>
        </p:grpSpPr>
        <p:sp>
          <p:nvSpPr>
            <p:cNvPr id="51" name="椭圆 16">
              <a:extLst>
                <a:ext uri="{FF2B5EF4-FFF2-40B4-BE49-F238E27FC236}">
                  <a16:creationId xmlns:a16="http://schemas.microsoft.com/office/drawing/2014/main" id="{0F0E366F-C747-294F-902C-9A89AA1629D3}"/>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52" name="Freeform 84">
              <a:extLst>
                <a:ext uri="{FF2B5EF4-FFF2-40B4-BE49-F238E27FC236}">
                  <a16:creationId xmlns:a16="http://schemas.microsoft.com/office/drawing/2014/main" id="{32FD74E9-7F03-FD42-825A-57246E3544C6}"/>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50502000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a:cxnSpLocks/>
          </p:cNvCxnSpPr>
          <p:nvPr/>
        </p:nvCxnSpPr>
        <p:spPr>
          <a:xfrm>
            <a:off x="1007435" y="833864"/>
            <a:ext cx="1011076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a:extLst>
              <a:ext uri="{FF2B5EF4-FFF2-40B4-BE49-F238E27FC236}">
                <a16:creationId xmlns:a16="http://schemas.microsoft.com/office/drawing/2014/main" id="{7C5909A2-51B4-2A41-A1F3-F36BDAFFE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203" y="36516"/>
            <a:ext cx="1043915" cy="10287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6">
            <a:extLst>
              <a:ext uri="{FF2B5EF4-FFF2-40B4-BE49-F238E27FC236}">
                <a16:creationId xmlns:a16="http://schemas.microsoft.com/office/drawing/2014/main" id="{3D0B8037-4E7D-8249-8EB9-2AB36860D62D}"/>
              </a:ext>
            </a:extLst>
          </p:cNvPr>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7">
            <a:extLst>
              <a:ext uri="{FF2B5EF4-FFF2-40B4-BE49-F238E27FC236}">
                <a16:creationId xmlns:a16="http://schemas.microsoft.com/office/drawing/2014/main" id="{1D4C1A4A-19B2-E64F-BE77-9C44516B5DD3}"/>
              </a:ext>
            </a:extLst>
          </p:cNvPr>
          <p:cNvGrpSpPr/>
          <p:nvPr userDrawn="1"/>
        </p:nvGrpSpPr>
        <p:grpSpPr bwMode="auto">
          <a:xfrm>
            <a:off x="431371" y="390528"/>
            <a:ext cx="520496" cy="274638"/>
            <a:chOff x="0" y="0"/>
            <a:chExt cx="1041399" cy="549275"/>
          </a:xfrm>
        </p:grpSpPr>
        <p:sp>
          <p:nvSpPr>
            <p:cNvPr id="16" name="Freeform 16">
              <a:extLst>
                <a:ext uri="{FF2B5EF4-FFF2-40B4-BE49-F238E27FC236}">
                  <a16:creationId xmlns:a16="http://schemas.microsoft.com/office/drawing/2014/main" id="{F81E8252-A474-FD45-A716-078E5E59154F}"/>
                </a:ext>
              </a:extLst>
            </p:cNvPr>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7">
              <a:extLst>
                <a:ext uri="{FF2B5EF4-FFF2-40B4-BE49-F238E27FC236}">
                  <a16:creationId xmlns:a16="http://schemas.microsoft.com/office/drawing/2014/main" id="{17E1F1E5-AEBE-6540-9DE6-BB47ACBFC410}"/>
                </a:ext>
              </a:extLst>
            </p:cNvPr>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8">
              <a:extLst>
                <a:ext uri="{FF2B5EF4-FFF2-40B4-BE49-F238E27FC236}">
                  <a16:creationId xmlns:a16="http://schemas.microsoft.com/office/drawing/2014/main" id="{08994E60-D954-E843-9AA8-50001C196836}"/>
                </a:ext>
              </a:extLst>
            </p:cNvPr>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9" name="矩形 5">
            <a:extLst>
              <a:ext uri="{FF2B5EF4-FFF2-40B4-BE49-F238E27FC236}">
                <a16:creationId xmlns:a16="http://schemas.microsoft.com/office/drawing/2014/main" id="{7A4B8440-44A8-F248-832F-4D9600825E7E}"/>
              </a:ext>
            </a:extLst>
          </p:cNvPr>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23">
            <a:extLst>
              <a:ext uri="{FF2B5EF4-FFF2-40B4-BE49-F238E27FC236}">
                <a16:creationId xmlns:a16="http://schemas.microsoft.com/office/drawing/2014/main" id="{27DBBA5C-FF54-6C4C-85B5-F3110BC34342}"/>
              </a:ext>
            </a:extLst>
          </p:cNvPr>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64220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6011050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4123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39668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664486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52655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41390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328774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2023/3/8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4880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2023/3/8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98740365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60" r:id="rId18"/>
    <p:sldLayoutId id="2147483661" r:id="rId19"/>
    <p:sldLayoutId id="2147483662" r:id="rId20"/>
    <p:sldLayoutId id="2147483663" r:id="rId21"/>
    <p:sldLayoutId id="2147483665" r:id="rId22"/>
    <p:sldLayoutId id="214748366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7.xml"/><Relationship Id="rId1" Type="http://schemas.openxmlformats.org/officeDocument/2006/relationships/tags" Target="../tags/tag131.xml"/><Relationship Id="rId4" Type="http://schemas.openxmlformats.org/officeDocument/2006/relationships/image" Target="../media/image5.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3.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36.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37.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38.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5.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7.xml"/><Relationship Id="rId1" Type="http://schemas.openxmlformats.org/officeDocument/2006/relationships/tags" Target="../tags/tag4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5.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5.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58.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7.xml"/><Relationship Id="rId1" Type="http://schemas.openxmlformats.org/officeDocument/2006/relationships/tags" Target="../tags/tag61.xml"/><Relationship Id="rId5" Type="http://schemas.openxmlformats.org/officeDocument/2006/relationships/image" Target="../media/image7.sv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53.xml"/><Relationship Id="rId4"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5.png"/><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5.png"/><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5.png"/><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87.xml"/><Relationship Id="rId5" Type="http://schemas.openxmlformats.org/officeDocument/2006/relationships/image" Target="../media/image7.sv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5.png"/><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ags" Target="../tags/tag2.xml"/><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5.png"/><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5.png"/><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5.png"/><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5.png"/><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5.png"/><Relationship Id="rId4"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7.xml"/><Relationship Id="rId1" Type="http://schemas.openxmlformats.org/officeDocument/2006/relationships/tags" Target="../tags/tag110.xml"/><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7.xml"/><Relationship Id="rId1" Type="http://schemas.openxmlformats.org/officeDocument/2006/relationships/tags" Target="../tags/tag113.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7.xml"/><Relationship Id="rId1" Type="http://schemas.openxmlformats.org/officeDocument/2006/relationships/tags" Target="../tags/tag114.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7.xml"/><Relationship Id="rId1" Type="http://schemas.openxmlformats.org/officeDocument/2006/relationships/tags" Target="../tags/tag11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7.xml"/><Relationship Id="rId1" Type="http://schemas.openxmlformats.org/officeDocument/2006/relationships/tags" Target="../tags/tag116.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7.xml"/><Relationship Id="rId1" Type="http://schemas.openxmlformats.org/officeDocument/2006/relationships/tags" Target="../tags/tag117.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7.xml"/><Relationship Id="rId1" Type="http://schemas.openxmlformats.org/officeDocument/2006/relationships/tags" Target="../tags/tag11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0.xml"/><Relationship Id="rId1" Type="http://schemas.openxmlformats.org/officeDocument/2006/relationships/tags" Target="../tags/tag119.xml"/><Relationship Id="rId4"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notesSlide" Target="../notesSlides/notesSlide93.xml"/><Relationship Id="rId4"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7.xml"/><Relationship Id="rId1" Type="http://schemas.openxmlformats.org/officeDocument/2006/relationships/tags" Target="../tags/tag126.xml"/><Relationship Id="rId4" Type="http://schemas.openxmlformats.org/officeDocument/2006/relationships/image" Target="../media/image5.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7.xml"/><Relationship Id="rId1" Type="http://schemas.openxmlformats.org/officeDocument/2006/relationships/tags" Target="../tags/tag127.xml"/><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128.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7.xml"/><Relationship Id="rId1" Type="http://schemas.openxmlformats.org/officeDocument/2006/relationships/tags" Target="../tags/tag129.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7.xml"/><Relationship Id="rId1" Type="http://schemas.openxmlformats.org/officeDocument/2006/relationships/tags" Target="../tags/tag13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5131" y="2515710"/>
            <a:ext cx="7768271" cy="830997"/>
          </a:xfrm>
          <a:prstGeom prst="rect">
            <a:avLst/>
          </a:prstGeom>
          <a:noFill/>
        </p:spPr>
        <p:txBody>
          <a:bodyPr wrap="square" rtlCol="0">
            <a:spAutoFit/>
          </a:bodyPr>
          <a:lstStyle/>
          <a:p>
            <a:r>
              <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6</a:t>
            </a:r>
            <a:r>
              <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800" dirty="0" err="1">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MyBatis</a:t>
            </a:r>
            <a:r>
              <a:rPr lang="zh-CN" altLang="en-US" sz="48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的核心配置</a:t>
            </a:r>
          </a:p>
        </p:txBody>
      </p:sp>
      <p:sp>
        <p:nvSpPr>
          <p:cNvPr id="2" name="TextBox 1">
            <a:extLst>
              <a:ext uri="{FF2B5EF4-FFF2-40B4-BE49-F238E27FC236}">
                <a16:creationId xmlns:a16="http://schemas.microsoft.com/office/drawing/2014/main" id="{7B3EA6CF-CEC9-AD44-B31B-1930A2E501D0}"/>
              </a:ext>
            </a:extLst>
          </p:cNvPr>
          <p:cNvSpPr txBox="1"/>
          <p:nvPr/>
        </p:nvSpPr>
        <p:spPr>
          <a:xfrm>
            <a:off x="4967785" y="4462818"/>
            <a:ext cx="1632178" cy="369332"/>
          </a:xfrm>
          <a:prstGeom prst="rect">
            <a:avLst/>
          </a:prstGeom>
          <a:noFill/>
        </p:spPr>
        <p:txBody>
          <a:bodyPr wrap="none" rtlCol="0">
            <a:spAutoFit/>
          </a:bodyPr>
          <a:lstStyle/>
          <a:p>
            <a:r>
              <a:rPr lang="en-CN" dirty="0"/>
              <a:t>主讲人</a:t>
            </a:r>
            <a:r>
              <a:rPr lang="zh-CN" altLang="en-US" dirty="0"/>
              <a:t>：陈向</a:t>
            </a:r>
            <a:endParaRPr lang="en-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559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08089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形式二：</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由上述</a:t>
            </a:r>
            <a:r>
              <a:rPr lang="en-US" altLang="zh-CN" dirty="0">
                <a:solidFill>
                  <a:srgbClr val="1369B2"/>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方法可知，第二种形式的</a:t>
            </a:r>
            <a:r>
              <a:rPr lang="en-US" altLang="zh-CN" dirty="0">
                <a:solidFill>
                  <a:srgbClr val="1369B2"/>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方法参数作用与第一种形式大体一致，唯一不同的是，第一种形式的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方法使用</a:t>
            </a:r>
            <a:r>
              <a:rPr lang="en-US" altLang="zh-CN" dirty="0" err="1">
                <a:solidFill>
                  <a:srgbClr val="595959"/>
                </a:solidFill>
                <a:latin typeface="微软雅黑" panose="020B0503020204020204" pitchFamily="34" charset="-122"/>
              </a:rPr>
              <a:t>InputStream</a:t>
            </a:r>
            <a:r>
              <a:rPr lang="zh-CN" altLang="zh-CN" dirty="0">
                <a:solidFill>
                  <a:srgbClr val="595959"/>
                </a:solidFill>
                <a:latin typeface="微软雅黑" panose="020B0503020204020204" pitchFamily="34" charset="-122"/>
              </a:rPr>
              <a:t>字节流封装了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文件形式的配置信息，而第二种形式的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方法使用</a:t>
            </a:r>
            <a:r>
              <a:rPr lang="en-US" altLang="zh-CN" dirty="0">
                <a:solidFill>
                  <a:srgbClr val="1369B2"/>
                </a:solidFill>
                <a:latin typeface="微软雅黑" panose="020B0503020204020204" pitchFamily="34" charset="-122"/>
              </a:rPr>
              <a:t>Reader</a:t>
            </a:r>
            <a:r>
              <a:rPr lang="zh-CN" altLang="zh-CN" dirty="0">
                <a:solidFill>
                  <a:srgbClr val="1369B2"/>
                </a:solidFill>
                <a:latin typeface="微软雅黑" panose="020B0503020204020204" pitchFamily="34" charset="-122"/>
              </a:rPr>
              <a:t>字符流</a:t>
            </a:r>
            <a:r>
              <a:rPr lang="zh-CN" altLang="zh-CN" dirty="0">
                <a:solidFill>
                  <a:srgbClr val="595959"/>
                </a:solidFill>
                <a:latin typeface="微软雅黑" panose="020B0503020204020204" pitchFamily="34" charset="-122"/>
              </a:rPr>
              <a:t>封装了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文件形式的</a:t>
            </a:r>
            <a:r>
              <a:rPr lang="zh-CN" altLang="zh-CN" dirty="0">
                <a:solidFill>
                  <a:srgbClr val="1369B2"/>
                </a:solidFill>
                <a:latin typeface="微软雅黑" panose="020B0503020204020204" pitchFamily="34" charset="-122"/>
              </a:rPr>
              <a:t>配置信息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4894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731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3497580"/>
            <a:ext cx="8564467" cy="532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171700" y="3497580"/>
            <a:ext cx="8206740" cy="464101"/>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build(Reader </a:t>
            </a:r>
            <a:r>
              <a:rPr lang="en-US" altLang="zh-CN" dirty="0" err="1">
                <a:solidFill>
                  <a:srgbClr val="595959"/>
                </a:solidFill>
                <a:latin typeface="微软雅黑" panose="020B0503020204020204" pitchFamily="34" charset="-122"/>
                <a:ea typeface="微软雅黑" panose="020B0503020204020204" pitchFamily="34" charset="-122"/>
                <a:cs typeface="+mn-ea"/>
              </a:rPr>
              <a:t>reader,String</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environment,Properties</a:t>
            </a:r>
            <a:r>
              <a:rPr lang="en-US" altLang="zh-CN" dirty="0">
                <a:solidFill>
                  <a:srgbClr val="595959"/>
                </a:solidFill>
                <a:latin typeface="微软雅黑" panose="020B0503020204020204" pitchFamily="34" charset="-122"/>
                <a:ea typeface="微软雅黑" panose="020B0503020204020204" pitchFamily="34" charset="-122"/>
                <a:cs typeface="+mn-ea"/>
              </a:rPr>
              <a:t> properties)</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75665"/>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编写</a:t>
            </a:r>
            <a:r>
              <a:rPr lang="en-US" altLang="zh-CN" b="1" dirty="0" err="1">
                <a:solidFill>
                  <a:srgbClr val="595959"/>
                </a:solidFill>
                <a:latin typeface="微软雅黑" panose="020B0503020204020204" pitchFamily="34" charset="-122"/>
                <a:ea typeface="微软雅黑" panose="020B0503020204020204" pitchFamily="34" charset="-122"/>
                <a:cs typeface="+mn-ea"/>
              </a:rPr>
              <a:t>MyBatisUtils</a:t>
            </a:r>
            <a:r>
              <a:rPr lang="zh-CN" altLang="zh-CN" b="1" dirty="0">
                <a:solidFill>
                  <a:srgbClr val="595959"/>
                </a:solidFill>
                <a:latin typeface="微软雅黑" panose="020B0503020204020204" pitchFamily="34" charset="-122"/>
                <a:ea typeface="微软雅黑" panose="020B0503020204020204" pitchFamily="34" charset="-122"/>
                <a:cs typeface="+mn-ea"/>
              </a:rPr>
              <a:t>工具类 </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a:t>
            </a:r>
            <a:r>
              <a:rPr lang="zh-CN" altLang="zh-CN" sz="1600" dirty="0">
                <a:solidFill>
                  <a:srgbClr val="595959"/>
                </a:solidFill>
                <a:latin typeface="微软雅黑" panose="020B0503020204020204" pitchFamily="34" charset="-122"/>
                <a:ea typeface="微软雅黑" panose="020B0503020204020204" pitchFamily="34" charset="-122"/>
                <a:cs typeface="+mn-ea"/>
              </a:rPr>
              <a:t>工具类，该类用于封装读取配置文件信息的代码</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096623"/>
            <a:ext cx="7332167" cy="4480778"/>
          </a:xfrm>
          <a:prstGeom prst="rect">
            <a:avLst/>
          </a:prstGeom>
        </p:spPr>
      </p:pic>
      <p:sp>
        <p:nvSpPr>
          <p:cNvPr id="4" name="矩形 3"/>
          <p:cNvSpPr/>
          <p:nvPr/>
        </p:nvSpPr>
        <p:spPr>
          <a:xfrm>
            <a:off x="2406398" y="2068748"/>
            <a:ext cx="7640571" cy="4480778"/>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static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 null;</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static {	try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提供的</a:t>
            </a:r>
            <a:r>
              <a:rPr lang="en-US" altLang="zh-CN" sz="1600" dirty="0">
                <a:solidFill>
                  <a:srgbClr val="595959"/>
                </a:solidFill>
                <a:latin typeface="微软雅黑" panose="020B0503020204020204" pitchFamily="34" charset="-122"/>
                <a:ea typeface="微软雅黑" panose="020B0503020204020204" pitchFamily="34" charset="-122"/>
                <a:cs typeface="+mn-ea"/>
              </a:rPr>
              <a:t>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类加载</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的配置文件</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Reader reader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Resources.getResourceAsReader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构建</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zh-CN" altLang="zh-CN" sz="1600" dirty="0">
                <a:solidFill>
                  <a:srgbClr val="595959"/>
                </a:solidFill>
                <a:latin typeface="微软雅黑" panose="020B0503020204020204" pitchFamily="34" charset="-122"/>
                <a:ea typeface="微软雅黑" panose="020B0503020204020204" pitchFamily="34" charset="-122"/>
                <a:cs typeface="+mn-ea"/>
              </a:rPr>
              <a:t>工厂</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SqlSessionFactoryBuilder</a:t>
            </a:r>
            <a:r>
              <a:rPr lang="en-US" altLang="zh-CN" sz="1600" dirty="0">
                <a:solidFill>
                  <a:srgbClr val="595959"/>
                </a:solidFill>
                <a:latin typeface="微软雅黑" panose="020B0503020204020204" pitchFamily="34" charset="-122"/>
                <a:ea typeface="微软雅黑" panose="020B0503020204020204" pitchFamily="34" charset="-122"/>
                <a:cs typeface="+mn-ea"/>
              </a:rPr>
              <a:t>().build(reader);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catch (Exception 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static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对象的静态方法</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sqlSessionFactory.openSession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编写测试类</a:t>
            </a:r>
            <a:endParaRPr lang="zh-CN" altLang="zh-CN" b="1"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53689"/>
            <a:ext cx="9390960" cy="21499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在项目</a:t>
            </a:r>
            <a:r>
              <a:rPr lang="en-US" altLang="zh-CN" dirty="0" err="1">
                <a:solidFill>
                  <a:srgbClr val="595959"/>
                </a:solidFill>
                <a:latin typeface="微软雅黑" panose="020B0503020204020204" pitchFamily="34" charset="-122"/>
              </a:rPr>
              <a:t>src</a:t>
            </a:r>
            <a:r>
              <a:rPr lang="en-US" altLang="zh-CN" dirty="0">
                <a:solidFill>
                  <a:srgbClr val="595959"/>
                </a:solidFill>
                <a:latin typeface="微软雅黑" panose="020B0503020204020204" pitchFamily="34" charset="-122"/>
              </a:rPr>
              <a:t>/test/java</a:t>
            </a:r>
            <a:r>
              <a:rPr lang="zh-CN" altLang="zh-CN" dirty="0">
                <a:solidFill>
                  <a:srgbClr val="595959"/>
                </a:solidFill>
                <a:latin typeface="微软雅黑" panose="020B0503020204020204" pitchFamily="34" charset="-122"/>
              </a:rPr>
              <a:t>目录下创建</a:t>
            </a:r>
            <a:r>
              <a:rPr lang="en-US" altLang="zh-CN" dirty="0">
                <a:solidFill>
                  <a:srgbClr val="595959"/>
                </a:solidFill>
                <a:latin typeface="微软雅黑" panose="020B0503020204020204" pitchFamily="34" charset="-122"/>
              </a:rPr>
              <a:t>Test</a:t>
            </a:r>
            <a:r>
              <a:rPr lang="zh-CN" altLang="zh-CN" dirty="0">
                <a:solidFill>
                  <a:srgbClr val="595959"/>
                </a:solidFill>
                <a:latin typeface="微软雅黑" panose="020B0503020204020204" pitchFamily="34" charset="-122"/>
              </a:rPr>
              <a:t>包，在</a:t>
            </a:r>
            <a:r>
              <a:rPr lang="en-US" altLang="zh-CN" dirty="0">
                <a:solidFill>
                  <a:srgbClr val="595959"/>
                </a:solidFill>
                <a:latin typeface="微软雅黑" panose="020B0503020204020204" pitchFamily="34" charset="-122"/>
              </a:rPr>
              <a:t>Test</a:t>
            </a:r>
            <a:r>
              <a:rPr lang="zh-CN" altLang="zh-CN" dirty="0">
                <a:solidFill>
                  <a:srgbClr val="595959"/>
                </a:solidFill>
                <a:latin typeface="微软雅黑" panose="020B0503020204020204" pitchFamily="34" charset="-122"/>
              </a:rPr>
              <a:t>包下创建</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测试类，用于程序测试。在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findByIdTest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用于</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查询员工信息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insertEmployeeTest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方法，用于插入员工信息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updateEmployeeTest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方法，用于更新员工信息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MyBatisTest</a:t>
            </a:r>
            <a:r>
              <a:rPr lang="zh-CN" altLang="zh-CN" dirty="0">
                <a:solidFill>
                  <a:srgbClr val="595959"/>
                </a:solidFill>
                <a:latin typeface="微软雅黑" panose="020B0503020204020204" pitchFamily="34" charset="-122"/>
              </a:rPr>
              <a:t>测试类中添加</a:t>
            </a:r>
            <a:r>
              <a:rPr lang="en-US" altLang="zh-CN" dirty="0" err="1">
                <a:solidFill>
                  <a:srgbClr val="595959"/>
                </a:solidFill>
                <a:latin typeface="微软雅黑" panose="020B0503020204020204" pitchFamily="34" charset="-122"/>
              </a:rPr>
              <a:t>deleteEmployeeTest</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方法，用于删除员工信息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4" name="圆角矩形 13"/>
          <p:cNvSpPr/>
          <p:nvPr/>
        </p:nvSpPr>
        <p:spPr>
          <a:xfrm>
            <a:off x="1360244" y="2476500"/>
            <a:ext cx="9865885" cy="284512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975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921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223470"/>
            <a:ext cx="9504297" cy="215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本章主要对</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的核心配置进行了详细讲解。首先讲解了</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中的三个重要</a:t>
            </a:r>
            <a:r>
              <a:rPr lang="zh-CN" altLang="zh-CN" dirty="0">
                <a:solidFill>
                  <a:srgbClr val="1369B2"/>
                </a:solidFill>
                <a:latin typeface="微软雅黑" panose="020B0503020204020204" pitchFamily="34" charset="-122"/>
                <a:ea typeface="微软雅黑" panose="020B0503020204020204" pitchFamily="34" charset="-122"/>
              </a:rPr>
              <a:t>核心对象</a:t>
            </a:r>
            <a:r>
              <a:rPr lang="en-US" altLang="zh-CN" dirty="0" err="1">
                <a:solidFill>
                  <a:srgbClr val="1369B2"/>
                </a:solidFill>
                <a:latin typeface="微软雅黑" panose="020B0503020204020204" pitchFamily="34" charset="-122"/>
                <a:ea typeface="微软雅黑" panose="020B0503020204020204" pitchFamily="34" charset="-122"/>
              </a:rPr>
              <a:t>SqlSessionFactoryBuilder</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1369B2"/>
                </a:solidFill>
                <a:latin typeface="微软雅黑" panose="020B0503020204020204" pitchFamily="34" charset="-122"/>
                <a:ea typeface="微软雅黑" panose="020B0503020204020204" pitchFamily="34" charset="-122"/>
              </a:rPr>
              <a:t>SqlSessionFactory</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err="1">
                <a:solidFill>
                  <a:srgbClr val="1369B2"/>
                </a:solidFill>
                <a:latin typeface="微软雅黑" panose="020B0503020204020204" pitchFamily="34" charset="-122"/>
                <a:ea typeface="微软雅黑" panose="020B0503020204020204" pitchFamily="34" charset="-122"/>
              </a:rPr>
              <a:t>SqlSession</a:t>
            </a:r>
            <a:r>
              <a:rPr lang="zh-CN" altLang="zh-CN" dirty="0">
                <a:solidFill>
                  <a:srgbClr val="595959"/>
                </a:solidFill>
                <a:latin typeface="微软雅黑" panose="020B0503020204020204" pitchFamily="34" charset="-122"/>
                <a:ea typeface="微软雅黑" panose="020B0503020204020204" pitchFamily="34" charset="-122"/>
              </a:rPr>
              <a:t>；然后介绍了</a:t>
            </a:r>
            <a:r>
              <a:rPr lang="zh-CN" altLang="zh-CN" dirty="0">
                <a:solidFill>
                  <a:srgbClr val="1369B2"/>
                </a:solidFill>
                <a:latin typeface="微软雅黑" panose="020B0503020204020204" pitchFamily="34" charset="-122"/>
                <a:ea typeface="微软雅黑" panose="020B0503020204020204" pitchFamily="34" charset="-122"/>
              </a:rPr>
              <a:t>核心配置文件中的元素及其使用</a:t>
            </a:r>
            <a:r>
              <a:rPr lang="zh-CN" altLang="zh-CN" dirty="0">
                <a:solidFill>
                  <a:srgbClr val="595959"/>
                </a:solidFill>
                <a:latin typeface="微软雅黑" panose="020B0503020204020204" pitchFamily="34" charset="-122"/>
                <a:ea typeface="微软雅黑" panose="020B0503020204020204" pitchFamily="34" charset="-122"/>
              </a:rPr>
              <a:t>；最后对映射文件中的几个主要元素进行了详细讲解。通过本章的学习，读者将能够了解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中三个核心对象的作用，熟悉核心配置文件中常用元素的使用，并掌握映射文件中常用元素的使用</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559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25562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形式三：</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390960" cy="18630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通过以上代码可知，配置信息可以通过</a:t>
            </a:r>
            <a:r>
              <a:rPr lang="en-US" altLang="zh-CN" dirty="0" err="1">
                <a:solidFill>
                  <a:srgbClr val="1369B2"/>
                </a:solidFill>
                <a:latin typeface="微软雅黑" panose="020B0503020204020204" pitchFamily="34" charset="-122"/>
              </a:rPr>
              <a:t>InputStream</a:t>
            </a:r>
            <a:r>
              <a:rPr lang="zh-CN" altLang="zh-CN" dirty="0">
                <a:solidFill>
                  <a:srgbClr val="595959"/>
                </a:solidFill>
                <a:latin typeface="微软雅黑" panose="020B0503020204020204" pitchFamily="34" charset="-122"/>
              </a:rPr>
              <a:t>（字节流）、</a:t>
            </a:r>
            <a:r>
              <a:rPr lang="en-US" altLang="zh-CN" dirty="0">
                <a:solidFill>
                  <a:srgbClr val="1369B2"/>
                </a:solidFill>
                <a:latin typeface="微软雅黑" panose="020B0503020204020204" pitchFamily="34" charset="-122"/>
              </a:rPr>
              <a:t>Reader</a:t>
            </a:r>
            <a:r>
              <a:rPr lang="zh-CN" altLang="zh-CN" dirty="0">
                <a:solidFill>
                  <a:srgbClr val="595959"/>
                </a:solidFill>
                <a:latin typeface="微软雅黑" panose="020B0503020204020204" pitchFamily="34" charset="-122"/>
              </a:rPr>
              <a:t>（字符流）、</a:t>
            </a:r>
            <a:r>
              <a:rPr lang="en-US" altLang="zh-CN" dirty="0">
                <a:solidFill>
                  <a:srgbClr val="1369B2"/>
                </a:solidFill>
                <a:latin typeface="微软雅黑" panose="020B0503020204020204" pitchFamily="34" charset="-122"/>
              </a:rPr>
              <a:t>Configuration</a:t>
            </a:r>
            <a:r>
              <a:rPr lang="zh-CN" altLang="zh-CN" dirty="0">
                <a:solidFill>
                  <a:srgbClr val="595959"/>
                </a:solidFill>
                <a:latin typeface="微软雅黑" panose="020B0503020204020204" pitchFamily="34" charset="-122"/>
              </a:rPr>
              <a:t>（类）三种形式提供给</a:t>
            </a:r>
            <a:r>
              <a:rPr lang="en-US" altLang="zh-CN" dirty="0" err="1">
                <a:solidFill>
                  <a:srgbClr val="595959"/>
                </a:solidFill>
                <a:latin typeface="微软雅黑" panose="020B0503020204020204" pitchFamily="34" charset="-122"/>
              </a:rPr>
              <a:t>SqlSessionFactoryBuilder</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48940"/>
            <a:ext cx="9865885" cy="24242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302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3497580"/>
            <a:ext cx="8564467" cy="532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171700" y="3497580"/>
            <a:ext cx="8206740" cy="458908"/>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build(Configuration config)</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36411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08410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以</a:t>
            </a:r>
            <a:r>
              <a:rPr lang="zh-CN" altLang="zh-CN" sz="2000" dirty="0">
                <a:solidFill>
                  <a:srgbClr val="1369B2"/>
                </a:solidFill>
                <a:latin typeface="微软雅黑" panose="020B0503020204020204" pitchFamily="34" charset="-122"/>
                <a:ea typeface="微软雅黑" panose="020B0503020204020204" pitchFamily="34" charset="-122"/>
              </a:rPr>
              <a:t>读取</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1369B2"/>
                </a:solidFill>
                <a:latin typeface="微软雅黑" panose="020B0503020204020204" pitchFamily="34" charset="-122"/>
                <a:ea typeface="微软雅黑" panose="020B0503020204020204" pitchFamily="34" charset="-122"/>
              </a:rPr>
              <a:t>文件的方式构造</a:t>
            </a:r>
            <a:r>
              <a:rPr lang="en-US" altLang="zh-CN" sz="2000" dirty="0" err="1">
                <a:solidFill>
                  <a:srgbClr val="1369B2"/>
                </a:solidFill>
                <a:latin typeface="微软雅黑" panose="020B0503020204020204" pitchFamily="34" charset="-122"/>
                <a:ea typeface="微软雅黑" panose="020B0503020204020204" pitchFamily="34" charset="-122"/>
              </a:rPr>
              <a:t>SqlSessionFactory</a:t>
            </a:r>
            <a:r>
              <a:rPr lang="zh-CN" altLang="zh-CN" sz="2000" dirty="0">
                <a:solidFill>
                  <a:srgbClr val="1369B2"/>
                </a:solidFill>
                <a:latin typeface="微软雅黑" panose="020B0503020204020204" pitchFamily="34" charset="-122"/>
                <a:ea typeface="微软雅黑" panose="020B0503020204020204" pitchFamily="34" charset="-122"/>
              </a:rPr>
              <a:t>对象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17520"/>
            <a:ext cx="9390960" cy="25031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通过过读取</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配置文件的方式构造</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对象的关键代码如下所示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66060"/>
            <a:ext cx="9865885" cy="29946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870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430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3543300"/>
            <a:ext cx="8564467" cy="1828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171700" y="3509010"/>
            <a:ext cx="820674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读取配置文件</a:t>
            </a: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inputStream</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Resources.getResourceAsStream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配置文件位置</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根据配置文件构建</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new </a:t>
            </a:r>
            <a:r>
              <a:rPr lang="en-US" altLang="zh-CN" sz="1600" dirty="0" err="1">
                <a:solidFill>
                  <a:srgbClr val="1369B2"/>
                </a:solidFill>
                <a:latin typeface="微软雅黑" panose="020B0503020204020204" pitchFamily="34" charset="-122"/>
                <a:ea typeface="微软雅黑" panose="020B0503020204020204" pitchFamily="34" charset="-122"/>
                <a:cs typeface="+mn-ea"/>
              </a:rPr>
              <a:t>SqlSessionFactoryBuilder</a:t>
            </a:r>
            <a:r>
              <a:rPr lang="en-US" altLang="zh-CN" sz="1600" dirty="0">
                <a:solidFill>
                  <a:srgbClr val="1369B2"/>
                </a:solidFill>
                <a:latin typeface="微软雅黑" panose="020B0503020204020204" pitchFamily="34" charset="-122"/>
                <a:ea typeface="微软雅黑" panose="020B0503020204020204" pitchFamily="34" charset="-122"/>
                <a:cs typeface="+mn-ea"/>
              </a:rPr>
              <a:t>().build(</a:t>
            </a:r>
            <a:r>
              <a:rPr lang="en-US" altLang="zh-CN" sz="1600" dirty="0" err="1">
                <a:solidFill>
                  <a:srgbClr val="1369B2"/>
                </a:solidFill>
                <a:latin typeface="微软雅黑" panose="020B0503020204020204" pitchFamily="34" charset="-122"/>
                <a:ea typeface="微软雅黑" panose="020B0503020204020204" pitchFamily="34" charset="-122"/>
                <a:cs typeface="+mn-ea"/>
              </a:rPr>
              <a:t>inputStream</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3482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94917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使用什么模式创建</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a:t>
            </a:r>
            <a:r>
              <a:rPr lang="zh-CN" altLang="en-US" sz="2000" dirty="0">
                <a:solidFill>
                  <a:srgbClr val="1369B2"/>
                </a:solidFill>
                <a:latin typeface="微软雅黑" panose="020B0503020204020204" pitchFamily="34" charset="-122"/>
                <a:ea typeface="微软雅黑" panose="020B0503020204020204" pitchFamily="34" charset="-122"/>
                <a:sym typeface="+mn-lt"/>
              </a:rPr>
              <a:t>对象</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88970"/>
            <a:ext cx="9390960" cy="17270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SqlSessionFactory</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是线程安全的，它一旦被创建，在整个应用程序执行期间都会存在。如果我们多次创建同一个数据库的</a:t>
            </a:r>
            <a:r>
              <a:rPr lang="en-US" altLang="zh-CN" dirty="0" err="1">
                <a:solidFill>
                  <a:srgbClr val="1369B2"/>
                </a:solidFill>
                <a:latin typeface="微软雅黑" panose="020B0503020204020204" pitchFamily="34" charset="-122"/>
              </a:rPr>
              <a:t>SqlSessionFactory</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，那么该数据库的资源将很容易被耗尽。通常每一个数据库都只创建</a:t>
            </a:r>
            <a:r>
              <a:rPr lang="zh-CN" altLang="zh-CN" dirty="0">
                <a:solidFill>
                  <a:srgbClr val="1369B2"/>
                </a:solidFill>
                <a:latin typeface="微软雅黑" panose="020B0503020204020204" pitchFamily="34" charset="-122"/>
              </a:rPr>
              <a:t>一个</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a:t>
            </a:r>
            <a:r>
              <a:rPr lang="zh-CN" altLang="en-US" dirty="0">
                <a:solidFill>
                  <a:srgbClr val="595959"/>
                </a:solidFill>
                <a:latin typeface="微软雅黑" panose="020B0503020204020204" pitchFamily="34" charset="-122"/>
              </a:rPr>
              <a:t>所以</a:t>
            </a:r>
            <a:r>
              <a:rPr lang="zh-CN" altLang="zh-CN" dirty="0">
                <a:solidFill>
                  <a:srgbClr val="595959"/>
                </a:solidFill>
                <a:latin typeface="微软雅黑" panose="020B0503020204020204" pitchFamily="34" charset="-122"/>
              </a:rPr>
              <a:t>在构建</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对象时，建议使用单例模式。</a:t>
            </a:r>
          </a:p>
          <a:p>
            <a:pPr lvl="0">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30885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816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0670"/>
            <a:ext cx="5176459"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框架的核心对象</a:t>
            </a:r>
            <a:r>
              <a:rPr lang="en-US" altLang="zh-CN" dirty="0" err="1">
                <a:solidFill>
                  <a:srgbClr val="1369B2"/>
                </a:solidFill>
                <a:latin typeface="微软雅黑" panose="020B0503020204020204" pitchFamily="34" charset="-122"/>
                <a:ea typeface="微软雅黑" panose="020B0503020204020204" pitchFamily="34" charset="-122"/>
              </a:rPr>
              <a:t>SqlSessionFactory</a:t>
            </a:r>
            <a:r>
              <a:rPr lang="zh-CN" altLang="en-US" dirty="0">
                <a:solidFill>
                  <a:srgbClr val="595959"/>
                </a:solidFill>
                <a:latin typeface="微软雅黑" panose="020B0503020204020204" pitchFamily="34" charset="-122"/>
                <a:ea typeface="微软雅黑" panose="020B0503020204020204" pitchFamily="34" charset="-122"/>
              </a:rPr>
              <a:t>，能够说出它的作用和特点</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533683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87704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SqlSessionFactory</a:t>
            </a:r>
            <a:r>
              <a:rPr lang="zh-CN" altLang="zh-CN" sz="2000" dirty="0">
                <a:solidFill>
                  <a:srgbClr val="1369B2"/>
                </a:solidFill>
                <a:latin typeface="微软雅黑" panose="020B0503020204020204" pitchFamily="34" charset="-122"/>
                <a:ea typeface="微软雅黑" panose="020B0503020204020204" pitchFamily="34" charset="-122"/>
              </a:rPr>
              <a:t>的</a:t>
            </a:r>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方法</a:t>
            </a:r>
          </a:p>
        </p:txBody>
      </p:sp>
      <p:sp>
        <p:nvSpPr>
          <p:cNvPr id="11"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en-US" altLang="zh-CN" sz="2400" b="1" dirty="0" err="1">
                <a:solidFill>
                  <a:srgbClr val="595959"/>
                </a:solidFill>
                <a:latin typeface="微软雅黑" panose="020B0503020204020204" pitchFamily="34" charset="-122"/>
                <a:ea typeface="微软雅黑" panose="020B0503020204020204" pitchFamily="34" charset="-122"/>
                <a:cs typeface="+mn-ea"/>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680085" y="2058670"/>
          <a:ext cx="11046460" cy="3734523"/>
        </p:xfrm>
        <a:graphic>
          <a:graphicData uri="http://schemas.openxmlformats.org/drawingml/2006/table">
            <a:tbl>
              <a:tblPr>
                <a:tableStyleId>{5C22544A-7EE6-4342-B048-85BDC9FD1C3A}</a:tableStyleId>
              </a:tblPr>
              <a:tblGrid>
                <a:gridCol w="6659880">
                  <a:extLst>
                    <a:ext uri="{9D8B030D-6E8A-4147-A177-3AD203B41FA5}">
                      <a16:colId xmlns:a16="http://schemas.microsoft.com/office/drawing/2014/main" val="20000"/>
                    </a:ext>
                  </a:extLst>
                </a:gridCol>
                <a:gridCol w="4386580">
                  <a:extLst>
                    <a:ext uri="{9D8B030D-6E8A-4147-A177-3AD203B41FA5}">
                      <a16:colId xmlns:a16="http://schemas.microsoft.com/office/drawing/2014/main" val="20001"/>
                    </a:ext>
                  </a:extLst>
                </a:gridCol>
              </a:tblGrid>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rgbClr val="646464"/>
                          </a:solidFill>
                          <a:latin typeface="微软雅黑" panose="020B0503020204020204" pitchFamily="34" charset="-122"/>
                          <a:ea typeface="微软雅黑" panose="020B0503020204020204" pitchFamily="34" charset="-122"/>
                        </a:rPr>
                        <a:t>方法名称</a:t>
                      </a:r>
                    </a:p>
                  </a:txBody>
                  <a:tcPr marL="177800" marR="177800" marT="36195" marB="3619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rgbClr val="646464"/>
                          </a:solidFill>
                          <a:latin typeface="微软雅黑" panose="020B0503020204020204" pitchFamily="34" charset="-122"/>
                          <a:ea typeface="微软雅黑" panose="020B0503020204020204" pitchFamily="34" charset="-122"/>
                        </a:rPr>
                        <a:t>描述</a:t>
                      </a:r>
                    </a:p>
                  </a:txBody>
                  <a:tcPr marL="177800" marR="177800" marT="36195" marB="3619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367200">
                <a:tc>
                  <a:txBody>
                    <a:bodyPr/>
                    <a:lstStyle/>
                    <a:p>
                      <a:pPr indent="0" algn="l">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404040"/>
                          </a:solidFill>
                          <a:latin typeface="微软雅黑" panose="020B0503020204020204" pitchFamily="34" charset="-122"/>
                          <a:ea typeface="微软雅黑" panose="020B0503020204020204" pitchFamily="34" charset="-122"/>
                        </a:rPr>
                        <a:t>开启一个事务。</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openSession(Boolean autoCommit)</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en-US"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参数autoCommit可设置是否开启事务。</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openSession(Connection connection)</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参数connection可提供自定义连接。</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openSession(TransactionIsolationLevel  level)</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参数level可设置隔离级别。</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SqlSession openSession(ExecutorType execType)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参数execType有三个可选值。</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SqlSession openSession(ExecutorType  execType，</a:t>
                      </a:r>
                    </a:p>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Boolean  autoCommit)</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参数execType有三个可选值。</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6"/>
                  </a:ext>
                </a:extLst>
              </a:tr>
              <a:tr h="367200">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SqlSession openSession(ExecutorType  execType，                  </a:t>
                      </a:r>
                    </a:p>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Connection connection)</a:t>
                      </a: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参数ExecutorType有三个可选值。</a:t>
                      </a: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8969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50258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ExecutorType</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execType</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参数值</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196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88970"/>
            <a:ext cx="9390960" cy="17270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1369B2"/>
                </a:solidFill>
                <a:latin typeface="微软雅黑" panose="020B0503020204020204" pitchFamily="34" charset="-122"/>
              </a:rPr>
              <a:t>execType</a:t>
            </a:r>
            <a:r>
              <a:rPr lang="zh-CN" altLang="zh-CN" dirty="0">
                <a:solidFill>
                  <a:srgbClr val="595959"/>
                </a:solidFill>
                <a:latin typeface="微软雅黑" panose="020B0503020204020204" pitchFamily="34" charset="-122"/>
              </a:rPr>
              <a:t>有三个可选值</a:t>
            </a:r>
            <a:r>
              <a:rPr lang="en-US" altLang="zh-CN" dirty="0">
                <a:solidFill>
                  <a:srgbClr val="595959"/>
                </a:solidFill>
                <a:latin typeface="微软雅黑" panose="020B0503020204020204" pitchFamily="34" charset="-122"/>
              </a:rPr>
              <a:t>: </a:t>
            </a:r>
          </a:p>
          <a:p>
            <a:pPr marL="285750" indent="-285750">
              <a:lnSpc>
                <a:spcPct val="150000"/>
              </a:lnSpc>
              <a:buFont typeface="Wingdings" panose="05000000000000000000" charset="0"/>
              <a:buChar char="l"/>
            </a:pPr>
            <a:r>
              <a:rPr lang="en-US" altLang="zh-CN" dirty="0" err="1">
                <a:solidFill>
                  <a:schemeClr val="tx1"/>
                </a:solidFill>
                <a:latin typeface="微软雅黑" panose="020B0503020204020204" pitchFamily="34" charset="-122"/>
              </a:rPr>
              <a:t>       </a:t>
            </a:r>
            <a:r>
              <a:rPr lang="en-US" altLang="zh-CN" dirty="0" err="1">
                <a:solidFill>
                  <a:srgbClr val="1369B2"/>
                </a:solidFill>
                <a:latin typeface="微软雅黑" panose="020B0503020204020204" pitchFamily="34" charset="-122"/>
              </a:rPr>
              <a:t> ExecutorType.SIMPLE</a:t>
            </a:r>
            <a:r>
              <a:rPr lang="zh-CN" altLang="zh-CN" dirty="0">
                <a:solidFill>
                  <a:schemeClr val="tx1"/>
                </a:solidFill>
                <a:latin typeface="微软雅黑" panose="020B0503020204020204" pitchFamily="34" charset="-122"/>
              </a:rPr>
              <a:t>：表示为每条语句创建一条新的预处理语句。</a:t>
            </a:r>
            <a:endParaRPr lang="zh-CN" altLang="zh-CN" dirty="0">
              <a:solidFill>
                <a:srgbClr val="595959"/>
              </a:solidFill>
              <a:latin typeface="微软雅黑" panose="020B0503020204020204" pitchFamily="34" charset="-122"/>
            </a:endParaRPr>
          </a:p>
          <a:p>
            <a:pPr marL="285750" lvl="0" indent="-285750">
              <a:lnSpc>
                <a:spcPct val="150000"/>
              </a:lnSpc>
              <a:buFont typeface="Wingdings" panose="05000000000000000000" charset="0"/>
              <a:buChar char="l"/>
            </a:pPr>
            <a:r>
              <a:rPr lang="en-US" altLang="zh-CN" dirty="0" err="1">
                <a:solidFill>
                  <a:schemeClr val="tx1"/>
                </a:solidFill>
                <a:latin typeface="微软雅黑" panose="020B0503020204020204" pitchFamily="34" charset="-122"/>
              </a:rPr>
              <a:t>        </a:t>
            </a:r>
            <a:r>
              <a:rPr lang="en-US" altLang="zh-CN" dirty="0" err="1">
                <a:solidFill>
                  <a:srgbClr val="1369B2"/>
                </a:solidFill>
                <a:latin typeface="微软雅黑" panose="020B0503020204020204" pitchFamily="34" charset="-122"/>
              </a:rPr>
              <a:t>ExecutorType.REUSE</a:t>
            </a:r>
            <a:r>
              <a:rPr lang="zh-CN" altLang="zh-CN" dirty="0">
                <a:solidFill>
                  <a:schemeClr val="tx1"/>
                </a:solidFill>
                <a:latin typeface="微软雅黑" panose="020B0503020204020204" pitchFamily="34" charset="-122"/>
              </a:rPr>
              <a:t>：表示会复用预处理语句。</a:t>
            </a:r>
            <a:endParaRPr lang="zh-CN"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en-US" altLang="zh-CN" dirty="0" err="1">
                <a:solidFill>
                  <a:schemeClr val="tx1"/>
                </a:solidFill>
                <a:latin typeface="微软雅黑" panose="020B0503020204020204" pitchFamily="34" charset="-122"/>
              </a:rPr>
              <a:t>       </a:t>
            </a:r>
            <a:r>
              <a:rPr lang="en-US" altLang="zh-CN" dirty="0" err="1">
                <a:solidFill>
                  <a:srgbClr val="1369B2"/>
                </a:solidFill>
                <a:latin typeface="微软雅黑" panose="020B0503020204020204" pitchFamily="34" charset="-122"/>
              </a:rPr>
              <a:t> ExecutorType.BATCH</a:t>
            </a:r>
            <a:r>
              <a:rPr lang="zh-CN" altLang="zh-CN" dirty="0">
                <a:solidFill>
                  <a:schemeClr val="tx1"/>
                </a:solidFill>
                <a:latin typeface="微软雅黑" panose="020B0503020204020204" pitchFamily="34" charset="-122"/>
              </a:rPr>
              <a:t>：表示会批量执行所有更新语句。 </a:t>
            </a:r>
            <a:endParaRPr lang="zh-CN" altLang="zh-CN" dirty="0">
              <a:solidFill>
                <a:srgbClr val="595959"/>
              </a:solidFill>
              <a:latin typeface="微软雅黑" panose="020B0503020204020204" pitchFamily="34" charset="-122"/>
            </a:endParaRPr>
          </a:p>
          <a:p>
            <a:pPr indent="0">
              <a:lnSpc>
                <a:spcPct val="150000"/>
              </a:lnSpc>
              <a:buFont typeface="Arial" panose="020B0604020202020204" pitchFamily="34" charset="0"/>
              <a:buNone/>
            </a:pP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endParaRPr lang="zh-CN" altLang="zh-CN" dirty="0">
              <a:solidFill>
                <a:srgbClr val="595959"/>
              </a:solidFill>
              <a:latin typeface="微软雅黑" panose="020B0503020204020204" pitchFamily="34" charset="-122"/>
            </a:endParaRPr>
          </a:p>
          <a:p>
            <a:pPr marL="285750" indent="-285750">
              <a:lnSpc>
                <a:spcPct val="150000"/>
              </a:lnSpc>
              <a:buFont typeface="Arial" panose="020B0604020202020204" pitchFamily="34" charset="0"/>
              <a:buChar char="•"/>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0"/>
            <a:ext cx="9865885" cy="230885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816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88915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845152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ExecutorType</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execType</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Boolean  </a:t>
            </a:r>
            <a:r>
              <a:rPr lang="en-US" altLang="zh-CN" sz="2000" dirty="0" err="1">
                <a:solidFill>
                  <a:srgbClr val="1369B2"/>
                </a:solidFill>
                <a:latin typeface="微软雅黑" panose="020B0503020204020204" pitchFamily="34" charset="-122"/>
                <a:ea typeface="微软雅黑" panose="020B0503020204020204" pitchFamily="34" charset="-122"/>
              </a:rPr>
              <a:t>autoCommit</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参数值</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196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597715" y="3208655"/>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1369B2"/>
                </a:solidFill>
                <a:latin typeface="微软雅黑" panose="020B0503020204020204" pitchFamily="34" charset="-122"/>
              </a:rPr>
              <a:t>execType</a:t>
            </a:r>
            <a:r>
              <a:rPr lang="zh-CN" altLang="zh-CN" dirty="0">
                <a:solidFill>
                  <a:srgbClr val="595959"/>
                </a:solidFill>
                <a:latin typeface="微软雅黑" panose="020B0503020204020204" pitchFamily="34" charset="-122"/>
              </a:rPr>
              <a:t>有三个可选值，同</a:t>
            </a:r>
            <a:r>
              <a:rPr lang="zh-CN" altLang="zh-CN" dirty="0">
                <a:solidFill>
                  <a:srgbClr val="595959"/>
                </a:solidFill>
                <a:latin typeface="微软雅黑" panose="020B0503020204020204" pitchFamily="34" charset="-122"/>
                <a:sym typeface="+mn-ea"/>
              </a:rPr>
              <a:t>openSession(ExecutorType execType)的参数。</a:t>
            </a:r>
            <a:endParaRPr lang="zh-CN"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err="1">
                <a:solidFill>
                  <a:srgbClr val="1369B2"/>
                </a:solidFill>
                <a:latin typeface="微软雅黑" panose="020B0503020204020204" pitchFamily="34" charset="-122"/>
              </a:rPr>
              <a:t>autoCommit</a:t>
            </a:r>
            <a:r>
              <a:rPr lang="zh-CN" altLang="zh-CN" dirty="0">
                <a:solidFill>
                  <a:srgbClr val="595959"/>
                </a:solidFill>
                <a:latin typeface="微软雅黑" panose="020B0503020204020204" pitchFamily="34" charset="-122"/>
              </a:rPr>
              <a:t>可设置是否开启事务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0322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8960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868012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openSession</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ExecutorType</a:t>
            </a:r>
            <a:r>
              <a:rPr lang="en-US" altLang="zh-CN" sz="2000" dirty="0">
                <a:solidFill>
                  <a:srgbClr val="1369B2"/>
                </a:solidFill>
                <a:latin typeface="微软雅黑" panose="020B0503020204020204" pitchFamily="34" charset="-122"/>
                <a:ea typeface="微软雅黑" panose="020B0503020204020204" pitchFamily="34" charset="-122"/>
              </a:rPr>
              <a:t>  </a:t>
            </a:r>
            <a:r>
              <a:rPr lang="en-US" altLang="zh-CN" sz="2000" dirty="0" err="1">
                <a:solidFill>
                  <a:srgbClr val="1369B2"/>
                </a:solidFill>
                <a:latin typeface="微软雅黑" panose="020B0503020204020204" pitchFamily="34" charset="-122"/>
                <a:ea typeface="微软雅黑" panose="020B0503020204020204" pitchFamily="34" charset="-122"/>
              </a:rPr>
              <a:t>execType</a:t>
            </a:r>
            <a:r>
              <a:rPr lang="zh-CN"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Connection connection)</a:t>
            </a:r>
            <a:r>
              <a:rPr lang="zh-CN" altLang="en-US" sz="2000" dirty="0">
                <a:solidFill>
                  <a:srgbClr val="1369B2"/>
                </a:solidFill>
                <a:latin typeface="微软雅黑" panose="020B0503020204020204" pitchFamily="34" charset="-122"/>
                <a:ea typeface="微软雅黑" panose="020B0503020204020204" pitchFamily="34" charset="-122"/>
              </a:rPr>
              <a:t>参数值</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9196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1183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sym typeface="+mn-ea"/>
              </a:rPr>
              <a:t>参数</a:t>
            </a:r>
            <a:r>
              <a:rPr lang="en-US" altLang="zh-CN" dirty="0" err="1">
                <a:solidFill>
                  <a:srgbClr val="1369B2"/>
                </a:solidFill>
                <a:latin typeface="微软雅黑" panose="020B0503020204020204" pitchFamily="34" charset="-122"/>
                <a:sym typeface="+mn-ea"/>
              </a:rPr>
              <a:t>execType</a:t>
            </a:r>
            <a:r>
              <a:rPr lang="zh-CN" altLang="zh-CN" dirty="0">
                <a:solidFill>
                  <a:srgbClr val="595959"/>
                </a:solidFill>
                <a:latin typeface="微软雅黑" panose="020B0503020204020204" pitchFamily="34" charset="-122"/>
                <a:sym typeface="+mn-ea"/>
              </a:rPr>
              <a:t>有三个可选值，同openSession(ExecutorType execType)的参数。</a:t>
            </a:r>
            <a:endParaRPr lang="zh-CN"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参数</a:t>
            </a:r>
            <a:r>
              <a:rPr lang="en-US" altLang="zh-CN" dirty="0">
                <a:solidFill>
                  <a:srgbClr val="1369B2"/>
                </a:solidFill>
                <a:latin typeface="微软雅黑" panose="020B0503020204020204" pitchFamily="34" charset="-122"/>
              </a:rPr>
              <a:t>connection</a:t>
            </a:r>
            <a:r>
              <a:rPr lang="zh-CN" altLang="zh-CN" dirty="0">
                <a:solidFill>
                  <a:srgbClr val="595959"/>
                </a:solidFill>
                <a:latin typeface="微软雅黑" panose="020B0503020204020204" pitchFamily="34" charset="-122"/>
              </a:rPr>
              <a:t>可提供自定义连接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0322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067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err="1">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框架的核心对象</a:t>
            </a:r>
            <a:r>
              <a:rPr lang="en-US" altLang="zh-CN" dirty="0" err="1">
                <a:solidFill>
                  <a:srgbClr val="1369B2"/>
                </a:solidFill>
                <a:latin typeface="微软雅黑" panose="020B0503020204020204" pitchFamily="34" charset="-122"/>
                <a:ea typeface="微软雅黑" panose="020B0503020204020204" pitchFamily="34" charset="-122"/>
              </a:rPr>
              <a:t>SqlSession</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SqlSession</a:t>
            </a:r>
            <a:r>
              <a:rPr lang="zh-CN" altLang="en-US" dirty="0">
                <a:solidFill>
                  <a:srgbClr val="595959"/>
                </a:solidFill>
                <a:latin typeface="微软雅黑" panose="020B0503020204020204" pitchFamily="34" charset="-122"/>
                <a:ea typeface="微软雅黑" panose="020B0503020204020204" pitchFamily="34" charset="-122"/>
              </a:rPr>
              <a:t>的常用方法执行</a:t>
            </a:r>
            <a:r>
              <a:rPr lang="en-US" altLang="zh-CN" dirty="0">
                <a:solidFill>
                  <a:srgbClr val="595959"/>
                </a:solidFill>
                <a:latin typeface="微软雅黑" panose="020B0503020204020204" pitchFamily="34" charset="-122"/>
                <a:ea typeface="微软雅黑" panose="020B0503020204020204" pitchFamily="34" charset="-122"/>
              </a:rPr>
              <a:t>SQL</a:t>
            </a:r>
            <a:r>
              <a:rPr lang="zh-CN" altLang="en-US" dirty="0">
                <a:solidFill>
                  <a:srgbClr val="595959"/>
                </a:solidFill>
                <a:latin typeface="微软雅黑" panose="020B0503020204020204" pitchFamily="34" charset="-122"/>
                <a:ea typeface="微软雅黑" panose="020B0503020204020204" pitchFamily="34" charset="-122"/>
              </a:rPr>
              <a:t>操作</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71949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解</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zh-CN" sz="2000" dirty="0">
                  <a:solidFill>
                    <a:srgbClr val="1369B2"/>
                  </a:solidFill>
                  <a:latin typeface="微软雅黑" panose="020B0503020204020204" pitchFamily="34" charset="-122"/>
                  <a:ea typeface="微软雅黑" panose="020B0503020204020204" pitchFamily="34" charset="-122"/>
                  <a:cs typeface="+mn-ea"/>
                </a:rPr>
                <a:t>核心对象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作用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58957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zh-CN" sz="2000" dirty="0">
                  <a:solidFill>
                    <a:srgbClr val="1369B2"/>
                  </a:solidFill>
                  <a:latin typeface="微软雅黑" panose="020B0503020204020204" pitchFamily="34" charset="-122"/>
                  <a:ea typeface="微软雅黑" panose="020B0503020204020204" pitchFamily="34" charset="-122"/>
                  <a:cs typeface="+mn-ea"/>
                </a:rPr>
                <a:t>核心配置文件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及其</a:t>
              </a:r>
              <a:r>
                <a:rPr lang="zh-CN" altLang="zh-CN" sz="2000" dirty="0">
                  <a:solidFill>
                    <a:srgbClr val="1369B2"/>
                  </a:solidFill>
                  <a:latin typeface="微软雅黑" panose="020B0503020204020204" pitchFamily="34" charset="-122"/>
                  <a:ea typeface="微软雅黑" panose="020B0503020204020204" pitchFamily="34" charset="-122"/>
                  <a:cs typeface="+mn-ea"/>
                </a:rPr>
                <a:t>元素</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使用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45754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zh-CN" sz="2000" dirty="0">
                  <a:solidFill>
                    <a:srgbClr val="1369B2"/>
                  </a:solidFill>
                  <a:latin typeface="微软雅黑" panose="020B0503020204020204" pitchFamily="34" charset="-122"/>
                  <a:ea typeface="微软雅黑" panose="020B0503020204020204" pitchFamily="34" charset="-122"/>
                  <a:cs typeface="+mn-ea"/>
                </a:rPr>
                <a:t>映射文件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及其</a:t>
              </a:r>
              <a:r>
                <a:rPr lang="zh-CN" altLang="zh-CN" sz="2000" dirty="0">
                  <a:solidFill>
                    <a:srgbClr val="1369B2"/>
                  </a:solidFill>
                  <a:latin typeface="微软雅黑" panose="020B0503020204020204" pitchFamily="34" charset="-122"/>
                  <a:ea typeface="微软雅黑" panose="020B0503020204020204" pitchFamily="34" charset="-122"/>
                  <a:cs typeface="+mn-ea"/>
                </a:rPr>
                <a:t>元素</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使用</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2796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en-US" sz="2000" dirty="0">
                <a:solidFill>
                  <a:srgbClr val="1369B2"/>
                </a:solidFill>
                <a:latin typeface="微软雅黑" panose="020B0503020204020204" pitchFamily="34" charset="-122"/>
                <a:ea typeface="微软雅黑" panose="020B0503020204020204" pitchFamily="34" charset="-122"/>
              </a:rPr>
              <a:t>对象的作用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8566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60"/>
            <a:ext cx="9390960" cy="17830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SqlSession</a:t>
            </a:r>
            <a:r>
              <a:rPr lang="zh-CN" altLang="zh-CN" dirty="0">
                <a:solidFill>
                  <a:srgbClr val="595959"/>
                </a:solidFill>
                <a:latin typeface="微软雅黑" panose="020B0503020204020204" pitchFamily="34" charset="-122"/>
              </a:rPr>
              <a:t>是</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框架中另一个重要的对象，它是应用程序与持久层之间执行交互操作的一个单线程对象，主要作用是</a:t>
            </a:r>
            <a:r>
              <a:rPr lang="zh-CN" altLang="zh-CN" dirty="0">
                <a:solidFill>
                  <a:srgbClr val="1369B2"/>
                </a:solidFill>
                <a:latin typeface="微软雅黑" panose="020B0503020204020204" pitchFamily="34" charset="-122"/>
              </a:rPr>
              <a:t>执行持久化操作</a:t>
            </a:r>
            <a:r>
              <a:rPr lang="zh-CN" altLang="zh-CN" dirty="0">
                <a:solidFill>
                  <a:srgbClr val="595959"/>
                </a:solidFill>
                <a:latin typeface="微软雅黑" panose="020B0503020204020204" pitchFamily="34" charset="-122"/>
              </a:rPr>
              <a:t>，类似于</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中的</a:t>
            </a:r>
            <a:r>
              <a:rPr lang="en-US" altLang="zh-CN" dirty="0">
                <a:solidFill>
                  <a:srgbClr val="595959"/>
                </a:solidFill>
                <a:latin typeface="微软雅黑" panose="020B0503020204020204" pitchFamily="34" charset="-122"/>
              </a:rPr>
              <a:t>Connection</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对象包含了执行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操作的方法，由于其底层封装了</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连接，所以可以直接使用</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对象来</a:t>
            </a:r>
            <a:r>
              <a:rPr lang="zh-CN" altLang="zh-CN" dirty="0">
                <a:solidFill>
                  <a:srgbClr val="1369B2"/>
                </a:solidFill>
                <a:latin typeface="微软雅黑" panose="020B0503020204020204" pitchFamily="34" charset="-122"/>
              </a:rPr>
              <a:t>执行</a:t>
            </a:r>
            <a:r>
              <a:rPr lang="zh-CN" altLang="zh-CN" dirty="0">
                <a:solidFill>
                  <a:srgbClr val="595959"/>
                </a:solidFill>
                <a:latin typeface="微软雅黑" panose="020B0503020204020204" pitchFamily="34" charset="-122"/>
              </a:rPr>
              <a:t>已映射的</a:t>
            </a:r>
            <a:r>
              <a:rPr lang="en-US" altLang="zh-CN" dirty="0">
                <a:solidFill>
                  <a:srgbClr val="1369B2"/>
                </a:solidFill>
                <a:latin typeface="微软雅黑" panose="020B0503020204020204" pitchFamily="34" charset="-122"/>
              </a:rPr>
              <a:t>SQL</a:t>
            </a:r>
            <a:r>
              <a:rPr lang="zh-CN" altLang="zh-CN" dirty="0">
                <a:solidFill>
                  <a:srgbClr val="595959"/>
                </a:solidFill>
                <a:latin typeface="微软雅黑" panose="020B0503020204020204" pitchFamily="34" charset="-122"/>
              </a:rPr>
              <a:t>语句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03220"/>
            <a:ext cx="9865885" cy="24128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959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98451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48385" y="1111250"/>
            <a:ext cx="3383915" cy="383540"/>
          </a:xfrm>
          <a:prstGeom prst="rect">
            <a:avLst/>
          </a:prstGeom>
          <a:noFill/>
        </p:spPr>
        <p:txBody>
          <a:bodyPr wrap="square" rtlCol="0">
            <a:spAutoFit/>
          </a:bodyPr>
          <a:lstStyle/>
          <a:p>
            <a:r>
              <a:rPr lang="en-US" altLang="zh-CN" sz="1900" dirty="0" err="1">
                <a:solidFill>
                  <a:srgbClr val="1369B2"/>
                </a:solidFill>
                <a:latin typeface="微软雅黑" panose="020B0503020204020204" pitchFamily="34" charset="-122"/>
                <a:ea typeface="微软雅黑" panose="020B0503020204020204" pitchFamily="34" charset="-122"/>
              </a:rPr>
              <a:t>SqlSession</a:t>
            </a:r>
            <a:r>
              <a:rPr lang="zh-CN" altLang="en-US" sz="1900" dirty="0">
                <a:solidFill>
                  <a:srgbClr val="1369B2"/>
                </a:solidFill>
                <a:latin typeface="微软雅黑" panose="020B0503020204020204" pitchFamily="34" charset="-122"/>
                <a:ea typeface="微软雅黑" panose="020B0503020204020204" pitchFamily="34" charset="-122"/>
              </a:rPr>
              <a:t>对象中常用方法</a:t>
            </a:r>
            <a:r>
              <a:rPr lang="zh-CN" altLang="zh-CN" sz="1900" dirty="0">
                <a:solidFill>
                  <a:srgbClr val="1369B2"/>
                </a:solidFill>
                <a:latin typeface="微软雅黑" panose="020B0503020204020204" pitchFamily="34" charset="-122"/>
                <a:ea typeface="微软雅黑" panose="020B0503020204020204" pitchFamily="34" charset="-122"/>
              </a:rPr>
              <a:t> </a:t>
            </a:r>
            <a:endParaRPr lang="zh-CN" altLang="en-US" sz="19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8566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5" name="表格 4"/>
          <p:cNvGraphicFramePr/>
          <p:nvPr>
            <p:custDataLst>
              <p:tags r:id="rId2"/>
            </p:custDataLst>
          </p:nvPr>
        </p:nvGraphicFramePr>
        <p:xfrm>
          <a:off x="618490" y="1953895"/>
          <a:ext cx="10954385" cy="3851275"/>
        </p:xfrm>
        <a:graphic>
          <a:graphicData uri="http://schemas.openxmlformats.org/drawingml/2006/table">
            <a:tbl>
              <a:tblPr firstRow="1" bandRow="1">
                <a:tableStyleId>{5940675A-B579-460E-94D1-54222C63F5DA}</a:tableStyleId>
              </a:tblPr>
              <a:tblGrid>
                <a:gridCol w="5451475">
                  <a:extLst>
                    <a:ext uri="{9D8B030D-6E8A-4147-A177-3AD203B41FA5}">
                      <a16:colId xmlns:a16="http://schemas.microsoft.com/office/drawing/2014/main" val="20000"/>
                    </a:ext>
                  </a:extLst>
                </a:gridCol>
                <a:gridCol w="5502910">
                  <a:extLst>
                    <a:ext uri="{9D8B030D-6E8A-4147-A177-3AD203B41FA5}">
                      <a16:colId xmlns:a16="http://schemas.microsoft.com/office/drawing/2014/main" val="20001"/>
                    </a:ext>
                  </a:extLst>
                </a:gridCol>
              </a:tblGrid>
              <a:tr h="346075">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方法名称</a:t>
                      </a:r>
                    </a:p>
                  </a:txBody>
                  <a:tcPr marL="177800" marR="1778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p>
                  </a:txBody>
                  <a:tcPr marL="177800" marR="1778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58420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&lt;T&gt; T selectOne(String statement)</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查询方法。参数statement是在配置文件中定义的&lt;select&gt;元素的id。</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58420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&lt;T&gt; T selectOne(String statement, Object parameter)</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查询方法。parameter是查询语句所需的参数。</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58420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&lt;E&gt; List&lt;E&gt; selectList(String statement)</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查询方法。参数statement是在配置文件中定义的&lt;select&gt;元素的id。</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58420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&lt;E&gt; List&lt;E&gt; selectList(String statement, Object parameter)</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查询方法。parameter是查询语句所需的参数。</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58420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&lt;E&gt; List&lt;E&gt; selectList(String statement, Object parameter, RowBounds rowBounds)</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查询方法。rowBounds是用于分页的参数对象。</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r h="584200">
                <a:tc>
                  <a:txBody>
                    <a:bodyPr/>
                    <a:lstStyle/>
                    <a:p>
                      <a:pPr indent="0" algn="l">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void select(String statement, Object parameter, ResultHandler handler)</a:t>
                      </a:r>
                    </a:p>
                  </a:txBody>
                  <a:tcPr marL="177800" marR="1778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查询方法。，handler对象用于处理查询语句返回的复杂结果集。</a:t>
                      </a:r>
                    </a:p>
                  </a:txBody>
                  <a:tcPr marL="177800" marR="1778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98451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48385" y="1111250"/>
            <a:ext cx="3383915" cy="383540"/>
          </a:xfrm>
          <a:prstGeom prst="rect">
            <a:avLst/>
          </a:prstGeom>
          <a:noFill/>
        </p:spPr>
        <p:txBody>
          <a:bodyPr wrap="square" rtlCol="0">
            <a:spAutoFit/>
          </a:bodyPr>
          <a:lstStyle/>
          <a:p>
            <a:r>
              <a:rPr lang="en-US" altLang="zh-CN" sz="1900" dirty="0" err="1">
                <a:solidFill>
                  <a:srgbClr val="1369B2"/>
                </a:solidFill>
                <a:latin typeface="微软雅黑" panose="020B0503020204020204" pitchFamily="34" charset="-122"/>
                <a:ea typeface="微软雅黑" panose="020B0503020204020204" pitchFamily="34" charset="-122"/>
              </a:rPr>
              <a:t>SqlSession</a:t>
            </a:r>
            <a:r>
              <a:rPr lang="zh-CN" altLang="en-US" sz="1900" dirty="0">
                <a:solidFill>
                  <a:srgbClr val="1369B2"/>
                </a:solidFill>
                <a:latin typeface="微软雅黑" panose="020B0503020204020204" pitchFamily="34" charset="-122"/>
                <a:ea typeface="微软雅黑" panose="020B0503020204020204" pitchFamily="34" charset="-122"/>
              </a:rPr>
              <a:t>对象中常用方法</a:t>
            </a:r>
            <a:r>
              <a:rPr lang="zh-CN" altLang="zh-CN" sz="1900" dirty="0">
                <a:solidFill>
                  <a:srgbClr val="1369B2"/>
                </a:solidFill>
                <a:latin typeface="微软雅黑" panose="020B0503020204020204" pitchFamily="34" charset="-122"/>
                <a:ea typeface="微软雅黑" panose="020B0503020204020204" pitchFamily="34" charset="-122"/>
              </a:rPr>
              <a:t> </a:t>
            </a:r>
            <a:endParaRPr lang="zh-CN" altLang="en-US" sz="19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8566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5" name="表格 4"/>
          <p:cNvGraphicFramePr/>
          <p:nvPr>
            <p:custDataLst>
              <p:tags r:id="rId2"/>
            </p:custDataLst>
          </p:nvPr>
        </p:nvGraphicFramePr>
        <p:xfrm>
          <a:off x="691515" y="1996983"/>
          <a:ext cx="10544175" cy="3946525"/>
        </p:xfrm>
        <a:graphic>
          <a:graphicData uri="http://schemas.openxmlformats.org/drawingml/2006/table">
            <a:tbl>
              <a:tblPr firstRow="1" bandRow="1">
                <a:tableStyleId>{5940675A-B579-460E-94D1-54222C63F5DA}</a:tableStyleId>
              </a:tblPr>
              <a:tblGrid>
                <a:gridCol w="4774565">
                  <a:extLst>
                    <a:ext uri="{9D8B030D-6E8A-4147-A177-3AD203B41FA5}">
                      <a16:colId xmlns:a16="http://schemas.microsoft.com/office/drawing/2014/main" val="20000"/>
                    </a:ext>
                  </a:extLst>
                </a:gridCol>
                <a:gridCol w="5769610">
                  <a:extLst>
                    <a:ext uri="{9D8B030D-6E8A-4147-A177-3AD203B41FA5}">
                      <a16:colId xmlns:a16="http://schemas.microsoft.com/office/drawing/2014/main" val="20001"/>
                    </a:ext>
                  </a:extLst>
                </a:gridCol>
              </a:tblGrid>
              <a:tr h="421640">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方法名称</a:t>
                      </a:r>
                    </a:p>
                  </a:txBody>
                  <a:tcPr marL="107950" marR="107950" marT="63500" marB="6350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p>
                  </a:txBody>
                  <a:tcPr marL="107950" marR="107950" marT="63500" marB="6350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588010">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insert(String statement)</a:t>
                      </a:r>
                    </a:p>
                  </a:txBody>
                  <a:tcPr marL="107950" marR="10795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插入方法。参数statement是在配置文件中定义的&lt;insert&gt;元素的id。</a:t>
                      </a:r>
                    </a:p>
                  </a:txBody>
                  <a:tcPr marL="107950" marR="10795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586105">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insert(String statement, Object parameter)</a:t>
                      </a:r>
                    </a:p>
                  </a:txBody>
                  <a:tcPr marL="107950" marR="10795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插入方法。parameter是插入语句所需的参数。</a:t>
                      </a:r>
                    </a:p>
                  </a:txBody>
                  <a:tcPr marL="107950" marR="10795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588645">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update(String statement)</a:t>
                      </a:r>
                    </a:p>
                  </a:txBody>
                  <a:tcPr marL="107950" marR="10795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更新方法。参数statement是在配置文件中定义的&lt;update&gt;元素的id。</a:t>
                      </a:r>
                    </a:p>
                  </a:txBody>
                  <a:tcPr marL="107950" marR="10795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588010">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update(String statement, Object parameter)</a:t>
                      </a:r>
                    </a:p>
                  </a:txBody>
                  <a:tcPr marL="107950" marR="10795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更新方法。parameter是更新语句所需的参数。</a:t>
                      </a:r>
                    </a:p>
                  </a:txBody>
                  <a:tcPr marL="107950" marR="10795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588010">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delete(String statement)</a:t>
                      </a:r>
                    </a:p>
                  </a:txBody>
                  <a:tcPr marL="107950" marR="10795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删除方法。参数statement是在配置文件中定义的&lt;delete&gt;元素的id。</a:t>
                      </a:r>
                    </a:p>
                  </a:txBody>
                  <a:tcPr marL="107950" marR="10795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r h="586105">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int delete(String statement, Object parameter)</a:t>
                      </a:r>
                    </a:p>
                  </a:txBody>
                  <a:tcPr marL="107950" marR="10795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删除方法。parameter是删除语句所需的参数。</a:t>
                      </a:r>
                    </a:p>
                  </a:txBody>
                  <a:tcPr marL="107950" marR="10795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984516"/>
            <a:ext cx="33365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48385" y="1111250"/>
            <a:ext cx="3383915" cy="383540"/>
          </a:xfrm>
          <a:prstGeom prst="rect">
            <a:avLst/>
          </a:prstGeom>
          <a:noFill/>
        </p:spPr>
        <p:txBody>
          <a:bodyPr wrap="square" rtlCol="0">
            <a:spAutoFit/>
          </a:bodyPr>
          <a:lstStyle/>
          <a:p>
            <a:r>
              <a:rPr lang="en-US" altLang="zh-CN" sz="1900" dirty="0" err="1">
                <a:solidFill>
                  <a:srgbClr val="1369B2"/>
                </a:solidFill>
                <a:latin typeface="微软雅黑" panose="020B0503020204020204" pitchFamily="34" charset="-122"/>
                <a:ea typeface="微软雅黑" panose="020B0503020204020204" pitchFamily="34" charset="-122"/>
              </a:rPr>
              <a:t>SqlSession</a:t>
            </a:r>
            <a:r>
              <a:rPr lang="zh-CN" altLang="en-US" sz="1900" dirty="0">
                <a:solidFill>
                  <a:srgbClr val="1369B2"/>
                </a:solidFill>
                <a:latin typeface="微软雅黑" panose="020B0503020204020204" pitchFamily="34" charset="-122"/>
                <a:ea typeface="微软雅黑" panose="020B0503020204020204" pitchFamily="34" charset="-122"/>
              </a:rPr>
              <a:t>对象中常用方法</a:t>
            </a:r>
            <a:r>
              <a:rPr lang="zh-CN" altLang="zh-CN" sz="1900" dirty="0">
                <a:solidFill>
                  <a:srgbClr val="1369B2"/>
                </a:solidFill>
                <a:latin typeface="微软雅黑" panose="020B0503020204020204" pitchFamily="34" charset="-122"/>
                <a:ea typeface="微软雅黑" panose="020B0503020204020204" pitchFamily="34" charset="-122"/>
              </a:rPr>
              <a:t> </a:t>
            </a:r>
            <a:endParaRPr lang="zh-CN" altLang="en-US" sz="19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8566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5" name="表格 4"/>
          <p:cNvGraphicFramePr/>
          <p:nvPr>
            <p:custDataLst>
              <p:tags r:id="rId2"/>
            </p:custDataLst>
          </p:nvPr>
        </p:nvGraphicFramePr>
        <p:xfrm>
          <a:off x="1191895" y="2023018"/>
          <a:ext cx="8660765" cy="2819400"/>
        </p:xfrm>
        <a:graphic>
          <a:graphicData uri="http://schemas.openxmlformats.org/drawingml/2006/table">
            <a:tbl>
              <a:tblPr firstRow="1" bandRow="1">
                <a:tableStyleId>{5940675A-B579-460E-94D1-54222C63F5DA}</a:tableStyleId>
              </a:tblPr>
              <a:tblGrid>
                <a:gridCol w="3861435">
                  <a:extLst>
                    <a:ext uri="{9D8B030D-6E8A-4147-A177-3AD203B41FA5}">
                      <a16:colId xmlns:a16="http://schemas.microsoft.com/office/drawing/2014/main" val="20000"/>
                    </a:ext>
                  </a:extLst>
                </a:gridCol>
                <a:gridCol w="4799330">
                  <a:extLst>
                    <a:ext uri="{9D8B030D-6E8A-4147-A177-3AD203B41FA5}">
                      <a16:colId xmlns:a16="http://schemas.microsoft.com/office/drawing/2014/main" val="20001"/>
                    </a:ext>
                  </a:extLst>
                </a:gridCol>
              </a:tblGrid>
              <a:tr h="421005">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方法名称</a:t>
                      </a:r>
                    </a:p>
                  </a:txBody>
                  <a:tcPr marL="107950" marR="107950" marT="63500" marB="6350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p>
                  </a:txBody>
                  <a:tcPr marL="107950" marR="107950" marT="63500" marB="6350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421005">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void commit()</a:t>
                      </a:r>
                    </a:p>
                  </a:txBody>
                  <a:tcPr marL="107950" marR="107950" marT="63500" marB="6350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rPr>
                        <a:t>提交事务的方法。</a:t>
                      </a:r>
                    </a:p>
                  </a:txBody>
                  <a:tcPr marL="107950" marR="107950" marT="63500" marB="6350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421005">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void rollback()</a:t>
                      </a:r>
                    </a:p>
                  </a:txBody>
                  <a:tcPr marL="107950" marR="107950" marT="63500" marB="6350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rPr>
                        <a:t>回滚事务的方法。</a:t>
                      </a:r>
                    </a:p>
                  </a:txBody>
                  <a:tcPr marL="107950" marR="107950" marT="63500" marB="6350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421005">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void close()</a:t>
                      </a:r>
                    </a:p>
                  </a:txBody>
                  <a:tcPr marL="107950" marR="107950" marT="63500" marB="6350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关闭SqlSession对象。</a:t>
                      </a:r>
                    </a:p>
                  </a:txBody>
                  <a:tcPr marL="107950" marR="107950" marT="63500" marB="6350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714375">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&lt;T&gt; T getMapper(Class&lt;T&gt; type)</a:t>
                      </a:r>
                    </a:p>
                  </a:txBody>
                  <a:tcPr marL="107950" marR="107950" marT="63500" marB="6350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该方法会返回Mapper接口的代理对象。参数type是Mapper的接口类型。</a:t>
                      </a:r>
                    </a:p>
                  </a:txBody>
                  <a:tcPr marL="107950" marR="107950" marT="63500" marB="6350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421005">
                <a:tc>
                  <a:txBody>
                    <a:bodyPr/>
                    <a:lstStyle/>
                    <a:p>
                      <a:pPr indent="0" algn="l">
                        <a:lnSpc>
                          <a:spcPct val="120000"/>
                        </a:lnSpc>
                        <a:spcBef>
                          <a:spcPts val="0"/>
                        </a:spcBef>
                        <a:spcAft>
                          <a:spcPts val="0"/>
                        </a:spcAft>
                        <a:buNone/>
                      </a:pPr>
                      <a:r>
                        <a:rPr lang="en-US" sz="1600" b="0" spc="60">
                          <a:solidFill>
                            <a:srgbClr val="646464"/>
                          </a:solidFill>
                          <a:latin typeface="微软雅黑" panose="020B0503020204020204" pitchFamily="34" charset="-122"/>
                          <a:ea typeface="微软雅黑" panose="020B0503020204020204" pitchFamily="34" charset="-122"/>
                        </a:rPr>
                        <a:t>Connection getConnection()</a:t>
                      </a:r>
                    </a:p>
                  </a:txBody>
                  <a:tcPr marL="107950" marR="107950" marT="63500" marB="6350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6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获取JDBC数据库连接对象的方法。</a:t>
                      </a:r>
                    </a:p>
                  </a:txBody>
                  <a:tcPr marL="107950" marR="107950" marT="63500" marB="6350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839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35700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zh-CN" sz="2000" dirty="0">
                <a:solidFill>
                  <a:srgbClr val="1369B2"/>
                </a:solidFill>
                <a:latin typeface="微软雅黑" panose="020B0503020204020204" pitchFamily="34" charset="-122"/>
                <a:ea typeface="微软雅黑" panose="020B0503020204020204" pitchFamily="34" charset="-122"/>
              </a:rPr>
              <a:t>对象</a:t>
            </a:r>
            <a:r>
              <a:rPr lang="zh-CN" altLang="en-US" sz="2000" dirty="0">
                <a:solidFill>
                  <a:srgbClr val="1369B2"/>
                </a:solidFill>
                <a:latin typeface="微软雅黑" panose="020B0503020204020204" pitchFamily="34" charset="-122"/>
                <a:ea typeface="微软雅黑" panose="020B0503020204020204" pitchFamily="34" charset="-122"/>
              </a:rPr>
              <a:t>的使用范围</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2719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6.1.3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377440"/>
            <a:ext cx="9390960" cy="37604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每一个</a:t>
            </a:r>
            <a:r>
              <a:rPr lang="zh-CN" altLang="zh-CN" dirty="0">
                <a:solidFill>
                  <a:srgbClr val="1369B2"/>
                </a:solidFill>
                <a:latin typeface="微软雅黑" panose="020B0503020204020204" pitchFamily="34" charset="-122"/>
              </a:rPr>
              <a:t>线程</a:t>
            </a:r>
            <a:r>
              <a:rPr lang="zh-CN" altLang="zh-CN" dirty="0">
                <a:solidFill>
                  <a:srgbClr val="595959"/>
                </a:solidFill>
                <a:latin typeface="微软雅黑" panose="020B0503020204020204" pitchFamily="34" charset="-122"/>
              </a:rPr>
              <a:t>都应该有一个自己的</a:t>
            </a:r>
            <a:r>
              <a:rPr lang="en-US" altLang="zh-CN" dirty="0" err="1">
                <a:solidFill>
                  <a:srgbClr val="1369B2"/>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对象，并且该对象不能</a:t>
            </a:r>
            <a:r>
              <a:rPr lang="zh-CN" altLang="zh-CN" dirty="0">
                <a:solidFill>
                  <a:srgbClr val="1369B2"/>
                </a:solidFill>
                <a:latin typeface="微软雅黑" panose="020B0503020204020204" pitchFamily="34" charset="-122"/>
              </a:rPr>
              <a:t>共享</a:t>
            </a:r>
            <a:r>
              <a:rPr lang="zh-CN" altLang="zh-CN"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对象是线程</a:t>
            </a:r>
            <a:r>
              <a:rPr lang="zh-CN" altLang="zh-CN" dirty="0">
                <a:solidFill>
                  <a:srgbClr val="1369B2"/>
                </a:solidFill>
                <a:latin typeface="微软雅黑" panose="020B0503020204020204" pitchFamily="34" charset="-122"/>
              </a:rPr>
              <a:t>不安全</a:t>
            </a:r>
            <a:r>
              <a:rPr lang="zh-CN" altLang="zh-CN" dirty="0">
                <a:solidFill>
                  <a:srgbClr val="595959"/>
                </a:solidFill>
                <a:latin typeface="微软雅黑" panose="020B0503020204020204" pitchFamily="34" charset="-122"/>
              </a:rPr>
              <a:t>的，因此其使用范围最好在一次请求或一个方法中，绝不能将其放在类的静态字段、对象字段或任何类型的管理范围（如</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的</a:t>
            </a:r>
            <a:r>
              <a:rPr lang="en-US" altLang="zh-CN" dirty="0" err="1">
                <a:solidFill>
                  <a:srgbClr val="595959"/>
                </a:solidFill>
                <a:latin typeface="微软雅黑" panose="020B0503020204020204" pitchFamily="34" charset="-122"/>
              </a:rPr>
              <a:t>HttpSession</a:t>
            </a:r>
            <a:r>
              <a:rPr lang="zh-CN" altLang="zh-CN" dirty="0">
                <a:solidFill>
                  <a:srgbClr val="595959"/>
                </a:solidFill>
                <a:latin typeface="微软雅黑" panose="020B0503020204020204" pitchFamily="34" charset="-122"/>
              </a:rPr>
              <a:t>）中使用。</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对象使用完之后，要及时的关闭，</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对象通常放在</a:t>
            </a:r>
            <a:r>
              <a:rPr lang="en-US" altLang="zh-CN" dirty="0">
                <a:solidFill>
                  <a:srgbClr val="595959"/>
                </a:solidFill>
                <a:latin typeface="微软雅黑" panose="020B0503020204020204" pitchFamily="34" charset="-122"/>
              </a:rPr>
              <a:t>finally</a:t>
            </a:r>
            <a:r>
              <a:rPr lang="zh-CN" altLang="zh-CN" dirty="0">
                <a:solidFill>
                  <a:srgbClr val="595959"/>
                </a:solidFill>
                <a:latin typeface="微软雅黑" panose="020B0503020204020204" pitchFamily="34" charset="-122"/>
              </a:rPr>
              <a:t>块中关闭</a:t>
            </a:r>
            <a:r>
              <a:rPr lang="zh-CN" altLang="en-US" dirty="0">
                <a:solidFill>
                  <a:srgbClr val="595959"/>
                </a:solidFill>
                <a:latin typeface="微软雅黑" panose="020B0503020204020204" pitchFamily="34" charset="-122"/>
              </a:rPr>
              <a:t>，代码如下所示。</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148839"/>
            <a:ext cx="9865885" cy="419076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0813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60132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4503420"/>
            <a:ext cx="8564467" cy="15118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903220" y="4457700"/>
            <a:ext cx="6435090" cy="1526123"/>
          </a:xfrm>
          <a:prstGeom prst="rect">
            <a:avLst/>
          </a:prstGeom>
          <a:noFill/>
        </p:spPr>
        <p:txBody>
          <a:bodyPr wrap="square" rtlCol="0">
            <a:spAutoFit/>
          </a:bodyPr>
          <a:lstStyle/>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sqlSessionFactory.openSession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try {	</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此处执行持久化操作</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finally {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核心配置文件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配置文件的主要元素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err="1">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配置文件</a:t>
            </a:r>
            <a:r>
              <a:rPr lang="zh-CN" altLang="en-US" dirty="0">
                <a:solidFill>
                  <a:srgbClr val="595959"/>
                </a:solidFill>
                <a:latin typeface="微软雅黑" panose="020B0503020204020204" pitchFamily="34" charset="-122"/>
                <a:ea typeface="微软雅黑" panose="020B0503020204020204" pitchFamily="34" charset="-122"/>
              </a:rPr>
              <a:t>的主要</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，能够说出主要元素都有哪些</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2"/>
            </p:custDataLst>
          </p:nvPr>
        </p:nvSpPr>
        <p:spPr>
          <a:xfrm>
            <a:off x="892520" y="1091196"/>
            <a:ext cx="46281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4528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核心配置文件中的主要元素</a:t>
            </a:r>
          </a:p>
        </p:txBody>
      </p:sp>
      <p:sp>
        <p:nvSpPr>
          <p:cNvPr id="11" name="Title 1"/>
          <p:cNvSpPr txBox="1"/>
          <p:nvPr/>
        </p:nvSpPr>
        <p:spPr>
          <a:xfrm>
            <a:off x="1143838" y="266933"/>
            <a:ext cx="396537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配置文件的主要元素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6739233"/>
              </p:ext>
            </p:extLst>
          </p:nvPr>
        </p:nvGraphicFramePr>
        <p:xfrm>
          <a:off x="1336432" y="1883695"/>
          <a:ext cx="9560644" cy="4783982"/>
        </p:xfrm>
        <a:graphic>
          <a:graphicData uri="http://schemas.openxmlformats.org/presentationml/2006/ole">
            <mc:AlternateContent xmlns:mc="http://schemas.openxmlformats.org/markup-compatibility/2006">
              <mc:Choice xmlns:v="urn:schemas-microsoft-com:vml" Requires="v">
                <p:oleObj spid="_x0000_s20700" r:id="rId5" imgW="12395200" imgH="5740400" progId="Visio.Drawing.11">
                  <p:embed/>
                </p:oleObj>
              </mc:Choice>
              <mc:Fallback>
                <p:oleObj r:id="rId5" imgW="12395200" imgH="5740400" progId="Visio.Drawing.11">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6432" y="1883695"/>
                        <a:ext cx="9560644" cy="4783982"/>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0282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538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&lt;configuration&gt;</a:t>
            </a:r>
            <a:r>
              <a:rPr lang="zh-CN" altLang="zh-CN" sz="2000" dirty="0">
                <a:solidFill>
                  <a:srgbClr val="1369B2"/>
                </a:solidFill>
                <a:latin typeface="微软雅黑" panose="020B0503020204020204" pitchFamily="34" charset="-122"/>
                <a:ea typeface="微软雅黑" panose="020B0503020204020204" pitchFamily="34" charset="-122"/>
              </a:rPr>
              <a:t>的子元素</a:t>
            </a:r>
            <a:r>
              <a:rPr lang="zh-CN" altLang="en-US" sz="2000" dirty="0">
                <a:solidFill>
                  <a:srgbClr val="1369B2"/>
                </a:solidFill>
                <a:latin typeface="微软雅黑" panose="020B0503020204020204" pitchFamily="34" charset="-122"/>
                <a:ea typeface="微软雅黑" panose="020B0503020204020204" pitchFamily="34" charset="-122"/>
              </a:rPr>
              <a:t>的执行顺序</a:t>
            </a: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配置文件的主要元素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60"/>
            <a:ext cx="9390960" cy="17830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&lt;configuration&gt;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是整个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配置文件的</a:t>
            </a:r>
            <a:r>
              <a:rPr lang="zh-CN" altLang="zh-CN" dirty="0">
                <a:solidFill>
                  <a:srgbClr val="1369B2"/>
                </a:solidFill>
                <a:latin typeface="微软雅黑" panose="020B0503020204020204" pitchFamily="34" charset="-122"/>
              </a:rPr>
              <a:t>根元素</a:t>
            </a:r>
            <a:r>
              <a:rPr lang="zh-CN" altLang="zh-CN" dirty="0">
                <a:solidFill>
                  <a:srgbClr val="595959"/>
                </a:solidFill>
                <a:latin typeface="微软雅黑" panose="020B0503020204020204" pitchFamily="34" charset="-122"/>
              </a:rPr>
              <a:t>，相当于</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各元素的管理员。</a:t>
            </a:r>
            <a:r>
              <a:rPr lang="en-US" altLang="zh-CN" dirty="0">
                <a:solidFill>
                  <a:srgbClr val="595959"/>
                </a:solidFill>
                <a:latin typeface="微软雅黑" panose="020B0503020204020204" pitchFamily="34" charset="-122"/>
              </a:rPr>
              <a:t>&lt;configuration&gt;</a:t>
            </a:r>
            <a:r>
              <a:rPr lang="zh-CN" altLang="zh-CN" dirty="0">
                <a:solidFill>
                  <a:srgbClr val="595959"/>
                </a:solidFill>
                <a:latin typeface="微软雅黑" panose="020B0503020204020204" pitchFamily="34" charset="-122"/>
              </a:rPr>
              <a:t>有很多子元素，</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的核心配置就是通过这些子元素完成的。</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，在核心配置文件中，</a:t>
            </a:r>
            <a:r>
              <a:rPr lang="en-US" altLang="zh-CN" dirty="0">
                <a:solidFill>
                  <a:srgbClr val="595959"/>
                </a:solidFill>
                <a:latin typeface="微软雅黑" panose="020B0503020204020204" pitchFamily="34" charset="-122"/>
              </a:rPr>
              <a:t>&lt;configuration&gt;</a:t>
            </a:r>
            <a:r>
              <a:rPr lang="zh-CN" altLang="zh-CN" dirty="0">
                <a:solidFill>
                  <a:srgbClr val="595959"/>
                </a:solidFill>
                <a:latin typeface="微软雅黑" panose="020B0503020204020204" pitchFamily="34" charset="-122"/>
              </a:rPr>
              <a:t>的子元素必须按照</a:t>
            </a: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图由上到下的顺序进行配置，否则</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在解析</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配置文件的时候会报错</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03220"/>
            <a:ext cx="9865885" cy="24128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959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&lt;properties&gt;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&lt;properties&gt;</a:t>
            </a:r>
            <a:r>
              <a:rPr lang="zh-CN" altLang="en-US" dirty="0">
                <a:solidFill>
                  <a:srgbClr val="595959"/>
                </a:solidFill>
                <a:latin typeface="微软雅黑" panose="020B0503020204020204" pitchFamily="34" charset="-122"/>
                <a:ea typeface="微软雅黑" panose="020B0503020204020204" pitchFamily="34" charset="-122"/>
              </a:rPr>
              <a:t>元素读取外部文件的配置信息</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472644"/>
            <a:ext cx="10152454" cy="237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通过上一章的学习，读者对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框架已经有了一个初步了解，但是要想熟练地使用</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框架进行实际开发，只会简单的配置是不行的，我们还需要对框架中的</a:t>
            </a:r>
            <a:r>
              <a:rPr lang="zh-CN" altLang="zh-CN" sz="2000" dirty="0">
                <a:solidFill>
                  <a:srgbClr val="1369B2"/>
                </a:solidFill>
                <a:latin typeface="微软雅黑" panose="020B0503020204020204" pitchFamily="34" charset="-122"/>
                <a:ea typeface="微软雅黑" panose="020B0503020204020204" pitchFamily="34" charset="-122"/>
              </a:rPr>
              <a:t>核心对象</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核心配置文件</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映射文件</a:t>
            </a:r>
            <a:r>
              <a:rPr lang="zh-CN" altLang="zh-CN" sz="2000" dirty="0">
                <a:solidFill>
                  <a:srgbClr val="595959"/>
                </a:solidFill>
                <a:latin typeface="微软雅黑" panose="020B0503020204020204" pitchFamily="34" charset="-122"/>
                <a:ea typeface="微软雅黑" panose="020B0503020204020204" pitchFamily="34" charset="-122"/>
              </a:rPr>
              <a:t>有更深入的了解。本章将针对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核心对象、核心配置文件和映射文件进行讲解</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zh-CN" dirty="0"/>
          </a:p>
          <a:p>
            <a:pPr algn="just">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043940" y="1094105"/>
            <a:ext cx="10305415" cy="829945"/>
          </a:xfrm>
          <a:prstGeom prst="rect">
            <a:avLst/>
          </a:prstGeom>
          <a:noFill/>
          <a:ln>
            <a:noFill/>
          </a:ln>
        </p:spPr>
        <p:txBody>
          <a:bodyPr wrap="square" rtlCol="0">
            <a:spAutoFit/>
          </a:bodyPr>
          <a:lstStyle/>
          <a:p>
            <a:pPr algn="l">
              <a:lnSpc>
                <a:spcPct val="150000"/>
              </a:lnSpc>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rPr>
              <a:t>&lt;properties&gt;是一个配置属性的元素，该元素的作用是读取外部文件的配置信息。 </a:t>
            </a:r>
          </a:p>
          <a:p>
            <a:pPr algn="l">
              <a:lnSpc>
                <a:spcPct val="150000"/>
              </a:lnSpc>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rPr>
              <a:t>假设现在有一个配置文件 db.properties，该文件配置了数据库的连接信息，具体如下：</a:t>
            </a:r>
          </a:p>
        </p:txBody>
      </p:sp>
      <p:pic>
        <p:nvPicPr>
          <p:cNvPr id="12" name="图片 11"/>
          <p:cNvPicPr>
            <a:picLocks noChangeAspect="1"/>
          </p:cNvPicPr>
          <p:nvPr/>
        </p:nvPicPr>
        <p:blipFill>
          <a:blip r:embed="rId4"/>
          <a:stretch>
            <a:fillRect/>
          </a:stretch>
        </p:blipFill>
        <p:spPr>
          <a:xfrm>
            <a:off x="1927225" y="2279650"/>
            <a:ext cx="7332345" cy="1716405"/>
          </a:xfrm>
          <a:prstGeom prst="rect">
            <a:avLst/>
          </a:prstGeom>
        </p:spPr>
      </p:pic>
      <p:sp>
        <p:nvSpPr>
          <p:cNvPr id="4" name="矩形 3"/>
          <p:cNvSpPr/>
          <p:nvPr/>
        </p:nvSpPr>
        <p:spPr>
          <a:xfrm>
            <a:off x="2236219" y="2428158"/>
            <a:ext cx="6876488" cy="1568450"/>
          </a:xfrm>
          <a:prstGeom prst="rect">
            <a:avLst/>
          </a:prstGeom>
        </p:spPr>
        <p:txBody>
          <a:bodyPr wrap="square">
            <a:spAutoFit/>
          </a:bodyPr>
          <a:lstStyle/>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jdbc.driver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com.mysql.cj.jdbc.Driver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jdbc.url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jdbc:mysql</a:t>
            </a:r>
            <a:r>
              <a:rPr lang="en-US" altLang="zh-CN" sz="1600" dirty="0">
                <a:solidFill>
                  <a:srgbClr val="595959"/>
                </a:solidFill>
                <a:latin typeface="微软雅黑" panose="020B0503020204020204" pitchFamily="34" charset="-122"/>
                <a:ea typeface="微软雅黑" panose="020B0503020204020204" pitchFamily="34" charset="-122"/>
                <a:cs typeface="+mn-ea"/>
              </a:rPr>
              <a:t>://localhost:3306/</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jdbc.username</a:t>
            </a:r>
            <a:r>
              <a:rPr lang="en-US" altLang="zh-CN" sz="1600" dirty="0">
                <a:solidFill>
                  <a:srgbClr val="595959"/>
                </a:solidFill>
                <a:latin typeface="微软雅黑" panose="020B0503020204020204" pitchFamily="34" charset="-122"/>
                <a:ea typeface="微软雅黑" panose="020B0503020204020204" pitchFamily="34" charset="-122"/>
                <a:cs typeface="+mn-ea"/>
              </a:rPr>
              <a:t>=root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jdbc.password</a:t>
            </a:r>
            <a:r>
              <a:rPr lang="en-US" altLang="zh-CN" sz="1600" dirty="0">
                <a:solidFill>
                  <a:srgbClr val="595959"/>
                </a:solidFill>
                <a:latin typeface="微软雅黑" panose="020B0503020204020204" pitchFamily="34" charset="-122"/>
                <a:ea typeface="微软雅黑" panose="020B0503020204020204" pitchFamily="34" charset="-122"/>
                <a:cs typeface="+mn-ea"/>
              </a:rPr>
              <a:t>=root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2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1094105"/>
            <a:ext cx="10205720"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如果想获取数据库的连接信息，可以在 MyBatis 的核心配置文件 mybatis-config.xml 中使用&lt;properties&gt;元素先引入 db.properties 文件，具体代码如下：</a:t>
            </a:r>
          </a:p>
        </p:txBody>
      </p:sp>
      <p:pic>
        <p:nvPicPr>
          <p:cNvPr id="12" name="图片 11"/>
          <p:cNvPicPr>
            <a:picLocks noChangeAspect="1"/>
          </p:cNvPicPr>
          <p:nvPr/>
        </p:nvPicPr>
        <p:blipFill>
          <a:blip r:embed="rId4"/>
          <a:stretch>
            <a:fillRect/>
          </a:stretch>
        </p:blipFill>
        <p:spPr>
          <a:xfrm>
            <a:off x="2486203" y="3200400"/>
            <a:ext cx="7332167" cy="792205"/>
          </a:xfrm>
          <a:prstGeom prst="rect">
            <a:avLst/>
          </a:prstGeom>
        </p:spPr>
      </p:pic>
      <p:sp>
        <p:nvSpPr>
          <p:cNvPr id="4" name="矩形 3"/>
          <p:cNvSpPr/>
          <p:nvPr/>
        </p:nvSpPr>
        <p:spPr>
          <a:xfrm>
            <a:off x="2795019" y="3348908"/>
            <a:ext cx="6876488" cy="458908"/>
          </a:xfrm>
          <a:prstGeom prst="rect">
            <a:avLst/>
          </a:prstGeom>
        </p:spPr>
        <p:txBody>
          <a:bodyPr wrap="square">
            <a:spAutoFit/>
          </a:bodyPr>
          <a:lstStyle/>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&lt;properties</a:t>
            </a:r>
            <a:r>
              <a:rPr lang="en-US" altLang="zh-CN" dirty="0">
                <a:solidFill>
                  <a:srgbClr val="595959"/>
                </a:solidFill>
                <a:latin typeface="微软雅黑" panose="020B0503020204020204" pitchFamily="34" charset="-122"/>
                <a:ea typeface="微软雅黑" panose="020B0503020204020204" pitchFamily="34" charset="-122"/>
                <a:cs typeface="+mn-ea"/>
              </a:rPr>
              <a:t> resource="</a:t>
            </a:r>
            <a:r>
              <a:rPr lang="en-US" altLang="zh-CN" dirty="0" err="1">
                <a:solidFill>
                  <a:srgbClr val="595959"/>
                </a:solidFill>
                <a:latin typeface="微软雅黑" panose="020B0503020204020204" pitchFamily="34" charset="-122"/>
                <a:ea typeface="微软雅黑" panose="020B0503020204020204" pitchFamily="34" charset="-122"/>
                <a:cs typeface="+mn-ea"/>
              </a:rPr>
              <a:t>db.properties</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1369B2"/>
                </a:solidFill>
                <a:latin typeface="微软雅黑" panose="020B0503020204020204" pitchFamily="34" charset="-122"/>
                <a:ea typeface="微软雅黑" panose="020B0503020204020204" pitchFamily="34" charset="-122"/>
                <a:cs typeface="+mn-ea"/>
              </a:rPr>
              <a:t> /&gt;</a:t>
            </a:r>
          </a:p>
        </p:txBody>
      </p:sp>
      <p:sp>
        <p:nvSpPr>
          <p:cNvPr id="13" name="Title 1"/>
          <p:cNvSpPr txBox="1"/>
          <p:nvPr/>
        </p:nvSpPr>
        <p:spPr>
          <a:xfrm>
            <a:off x="1143838" y="266933"/>
            <a:ext cx="3862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005205" y="1094105"/>
            <a:ext cx="10344150" cy="829945"/>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引入 db.properties 文件后，如果希望动态获取 db.properties 文件中的数据库连接信息，可以使用&lt;property&gt;</a:t>
            </a:r>
            <a:r>
              <a:rPr lang="zh-CN" altLang="zh-CN" sz="1600" dirty="0">
                <a:solidFill>
                  <a:srgbClr val="595959"/>
                </a:solidFill>
                <a:latin typeface="微软雅黑" panose="020B0503020204020204" pitchFamily="34" charset="-122"/>
                <a:ea typeface="微软雅黑" panose="020B0503020204020204" pitchFamily="34" charset="-122"/>
                <a:cs typeface="+mn-ea"/>
              </a:rPr>
              <a:t>元素配置，示例代码如下：</a:t>
            </a:r>
          </a:p>
        </p:txBody>
      </p:sp>
      <p:pic>
        <p:nvPicPr>
          <p:cNvPr id="12" name="图片 11"/>
          <p:cNvPicPr>
            <a:picLocks noChangeAspect="1"/>
          </p:cNvPicPr>
          <p:nvPr/>
        </p:nvPicPr>
        <p:blipFill>
          <a:blip r:embed="rId4"/>
          <a:stretch>
            <a:fillRect/>
          </a:stretch>
        </p:blipFill>
        <p:spPr>
          <a:xfrm>
            <a:off x="2486203" y="2169794"/>
            <a:ext cx="7332167" cy="3742115"/>
          </a:xfrm>
          <a:prstGeom prst="rect">
            <a:avLst/>
          </a:prstGeom>
        </p:spPr>
      </p:pic>
      <p:sp>
        <p:nvSpPr>
          <p:cNvPr id="4" name="矩形 3"/>
          <p:cNvSpPr/>
          <p:nvPr/>
        </p:nvSpPr>
        <p:spPr>
          <a:xfrm>
            <a:off x="2795019" y="2146853"/>
            <a:ext cx="6876488"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dataSource</a:t>
            </a:r>
            <a:r>
              <a:rPr lang="en-US" altLang="zh-CN" sz="1600" dirty="0">
                <a:solidFill>
                  <a:srgbClr val="595959"/>
                </a:solidFill>
                <a:latin typeface="微软雅黑" panose="020B0503020204020204" pitchFamily="34" charset="-122"/>
                <a:ea typeface="微软雅黑" panose="020B0503020204020204" pitchFamily="34" charset="-122"/>
                <a:cs typeface="+mn-ea"/>
              </a:rPr>
              <a:t> type="POOLED"&gt;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数据库驱动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&lt;property </a:t>
            </a:r>
            <a:r>
              <a:rPr lang="en-US" altLang="zh-CN" sz="1600" dirty="0">
                <a:solidFill>
                  <a:srgbClr val="595959"/>
                </a:solidFill>
                <a:latin typeface="微软雅黑" panose="020B0503020204020204" pitchFamily="34" charset="-122"/>
                <a:ea typeface="微软雅黑" panose="020B0503020204020204" pitchFamily="34" charset="-122"/>
                <a:cs typeface="+mn-ea"/>
              </a:rPr>
              <a:t>name="driver"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jdbc.driver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  &lt;property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url</a:t>
            </a:r>
            <a:r>
              <a:rPr lang="en-US" altLang="zh-CN" sz="1600" dirty="0">
                <a:solidFill>
                  <a:srgbClr val="595959"/>
                </a:solidFill>
                <a:latin typeface="微软雅黑" panose="020B0503020204020204" pitchFamily="34" charset="-122"/>
                <a:ea typeface="微软雅黑" panose="020B0503020204020204" pitchFamily="34" charset="-122"/>
                <a:cs typeface="+mn-ea"/>
              </a:rPr>
              <a:t>"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jdbc.url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连接数据库的用户名</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name="username"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连接数据库的密码</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name="password"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jdbc.password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dataSource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8625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8339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5389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db.properties</a:t>
            </a:r>
            <a:r>
              <a:rPr lang="zh-CN" altLang="zh-CN" sz="2000" dirty="0">
                <a:solidFill>
                  <a:srgbClr val="1369B2"/>
                </a:solidFill>
                <a:latin typeface="微软雅黑" panose="020B0503020204020204" pitchFamily="34" charset="-122"/>
                <a:ea typeface="微软雅黑" panose="020B0503020204020204" pitchFamily="34" charset="-122"/>
              </a:rPr>
              <a:t>文件实现动态参数配置</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&lt;properties&gt;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54680"/>
            <a:ext cx="9390960" cy="22174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完成上述配置后，</a:t>
            </a:r>
            <a:r>
              <a:rPr lang="zh-CN" altLang="en-US" dirty="0">
                <a:solidFill>
                  <a:srgbClr val="1369B2"/>
                </a:solidFill>
                <a:latin typeface="微软雅黑" panose="020B0503020204020204" pitchFamily="34" charset="-122"/>
              </a:rPr>
              <a:t>&lt;dataSource&gt;元素</a:t>
            </a:r>
            <a:r>
              <a:rPr lang="zh-CN" altLang="en-US" dirty="0">
                <a:solidFill>
                  <a:srgbClr val="595959"/>
                </a:solidFill>
                <a:latin typeface="微软雅黑" panose="020B0503020204020204" pitchFamily="34" charset="-122"/>
              </a:rPr>
              <a:t>中连接数据库的 4 个属性（driver、url、username 和 password）值将会由</a:t>
            </a:r>
            <a:r>
              <a:rPr lang="zh-CN" altLang="zh-CN" dirty="0">
                <a:solidFill>
                  <a:srgbClr val="595959"/>
                </a:solidFill>
                <a:latin typeface="微软雅黑" panose="020B0503020204020204" pitchFamily="34" charset="-122"/>
              </a:rPr>
              <a:t>db.properties 文件中对应的值来</a:t>
            </a:r>
            <a:r>
              <a:rPr lang="zh-CN" altLang="zh-CN" dirty="0">
                <a:solidFill>
                  <a:srgbClr val="1369B2"/>
                </a:solidFill>
                <a:latin typeface="微软雅黑" panose="020B0503020204020204" pitchFamily="34" charset="-122"/>
              </a:rPr>
              <a:t>动态</a:t>
            </a:r>
            <a:r>
              <a:rPr lang="zh-CN" altLang="zh-CN" dirty="0">
                <a:solidFill>
                  <a:srgbClr val="595959"/>
                </a:solidFill>
                <a:latin typeface="微软雅黑" panose="020B0503020204020204" pitchFamily="34" charset="-122"/>
              </a:rPr>
              <a:t>替换。这样一来，&lt;properties&gt;元素就可以通过 db.properties 文件实现动态参数配置。 </a:t>
            </a:r>
          </a:p>
        </p:txBody>
      </p:sp>
      <p:sp>
        <p:nvSpPr>
          <p:cNvPr id="12" name="圆角矩形 11"/>
          <p:cNvSpPr/>
          <p:nvPr/>
        </p:nvSpPr>
        <p:spPr>
          <a:xfrm>
            <a:off x="1360244" y="2903220"/>
            <a:ext cx="9865885" cy="26403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2360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38244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89841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&lt;settings&gt;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&lt;settings&gt;</a:t>
            </a:r>
            <a:r>
              <a:rPr lang="zh-CN" altLang="en-US" dirty="0">
                <a:solidFill>
                  <a:srgbClr val="595959"/>
                </a:solidFill>
                <a:latin typeface="微软雅黑" panose="020B0503020204020204" pitchFamily="34" charset="-122"/>
                <a:ea typeface="微软雅黑" panose="020B0503020204020204" pitchFamily="34" charset="-122"/>
              </a:rPr>
              <a:t>元素开启缓存和开启延迟加载</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853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835" y="1140460"/>
            <a:ext cx="44240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059752" y="1280539"/>
            <a:ext cx="4054475" cy="398780"/>
          </a:xfrm>
          <a:prstGeom prst="rect">
            <a:avLst/>
          </a:prstGeom>
          <a:noFill/>
        </p:spPr>
        <p:txBody>
          <a:bodyPr wrap="none" rtlCol="0">
            <a:spAutoFit/>
          </a:bodyPr>
          <a:lstStyle/>
          <a:p>
            <a:r>
              <a:rPr altLang="zh-CN" sz="2000" dirty="0">
                <a:solidFill>
                  <a:srgbClr val="1369B2"/>
                </a:solidFill>
                <a:latin typeface="微软雅黑" panose="020B0503020204020204" pitchFamily="34" charset="-122"/>
                <a:ea typeface="微软雅黑" panose="020B0503020204020204" pitchFamily="34" charset="-122"/>
              </a:rPr>
              <a:t>&lt;settings&gt;元素中的常见配置参数</a:t>
            </a:r>
          </a:p>
        </p:txBody>
      </p:sp>
      <p:graphicFrame>
        <p:nvGraphicFramePr>
          <p:cNvPr id="5" name="表格 4"/>
          <p:cNvGraphicFramePr/>
          <p:nvPr>
            <p:custDataLst>
              <p:tags r:id="rId2"/>
            </p:custDataLst>
          </p:nvPr>
        </p:nvGraphicFramePr>
        <p:xfrm>
          <a:off x="1172845" y="2039473"/>
          <a:ext cx="9357360" cy="2991485"/>
        </p:xfrm>
        <a:graphic>
          <a:graphicData uri="http://schemas.openxmlformats.org/drawingml/2006/table">
            <a:tbl>
              <a:tblPr firstRow="1" bandRow="1">
                <a:tableStyleId>{5940675A-B579-460E-94D1-54222C63F5DA}</a:tableStyleId>
              </a:tblPr>
              <a:tblGrid>
                <a:gridCol w="3881755">
                  <a:extLst>
                    <a:ext uri="{9D8B030D-6E8A-4147-A177-3AD203B41FA5}">
                      <a16:colId xmlns:a16="http://schemas.microsoft.com/office/drawing/2014/main" val="20000"/>
                    </a:ext>
                  </a:extLst>
                </a:gridCol>
                <a:gridCol w="5475605">
                  <a:extLst>
                    <a:ext uri="{9D8B030D-6E8A-4147-A177-3AD203B41FA5}">
                      <a16:colId xmlns:a16="http://schemas.microsoft.com/office/drawing/2014/main" val="20001"/>
                    </a:ext>
                  </a:extLst>
                </a:gridCol>
              </a:tblGrid>
              <a:tr h="427355">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配置参数</a:t>
                      </a:r>
                    </a:p>
                  </a:txBody>
                  <a:tcPr marL="177800" marR="177800" marT="66675" marB="6667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p>
                  </a:txBody>
                  <a:tcPr marL="177800" marR="177800" marT="66675" marB="6667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cacheEnabled</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用于配置是否开启缓存。</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lazyLoadingEnabled</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延迟加载的全局开关。</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aggressiveLazyLoading</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关联对象属性的延迟加载开关。</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multipleResultSetsEnabled</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是否允许单一语句返回多结果集（需要兼容驱动）。</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useColumnLabel</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使用列标签代替列名。</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r h="4273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useGeneratedKeys</a:t>
                      </a:r>
                    </a:p>
                  </a:txBody>
                  <a:tcPr marL="177800" marR="177800" marT="66675" marB="6667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允许JDBC支持自动生成主键，需要驱动兼容。</a:t>
                      </a:r>
                    </a:p>
                  </a:txBody>
                  <a:tcPr marL="177800" marR="177800" marT="66675" marB="6667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853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835" y="1140460"/>
            <a:ext cx="44240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059752" y="1280539"/>
            <a:ext cx="4054475" cy="398780"/>
          </a:xfrm>
          <a:prstGeom prst="rect">
            <a:avLst/>
          </a:prstGeom>
          <a:noFill/>
        </p:spPr>
        <p:txBody>
          <a:bodyPr wrap="none" rtlCol="0">
            <a:spAutoFit/>
          </a:bodyPr>
          <a:lstStyle/>
          <a:p>
            <a:r>
              <a:rPr altLang="zh-CN" sz="2000" dirty="0">
                <a:solidFill>
                  <a:srgbClr val="1369B2"/>
                </a:solidFill>
                <a:latin typeface="微软雅黑" panose="020B0503020204020204" pitchFamily="34" charset="-122"/>
                <a:ea typeface="微软雅黑" panose="020B0503020204020204" pitchFamily="34" charset="-122"/>
              </a:rPr>
              <a:t>&lt;settings&gt;元素中的常见配置参数</a:t>
            </a:r>
          </a:p>
        </p:txBody>
      </p:sp>
      <p:graphicFrame>
        <p:nvGraphicFramePr>
          <p:cNvPr id="5" name="表格 4"/>
          <p:cNvGraphicFramePr/>
          <p:nvPr>
            <p:custDataLst>
              <p:tags r:id="rId2"/>
            </p:custDataLst>
          </p:nvPr>
        </p:nvGraphicFramePr>
        <p:xfrm>
          <a:off x="1160145" y="2077573"/>
          <a:ext cx="9317990" cy="3102610"/>
        </p:xfrm>
        <a:graphic>
          <a:graphicData uri="http://schemas.openxmlformats.org/drawingml/2006/table">
            <a:tbl>
              <a:tblPr firstRow="1" bandRow="1">
                <a:tableStyleId>{5940675A-B579-460E-94D1-54222C63F5DA}</a:tableStyleId>
              </a:tblPr>
              <a:tblGrid>
                <a:gridCol w="3913505">
                  <a:extLst>
                    <a:ext uri="{9D8B030D-6E8A-4147-A177-3AD203B41FA5}">
                      <a16:colId xmlns:a16="http://schemas.microsoft.com/office/drawing/2014/main" val="20000"/>
                    </a:ext>
                  </a:extLst>
                </a:gridCol>
                <a:gridCol w="5404485">
                  <a:extLst>
                    <a:ext uri="{9D8B030D-6E8A-4147-A177-3AD203B41FA5}">
                      <a16:colId xmlns:a16="http://schemas.microsoft.com/office/drawing/2014/main" val="20001"/>
                    </a:ext>
                  </a:extLst>
                </a:gridCol>
              </a:tblGrid>
              <a:tr h="427355">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配置参数</a:t>
                      </a:r>
                    </a:p>
                  </a:txBody>
                  <a:tcPr marL="177800" marR="177800" marT="66675" marB="6667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en-US" sz="1600" b="1" spc="120">
                          <a:solidFill>
                            <a:srgbClr val="646464"/>
                          </a:solidFill>
                          <a:latin typeface="微软雅黑" panose="020B0503020204020204" pitchFamily="34" charset="-122"/>
                          <a:ea typeface="微软雅黑" panose="020B0503020204020204" pitchFamily="34" charset="-122"/>
                        </a:rPr>
                        <a:t>描述</a:t>
                      </a:r>
                    </a:p>
                  </a:txBody>
                  <a:tcPr marL="177800" marR="177800" marT="66675" marB="6667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469900">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autoMappingBehavior</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指定MyBatis应如何自动映射列到字段或属性。</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469900">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defaultExecutorType</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配置默认的执行器。</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469900">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defaultStatementTimeout</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rPr>
                        <a:t>配置超时时间，它决定驱动等待数据库响应的秒数。</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469900">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mapUnderscoreToCamelCase</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是否开启自动驼峰命名规则（camel case）映射。</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795655">
                <a:tc>
                  <a:txBody>
                    <a:bodyPr/>
                    <a:lstStyle/>
                    <a:p>
                      <a:pPr indent="0" algn="ctr">
                        <a:lnSpc>
                          <a:spcPct val="120000"/>
                        </a:lnSpc>
                        <a:spcBef>
                          <a:spcPts val="0"/>
                        </a:spcBef>
                        <a:spcAft>
                          <a:spcPts val="0"/>
                        </a:spcAft>
                        <a:buNone/>
                      </a:pPr>
                      <a:r>
                        <a:rPr lang="en-US" sz="1600" b="0" spc="120">
                          <a:solidFill>
                            <a:srgbClr val="646464"/>
                          </a:solidFill>
                          <a:latin typeface="微软雅黑" panose="020B0503020204020204" pitchFamily="34" charset="-122"/>
                          <a:ea typeface="微软雅黑" panose="020B0503020204020204" pitchFamily="34" charset="-122"/>
                        </a:rPr>
                        <a:t>jdbcTypeForNull</a:t>
                      </a:r>
                    </a:p>
                  </a:txBody>
                  <a:tcPr marL="177800" marR="177800" marT="66675" marB="6667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buNone/>
                      </a:pPr>
                      <a:r>
                        <a:rPr 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当没有为参数提供特定的JDBC类型时，为空值指定JDBC类型。</a:t>
                      </a:r>
                    </a:p>
                  </a:txBody>
                  <a:tcPr marL="177800" marR="177800" marT="66675" marB="6667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853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&lt;settings&gt;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553920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39437" y="2310714"/>
            <a:ext cx="9430295" cy="37357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endParaRPr lang="zh-CN" altLang="zh-CN" dirty="0">
              <a:solidFill>
                <a:srgbClr val="595959"/>
              </a:solidFill>
              <a:latin typeface="微软雅黑" panose="020B0503020204020204" pitchFamily="34" charset="-122"/>
              <a:cs typeface="+mn-cs"/>
            </a:endParaRPr>
          </a:p>
        </p:txBody>
      </p:sp>
      <p:sp>
        <p:nvSpPr>
          <p:cNvPr id="2" name="文本框 1"/>
          <p:cNvSpPr txBox="1"/>
          <p:nvPr/>
        </p:nvSpPr>
        <p:spPr>
          <a:xfrm>
            <a:off x="1059752" y="1280539"/>
            <a:ext cx="519885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&lt;settings&gt;</a:t>
            </a:r>
            <a:r>
              <a:rPr lang="zh-CN" altLang="zh-CN" sz="2000" dirty="0">
                <a:solidFill>
                  <a:srgbClr val="1369B2"/>
                </a:solidFill>
                <a:latin typeface="微软雅黑" panose="020B0503020204020204" pitchFamily="34" charset="-122"/>
                <a:ea typeface="微软雅黑" panose="020B0503020204020204" pitchFamily="34" charset="-122"/>
              </a:rPr>
              <a:t>元素中常见配置参数的使用方式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stretch>
            <a:fillRect/>
          </a:stretch>
        </p:blipFill>
        <p:spPr>
          <a:xfrm>
            <a:off x="1977390" y="2320289"/>
            <a:ext cx="8309610" cy="4084094"/>
          </a:xfrm>
          <a:prstGeom prst="rect">
            <a:avLst/>
          </a:prstGeom>
        </p:spPr>
      </p:pic>
      <p:sp>
        <p:nvSpPr>
          <p:cNvPr id="3" name="文本框 2"/>
          <p:cNvSpPr txBox="1"/>
          <p:nvPr/>
        </p:nvSpPr>
        <p:spPr>
          <a:xfrm>
            <a:off x="2183130" y="2228850"/>
            <a:ext cx="8161020" cy="4198393"/>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&lt;settings&gt;</a:t>
            </a: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&lt;!--</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是否开启缓存</a:t>
            </a:r>
            <a:r>
              <a:rPr lang="en-US" altLang="zh-CN" dirty="0">
                <a:solidFill>
                  <a:srgbClr val="595959"/>
                </a:solidFill>
                <a:latin typeface="微软雅黑" panose="020B0503020204020204" pitchFamily="34" charset="-122"/>
                <a:ea typeface="微软雅黑" panose="020B0503020204020204" pitchFamily="34" charset="-122"/>
              </a:rPr>
              <a:t> --&gt;</a:t>
            </a: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&lt;setting name="</a:t>
            </a:r>
            <a:r>
              <a:rPr lang="en-US" altLang="zh-CN" dirty="0" err="1">
                <a:solidFill>
                  <a:srgbClr val="595959"/>
                </a:solidFill>
                <a:latin typeface="微软雅黑" panose="020B0503020204020204" pitchFamily="34" charset="-122"/>
                <a:ea typeface="微软雅黑" panose="020B0503020204020204" pitchFamily="34" charset="-122"/>
              </a:rPr>
              <a:t>cacheEnabled</a:t>
            </a:r>
            <a:r>
              <a:rPr lang="en-US" altLang="zh-CN" dirty="0">
                <a:solidFill>
                  <a:srgbClr val="595959"/>
                </a:solidFill>
                <a:latin typeface="微软雅黑" panose="020B0503020204020204" pitchFamily="34" charset="-122"/>
                <a:ea typeface="微软雅黑" panose="020B0503020204020204" pitchFamily="34" charset="-122"/>
              </a:rPr>
              <a:t>" value="true" /&gt;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是否开启延迟加载</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如果开启</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所有关联对象都会延迟加载</a:t>
            </a:r>
            <a:r>
              <a:rPr lang="en-US" altLang="zh-CN" dirty="0">
                <a:solidFill>
                  <a:srgbClr val="595959"/>
                </a:solidFill>
                <a:latin typeface="微软雅黑" panose="020B0503020204020204" pitchFamily="34" charset="-122"/>
                <a:ea typeface="微软雅黑" panose="020B0503020204020204" pitchFamily="34" charset="-122"/>
              </a:rPr>
              <a:t>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&lt;setting name="</a:t>
            </a:r>
            <a:r>
              <a:rPr lang="en-US" altLang="zh-CN" dirty="0" err="1">
                <a:solidFill>
                  <a:srgbClr val="595959"/>
                </a:solidFill>
                <a:latin typeface="微软雅黑" panose="020B0503020204020204" pitchFamily="34" charset="-122"/>
                <a:ea typeface="微软雅黑" panose="020B0503020204020204" pitchFamily="34" charset="-122"/>
              </a:rPr>
              <a:t>lazyLoadingEnabled</a:t>
            </a:r>
            <a:r>
              <a:rPr lang="en-US" altLang="zh-CN" dirty="0">
                <a:solidFill>
                  <a:srgbClr val="595959"/>
                </a:solidFill>
                <a:latin typeface="微软雅黑" panose="020B0503020204020204" pitchFamily="34" charset="-122"/>
                <a:ea typeface="微软雅黑" panose="020B0503020204020204" pitchFamily="34" charset="-122"/>
              </a:rPr>
              <a:t>" value="true"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a:t>
            </a: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是否开启关联对象属性的延迟加载</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如果开启</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对任意延迟属性的调用都</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会使用带有延迟加载属性的对象向完整加载</a:t>
            </a:r>
            <a:r>
              <a:rPr lang="en-US"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否则每种属性都按需加载</a:t>
            </a:r>
            <a:r>
              <a:rPr lang="en-US" altLang="zh-CN" dirty="0">
                <a:solidFill>
                  <a:srgbClr val="595959"/>
                </a:solidFill>
                <a:latin typeface="微软雅黑" panose="020B0503020204020204" pitchFamily="34" charset="-122"/>
                <a:ea typeface="微软雅黑" panose="020B0503020204020204" pitchFamily="34" charset="-122"/>
              </a:rPr>
              <a:t>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&lt;setting name="</a:t>
            </a:r>
            <a:r>
              <a:rPr lang="en-US" altLang="zh-CN" dirty="0" err="1">
                <a:solidFill>
                  <a:srgbClr val="595959"/>
                </a:solidFill>
                <a:latin typeface="微软雅黑" panose="020B0503020204020204" pitchFamily="34" charset="-122"/>
                <a:ea typeface="微软雅黑" panose="020B0503020204020204" pitchFamily="34" charset="-122"/>
              </a:rPr>
              <a:t>aggressiveLazyLoading</a:t>
            </a:r>
            <a:r>
              <a:rPr lang="en-US" altLang="zh-CN" dirty="0">
                <a:solidFill>
                  <a:srgbClr val="595959"/>
                </a:solidFill>
                <a:latin typeface="微软雅黑" panose="020B0503020204020204" pitchFamily="34" charset="-122"/>
                <a:ea typeface="微软雅黑" panose="020B0503020204020204" pitchFamily="34" charset="-122"/>
              </a:rPr>
              <a:t>" value="true" /&gt;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&lt;/settings&gt;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91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6699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err="1">
                <a:solidFill>
                  <a:srgbClr val="1369B2"/>
                </a:solidFill>
                <a:latin typeface="微软雅黑" panose="020B0503020204020204" pitchFamily="34" charset="-122"/>
                <a:ea typeface="微软雅黑" panose="020B0503020204020204" pitchFamily="34" charset="-122"/>
                <a:sym typeface="+mn-lt"/>
              </a:rPr>
              <a:t>typeAliases</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err="1">
                <a:solidFill>
                  <a:srgbClr val="595959"/>
                </a:solidFill>
                <a:latin typeface="微软雅黑" panose="020B0503020204020204" pitchFamily="34" charset="-122"/>
                <a:ea typeface="微软雅黑" panose="020B0503020204020204" pitchFamily="34" charset="-122"/>
                <a:sym typeface="+mn-lt"/>
              </a:rPr>
              <a:t>typeAliases</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元素设置别名</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1"/>
            </p:custDataLst>
          </p:nvPr>
        </p:nvSpPr>
        <p:spPr>
          <a:xfrm>
            <a:off x="1604700" y="2078355"/>
            <a:ext cx="9390960" cy="22174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核心配置文件若要引用一个</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实体类，需要输入</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实体类的</a:t>
            </a:r>
            <a:r>
              <a:rPr lang="zh-CN" altLang="zh-CN" dirty="0">
                <a:solidFill>
                  <a:srgbClr val="1369B2"/>
                </a:solidFill>
                <a:latin typeface="微软雅黑" panose="020B0503020204020204" pitchFamily="34" charset="-122"/>
              </a:rPr>
              <a:t>全限定类名</a:t>
            </a:r>
            <a:r>
              <a:rPr lang="zh-CN" altLang="zh-CN" dirty="0">
                <a:solidFill>
                  <a:srgbClr val="595959"/>
                </a:solidFill>
                <a:latin typeface="微软雅黑" panose="020B0503020204020204" pitchFamily="34" charset="-122"/>
              </a:rPr>
              <a:t>，而全限定类名比较冗长，如果直接输入</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很容易拼写错误。例如，</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实体类</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的全限定类名是</a:t>
            </a:r>
            <a:r>
              <a:rPr lang="en-US" altLang="zh-CN" dirty="0" err="1">
                <a:solidFill>
                  <a:srgbClr val="595959"/>
                </a:solidFill>
                <a:latin typeface="微软雅黑" panose="020B0503020204020204" pitchFamily="34" charset="-122"/>
              </a:rPr>
              <a:t>com.itheima.pojo.User</a:t>
            </a:r>
            <a:r>
              <a:rPr lang="zh-CN" altLang="zh-CN" dirty="0">
                <a:solidFill>
                  <a:srgbClr val="595959"/>
                </a:solidFill>
                <a:latin typeface="微软雅黑" panose="020B0503020204020204" pitchFamily="34" charset="-122"/>
              </a:rPr>
              <a:t>，未设置别名之前，映射文件的</a:t>
            </a:r>
            <a:r>
              <a:rPr lang="en-US" altLang="zh-CN" dirty="0">
                <a:solidFill>
                  <a:srgbClr val="595959"/>
                </a:solidFill>
                <a:latin typeface="微软雅黑" panose="020B0503020204020204" pitchFamily="34" charset="-122"/>
              </a:rPr>
              <a:t>select</a:t>
            </a:r>
            <a:r>
              <a:rPr lang="zh-CN" altLang="zh-CN" dirty="0">
                <a:solidFill>
                  <a:srgbClr val="595959"/>
                </a:solidFill>
                <a:latin typeface="微软雅黑" panose="020B0503020204020204" pitchFamily="34" charset="-122"/>
              </a:rPr>
              <a:t>语句块若要引用</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a:t>
            </a:r>
            <a:r>
              <a:rPr lang="en-US" altLang="zh-CN" dirty="0">
                <a:solidFill>
                  <a:srgbClr val="595959"/>
                </a:solidFill>
                <a:latin typeface="微软雅黑" panose="020B0503020204020204" pitchFamily="34" charset="-122"/>
              </a:rPr>
              <a:t>User</a:t>
            </a:r>
            <a:r>
              <a:rPr lang="zh-CN" altLang="zh-CN" dirty="0">
                <a:solidFill>
                  <a:srgbClr val="595959"/>
                </a:solidFill>
                <a:latin typeface="微软雅黑" panose="020B0503020204020204" pitchFamily="34" charset="-122"/>
              </a:rPr>
              <a:t>，必须使用其全限定类名，引用代码如下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170" y="1826895"/>
            <a:ext cx="9865995" cy="20923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17479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995681" y="36821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4"/>
          <a:stretch>
            <a:fillRect/>
          </a:stretch>
        </p:blipFill>
        <p:spPr>
          <a:xfrm>
            <a:off x="1359535" y="4459605"/>
            <a:ext cx="9865995" cy="1809750"/>
          </a:xfrm>
          <a:prstGeom prst="rect">
            <a:avLst/>
          </a:prstGeom>
        </p:spPr>
      </p:pic>
      <p:sp>
        <p:nvSpPr>
          <p:cNvPr id="2" name="文本框 1"/>
          <p:cNvSpPr txBox="1"/>
          <p:nvPr/>
        </p:nvSpPr>
        <p:spPr>
          <a:xfrm>
            <a:off x="1693545" y="4459605"/>
            <a:ext cx="9302115" cy="133794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&lt;select id="</a:t>
            </a:r>
            <a:r>
              <a:rPr lang="en-US" altLang="zh-CN" dirty="0" err="1">
                <a:solidFill>
                  <a:srgbClr val="595959"/>
                </a:solidFill>
                <a:latin typeface="微软雅黑" panose="020B0503020204020204" pitchFamily="34" charset="-122"/>
                <a:ea typeface="微软雅黑" panose="020B0503020204020204" pitchFamily="34" charset="-122"/>
                <a:cs typeface="+mn-ea"/>
              </a:rPr>
              <a:t>findById</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dirty="0">
                <a:solidFill>
                  <a:srgbClr val="595959"/>
                </a:solidFill>
                <a:latin typeface="微软雅黑" panose="020B0503020204020204" pitchFamily="34" charset="-122"/>
                <a:ea typeface="微软雅黑" panose="020B0503020204020204" pitchFamily="34" charset="-122"/>
                <a:cs typeface="+mn-ea"/>
              </a:rPr>
              <a:t>="int" </a:t>
            </a:r>
            <a:r>
              <a:rPr lang="en-US" altLang="zh-CN" dirty="0" err="1">
                <a:solidFill>
                  <a:srgbClr val="1369B2"/>
                </a:solidFill>
                <a:latin typeface="微软雅黑" panose="020B0503020204020204" pitchFamily="34" charset="-122"/>
                <a:ea typeface="微软雅黑" panose="020B0503020204020204" pitchFamily="34" charset="-122"/>
                <a:cs typeface="+mn-ea"/>
              </a:rPr>
              <a:t>resultType</a:t>
            </a:r>
            <a:r>
              <a:rPr lang="en-US" altLang="zh-CN" dirty="0">
                <a:solidFill>
                  <a:srgbClr val="1369B2"/>
                </a:solidFill>
                <a:latin typeface="微软雅黑" panose="020B0503020204020204" pitchFamily="34" charset="-122"/>
                <a:ea typeface="微软雅黑" panose="020B0503020204020204" pitchFamily="34" charset="-122"/>
                <a:cs typeface="+mn-ea"/>
              </a:rPr>
              <a:t>="</a:t>
            </a:r>
            <a:r>
              <a:rPr lang="en-US" altLang="zh-CN" dirty="0" err="1">
                <a:solidFill>
                  <a:srgbClr val="1369B2"/>
                </a:solidFill>
                <a:latin typeface="微软雅黑" panose="020B0503020204020204" pitchFamily="34" charset="-122"/>
                <a:ea typeface="微软雅黑" panose="020B0503020204020204" pitchFamily="34" charset="-122"/>
                <a:cs typeface="+mn-ea"/>
              </a:rPr>
              <a:t>com.itheima.pojo.User</a:t>
            </a:r>
            <a:r>
              <a:rPr lang="en-US" altLang="zh-CN" dirty="0">
                <a:solidFill>
                  <a:srgbClr val="1369B2"/>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select * from users where </a:t>
            </a:r>
            <a:r>
              <a:rPr lang="en-US" altLang="zh-CN" dirty="0" err="1">
                <a:solidFill>
                  <a:srgbClr val="595959"/>
                </a:solidFill>
                <a:latin typeface="微软雅黑" panose="020B0503020204020204" pitchFamily="34" charset="-122"/>
                <a:ea typeface="微软雅黑" panose="020B0503020204020204" pitchFamily="34" charset="-122"/>
                <a:cs typeface="+mn-ea"/>
              </a:rPr>
              <a:t>uid</a:t>
            </a:r>
            <a:r>
              <a:rPr lang="en-US" altLang="zh-CN" dirty="0">
                <a:solidFill>
                  <a:srgbClr val="595959"/>
                </a:solidFill>
                <a:latin typeface="微软雅黑" panose="020B0503020204020204" pitchFamily="34" charset="-122"/>
                <a:ea typeface="微软雅黑" panose="020B0503020204020204" pitchFamily="34" charset="-122"/>
                <a:cs typeface="+mn-ea"/>
              </a:rPr>
              <a:t> = #{id}</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&lt;/select&gt;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44842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36860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29896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42624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的核心对象</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35178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核心配置文件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27732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映射文件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112051" y="5205748"/>
            <a:ext cx="1192345" cy="614383"/>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4017722" y="5184100"/>
            <a:ext cx="5143000" cy="612920"/>
            <a:chOff x="4315150" y="2341731"/>
            <a:chExt cx="3857250" cy="540057"/>
          </a:xfrm>
        </p:grpSpPr>
        <p:sp>
          <p:nvSpPr>
            <p:cNvPr id="25" name="矩形 24"/>
            <p:cNvSpPr/>
            <p:nvPr/>
          </p:nvSpPr>
          <p:spPr>
            <a:xfrm>
              <a:off x="4841197" y="2424395"/>
              <a:ext cx="2827146" cy="332206"/>
            </a:xfrm>
            <a:prstGeom prst="rect">
              <a:avLst/>
            </a:prstGeom>
            <a:ln w="15875">
              <a:noFill/>
            </a:ln>
          </p:spPr>
          <p:txBody>
            <a:bodyPr wrap="square" lIns="68580" tIns="34290" rIns="68580" bIns="34290">
              <a:spAutoFit/>
            </a:bodyPr>
            <a:lstStyle/>
            <a:p>
              <a:r>
                <a:rPr lang="zh-CN" alt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案例</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：员工管理系统</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多个全限定类设置别名的方式</a:t>
            </a: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71750"/>
            <a:ext cx="9390960" cy="9486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方式一：</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typeAliases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元素下，使用多个</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元素为每一个全限定类逐个配置别名</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308860"/>
            <a:ext cx="9865885" cy="144756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29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34300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606040" y="3874770"/>
            <a:ext cx="7280910" cy="2579138"/>
          </a:xfrm>
          <a:prstGeom prst="rect">
            <a:avLst/>
          </a:prstGeom>
        </p:spPr>
      </p:pic>
      <p:sp>
        <p:nvSpPr>
          <p:cNvPr id="2" name="文本框 1"/>
          <p:cNvSpPr txBox="1"/>
          <p:nvPr/>
        </p:nvSpPr>
        <p:spPr>
          <a:xfrm>
            <a:off x="2777490" y="3794760"/>
            <a:ext cx="6892290" cy="2634119"/>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&lt;</a:t>
            </a:r>
            <a:r>
              <a:rPr lang="en-US" altLang="zh-CN" sz="1600" dirty="0" err="1">
                <a:solidFill>
                  <a:srgbClr val="595959"/>
                </a:solidFill>
                <a:latin typeface="微软雅黑" panose="020B0503020204020204" pitchFamily="34" charset="-122"/>
                <a:ea typeface="微软雅黑" panose="020B0503020204020204" pitchFamily="34" charset="-122"/>
              </a:rPr>
              <a:t>typeAliases</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a:t>
            </a:r>
            <a:r>
              <a:rPr lang="en-US" altLang="zh-CN" sz="1600" dirty="0" err="1">
                <a:solidFill>
                  <a:srgbClr val="595959"/>
                </a:solidFill>
                <a:latin typeface="微软雅黑" panose="020B0503020204020204" pitchFamily="34" charset="-122"/>
                <a:ea typeface="微软雅黑" panose="020B0503020204020204" pitchFamily="34" charset="-122"/>
              </a:rPr>
              <a:t>Usertype</a:t>
            </a:r>
            <a:r>
              <a:rPr lang="en-US" altLang="zh-CN" sz="1600" dirty="0">
                <a:solidFill>
                  <a:srgbClr val="595959"/>
                </a:solidFill>
                <a:latin typeface="微软雅黑" panose="020B0503020204020204" pitchFamily="34" charset="-122"/>
                <a:ea typeface="微软雅黑" panose="020B0503020204020204" pitchFamily="34" charset="-122"/>
              </a:rPr>
              <a:t>="</a:t>
            </a:r>
            <a:r>
              <a:rPr lang="en-US" altLang="zh-CN" sz="1600" dirty="0" err="1">
                <a:solidFill>
                  <a:srgbClr val="595959"/>
                </a:solidFill>
                <a:latin typeface="微软雅黑" panose="020B0503020204020204" pitchFamily="34" charset="-122"/>
                <a:ea typeface="微软雅黑" panose="020B0503020204020204" pitchFamily="34" charset="-122"/>
              </a:rPr>
              <a:t>com.itheima.pojo.User</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rPr>
              <a:t>&lt;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alias="Student" type="</a:t>
            </a:r>
            <a:r>
              <a:rPr lang="en-US" altLang="zh-CN" sz="1600" dirty="0" err="1">
                <a:solidFill>
                  <a:srgbClr val="595959"/>
                </a:solidFill>
                <a:latin typeface="微软雅黑" panose="020B0503020204020204" pitchFamily="34" charset="-122"/>
                <a:ea typeface="微软雅黑" panose="020B0503020204020204" pitchFamily="34" charset="-122"/>
              </a:rPr>
              <a:t>com.itheima.pojo.Student</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alias="Employee" 	type="</a:t>
            </a:r>
            <a:r>
              <a:rPr lang="en-US" altLang="zh-CN" sz="1600" dirty="0" err="1">
                <a:solidFill>
                  <a:srgbClr val="595959"/>
                </a:solidFill>
                <a:latin typeface="微软雅黑" panose="020B0503020204020204" pitchFamily="34" charset="-122"/>
                <a:ea typeface="微软雅黑" panose="020B0503020204020204" pitchFamily="34" charset="-122"/>
              </a:rPr>
              <a:t>com.itheima.pojo.Employee</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typeAlias</a:t>
            </a:r>
            <a:r>
              <a:rPr lang="en-US" altLang="zh-CN" sz="1600" dirty="0">
                <a:solidFill>
                  <a:srgbClr val="595959"/>
                </a:solidFill>
                <a:latin typeface="微软雅黑" panose="020B0503020204020204" pitchFamily="34" charset="-122"/>
                <a:ea typeface="微软雅黑" panose="020B0503020204020204" pitchFamily="34" charset="-122"/>
              </a:rPr>
              <a:t> alias="Animal" type="</a:t>
            </a:r>
            <a:r>
              <a:rPr lang="en-US" altLang="zh-CN" sz="1600" dirty="0" err="1">
                <a:solidFill>
                  <a:srgbClr val="595959"/>
                </a:solidFill>
                <a:latin typeface="微软雅黑" panose="020B0503020204020204" pitchFamily="34" charset="-122"/>
                <a:ea typeface="微软雅黑" panose="020B0503020204020204" pitchFamily="34" charset="-122"/>
              </a:rPr>
              <a:t>com.itheima.pojo.Animal</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&lt;/</a:t>
            </a:r>
            <a:r>
              <a:rPr lang="en-US" altLang="zh-CN" sz="1600" dirty="0" err="1">
                <a:solidFill>
                  <a:srgbClr val="595959"/>
                </a:solidFill>
                <a:latin typeface="微软雅黑" panose="020B0503020204020204" pitchFamily="34" charset="-122"/>
                <a:ea typeface="微软雅黑" panose="020B0503020204020204" pitchFamily="34" charset="-122"/>
              </a:rPr>
              <a:t>typeAliases</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多个全限定类设置别名的方式</a:t>
            </a: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983230"/>
            <a:ext cx="9390960" cy="5820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方式二：</a:t>
            </a:r>
            <a:r>
              <a:rPr lang="zh-CN" altLang="zh-CN" dirty="0">
                <a:solidFill>
                  <a:srgbClr val="595959"/>
                </a:solidFill>
                <a:latin typeface="微软雅黑" panose="020B0503020204020204" pitchFamily="34" charset="-122"/>
              </a:rPr>
              <a:t>通过自动扫描包的形式自定义</a:t>
            </a:r>
            <a:r>
              <a:rPr lang="zh-CN" altLang="zh-CN" dirty="0">
                <a:solidFill>
                  <a:srgbClr val="1369B2"/>
                </a:solidFill>
                <a:latin typeface="微软雅黑" panose="020B0503020204020204" pitchFamily="34" charset="-122"/>
              </a:rPr>
              <a:t>别名</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20340"/>
            <a:ext cx="9865885" cy="10961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3487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652395" y="4011083"/>
            <a:ext cx="7280910" cy="1428365"/>
          </a:xfrm>
          <a:prstGeom prst="rect">
            <a:avLst/>
          </a:prstGeom>
        </p:spPr>
      </p:pic>
      <p:sp>
        <p:nvSpPr>
          <p:cNvPr id="2" name="文本框 1"/>
          <p:cNvSpPr txBox="1"/>
          <p:nvPr/>
        </p:nvSpPr>
        <p:spPr>
          <a:xfrm>
            <a:off x="3749040" y="4080510"/>
            <a:ext cx="556641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typeAliases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&lt;package name="</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typeAliases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9309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5366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常见</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类型的默认别名问题</a:t>
            </a:r>
          </a:p>
        </p:txBody>
      </p:sp>
      <p:sp>
        <p:nvSpPr>
          <p:cNvPr id="11" name="Title 1"/>
          <p:cNvSpPr txBox="1"/>
          <p:nvPr/>
        </p:nvSpPr>
        <p:spPr>
          <a:xfrm>
            <a:off x="1143838" y="266933"/>
            <a:ext cx="41253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6.2.4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typeAliases</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59"/>
            <a:ext cx="9390960" cy="17041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除了可以使用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typeAliases</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元素为实体类自定义</a:t>
            </a:r>
            <a:r>
              <a:rPr lang="zh-CN" altLang="zh-CN" dirty="0">
                <a:solidFill>
                  <a:srgbClr val="1369B2"/>
                </a:solidFill>
                <a:latin typeface="微软雅黑" panose="020B0503020204020204" pitchFamily="34" charset="-122"/>
              </a:rPr>
              <a:t>别名</a:t>
            </a:r>
            <a:r>
              <a:rPr lang="zh-CN" altLang="zh-CN" dirty="0">
                <a:solidFill>
                  <a:srgbClr val="595959"/>
                </a:solidFill>
                <a:latin typeface="微软雅黑" panose="020B0503020204020204" pitchFamily="34" charset="-122"/>
              </a:rPr>
              <a:t>外，</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框架还为许多常见的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类型（如数值、字符串、日期和集合等）提供了相应的</a:t>
            </a:r>
            <a:r>
              <a:rPr lang="zh-CN" altLang="zh-CN" dirty="0">
                <a:solidFill>
                  <a:srgbClr val="1369B2"/>
                </a:solidFill>
                <a:latin typeface="微软雅黑" panose="020B0503020204020204" pitchFamily="34" charset="-122"/>
              </a:rPr>
              <a:t>默认别名</a:t>
            </a:r>
            <a:r>
              <a:rPr lang="zh-CN" altLang="en-US" dirty="0">
                <a:solidFill>
                  <a:srgbClr val="595959"/>
                </a:solidFill>
                <a:latin typeface="微软雅黑" panose="020B0503020204020204" pitchFamily="34" charset="-122"/>
              </a:rPr>
              <a:t>。例如别名</a:t>
            </a:r>
            <a:r>
              <a:rPr lang="en-US" altLang="zh-CN" dirty="0">
                <a:solidFill>
                  <a:srgbClr val="595959"/>
                </a:solidFill>
                <a:latin typeface="微软雅黑" panose="020B0503020204020204" pitchFamily="34" charset="-122"/>
              </a:rPr>
              <a:t>_byte</a:t>
            </a:r>
            <a:r>
              <a:rPr lang="zh-CN" altLang="en-US" dirty="0">
                <a:solidFill>
                  <a:srgbClr val="595959"/>
                </a:solidFill>
                <a:latin typeface="微软雅黑" panose="020B0503020204020204" pitchFamily="34" charset="-122"/>
              </a:rPr>
              <a:t>映射类型</a:t>
            </a:r>
            <a:r>
              <a:rPr lang="en-US" altLang="zh-CN" dirty="0">
                <a:solidFill>
                  <a:srgbClr val="595959"/>
                </a:solidFill>
                <a:latin typeface="微软雅黑" panose="020B0503020204020204" pitchFamily="34" charset="-122"/>
              </a:rPr>
              <a:t>byte</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_long</a:t>
            </a:r>
            <a:r>
              <a:rPr lang="zh-CN" altLang="en-US" dirty="0">
                <a:solidFill>
                  <a:srgbClr val="595959"/>
                </a:solidFill>
                <a:latin typeface="微软雅黑" panose="020B0503020204020204" pitchFamily="34" charset="-122"/>
              </a:rPr>
              <a:t>映射类型</a:t>
            </a:r>
            <a:r>
              <a:rPr lang="en-US" altLang="zh-CN" dirty="0">
                <a:solidFill>
                  <a:srgbClr val="595959"/>
                </a:solidFill>
                <a:latin typeface="微软雅黑" panose="020B0503020204020204" pitchFamily="34" charset="-122"/>
              </a:rPr>
              <a:t>long</a:t>
            </a:r>
            <a:r>
              <a:rPr lang="zh-CN" altLang="en-US" dirty="0">
                <a:solidFill>
                  <a:srgbClr val="595959"/>
                </a:solidFill>
                <a:latin typeface="微软雅黑" panose="020B0503020204020204" pitchFamily="34" charset="-122"/>
              </a:rPr>
              <a:t>等，</a:t>
            </a:r>
            <a:r>
              <a:rPr lang="zh-CN" altLang="zh-CN" dirty="0">
                <a:solidFill>
                  <a:srgbClr val="595959"/>
                </a:solidFill>
                <a:latin typeface="微软雅黑" panose="020B0503020204020204" pitchFamily="34" charset="-122"/>
              </a:rPr>
              <a:t>别名可以在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中直接使用，但由于别名不区分大小写，所以在使用时要注意重复定义的覆盖问题</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37510"/>
            <a:ext cx="9865885" cy="2274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85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4911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413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environments</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environments</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元素定义运行环境</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47081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29100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&lt;environments&gt;</a:t>
            </a:r>
            <a:r>
              <a:rPr lang="zh-CN" altLang="en-US" sz="2000" dirty="0">
                <a:solidFill>
                  <a:srgbClr val="1369B2"/>
                </a:solidFill>
                <a:latin typeface="微软雅黑" panose="020B0503020204020204" pitchFamily="34" charset="-122"/>
                <a:ea typeface="微软雅黑" panose="020B0503020204020204" pitchFamily="34" charset="-122"/>
              </a:rPr>
              <a:t>元素配置运行环境</a:t>
            </a: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59"/>
            <a:ext cx="9390960" cy="17041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可以配置多套运行环境，如开发环境、测试环境、生产环境等，我们可以灵活选择不同的配置，从而将</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映射到不同运行环境的数据库中。不同的运行环境可以通过</a:t>
            </a:r>
            <a:r>
              <a:rPr lang="en-US" altLang="zh-CN" dirty="0">
                <a:solidFill>
                  <a:srgbClr val="1369B2"/>
                </a:solidFill>
                <a:latin typeface="微软雅黑" panose="020B0503020204020204" pitchFamily="34" charset="-122"/>
              </a:rPr>
              <a:t>&lt;environments&gt;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来配置，但不管增加几套运行环境，都必须要明确选择出当前要用的唯一的一个</a:t>
            </a:r>
            <a:r>
              <a:rPr lang="zh-CN" altLang="zh-CN" dirty="0">
                <a:solidFill>
                  <a:srgbClr val="1369B2"/>
                </a:solidFill>
                <a:latin typeface="微软雅黑" panose="020B0503020204020204" pitchFamily="34" charset="-122"/>
              </a:rPr>
              <a:t>运行环境</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37510"/>
            <a:ext cx="9865885" cy="2274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85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051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58818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&lt;environments&gt;</a:t>
            </a:r>
            <a:r>
              <a:rPr lang="zh-CN" altLang="en-US" sz="2000" dirty="0">
                <a:solidFill>
                  <a:srgbClr val="1369B2"/>
                </a:solidFill>
                <a:latin typeface="微软雅黑" panose="020B0503020204020204" pitchFamily="34" charset="-122"/>
                <a:ea typeface="微软雅黑" panose="020B0503020204020204" pitchFamily="34" charset="-122"/>
              </a:rPr>
              <a:t>各元素配置运行环境</a:t>
            </a: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23259"/>
            <a:ext cx="9390960" cy="17041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的运行环境信息包括事务管理器和数据源。在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的核心配置文件中，</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&lt;environments&gt;</a:t>
            </a:r>
            <a:r>
              <a:rPr lang="zh-CN" altLang="zh-CN" dirty="0">
                <a:solidFill>
                  <a:srgbClr val="595959"/>
                </a:solidFill>
                <a:latin typeface="微软雅黑" panose="020B0503020204020204" pitchFamily="34" charset="-122"/>
              </a:rPr>
              <a:t>元素定义一个运行环境。</a:t>
            </a:r>
            <a:r>
              <a:rPr lang="en-US" altLang="zh-CN" dirty="0">
                <a:solidFill>
                  <a:srgbClr val="1369B2"/>
                </a:solidFill>
                <a:latin typeface="微软雅黑" panose="020B0503020204020204" pitchFamily="34" charset="-122"/>
              </a:rPr>
              <a:t>&lt;environment&gt;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有两个子元素，</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transactionManager</a:t>
            </a:r>
            <a:r>
              <a:rPr lang="en-US" altLang="zh-CN" dirty="0">
                <a:solidFill>
                  <a:srgbClr val="1369B2"/>
                </a:solidFill>
                <a:latin typeface="微软雅黑" panose="020B0503020204020204" pitchFamily="34" charset="-122"/>
              </a:rPr>
              <a: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daraSource</a:t>
            </a:r>
            <a:r>
              <a:rPr lang="en-US" altLang="zh-CN" dirty="0">
                <a:solidFill>
                  <a:srgbClr val="1369B2"/>
                </a:solidFill>
                <a:latin typeface="微软雅黑" panose="020B0503020204020204" pitchFamily="34" charset="-122"/>
              </a:rPr>
              <a: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transactionManager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元素用于配置运行环境的事务管理器；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daraSource</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元素用于配置运行环境的数据源信息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937510"/>
            <a:ext cx="9865885" cy="2274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585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0112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548303" cy="400110"/>
          </a:xfrm>
          <a:prstGeom prst="rect">
            <a:avLst/>
          </a:prstGeom>
          <a:noFill/>
        </p:spPr>
        <p:txBody>
          <a:bodyPr wrap="squar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&lt;environments&gt;</a:t>
            </a:r>
            <a:r>
              <a:rPr lang="zh-CN" altLang="zh-CN" sz="2000" dirty="0">
                <a:solidFill>
                  <a:srgbClr val="1369B2"/>
                </a:solidFill>
                <a:latin typeface="微软雅黑" panose="020B0503020204020204" pitchFamily="34" charset="-122"/>
                <a:ea typeface="微软雅黑" panose="020B0503020204020204" pitchFamily="34" charset="-122"/>
              </a:rPr>
              <a:t>元素进行配置的示例代码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a:picLocks noChangeAspect="1"/>
          </p:cNvPicPr>
          <p:nvPr/>
        </p:nvPicPr>
        <p:blipFill>
          <a:blip r:embed="rId4"/>
          <a:stretch>
            <a:fillRect/>
          </a:stretch>
        </p:blipFill>
        <p:spPr>
          <a:xfrm>
            <a:off x="1977390" y="2205989"/>
            <a:ext cx="8309610" cy="4111448"/>
          </a:xfrm>
          <a:prstGeom prst="rect">
            <a:avLst/>
          </a:prstGeom>
        </p:spPr>
      </p:pic>
      <p:sp>
        <p:nvSpPr>
          <p:cNvPr id="2" name="文本框 1"/>
          <p:cNvSpPr txBox="1"/>
          <p:nvPr/>
        </p:nvSpPr>
        <p:spPr>
          <a:xfrm>
            <a:off x="2434590" y="2194560"/>
            <a:ext cx="7738110" cy="4111447"/>
          </a:xfrm>
          <a:prstGeom prst="rect">
            <a:avLst/>
          </a:prstGeom>
          <a:noFill/>
        </p:spPr>
        <p:txBody>
          <a:bodyPr wrap="square" rtlCol="0">
            <a:spAutoFit/>
          </a:bodyPr>
          <a:lstStyle/>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rPr>
              <a:t>&lt;environments </a:t>
            </a:r>
            <a:r>
              <a:rPr lang="en-US" altLang="zh-CN" sz="1600" dirty="0">
                <a:solidFill>
                  <a:srgbClr val="595959"/>
                </a:solidFill>
                <a:latin typeface="微软雅黑" panose="020B0503020204020204" pitchFamily="34" charset="-122"/>
                <a:ea typeface="微软雅黑" panose="020B0503020204020204" pitchFamily="34" charset="-122"/>
              </a:rPr>
              <a:t>default="development"&gt;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rPr>
              <a:t>&lt;environment </a:t>
            </a:r>
            <a:r>
              <a:rPr lang="en-US" altLang="zh-CN" sz="1600" dirty="0">
                <a:solidFill>
                  <a:srgbClr val="595959"/>
                </a:solidFill>
                <a:latin typeface="微软雅黑" panose="020B0503020204020204" pitchFamily="34" charset="-122"/>
                <a:ea typeface="微软雅黑" panose="020B0503020204020204" pitchFamily="34" charset="-122"/>
              </a:rPr>
              <a:t>id="development"&gt;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transactionManager</a:t>
            </a:r>
            <a:r>
              <a:rPr lang="en-US" altLang="zh-CN" sz="1600" dirty="0">
                <a:solidFill>
                  <a:srgbClr val="595959"/>
                </a:solidFill>
                <a:latin typeface="微软雅黑" panose="020B0503020204020204" pitchFamily="34" charset="-122"/>
                <a:ea typeface="微软雅黑" panose="020B0503020204020204" pitchFamily="34" charset="-122"/>
              </a:rPr>
              <a:t> type="JDBC" /&gt;&lt;!—</a:t>
            </a:r>
            <a:r>
              <a:rPr lang="zh-CN" altLang="zh-CN" sz="1600" dirty="0">
                <a:solidFill>
                  <a:srgbClr val="595959"/>
                </a:solidFill>
                <a:latin typeface="微软雅黑" panose="020B0503020204020204" pitchFamily="34" charset="-122"/>
                <a:ea typeface="微软雅黑" panose="020B0503020204020204" pitchFamily="34" charset="-122"/>
              </a:rPr>
              <a:t>设置使用</a:t>
            </a:r>
            <a:r>
              <a:rPr lang="en-US" altLang="zh-CN" sz="1600" dirty="0">
                <a:solidFill>
                  <a:srgbClr val="595959"/>
                </a:solidFill>
                <a:latin typeface="微软雅黑" panose="020B0503020204020204" pitchFamily="34" charset="-122"/>
                <a:ea typeface="微软雅黑" panose="020B0503020204020204" pitchFamily="34" charset="-122"/>
              </a:rPr>
              <a:t>JDBC</a:t>
            </a:r>
            <a:r>
              <a:rPr lang="zh-CN" altLang="zh-CN" sz="1600" dirty="0">
                <a:solidFill>
                  <a:srgbClr val="595959"/>
                </a:solidFill>
                <a:latin typeface="微软雅黑" panose="020B0503020204020204" pitchFamily="34" charset="-122"/>
                <a:ea typeface="微软雅黑" panose="020B0503020204020204" pitchFamily="34" charset="-122"/>
              </a:rPr>
              <a:t>事务管理</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dataSource</a:t>
            </a:r>
            <a:r>
              <a:rPr lang="en-US" altLang="zh-CN" sz="1600" dirty="0">
                <a:solidFill>
                  <a:srgbClr val="595959"/>
                </a:solidFill>
                <a:latin typeface="微软雅黑" panose="020B0503020204020204" pitchFamily="34" charset="-122"/>
                <a:ea typeface="微软雅黑" panose="020B0503020204020204" pitchFamily="34" charset="-122"/>
              </a:rPr>
              <a:t> type="POOLED"&gt; &lt;!-</a:t>
            </a:r>
            <a:r>
              <a:rPr lang="zh-CN" altLang="zh-CN" sz="1600" dirty="0">
                <a:solidFill>
                  <a:srgbClr val="595959"/>
                </a:solidFill>
                <a:latin typeface="微软雅黑" panose="020B0503020204020204" pitchFamily="34" charset="-122"/>
                <a:ea typeface="微软雅黑" panose="020B0503020204020204" pitchFamily="34" charset="-122"/>
              </a:rPr>
              <a:t>配置数据源</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name="driver" value="${</a:t>
            </a:r>
            <a:r>
              <a:rPr lang="en-US" altLang="zh-CN" sz="1600" dirty="0" err="1">
                <a:solidFill>
                  <a:srgbClr val="595959"/>
                </a:solidFill>
                <a:latin typeface="微软雅黑" panose="020B0503020204020204" pitchFamily="34" charset="-122"/>
                <a:ea typeface="微软雅黑" panose="020B0503020204020204" pitchFamily="34" charset="-122"/>
              </a:rPr>
              <a:t>jdbc.driver</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a:t>
            </a:r>
            <a:r>
              <a:rPr lang="en-US" altLang="zh-CN" sz="1600" dirty="0" err="1">
                <a:solidFill>
                  <a:srgbClr val="595959"/>
                </a:solidFill>
                <a:latin typeface="微软雅黑" panose="020B0503020204020204" pitchFamily="34" charset="-122"/>
                <a:ea typeface="微软雅黑" panose="020B0503020204020204" pitchFamily="34" charset="-122"/>
              </a:rPr>
              <a:t>url</a:t>
            </a:r>
            <a:r>
              <a:rPr lang="en-US" altLang="zh-CN" sz="1600" dirty="0">
                <a:solidFill>
                  <a:srgbClr val="595959"/>
                </a:solidFill>
                <a:latin typeface="微软雅黑" panose="020B0503020204020204" pitchFamily="34" charset="-122"/>
                <a:ea typeface="微软雅黑" panose="020B0503020204020204" pitchFamily="34" charset="-122"/>
              </a:rPr>
              <a:t>" value="${</a:t>
            </a:r>
            <a:r>
              <a:rPr lang="en-US" altLang="zh-CN" sz="1600" dirty="0" err="1">
                <a:solidFill>
                  <a:srgbClr val="595959"/>
                </a:solidFill>
                <a:latin typeface="微软雅黑" panose="020B0503020204020204" pitchFamily="34" charset="-122"/>
                <a:ea typeface="微软雅黑" panose="020B0503020204020204" pitchFamily="34" charset="-122"/>
              </a:rPr>
              <a:t>jdbc.url</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name="username" value="${</a:t>
            </a:r>
            <a:r>
              <a:rPr lang="en-US" altLang="zh-CN" sz="1600" dirty="0" err="1">
                <a:solidFill>
                  <a:srgbClr val="595959"/>
                </a:solidFill>
                <a:latin typeface="微软雅黑" panose="020B0503020204020204" pitchFamily="34" charset="-122"/>
                <a:ea typeface="微软雅黑" panose="020B0503020204020204" pitchFamily="34" charset="-122"/>
              </a:rPr>
              <a:t>jdbc.username</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&lt;property name="password" value="${</a:t>
            </a:r>
            <a:r>
              <a:rPr lang="en-US" altLang="zh-CN" sz="1600" dirty="0" err="1">
                <a:solidFill>
                  <a:srgbClr val="595959"/>
                </a:solidFill>
                <a:latin typeface="微软雅黑" panose="020B0503020204020204" pitchFamily="34" charset="-122"/>
                <a:ea typeface="微软雅黑" panose="020B0503020204020204" pitchFamily="34" charset="-122"/>
              </a:rPr>
              <a:t>jdbc.password</a:t>
            </a:r>
            <a:r>
              <a:rPr lang="en-US" altLang="zh-CN" sz="1600" dirty="0">
                <a:solidFill>
                  <a:srgbClr val="595959"/>
                </a:solidFill>
                <a:latin typeface="微软雅黑" panose="020B0503020204020204" pitchFamily="34" charset="-122"/>
                <a:ea typeface="微软雅黑" panose="020B0503020204020204" pitchFamily="34" charset="-122"/>
              </a:rPr>
              <a:t>}" /&gt;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&lt;/</a:t>
            </a:r>
            <a:r>
              <a:rPr lang="en-US" altLang="zh-CN" sz="1600" dirty="0" err="1">
                <a:solidFill>
                  <a:srgbClr val="595959"/>
                </a:solidFill>
                <a:latin typeface="微软雅黑" panose="020B0503020204020204" pitchFamily="34" charset="-122"/>
                <a:ea typeface="微软雅黑" panose="020B0503020204020204" pitchFamily="34" charset="-122"/>
              </a:rPr>
              <a:t>dataSource</a:t>
            </a:r>
            <a:r>
              <a:rPr lang="en-US" altLang="zh-CN" sz="1600" dirty="0">
                <a:solidFill>
                  <a:srgbClr val="595959"/>
                </a:solidFill>
                <a:latin typeface="微软雅黑" panose="020B0503020204020204" pitchFamily="34" charset="-122"/>
                <a:ea typeface="微软雅黑" panose="020B0503020204020204" pitchFamily="34" charset="-122"/>
              </a:rPr>
              <a:t>&gt;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rPr>
              <a:t>&lt;/environment&gt;	</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rPr>
              <a:t>&lt;/environments&gt;</a:t>
            </a:r>
            <a:endParaRPr lang="zh-CN" altLang="zh-CN" sz="16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31970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transcationManager</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zh-CN" sz="2000" dirty="0">
                <a:solidFill>
                  <a:srgbClr val="1369B2"/>
                </a:solidFill>
                <a:latin typeface="微软雅黑" panose="020B0503020204020204" pitchFamily="34" charset="-122"/>
                <a:ea typeface="微软雅黑" panose="020B0503020204020204" pitchFamily="34" charset="-122"/>
              </a:rPr>
              <a:t>元素配置事务管理器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46069"/>
            <a:ext cx="9390960" cy="30289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transcationManager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元素可以配置两种类型的</a:t>
            </a:r>
            <a:r>
              <a:rPr lang="zh-CN" altLang="zh-CN" dirty="0">
                <a:solidFill>
                  <a:srgbClr val="1369B2"/>
                </a:solidFill>
                <a:latin typeface="微软雅黑" panose="020B0503020204020204" pitchFamily="34" charset="-122"/>
              </a:rPr>
              <a:t>事务管理器</a:t>
            </a:r>
            <a:r>
              <a:rPr lang="zh-CN" altLang="zh-CN" dirty="0">
                <a:solidFill>
                  <a:srgbClr val="595959"/>
                </a:solidFill>
                <a:latin typeface="微软雅黑" panose="020B0503020204020204" pitchFamily="34" charset="-122"/>
              </a:rPr>
              <a:t>，分别是</a:t>
            </a:r>
            <a:r>
              <a:rPr lang="en-US" altLang="zh-CN" dirty="0">
                <a:solidFill>
                  <a:srgbClr val="1369B2"/>
                </a:solidFill>
                <a:latin typeface="微软雅黑" panose="020B0503020204020204" pitchFamily="34" charset="-122"/>
              </a:rPr>
              <a:t>JDBC</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MANAGED</a:t>
            </a:r>
            <a:r>
              <a:rPr lang="zh-CN" altLang="zh-CN" dirty="0">
                <a:solidFill>
                  <a:srgbClr val="595959"/>
                </a:solidFill>
                <a:latin typeface="微软雅黑" panose="020B0503020204020204" pitchFamily="34" charset="-122"/>
              </a:rPr>
              <a:t>。</a:t>
            </a:r>
          </a:p>
          <a:p>
            <a:pPr marL="285750" lvl="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：此配置直接使用</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的提交和回滚设置，它依赖于从数据源得到的连接来管理事务的作用域。</a:t>
            </a:r>
            <a:endParaRPr lang="en-US" altLang="zh-CN" dirty="0">
              <a:solidFill>
                <a:srgbClr val="595959"/>
              </a:solidFill>
              <a:latin typeface="微软雅黑" panose="020B0503020204020204" pitchFamily="34" charset="-122"/>
            </a:endParaRPr>
          </a:p>
          <a:p>
            <a:pPr marL="285750" lvl="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MANAGED</a:t>
            </a:r>
            <a:r>
              <a:rPr lang="zh-CN" altLang="zh-CN" dirty="0">
                <a:solidFill>
                  <a:srgbClr val="595959"/>
                </a:solidFill>
                <a:latin typeface="微软雅黑" panose="020B0503020204020204" pitchFamily="34" charset="-122"/>
              </a:rPr>
              <a:t>：此配置不提交或回滚一个连接，而是让容器来管理事务的整个生命周期。默认情况下，它会关闭连接，</a:t>
            </a:r>
            <a:r>
              <a:rPr lang="zh-CN" altLang="en-US" dirty="0">
                <a:solidFill>
                  <a:srgbClr val="595959"/>
                </a:solidFill>
                <a:latin typeface="微软雅黑" panose="020B0503020204020204" pitchFamily="34" charset="-122"/>
              </a:rPr>
              <a:t>但</a:t>
            </a:r>
            <a:r>
              <a:rPr lang="zh-CN" altLang="zh-CN" dirty="0">
                <a:solidFill>
                  <a:srgbClr val="595959"/>
                </a:solidFill>
                <a:latin typeface="微软雅黑" panose="020B0503020204020204" pitchFamily="34" charset="-122"/>
              </a:rPr>
              <a:t>可以将</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transcationManager</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a:t>
            </a:r>
            <a:r>
              <a:rPr lang="en-US" altLang="zh-CN" dirty="0" err="1">
                <a:solidFill>
                  <a:srgbClr val="595959"/>
                </a:solidFill>
                <a:latin typeface="微软雅黑" panose="020B0503020204020204" pitchFamily="34" charset="-122"/>
              </a:rPr>
              <a:t>closeConnection</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来阻止它默认的关闭行为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560320"/>
            <a:ext cx="9865885" cy="35433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813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7846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1690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054839" cy="461665"/>
          </a:xfrm>
          <a:prstGeom prst="rect">
            <a:avLst/>
          </a:prstGeom>
          <a:solidFill>
            <a:srgbClr val="C00000"/>
          </a:solidFill>
        </p:spPr>
        <p:txBody>
          <a:bodyPr wrap="square" rtlCol="0">
            <a:spAutoFit/>
          </a:bodyPr>
          <a:lstStyle/>
          <a:p>
            <a:pPr algn="dist"/>
            <a:r>
              <a:rPr lang="en-US" altLang="zh-CN" sz="2400" dirty="0" err="1">
                <a:solidFill>
                  <a:schemeClr val="bg1"/>
                </a:solidFill>
                <a:latin typeface="Arial" panose="020B0604020202020204" pitchFamily="34" charset="0"/>
                <a:ea typeface="思源黑体 CN Regular" panose="020B0500000000000000" pitchFamily="34" charset="-122"/>
                <a:sym typeface="Arial" panose="020B0604020202020204" pitchFamily="34" charset="0"/>
              </a:rPr>
              <a:t>MyBatis</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数据源类型</a:t>
            </a: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302870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项目中使用</a:t>
            </a:r>
            <a:r>
              <a:rPr lang="en-US" altLang="zh-CN" dirty="0" err="1">
                <a:solidFill>
                  <a:srgbClr val="595959"/>
                </a:solidFill>
                <a:latin typeface="微软雅黑" panose="020B0503020204020204" pitchFamily="34" charset="-122"/>
              </a:rPr>
              <a:t>Spring+MyBatis</a:t>
            </a:r>
            <a:r>
              <a:rPr lang="zh-CN" altLang="zh-CN" dirty="0">
                <a:solidFill>
                  <a:srgbClr val="595959"/>
                </a:solidFill>
                <a:latin typeface="微软雅黑" panose="020B0503020204020204" pitchFamily="34" charset="-122"/>
              </a:rPr>
              <a:t>，则没必要在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中配置事务管理器，实际开发中，项目会使用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自带的管理器来实现事务管理。对于数据源的配置，</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JNDI</a:t>
            </a:r>
            <a:r>
              <a:rPr lang="zh-CN" altLang="zh-CN" dirty="0">
                <a:solidFill>
                  <a:srgbClr val="595959"/>
                </a:solidFill>
                <a:latin typeface="微软雅黑" panose="020B0503020204020204" pitchFamily="34" charset="-122"/>
              </a:rPr>
              <a:t>三种数据源类型</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80567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74625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1461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17600" y="1217930"/>
            <a:ext cx="2560955" cy="39878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UNPOOLED</a:t>
            </a:r>
            <a:r>
              <a:rPr lang="zh-CN" altLang="en-US" sz="2000" dirty="0" err="1">
                <a:solidFill>
                  <a:srgbClr val="1369B2"/>
                </a:solidFill>
                <a:latin typeface="微软雅黑" panose="020B0503020204020204" pitchFamily="34" charset="-122"/>
                <a:ea typeface="微软雅黑" panose="020B0503020204020204" pitchFamily="34" charset="-122"/>
              </a:rPr>
              <a:t>数据源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4173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a:solidFill>
                  <a:srgbClr val="1369B2"/>
                </a:solidFill>
                <a:latin typeface="微软雅黑" panose="020B0503020204020204" pitchFamily="34" charset="-122"/>
              </a:rPr>
              <a:t>UNPOOLED</a:t>
            </a:r>
            <a:r>
              <a:rPr lang="zh-CN" altLang="zh-CN" dirty="0">
                <a:solidFill>
                  <a:srgbClr val="595959"/>
                </a:solidFill>
                <a:latin typeface="微软雅黑" panose="020B0503020204020204" pitchFamily="34" charset="-122"/>
              </a:rPr>
              <a:t>表示数据源为</a:t>
            </a:r>
            <a:r>
              <a:rPr lang="zh-CN" altLang="zh-CN" dirty="0">
                <a:solidFill>
                  <a:srgbClr val="1369B2"/>
                </a:solidFill>
                <a:latin typeface="微软雅黑" panose="020B0503020204020204" pitchFamily="34" charset="-122"/>
              </a:rPr>
              <a:t>无连接池类型</a:t>
            </a:r>
            <a:r>
              <a:rPr lang="zh-CN" altLang="zh-CN" dirty="0">
                <a:solidFill>
                  <a:srgbClr val="595959"/>
                </a:solidFill>
                <a:latin typeface="微软雅黑" panose="020B0503020204020204" pitchFamily="34" charset="-122"/>
              </a:rPr>
              <a:t>。配置此数据源类型后，程序在每次被请求时会打开和关闭数据库连接。</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适用于对性能要求不高的简单应用程</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UNPOOLED</a:t>
            </a:r>
            <a:r>
              <a:rPr lang="zh-CN" altLang="zh-CN" dirty="0">
                <a:solidFill>
                  <a:srgbClr val="595959"/>
                </a:solidFill>
                <a:latin typeface="微软雅黑" panose="020B0503020204020204" pitchFamily="34" charset="-122"/>
              </a:rPr>
              <a:t>类型的数据源需要配置</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种属性</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823210"/>
            <a:ext cx="9865885" cy="1931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rPr>
              <a:t>的核心对象</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61806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33804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UNPOOLED</a:t>
            </a:r>
            <a:r>
              <a:rPr lang="zh-CN" altLang="zh-CN" sz="2000" dirty="0">
                <a:solidFill>
                  <a:srgbClr val="1369B2"/>
                </a:solidFill>
                <a:latin typeface="微软雅黑" panose="020B0503020204020204" pitchFamily="34" charset="-122"/>
                <a:ea typeface="微软雅黑" panose="020B0503020204020204" pitchFamily="34" charset="-122"/>
              </a:rPr>
              <a:t>数据源需要配置的属性</a:t>
            </a:r>
          </a:p>
        </p:txBody>
      </p:sp>
      <p:sp>
        <p:nvSpPr>
          <p:cNvPr id="11"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1410335" y="2090329"/>
          <a:ext cx="8333105" cy="2919095"/>
        </p:xfrm>
        <a:graphic>
          <a:graphicData uri="http://schemas.openxmlformats.org/drawingml/2006/table">
            <a:tbl>
              <a:tblPr>
                <a:tableStyleId>{5C22544A-7EE6-4342-B048-85BDC9FD1C3A}</a:tableStyleId>
              </a:tblPr>
              <a:tblGrid>
                <a:gridCol w="4285615">
                  <a:extLst>
                    <a:ext uri="{9D8B030D-6E8A-4147-A177-3AD203B41FA5}">
                      <a16:colId xmlns:a16="http://schemas.microsoft.com/office/drawing/2014/main" val="20000"/>
                    </a:ext>
                  </a:extLst>
                </a:gridCol>
                <a:gridCol w="4047490">
                  <a:extLst>
                    <a:ext uri="{9D8B030D-6E8A-4147-A177-3AD203B41FA5}">
                      <a16:colId xmlns:a16="http://schemas.microsoft.com/office/drawing/2014/main" val="20001"/>
                    </a:ext>
                  </a:extLst>
                </a:gridCol>
              </a:tblGrid>
              <a:tr h="43561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属性</a:t>
                      </a:r>
                    </a:p>
                  </a:txBody>
                  <a:tcPr marL="317500" marR="3175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说明</a:t>
                      </a:r>
                    </a:p>
                  </a:txBody>
                  <a:tcPr marL="317500" marR="3175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589280">
                <a:tc>
                  <a:txBody>
                    <a:bodyPr/>
                    <a:lstStyle/>
                    <a:p>
                      <a:pPr indent="0" algn="ctr">
                        <a:lnSpc>
                          <a:spcPct val="120000"/>
                        </a:lnSpc>
                        <a:spcBef>
                          <a:spcPts val="0"/>
                        </a:spcBef>
                        <a:spcAft>
                          <a:spcPts val="0"/>
                        </a:spcAft>
                      </a:pPr>
                      <a:r>
                        <a:rPr lang="zh-CN" altLang="en-US" sz="1600" b="0" spc="130">
                          <a:solidFill>
                            <a:srgbClr val="646464"/>
                          </a:solidFill>
                          <a:latin typeface="微软雅黑" panose="020B0503020204020204" pitchFamily="34" charset="-122"/>
                          <a:ea typeface="微软雅黑" panose="020B0503020204020204" pitchFamily="34" charset="-122"/>
                        </a:rPr>
                        <a:t>driver</a:t>
                      </a: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en-US" altLang="zh-CN"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JDBC驱动的Java类的完全限定名</a:t>
                      </a: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43624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30">
                          <a:solidFill>
                            <a:srgbClr val="646464"/>
                          </a:solidFill>
                          <a:latin typeface="微软雅黑" panose="020B0503020204020204" pitchFamily="34" charset="-122"/>
                          <a:ea typeface="微软雅黑" panose="020B0503020204020204" pitchFamily="34" charset="-122"/>
                        </a:rPr>
                        <a:t>url</a:t>
                      </a: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数据库的URL地址</a:t>
                      </a: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43497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30">
                          <a:solidFill>
                            <a:srgbClr val="646464"/>
                          </a:solidFill>
                          <a:latin typeface="微软雅黑" panose="020B0503020204020204" pitchFamily="34" charset="-122"/>
                          <a:ea typeface="微软雅黑" panose="020B0503020204020204" pitchFamily="34" charset="-122"/>
                        </a:rPr>
                        <a:t>username</a:t>
                      </a: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zh-CN" altLang="zh-CN" sz="1600" b="0" spc="130">
                          <a:solidFill>
                            <a:srgbClr val="404040"/>
                          </a:solidFill>
                          <a:latin typeface="微软雅黑" panose="020B0503020204020204" pitchFamily="34" charset="-122"/>
                          <a:ea typeface="微软雅黑" panose="020B0503020204020204" pitchFamily="34" charset="-122"/>
                        </a:rPr>
                        <a:t>登录数据库的用户名</a:t>
                      </a: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43624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30">
                          <a:solidFill>
                            <a:srgbClr val="646464"/>
                          </a:solidFill>
                          <a:latin typeface="微软雅黑" panose="020B0503020204020204" pitchFamily="34" charset="-122"/>
                          <a:ea typeface="微软雅黑" panose="020B0503020204020204" pitchFamily="34" charset="-122"/>
                        </a:rPr>
                        <a:t>password</a:t>
                      </a:r>
                    </a:p>
                  </a:txBody>
                  <a:tcPr marL="317500" marR="3175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登录数据库的密码</a:t>
                      </a:r>
                    </a:p>
                  </a:txBody>
                  <a:tcPr marL="317500" marR="3175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58674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30">
                          <a:solidFill>
                            <a:srgbClr val="646464"/>
                          </a:solidFill>
                          <a:latin typeface="微软雅黑" panose="020B0503020204020204" pitchFamily="34" charset="-122"/>
                          <a:ea typeface="微软雅黑" panose="020B0503020204020204" pitchFamily="34" charset="-122"/>
                        </a:rPr>
                        <a:t>defaultTransactionIsolationLevel</a:t>
                      </a:r>
                    </a:p>
                  </a:txBody>
                  <a:tcPr marL="317500" marR="3175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默认的连接事务隔离级别</a:t>
                      </a:r>
                    </a:p>
                  </a:txBody>
                  <a:tcPr marL="317500" marR="3175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36473" cy="39878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POOLED</a:t>
            </a:r>
            <a:r>
              <a:rPr lang="zh-CN" altLang="en-US" sz="2000" dirty="0" err="1">
                <a:solidFill>
                  <a:srgbClr val="1369B2"/>
                </a:solidFill>
                <a:latin typeface="微软雅黑" panose="020B0503020204020204" pitchFamily="34" charset="-122"/>
                <a:ea typeface="微软雅黑" panose="020B0503020204020204" pitchFamily="34" charset="-122"/>
              </a:rPr>
              <a:t>数据源</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4173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a:solidFill>
                  <a:srgbClr val="1369B2"/>
                </a:solidFill>
                <a:latin typeface="微软雅黑" panose="020B0503020204020204" pitchFamily="34" charset="-122"/>
              </a:rPr>
              <a:t>POOLED</a:t>
            </a:r>
            <a:r>
              <a:rPr lang="zh-CN" altLang="zh-CN" dirty="0">
                <a:solidFill>
                  <a:srgbClr val="595959"/>
                </a:solidFill>
                <a:latin typeface="微软雅黑" panose="020B0503020204020204" pitchFamily="34" charset="-122"/>
              </a:rPr>
              <a:t>表示数据源为</a:t>
            </a:r>
            <a:r>
              <a:rPr lang="zh-CN" altLang="zh-CN" dirty="0">
                <a:solidFill>
                  <a:srgbClr val="1369B2"/>
                </a:solidFill>
                <a:latin typeface="微软雅黑" panose="020B0503020204020204" pitchFamily="34" charset="-122"/>
              </a:rPr>
              <a:t>连接池类型</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数据源利用“池”的概念将</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连接对象组织起来，节省了在创建新的连接对象时需要初始化和认证的时间。</a:t>
            </a:r>
            <a:r>
              <a:rPr lang="en-US" altLang="zh-CN" dirty="0">
                <a:solidFill>
                  <a:srgbClr val="595959"/>
                </a:solidFill>
                <a:latin typeface="微软雅黑" panose="020B0503020204020204" pitchFamily="34" charset="-122"/>
              </a:rPr>
              <a:t>POOLED</a:t>
            </a:r>
            <a:r>
              <a:rPr lang="zh-CN" altLang="zh-CN" dirty="0">
                <a:solidFill>
                  <a:srgbClr val="595959"/>
                </a:solidFill>
                <a:latin typeface="微软雅黑" panose="020B0503020204020204" pitchFamily="34" charset="-122"/>
              </a:rPr>
              <a:t>数据源使得并发</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应用可以快速的响应请求，是当前比较流行的数据源配置类型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823210"/>
            <a:ext cx="9865885" cy="1931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61806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04790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POOLED</a:t>
            </a:r>
            <a:r>
              <a:rPr lang="zh-CN" altLang="zh-CN" sz="2000" dirty="0">
                <a:solidFill>
                  <a:srgbClr val="1369B2"/>
                </a:solidFill>
                <a:latin typeface="微软雅黑" panose="020B0503020204020204" pitchFamily="34" charset="-122"/>
                <a:ea typeface="微软雅黑" panose="020B0503020204020204" pitchFamily="34" charset="-122"/>
              </a:rPr>
              <a:t>数据源可额外配置的属性</a:t>
            </a:r>
          </a:p>
        </p:txBody>
      </p:sp>
      <p:sp>
        <p:nvSpPr>
          <p:cNvPr id="11" name="Title 1"/>
          <p:cNvSpPr txBox="1"/>
          <p:nvPr/>
        </p:nvSpPr>
        <p:spPr>
          <a:xfrm>
            <a:off x="1143838" y="266933"/>
            <a:ext cx="47883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612457" y="2035719"/>
          <a:ext cx="10782300" cy="4461256"/>
        </p:xfrm>
        <a:graphic>
          <a:graphicData uri="http://schemas.openxmlformats.org/drawingml/2006/table">
            <a:tbl>
              <a:tblPr>
                <a:tableStyleId>{5C22544A-7EE6-4342-B048-85BDC9FD1C3A}</a:tableStyleId>
              </a:tblPr>
              <a:tblGrid>
                <a:gridCol w="4176395">
                  <a:extLst>
                    <a:ext uri="{9D8B030D-6E8A-4147-A177-3AD203B41FA5}">
                      <a16:colId xmlns:a16="http://schemas.microsoft.com/office/drawing/2014/main" val="20000"/>
                    </a:ext>
                  </a:extLst>
                </a:gridCol>
                <a:gridCol w="6605905">
                  <a:extLst>
                    <a:ext uri="{9D8B030D-6E8A-4147-A177-3AD203B41FA5}">
                      <a16:colId xmlns:a16="http://schemas.microsoft.com/office/drawing/2014/main" val="20001"/>
                    </a:ext>
                  </a:extLst>
                </a:gridCol>
              </a:tblGrid>
              <a:tr h="3683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rgbClr val="646464"/>
                          </a:solidFill>
                          <a:latin typeface="微软雅黑" panose="020B0503020204020204" pitchFamily="34" charset="-122"/>
                          <a:ea typeface="微软雅黑" panose="020B0503020204020204" pitchFamily="34" charset="-122"/>
                        </a:rPr>
                        <a:t>属性</a:t>
                      </a:r>
                    </a:p>
                  </a:txBody>
                  <a:tcPr marL="177800" marR="1778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rgbClr val="646464"/>
                          </a:solidFill>
                          <a:latin typeface="微软雅黑" panose="020B0503020204020204" pitchFamily="34" charset="-122"/>
                          <a:ea typeface="微软雅黑" panose="020B0503020204020204" pitchFamily="34" charset="-122"/>
                        </a:rPr>
                        <a:t>说明</a:t>
                      </a:r>
                    </a:p>
                  </a:txBody>
                  <a:tcPr marL="177800" marR="1778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367200">
                <a:tc>
                  <a:txBody>
                    <a:bodyPr/>
                    <a:lstStyle/>
                    <a:p>
                      <a:pPr indent="0" algn="ctr">
                        <a:lnSpc>
                          <a:spcPct val="120000"/>
                        </a:lnSpc>
                        <a:spcBef>
                          <a:spcPts val="0"/>
                        </a:spcBef>
                        <a:spcAft>
                          <a:spcPts val="0"/>
                        </a:spcAft>
                      </a:pPr>
                      <a:r>
                        <a:rPr lang="zh-CN" altLang="en-US" sz="1600" b="0" spc="120">
                          <a:solidFill>
                            <a:srgbClr val="646464"/>
                          </a:solidFill>
                          <a:latin typeface="微软雅黑" panose="020B0503020204020204" pitchFamily="34" charset="-122"/>
                          <a:ea typeface="微软雅黑" panose="020B0503020204020204" pitchFamily="34" charset="-122"/>
                        </a:rPr>
                        <a:t>poolMaximumActiveConnections</a:t>
                      </a: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在任意时间可以存在的活动连接数量，默认值：10。</a:t>
                      </a: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poolMaximumIdleConnections</a:t>
                      </a: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zh-CN" altLang="zh-CN" sz="1600" b="0" spc="120">
                          <a:solidFill>
                            <a:srgbClr val="404040"/>
                          </a:solidFill>
                          <a:latin typeface="微软雅黑" panose="020B0503020204020204" pitchFamily="34" charset="-122"/>
                          <a:ea typeface="微软雅黑" panose="020B0503020204020204" pitchFamily="34" charset="-122"/>
                        </a:rPr>
                        <a:t>任意时间可能存在的空闲连接数。</a:t>
                      </a: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poolMaximumCheckoutTime</a:t>
                      </a: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l" defTabSz="1219200" rtl="0" eaLnBrk="1" latinLnBrk="0" hangingPunct="1">
                        <a:lnSpc>
                          <a:spcPct val="120000"/>
                        </a:lnSpc>
                        <a:spcBef>
                          <a:spcPts val="0"/>
                        </a:spcBef>
                        <a:spcAft>
                          <a:spcPts val="0"/>
                        </a:spcAft>
                        <a:tabLst>
                          <a:tab pos="228600" algn="l"/>
                          <a:tab pos="266700" algn="l"/>
                        </a:tabLs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在被强制返回之前，池中连接被检出时间，默认值：20000 毫秒。</a:t>
                      </a: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poolTimeToWait</a:t>
                      </a: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如果获取连接花费的时间较长，它会给连接池打印状态日志并重新尝试获取一个连接，默认值：20000毫秒。</a:t>
                      </a: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poolPingQuery</a:t>
                      </a: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发送到数据库的侦测查询，用来检验连接是否处在正常工作秩序中。默认是“NO PING QUERY SET”。</a:t>
                      </a: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poolPingEnabled</a:t>
                      </a: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是否启用侦测查询，默认值：false。</a:t>
                      </a: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6"/>
                  </a:ext>
                </a:extLst>
              </a:tr>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rgbClr val="646464"/>
                          </a:solidFill>
                          <a:latin typeface="微软雅黑" panose="020B0503020204020204" pitchFamily="34" charset="-122"/>
                          <a:ea typeface="微软雅黑" panose="020B0503020204020204" pitchFamily="34" charset="-122"/>
                        </a:rPr>
                        <a:t>poolPingConnectionsNotUsedFor</a:t>
                      </a:r>
                    </a:p>
                  </a:txBody>
                  <a:tcPr marL="177800" marR="1778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配置poolPingQuery的使用频度。</a:t>
                      </a:r>
                    </a:p>
                  </a:txBody>
                  <a:tcPr marL="177800" marR="1778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36473" cy="39878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sym typeface="+mn-ea"/>
              </a:rPr>
              <a:t>JNDI</a:t>
            </a:r>
            <a:r>
              <a:rPr lang="zh-CN" altLang="zh-CN" sz="2000" dirty="0">
                <a:solidFill>
                  <a:srgbClr val="1369B2"/>
                </a:solidFill>
                <a:latin typeface="微软雅黑" panose="020B0503020204020204" pitchFamily="34" charset="-122"/>
                <a:ea typeface="微软雅黑" panose="020B0503020204020204" pitchFamily="34" charset="-122"/>
                <a:sym typeface="+mn-ea"/>
              </a:rPr>
              <a:t>数据源</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4568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6.2.5  &lt;environments&gt;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892810" y="1849120"/>
            <a:ext cx="9843135" cy="14173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dirty="0">
                <a:solidFill>
                  <a:srgbClr val="1369B2"/>
                </a:solidFill>
                <a:latin typeface="微软雅黑" panose="020B0503020204020204" pitchFamily="34" charset="-122"/>
                <a:sym typeface="+mn-ea"/>
              </a:rPr>
              <a:t>JNDI</a:t>
            </a:r>
            <a:r>
              <a:rPr dirty="0">
                <a:solidFill>
                  <a:srgbClr val="595959"/>
                </a:solidFill>
                <a:latin typeface="微软雅黑" panose="020B0503020204020204" pitchFamily="34" charset="-122"/>
                <a:sym typeface="+mn-ea"/>
              </a:rPr>
              <a:t> 表示数据源可以在 EJB 或应用服务器等容器中使用。JNDI数据源需要配置的属性</a:t>
            </a:r>
            <a:r>
              <a:rPr lang="zh-CN" dirty="0">
                <a:solidFill>
                  <a:srgbClr val="595959"/>
                </a:solidFill>
                <a:latin typeface="微软雅黑" panose="020B0503020204020204" pitchFamily="34" charset="-122"/>
                <a:sym typeface="+mn-ea"/>
              </a:rPr>
              <a:t>如下所示。</a:t>
            </a:r>
            <a:r>
              <a:rPr dirty="0">
                <a:solidFill>
                  <a:srgbClr val="595959"/>
                </a:solidFill>
                <a:latin typeface="微软雅黑" panose="020B0503020204020204" pitchFamily="34" charset="-122"/>
                <a:sym typeface="+mn-ea"/>
              </a:rPr>
              <a:t> </a:t>
            </a:r>
            <a:endParaRPr dirty="0">
              <a:solidFill>
                <a:srgbClr val="595959"/>
              </a:solidFill>
              <a:latin typeface="微软雅黑" panose="020B0503020204020204" pitchFamily="34" charset="-122"/>
              <a:ea typeface="微软雅黑" panose="020B0503020204020204" pitchFamily="34" charset="-122"/>
            </a:endParaRPr>
          </a:p>
          <a:p>
            <a:pPr>
              <a:lnSpc>
                <a:spcPct val="150000"/>
              </a:lnSpc>
            </a:pPr>
            <a:endParaRPr dirty="0">
              <a:solidFill>
                <a:srgbClr val="595959"/>
              </a:solidFill>
              <a:latin typeface="微软雅黑" panose="020B0503020204020204" pitchFamily="34" charset="-122"/>
            </a:endParaRPr>
          </a:p>
          <a:p>
            <a:pPr>
              <a:lnSpc>
                <a:spcPct val="150000"/>
              </a:lnSpc>
            </a:pPr>
            <a:endParaRPr dirty="0">
              <a:solidFill>
                <a:srgbClr val="595959"/>
              </a:solidFill>
              <a:latin typeface="微软雅黑" panose="020B0503020204020204" pitchFamily="34" charset="-122"/>
            </a:endParaRPr>
          </a:p>
        </p:txBody>
      </p:sp>
      <p:graphicFrame>
        <p:nvGraphicFramePr>
          <p:cNvPr id="13" name="表格 12"/>
          <p:cNvGraphicFramePr>
            <a:graphicFrameLocks noGrp="1"/>
          </p:cNvGraphicFramePr>
          <p:nvPr>
            <p:custDataLst>
              <p:tags r:id="rId3"/>
            </p:custDataLst>
          </p:nvPr>
        </p:nvGraphicFramePr>
        <p:xfrm>
          <a:off x="1088390" y="2862580"/>
          <a:ext cx="9635490" cy="2928620"/>
        </p:xfrm>
        <a:graphic>
          <a:graphicData uri="http://schemas.openxmlformats.org/drawingml/2006/table">
            <a:tbl>
              <a:tblPr>
                <a:tableStyleId>{5C22544A-7EE6-4342-B048-85BDC9FD1C3A}</a:tableStyleId>
              </a:tblPr>
              <a:tblGrid>
                <a:gridCol w="2343785">
                  <a:extLst>
                    <a:ext uri="{9D8B030D-6E8A-4147-A177-3AD203B41FA5}">
                      <a16:colId xmlns:a16="http://schemas.microsoft.com/office/drawing/2014/main" val="20000"/>
                    </a:ext>
                  </a:extLst>
                </a:gridCol>
                <a:gridCol w="7291705">
                  <a:extLst>
                    <a:ext uri="{9D8B030D-6E8A-4147-A177-3AD203B41FA5}">
                      <a16:colId xmlns:a16="http://schemas.microsoft.com/office/drawing/2014/main" val="20001"/>
                    </a:ext>
                  </a:extLst>
                </a:gridCol>
              </a:tblGrid>
              <a:tr h="58547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属性</a:t>
                      </a:r>
                    </a:p>
                  </a:txBody>
                  <a:tcPr marL="317500" marR="317500" marT="144145" marB="14414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说明</a:t>
                      </a:r>
                    </a:p>
                  </a:txBody>
                  <a:tcPr marL="317500" marR="317500" marT="144145" marB="14414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1023620">
                <a:tc>
                  <a:txBody>
                    <a:bodyPr/>
                    <a:lstStyle/>
                    <a:p>
                      <a:pPr indent="0" algn="ctr">
                        <a:lnSpc>
                          <a:spcPct val="120000"/>
                        </a:lnSpc>
                        <a:spcBef>
                          <a:spcPts val="0"/>
                        </a:spcBef>
                        <a:spcAft>
                          <a:spcPts val="0"/>
                        </a:spcAft>
                      </a:pPr>
                      <a:r>
                        <a:rPr lang="en-US" sz="1600" b="0" spc="130">
                          <a:solidFill>
                            <a:srgbClr val="646464"/>
                          </a:solidFill>
                          <a:latin typeface="微软雅黑" panose="020B0503020204020204" pitchFamily="34" charset="-122"/>
                          <a:ea typeface="微软雅黑" panose="020B0503020204020204" pitchFamily="34" charset="-122"/>
                        </a:rPr>
                        <a:t>initial_context</a:t>
                      </a:r>
                    </a:p>
                  </a:txBody>
                  <a:tcPr marL="317500" marR="317500" marT="215900" marB="21590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该属性主要用于在InitialContext中寻找上下文。该属性为可选属性，在忽略时，data_source属性会直接从InitialContext中寻找。</a:t>
                      </a:r>
                    </a:p>
                  </a:txBody>
                  <a:tcPr marL="317500" marR="317500" marT="215900" marB="21590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1319530">
                <a:tc>
                  <a:txBody>
                    <a:bodyPr/>
                    <a:lstStyle/>
                    <a:p>
                      <a:pPr indent="0" algn="ctr">
                        <a:lnSpc>
                          <a:spcPct val="120000"/>
                        </a:lnSpc>
                        <a:spcBef>
                          <a:spcPts val="0"/>
                        </a:spcBef>
                        <a:spcAft>
                          <a:spcPts val="0"/>
                        </a:spcAft>
                      </a:pPr>
                      <a:r>
                        <a:rPr lang="en-US" sz="1600" b="0" spc="130">
                          <a:solidFill>
                            <a:srgbClr val="646464"/>
                          </a:solidFill>
                          <a:latin typeface="微软雅黑" panose="020B0503020204020204" pitchFamily="34" charset="-122"/>
                          <a:ea typeface="微软雅黑" panose="020B0503020204020204" pitchFamily="34" charset="-122"/>
                        </a:rPr>
                        <a:t>data_source</a:t>
                      </a:r>
                    </a:p>
                  </a:txBody>
                  <a:tcPr marL="317500" marR="317500" marT="215900" marB="21590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该属性表示引用数据源对象位置的上下文路径。如果提供了initial_context配置，那么程序会在其返回的上下文中进行查找；如果没有提供，则直接在InitialContext中查找。</a:t>
                      </a:r>
                    </a:p>
                  </a:txBody>
                  <a:tcPr marL="317500" marR="317500" marT="215900" marB="21590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91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27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配置文件的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mappers</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mappers</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元素引入 MyBatis 映射文件</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1879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65651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&lt;mappers&gt;</a:t>
            </a:r>
            <a:r>
              <a:rPr lang="zh-CN" altLang="en-US" sz="2000" dirty="0">
                <a:solidFill>
                  <a:srgbClr val="1369B2"/>
                </a:solidFill>
                <a:latin typeface="微软雅黑" panose="020B0503020204020204" pitchFamily="34" charset="-122"/>
                <a:ea typeface="微软雅黑" panose="020B0503020204020204" pitchFamily="34" charset="-122"/>
              </a:rPr>
              <a:t>元素作用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82289"/>
            <a:ext cx="9390960" cy="14173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的核心配置文件中，</a:t>
            </a:r>
            <a:r>
              <a:rPr lang="en-US" altLang="zh-CN" dirty="0">
                <a:solidFill>
                  <a:srgbClr val="1369B2"/>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元素用于</a:t>
            </a:r>
            <a:r>
              <a:rPr lang="zh-CN" altLang="zh-CN" dirty="0">
                <a:solidFill>
                  <a:srgbClr val="1369B2"/>
                </a:solidFill>
                <a:latin typeface="微软雅黑" panose="020B0503020204020204" pitchFamily="34" charset="-122"/>
              </a:rPr>
              <a:t>引入</a:t>
            </a:r>
            <a:r>
              <a:rPr lang="en-US" altLang="zh-CN" dirty="0" err="1">
                <a:solidFill>
                  <a:srgbClr val="595959"/>
                </a:solidFill>
                <a:latin typeface="微软雅黑" panose="020B0503020204020204" pitchFamily="34" charset="-122"/>
              </a:rPr>
              <a:t>MyBatis</a:t>
            </a:r>
            <a:r>
              <a:rPr lang="zh-CN" altLang="zh-CN" dirty="0">
                <a:solidFill>
                  <a:srgbClr val="1369B2"/>
                </a:solidFill>
                <a:latin typeface="微软雅黑" panose="020B0503020204020204" pitchFamily="34" charset="-122"/>
              </a:rPr>
              <a:t>映射文件</a:t>
            </a:r>
            <a:r>
              <a:rPr lang="zh-CN" altLang="zh-CN" dirty="0">
                <a:solidFill>
                  <a:srgbClr val="595959"/>
                </a:solidFill>
                <a:latin typeface="微软雅黑" panose="020B0503020204020204" pitchFamily="34" charset="-122"/>
              </a:rPr>
              <a:t>。映射文件包含了</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对象和数据表之间的映射信息，</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通过核心配置文件中的</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元素找到映射文件并解析其中的映射信息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元素引入映射文件的方法有</a:t>
            </a:r>
            <a:r>
              <a:rPr lang="en-US" altLang="zh-CN" dirty="0">
                <a:solidFill>
                  <a:srgbClr val="1369B2"/>
                </a:solidFill>
                <a:latin typeface="微软雅黑" panose="020B0503020204020204" pitchFamily="34" charset="-122"/>
              </a:rPr>
              <a:t>4</a:t>
            </a:r>
            <a:r>
              <a:rPr lang="zh-CN" altLang="zh-CN" dirty="0">
                <a:solidFill>
                  <a:srgbClr val="1369B2"/>
                </a:solidFill>
                <a:latin typeface="微软雅黑" panose="020B0503020204020204" pitchFamily="34" charset="-122"/>
              </a:rPr>
              <a:t>种</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1931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7650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9931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zh-CN" sz="2000" dirty="0">
                <a:solidFill>
                  <a:srgbClr val="1369B2"/>
                </a:solidFill>
                <a:latin typeface="微软雅黑" panose="020B0503020204020204" pitchFamily="34" charset="-122"/>
                <a:ea typeface="微软雅黑" panose="020B0503020204020204" pitchFamily="34" charset="-122"/>
              </a:rPr>
              <a:t>使用类路径引入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使用类路径引入映射文件的示例代码如下所示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589019"/>
            <a:ext cx="8387684" cy="1396645"/>
          </a:xfrm>
          <a:prstGeom prst="rect">
            <a:avLst/>
          </a:prstGeom>
        </p:spPr>
      </p:pic>
      <p:sp>
        <p:nvSpPr>
          <p:cNvPr id="2" name="文本框 1"/>
          <p:cNvSpPr txBox="1"/>
          <p:nvPr/>
        </p:nvSpPr>
        <p:spPr>
          <a:xfrm>
            <a:off x="2411730" y="3566160"/>
            <a:ext cx="765429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&lt;mapper resource="com/</a:t>
            </a:r>
            <a:r>
              <a:rPr lang="en-US" altLang="zh-CN" dirty="0" err="1">
                <a:solidFill>
                  <a:srgbClr val="595959"/>
                </a:solidFill>
                <a:latin typeface="微软雅黑" panose="020B0503020204020204" pitchFamily="34" charset="-122"/>
                <a:ea typeface="微软雅黑" panose="020B0503020204020204" pitchFamily="34" charset="-122"/>
              </a:rPr>
              <a:t>itheima</a:t>
            </a:r>
            <a:r>
              <a:rPr lang="en-US" altLang="zh-CN" dirty="0">
                <a:solidFill>
                  <a:srgbClr val="595959"/>
                </a:solidFill>
                <a:latin typeface="微软雅黑" panose="020B0503020204020204" pitchFamily="34" charset="-122"/>
                <a:ea typeface="微软雅黑" panose="020B0503020204020204" pitchFamily="34" charset="-122"/>
              </a:rPr>
              <a:t>/mapper/</a:t>
            </a:r>
            <a:r>
              <a:rPr lang="en-US" altLang="zh-CN" dirty="0" err="1">
                <a:solidFill>
                  <a:srgbClr val="595959"/>
                </a:solidFill>
                <a:latin typeface="微软雅黑" panose="020B0503020204020204" pitchFamily="34" charset="-122"/>
                <a:ea typeface="微软雅黑" panose="020B0503020204020204" pitchFamily="34" charset="-122"/>
              </a:rPr>
              <a:t>UserMapper.xml</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508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451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zh-CN" sz="2000" dirty="0">
                <a:solidFill>
                  <a:srgbClr val="1369B2"/>
                </a:solidFill>
                <a:latin typeface="微软雅黑" panose="020B0503020204020204" pitchFamily="34" charset="-122"/>
                <a:ea typeface="微软雅黑" panose="020B0503020204020204" pitchFamily="34" charset="-122"/>
              </a:rPr>
              <a:t>使用本地文件路径引入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本地文件</a:t>
            </a:r>
            <a:r>
              <a:rPr lang="zh-CN" altLang="zh-CN" dirty="0">
                <a:solidFill>
                  <a:srgbClr val="595959"/>
                </a:solidFill>
                <a:latin typeface="微软雅黑" panose="020B0503020204020204" pitchFamily="34" charset="-122"/>
              </a:rPr>
              <a:t>路径引入映射文件的示例代码如下所示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589019"/>
            <a:ext cx="8387684" cy="1396645"/>
          </a:xfrm>
          <a:prstGeom prst="rect">
            <a:avLst/>
          </a:prstGeom>
        </p:spPr>
      </p:pic>
      <p:sp>
        <p:nvSpPr>
          <p:cNvPr id="2" name="文本框 1"/>
          <p:cNvSpPr txBox="1"/>
          <p:nvPr/>
        </p:nvSpPr>
        <p:spPr>
          <a:xfrm>
            <a:off x="2411730" y="3566160"/>
            <a:ext cx="797814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&lt;mapper </a:t>
            </a:r>
            <a:r>
              <a:rPr lang="en-US" altLang="zh-CN" dirty="0" err="1">
                <a:solidFill>
                  <a:srgbClr val="595959"/>
                </a:solidFill>
                <a:latin typeface="微软雅黑" panose="020B0503020204020204" pitchFamily="34" charset="-122"/>
                <a:ea typeface="微软雅黑" panose="020B0503020204020204" pitchFamily="34" charset="-122"/>
              </a:rPr>
              <a:t>url</a:t>
            </a:r>
            <a:r>
              <a:rPr lang="en-US" altLang="zh-CN" dirty="0">
                <a:solidFill>
                  <a:srgbClr val="595959"/>
                </a:solidFill>
                <a:latin typeface="微软雅黑" panose="020B0503020204020204" pitchFamily="34" charset="-122"/>
                <a:ea typeface="微软雅黑" panose="020B0503020204020204" pitchFamily="34" charset="-122"/>
              </a:rPr>
              <a:t>="file:///D:/com/</a:t>
            </a:r>
            <a:r>
              <a:rPr lang="en-US" altLang="zh-CN" dirty="0" err="1">
                <a:solidFill>
                  <a:srgbClr val="595959"/>
                </a:solidFill>
                <a:latin typeface="微软雅黑" panose="020B0503020204020204" pitchFamily="34" charset="-122"/>
                <a:ea typeface="微软雅黑" panose="020B0503020204020204" pitchFamily="34" charset="-122"/>
              </a:rPr>
              <a:t>itheima</a:t>
            </a:r>
            <a:r>
              <a:rPr lang="en-US" altLang="zh-CN" dirty="0">
                <a:solidFill>
                  <a:srgbClr val="595959"/>
                </a:solidFill>
                <a:latin typeface="微软雅黑" panose="020B0503020204020204" pitchFamily="34" charset="-122"/>
                <a:ea typeface="微软雅黑" panose="020B0503020204020204" pitchFamily="34" charset="-122"/>
              </a:rPr>
              <a:t>/mapper/</a:t>
            </a:r>
            <a:r>
              <a:rPr lang="en-US" altLang="zh-CN" dirty="0" err="1">
                <a:solidFill>
                  <a:srgbClr val="595959"/>
                </a:solidFill>
                <a:latin typeface="微软雅黑" panose="020B0503020204020204" pitchFamily="34" charset="-122"/>
                <a:ea typeface="微软雅黑" panose="020B0503020204020204" pitchFamily="34" charset="-122"/>
              </a:rPr>
              <a:t>UserMapper.xml</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7645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a:t>
            </a:r>
            <a:r>
              <a:rPr lang="zh-CN" altLang="zh-CN" sz="2000" dirty="0">
                <a:solidFill>
                  <a:srgbClr val="1369B2"/>
                </a:solidFill>
                <a:latin typeface="微软雅黑" panose="020B0503020204020204" pitchFamily="34" charset="-122"/>
                <a:ea typeface="微软雅黑" panose="020B0503020204020204" pitchFamily="34" charset="-122"/>
              </a:rPr>
              <a:t>使用</a:t>
            </a:r>
            <a:r>
              <a:rPr lang="zh-CN" altLang="en-US" sz="2000" dirty="0">
                <a:solidFill>
                  <a:srgbClr val="1369B2"/>
                </a:solidFill>
                <a:latin typeface="微软雅黑" panose="020B0503020204020204" pitchFamily="34" charset="-122"/>
                <a:ea typeface="微软雅黑" panose="020B0503020204020204" pitchFamily="34" charset="-122"/>
              </a:rPr>
              <a:t>接口类</a:t>
            </a:r>
            <a:r>
              <a:rPr lang="zh-CN" altLang="zh-CN" sz="2000" dirty="0">
                <a:solidFill>
                  <a:srgbClr val="1369B2"/>
                </a:solidFill>
                <a:latin typeface="微软雅黑" panose="020B0503020204020204" pitchFamily="34" charset="-122"/>
                <a:ea typeface="微软雅黑" panose="020B0503020204020204" pitchFamily="34" charset="-122"/>
              </a:rPr>
              <a:t>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接口类</a:t>
            </a:r>
            <a:r>
              <a:rPr lang="zh-CN" altLang="zh-CN" dirty="0">
                <a:solidFill>
                  <a:srgbClr val="595959"/>
                </a:solidFill>
                <a:latin typeface="微软雅黑" panose="020B0503020204020204" pitchFamily="34" charset="-122"/>
              </a:rPr>
              <a:t>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589019"/>
            <a:ext cx="8387684" cy="1396645"/>
          </a:xfrm>
          <a:prstGeom prst="rect">
            <a:avLst/>
          </a:prstGeom>
        </p:spPr>
      </p:pic>
      <p:sp>
        <p:nvSpPr>
          <p:cNvPr id="2" name="文本框 1"/>
          <p:cNvSpPr txBox="1"/>
          <p:nvPr/>
        </p:nvSpPr>
        <p:spPr>
          <a:xfrm>
            <a:off x="2411730" y="3566160"/>
            <a:ext cx="797814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&lt;mapper class="</a:t>
            </a:r>
            <a:r>
              <a:rPr lang="en-US" altLang="zh-CN" dirty="0" err="1">
                <a:solidFill>
                  <a:srgbClr val="595959"/>
                </a:solidFill>
                <a:latin typeface="微软雅黑" panose="020B0503020204020204" pitchFamily="34" charset="-122"/>
                <a:ea typeface="微软雅黑" panose="020B0503020204020204" pitchFamily="34" charset="-122"/>
              </a:rPr>
              <a:t>com.itheima.mapper.UserMapper</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965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17645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a:t>
            </a:r>
            <a:r>
              <a:rPr lang="zh-CN" altLang="zh-CN" sz="2000" dirty="0">
                <a:solidFill>
                  <a:srgbClr val="1369B2"/>
                </a:solidFill>
                <a:latin typeface="微软雅黑" panose="020B0503020204020204" pitchFamily="34" charset="-122"/>
                <a:ea typeface="微软雅黑" panose="020B0503020204020204" pitchFamily="34" charset="-122"/>
              </a:rPr>
              <a:t>使用</a:t>
            </a:r>
            <a:r>
              <a:rPr lang="zh-CN" altLang="en-US" sz="2000" dirty="0">
                <a:solidFill>
                  <a:srgbClr val="1369B2"/>
                </a:solidFill>
                <a:latin typeface="微软雅黑" panose="020B0503020204020204" pitchFamily="34" charset="-122"/>
                <a:ea typeface="微软雅黑" panose="020B0503020204020204" pitchFamily="34" charset="-122"/>
              </a:rPr>
              <a:t>包名</a:t>
            </a:r>
            <a:r>
              <a:rPr lang="zh-CN" altLang="zh-CN" sz="2000" dirty="0">
                <a:solidFill>
                  <a:srgbClr val="1369B2"/>
                </a:solidFill>
                <a:latin typeface="微软雅黑" panose="020B0503020204020204" pitchFamily="34" charset="-122"/>
                <a:ea typeface="微软雅黑" panose="020B0503020204020204" pitchFamily="34" charset="-122"/>
              </a:rPr>
              <a:t>引入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6.2.6  &lt;mappers&gt;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5591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zh-CN" altLang="en-US" dirty="0">
                <a:solidFill>
                  <a:srgbClr val="595959"/>
                </a:solidFill>
                <a:latin typeface="微软雅黑" panose="020B0503020204020204" pitchFamily="34" charset="-122"/>
              </a:rPr>
              <a:t>包名</a:t>
            </a:r>
            <a:r>
              <a:rPr lang="zh-CN" altLang="zh-CN" dirty="0">
                <a:solidFill>
                  <a:srgbClr val="595959"/>
                </a:solidFill>
                <a:latin typeface="微软雅黑" panose="020B0503020204020204" pitchFamily="34" charset="-122"/>
              </a:rPr>
              <a:t>引入映射文件的示例代码如下所示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060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0874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589019"/>
            <a:ext cx="8387684" cy="1396645"/>
          </a:xfrm>
          <a:prstGeom prst="rect">
            <a:avLst/>
          </a:prstGeom>
        </p:spPr>
      </p:pic>
      <p:sp>
        <p:nvSpPr>
          <p:cNvPr id="2" name="文本框 1"/>
          <p:cNvSpPr txBox="1"/>
          <p:nvPr/>
        </p:nvSpPr>
        <p:spPr>
          <a:xfrm>
            <a:off x="2411730" y="3566160"/>
            <a:ext cx="7978140" cy="1289905"/>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&lt;package name="</a:t>
            </a:r>
            <a:r>
              <a:rPr lang="en-US" altLang="zh-CN" dirty="0" err="1">
                <a:solidFill>
                  <a:srgbClr val="595959"/>
                </a:solidFill>
                <a:latin typeface="微软雅黑" panose="020B0503020204020204" pitchFamily="34" charset="-122"/>
                <a:ea typeface="微软雅黑" panose="020B0503020204020204" pitchFamily="34" charset="-122"/>
              </a:rPr>
              <a:t>com.itheima.mapper</a:t>
            </a:r>
            <a:r>
              <a:rPr lang="en-US" altLang="zh-CN" dirty="0">
                <a:solidFill>
                  <a:srgbClr val="595959"/>
                </a:solidFill>
                <a:latin typeface="微软雅黑" panose="020B0503020204020204" pitchFamily="34" charset="-122"/>
                <a:ea typeface="微软雅黑" panose="020B0503020204020204" pitchFamily="34" charset="-122"/>
              </a:rPr>
              <a:t>"/&gt;</a:t>
            </a:r>
            <a:endParaRPr lang="zh-CN" altLang="zh-CN"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&lt;/mappers&gt;</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2455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432268"/>
            <a:ext cx="5245531"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框架的核心对象</a:t>
            </a:r>
            <a:r>
              <a:rPr lang="en-US" altLang="zh-CN" dirty="0" err="1">
                <a:solidFill>
                  <a:srgbClr val="1369B2"/>
                </a:solidFill>
                <a:latin typeface="微软雅黑" panose="020B0503020204020204" pitchFamily="34" charset="-122"/>
                <a:ea typeface="微软雅黑" panose="020B0503020204020204" pitchFamily="34" charset="-122"/>
              </a:rPr>
              <a:t>SqlSessionFactoryBuilder</a:t>
            </a:r>
            <a:r>
              <a:rPr lang="zh-CN" altLang="en-US" dirty="0">
                <a:solidFill>
                  <a:srgbClr val="595959"/>
                </a:solidFill>
                <a:latin typeface="微软雅黑" panose="020B0503020204020204" pitchFamily="34" charset="-122"/>
                <a:ea typeface="微软雅黑" panose="020B0503020204020204" pitchFamily="34" charset="-122"/>
              </a:rPr>
              <a:t>，能够说出它的作用和特点</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映射文件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485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413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映射文件</a:t>
            </a:r>
            <a:r>
              <a:rPr lang="zh-CN" altLang="en-US" dirty="0">
                <a:solidFill>
                  <a:srgbClr val="595959"/>
                </a:solidFill>
                <a:latin typeface="微软雅黑" panose="020B0503020204020204" pitchFamily="34" charset="-122"/>
                <a:ea typeface="微软雅黑" panose="020B0503020204020204" pitchFamily="34" charset="-122"/>
              </a:rPr>
              <a:t>中的</a:t>
            </a:r>
            <a:r>
              <a:rPr lang="zh-CN" altLang="en-US" dirty="0">
                <a:solidFill>
                  <a:srgbClr val="1369B2"/>
                </a:solidFill>
                <a:latin typeface="微软雅黑" panose="020B0503020204020204" pitchFamily="34" charset="-122"/>
                <a:ea typeface="微软雅黑" panose="020B0503020204020204" pitchFamily="34" charset="-122"/>
              </a:rPr>
              <a:t>常用元素</a:t>
            </a:r>
            <a:r>
              <a:rPr lang="zh-CN" altLang="en-US" dirty="0">
                <a:solidFill>
                  <a:srgbClr val="595959"/>
                </a:solidFill>
                <a:latin typeface="微软雅黑" panose="020B0503020204020204" pitchFamily="34" charset="-122"/>
                <a:ea typeface="微软雅黑" panose="020B0503020204020204" pitchFamily="34" charset="-122"/>
              </a:rPr>
              <a:t>，能够使用MyBatis 映射文件中的常用元素编写语句</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411382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72089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映射文件中的常用元素</a:t>
            </a:r>
          </a:p>
        </p:txBody>
      </p:sp>
      <p:sp>
        <p:nvSpPr>
          <p:cNvPr id="11" name="Title 1"/>
          <p:cNvSpPr txBox="1"/>
          <p:nvPr/>
        </p:nvSpPr>
        <p:spPr>
          <a:xfrm>
            <a:off x="1143838" y="266933"/>
            <a:ext cx="56341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1172845" y="1934845"/>
          <a:ext cx="9050020" cy="4071205"/>
        </p:xfrm>
        <a:graphic>
          <a:graphicData uri="http://schemas.openxmlformats.org/drawingml/2006/table">
            <a:tbl>
              <a:tblPr>
                <a:tableStyleId>{5C22544A-7EE6-4342-B048-85BDC9FD1C3A}</a:tableStyleId>
              </a:tblPr>
              <a:tblGrid>
                <a:gridCol w="2065655">
                  <a:extLst>
                    <a:ext uri="{9D8B030D-6E8A-4147-A177-3AD203B41FA5}">
                      <a16:colId xmlns:a16="http://schemas.microsoft.com/office/drawing/2014/main" val="20000"/>
                    </a:ext>
                  </a:extLst>
                </a:gridCol>
                <a:gridCol w="6984365">
                  <a:extLst>
                    <a:ext uri="{9D8B030D-6E8A-4147-A177-3AD203B41FA5}">
                      <a16:colId xmlns:a16="http://schemas.microsoft.com/office/drawing/2014/main" val="20001"/>
                    </a:ext>
                  </a:extLst>
                </a:gridCol>
              </a:tblGrid>
              <a:tr h="5076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属性</a:t>
                      </a:r>
                    </a:p>
                  </a:txBody>
                  <a:tcPr marL="177800" marR="177800" marT="0" marB="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说明</a:t>
                      </a:r>
                    </a:p>
                  </a:txBody>
                  <a:tcPr marL="177800" marR="177800" marT="0" marB="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mapper</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映射文件的根元素，该元素只有一个namespace属性（命名空间）。</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cache</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rPr>
                        <a:t>配置给定命名空间的缓存。</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395605">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cache-ref</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rPr>
                        <a:t>从其他命名空间引用缓存配置。</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resultMap</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描述数据库结果集和对象的对应关系。</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sql</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可以重用的SQL块，也可以被其他语句使用。</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insert</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用于映射插入语句。</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6"/>
                  </a:ext>
                </a:extLst>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delete</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用于映射删除语句。</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7"/>
                  </a:ext>
                </a:extLst>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update</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用于映射更新语句。</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8"/>
                  </a:ext>
                </a:extLst>
              </a:tr>
              <a:tr h="396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select</a:t>
                      </a:r>
                    </a:p>
                  </a:txBody>
                  <a:tcPr marL="177800" marR="177800" marT="0" marB="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rPr>
                        <a:t>用于映射查询语句。</a:t>
                      </a:r>
                    </a:p>
                  </a:txBody>
                  <a:tcPr marL="177800" marR="177800" marT="0" marB="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203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4765330"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&lt;mapper&gt;</a:t>
            </a:r>
            <a:r>
              <a:rPr lang="zh-CN" altLang="en-US" sz="2000" dirty="0">
                <a:solidFill>
                  <a:srgbClr val="1369B2"/>
                </a:solidFill>
                <a:latin typeface="微软雅黑" panose="020B0503020204020204" pitchFamily="34" charset="-122"/>
                <a:ea typeface="微软雅黑" panose="020B0503020204020204" pitchFamily="34" charset="-122"/>
              </a:rPr>
              <a:t>元素中</a:t>
            </a:r>
            <a:r>
              <a:rPr lang="en-US" altLang="zh-CN" sz="2000" dirty="0">
                <a:solidFill>
                  <a:srgbClr val="1369B2"/>
                </a:solidFill>
                <a:latin typeface="微软雅黑" panose="020B0503020204020204" pitchFamily="34" charset="-122"/>
                <a:ea typeface="微软雅黑" panose="020B0503020204020204" pitchFamily="34" charset="-122"/>
              </a:rPr>
              <a:t>namespace</a:t>
            </a:r>
            <a:r>
              <a:rPr lang="zh-CN" altLang="en-US" sz="2000" dirty="0">
                <a:solidFill>
                  <a:srgbClr val="1369B2"/>
                </a:solidFill>
                <a:latin typeface="微软雅黑" panose="020B0503020204020204" pitchFamily="34" charset="-122"/>
                <a:ea typeface="微软雅黑" panose="020B0503020204020204" pitchFamily="34" charset="-122"/>
              </a:rPr>
              <a:t>属性作用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5541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063239"/>
            <a:ext cx="9390960" cy="216027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namespace</a:t>
            </a:r>
            <a:r>
              <a:rPr lang="zh-CN" altLang="en-US" dirty="0">
                <a:solidFill>
                  <a:srgbClr val="1369B2"/>
                </a:solidFill>
                <a:latin typeface="微软雅黑" panose="020B0503020204020204" pitchFamily="34" charset="-122"/>
              </a:rPr>
              <a:t>属性</a:t>
            </a:r>
            <a:r>
              <a:rPr lang="zh-CN" altLang="en-US" dirty="0">
                <a:solidFill>
                  <a:srgbClr val="595959"/>
                </a:solidFill>
                <a:latin typeface="微软雅黑" panose="020B0503020204020204" pitchFamily="34" charset="-122"/>
              </a:rPr>
              <a:t>有两个作用：</a:t>
            </a:r>
            <a:endParaRPr lang="en-US"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用于区分不同的</a:t>
            </a:r>
            <a:r>
              <a:rPr lang="en-US" altLang="zh-CN" dirty="0">
                <a:solidFill>
                  <a:srgbClr val="595959"/>
                </a:solidFill>
                <a:latin typeface="微软雅黑" panose="020B0503020204020204" pitchFamily="34" charset="-122"/>
              </a:rPr>
              <a:t>mapper</a:t>
            </a:r>
            <a:r>
              <a:rPr lang="zh-CN" altLang="zh-CN" dirty="0">
                <a:solidFill>
                  <a:srgbClr val="595959"/>
                </a:solidFill>
                <a:latin typeface="微软雅黑" panose="020B0503020204020204" pitchFamily="34" charset="-122"/>
              </a:rPr>
              <a:t>，全局唯一。</a:t>
            </a:r>
            <a:endParaRPr lang="en-US" altLang="zh-CN" dirty="0">
              <a:solidFill>
                <a:srgbClr val="595959"/>
              </a:solidFill>
              <a:latin typeface="微软雅黑" panose="020B0503020204020204" pitchFamily="34" charset="-122"/>
            </a:endParaRPr>
          </a:p>
          <a:p>
            <a:pPr marL="285750" indent="-285750">
              <a:lnSpc>
                <a:spcPct val="150000"/>
              </a:lnSpc>
              <a:buFont typeface="Wingdings" panose="05000000000000000000" charset="0"/>
              <a:buChar char="l"/>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绑定</a:t>
            </a:r>
            <a:r>
              <a:rPr lang="en-US" altLang="zh-CN" dirty="0">
                <a:solidFill>
                  <a:srgbClr val="595959"/>
                </a:solidFill>
                <a:latin typeface="微软雅黑" panose="020B0503020204020204" pitchFamily="34" charset="-122"/>
              </a:rPr>
              <a:t>DAO</a:t>
            </a:r>
            <a:r>
              <a:rPr lang="zh-CN" altLang="zh-CN" dirty="0">
                <a:solidFill>
                  <a:srgbClr val="595959"/>
                </a:solidFill>
                <a:latin typeface="微软雅黑" panose="020B0503020204020204" pitchFamily="34" charset="-122"/>
              </a:rPr>
              <a:t>接口，即面向接口编程。当</a:t>
            </a:r>
            <a:r>
              <a:rPr lang="en-US" altLang="zh-CN" dirty="0">
                <a:solidFill>
                  <a:srgbClr val="595959"/>
                </a:solidFill>
                <a:latin typeface="微软雅黑" panose="020B0503020204020204" pitchFamily="34" charset="-122"/>
              </a:rPr>
              <a:t>namespace</a:t>
            </a:r>
            <a:r>
              <a:rPr lang="zh-CN" altLang="zh-CN" dirty="0">
                <a:solidFill>
                  <a:srgbClr val="595959"/>
                </a:solidFill>
                <a:latin typeface="微软雅黑" panose="020B0503020204020204" pitchFamily="34" charset="-122"/>
              </a:rPr>
              <a:t>绑定某一接口之后，可以不用写该接口的实现类，</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会通过接口的全限定名查找到对应的</a:t>
            </a:r>
            <a:r>
              <a:rPr lang="en-US" altLang="zh-CN" dirty="0">
                <a:solidFill>
                  <a:srgbClr val="595959"/>
                </a:solidFill>
                <a:latin typeface="微软雅黑" panose="020B0503020204020204" pitchFamily="34" charset="-122"/>
              </a:rPr>
              <a:t>mapper</a:t>
            </a:r>
            <a:r>
              <a:rPr lang="zh-CN" altLang="zh-CN" dirty="0">
                <a:solidFill>
                  <a:srgbClr val="595959"/>
                </a:solidFill>
                <a:latin typeface="微软雅黑" panose="020B0503020204020204" pitchFamily="34" charset="-122"/>
              </a:rPr>
              <a:t>配置来执行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语句，因此</a:t>
            </a:r>
            <a:r>
              <a:rPr lang="en-US" altLang="zh-CN" dirty="0">
                <a:solidFill>
                  <a:srgbClr val="595959"/>
                </a:solidFill>
                <a:latin typeface="微软雅黑" panose="020B0503020204020204" pitchFamily="34" charset="-122"/>
              </a:rPr>
              <a:t>namespace</a:t>
            </a:r>
            <a:r>
              <a:rPr lang="zh-CN" altLang="zh-CN" dirty="0">
                <a:solidFill>
                  <a:srgbClr val="595959"/>
                </a:solidFill>
                <a:latin typeface="微软雅黑" panose="020B0503020204020204" pitchFamily="34" charset="-122"/>
              </a:rPr>
              <a:t>的命名必须跟接口同名。</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823210"/>
            <a:ext cx="9865885" cy="2617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442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121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7484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映射文件中的常用元素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p:cNvSpPr/>
          <p:nvPr/>
        </p:nvSpPr>
        <p:spPr>
          <a:xfrm>
            <a:off x="1813596" y="1112004"/>
            <a:ext cx="562695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5572412"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&lt;mapper&gt;</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元素如何区别不同的</a:t>
            </a:r>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XML</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文件</a:t>
            </a:r>
          </a:p>
        </p:txBody>
      </p:sp>
      <p:sp>
        <p:nvSpPr>
          <p:cNvPr id="15" name="矩形 14"/>
          <p:cNvSpPr/>
          <p:nvPr/>
        </p:nvSpPr>
        <p:spPr>
          <a:xfrm>
            <a:off x="754515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773288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328016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在不同的映射文件中，</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元素的子元素的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可以相同，</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元素的</a:t>
            </a:r>
            <a:r>
              <a:rPr lang="en-US" altLang="zh-CN" dirty="0">
                <a:solidFill>
                  <a:srgbClr val="595959"/>
                </a:solidFill>
                <a:latin typeface="微软雅黑" panose="020B0503020204020204" pitchFamily="34" charset="-122"/>
              </a:rPr>
              <a:t>namespace</a:t>
            </a:r>
            <a:r>
              <a:rPr lang="zh-CN" altLang="zh-CN" dirty="0">
                <a:solidFill>
                  <a:srgbClr val="595959"/>
                </a:solidFill>
                <a:latin typeface="微软雅黑" panose="020B0503020204020204" pitchFamily="34" charset="-122"/>
              </a:rPr>
              <a:t>属性值和子元素的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联合</a:t>
            </a:r>
            <a:r>
              <a:rPr lang="zh-CN" altLang="zh-CN" dirty="0">
                <a:solidFill>
                  <a:srgbClr val="1369B2"/>
                </a:solidFill>
                <a:latin typeface="微软雅黑" panose="020B0503020204020204" pitchFamily="34" charset="-122"/>
              </a:rPr>
              <a:t>区分</a:t>
            </a:r>
            <a:r>
              <a:rPr lang="zh-CN" altLang="zh-CN" dirty="0">
                <a:solidFill>
                  <a:srgbClr val="595959"/>
                </a:solidFill>
                <a:latin typeface="微软雅黑" panose="020B0503020204020204" pitchFamily="34" charset="-122"/>
              </a:rPr>
              <a:t>不同的</a:t>
            </a:r>
            <a:r>
              <a:rPr lang="en-US" altLang="zh-CN" dirty="0" err="1">
                <a:solidFill>
                  <a:srgbClr val="1369B2"/>
                </a:solidFill>
                <a:latin typeface="微软雅黑" panose="020B0503020204020204" pitchFamily="34" charset="-122"/>
              </a:rPr>
              <a:t>Mapper.xml</a:t>
            </a:r>
            <a:r>
              <a:rPr lang="zh-CN" altLang="zh-CN" dirty="0">
                <a:solidFill>
                  <a:srgbClr val="1369B2"/>
                </a:solidFill>
                <a:latin typeface="微软雅黑" panose="020B0503020204020204" pitchFamily="34" charset="-122"/>
              </a:rPr>
              <a:t>文件</a:t>
            </a:r>
            <a:r>
              <a:rPr lang="zh-CN" altLang="zh-CN" dirty="0">
                <a:solidFill>
                  <a:srgbClr val="595959"/>
                </a:solidFill>
                <a:latin typeface="微软雅黑" panose="020B0503020204020204" pitchFamily="34" charset="-122"/>
              </a:rPr>
              <a:t>。接口中的方法与映射文件中</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应一一对应</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3022847"/>
            <a:ext cx="9794240" cy="18349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9634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5462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6699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select</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select</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元素执行查询操作</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966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79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&lt;select&gt;</a:t>
            </a:r>
            <a:r>
              <a:rPr lang="zh-CN" altLang="en-US" sz="2000" dirty="0">
                <a:solidFill>
                  <a:srgbClr val="1369B2"/>
                </a:solidFill>
                <a:latin typeface="微软雅黑" panose="020B0503020204020204" pitchFamily="34" charset="-122"/>
                <a:ea typeface="微软雅黑" panose="020B0503020204020204" pitchFamily="34" charset="-122"/>
              </a:rPr>
              <a:t>元素的查询使用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4639"/>
            <a:ext cx="9390960" cy="29032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&lt;select&gt;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用来映射</a:t>
            </a:r>
            <a:r>
              <a:rPr lang="zh-CN" altLang="zh-CN" dirty="0">
                <a:solidFill>
                  <a:srgbClr val="1369B2"/>
                </a:solidFill>
                <a:latin typeface="微软雅黑" panose="020B0503020204020204" pitchFamily="34" charset="-122"/>
              </a:rPr>
              <a:t>查询语句</a:t>
            </a:r>
            <a:r>
              <a:rPr lang="zh-CN" altLang="zh-CN" dirty="0">
                <a:solidFill>
                  <a:srgbClr val="595959"/>
                </a:solidFill>
                <a:latin typeface="微软雅黑" panose="020B0503020204020204" pitchFamily="34" charset="-122"/>
              </a:rPr>
              <a:t>，它可以从数据库中查询数据并返回。使用</a:t>
            </a:r>
            <a:r>
              <a:rPr lang="en-US" altLang="zh-CN" dirty="0">
                <a:solidFill>
                  <a:srgbClr val="595959"/>
                </a:solidFill>
                <a:latin typeface="微软雅黑" panose="020B0503020204020204" pitchFamily="34" charset="-122"/>
              </a:rPr>
              <a:t>&lt;select&gt;</a:t>
            </a:r>
            <a:r>
              <a:rPr lang="zh-CN" altLang="zh-CN" dirty="0">
                <a:solidFill>
                  <a:srgbClr val="595959"/>
                </a:solidFill>
                <a:latin typeface="微软雅黑" panose="020B0503020204020204" pitchFamily="34" charset="-122"/>
              </a:rPr>
              <a:t>元素执行查询操作非常简单，示例代码如下</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617470"/>
            <a:ext cx="9865885" cy="33147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385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726180"/>
            <a:ext cx="8387684" cy="1856225"/>
          </a:xfrm>
          <a:prstGeom prst="rect">
            <a:avLst/>
          </a:prstGeom>
        </p:spPr>
      </p:pic>
      <p:sp>
        <p:nvSpPr>
          <p:cNvPr id="2" name="文本框 1"/>
          <p:cNvSpPr txBox="1"/>
          <p:nvPr/>
        </p:nvSpPr>
        <p:spPr>
          <a:xfrm>
            <a:off x="3074670" y="3669030"/>
            <a:ext cx="6435090" cy="1936236"/>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查询操作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users where id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4051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526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&lt;select&gt;</a:t>
            </a:r>
            <a:r>
              <a:rPr lang="zh-CN" altLang="en-US" sz="2000" dirty="0">
                <a:solidFill>
                  <a:srgbClr val="1369B2"/>
                </a:solidFill>
                <a:latin typeface="微软雅黑" panose="020B0503020204020204" pitchFamily="34" charset="-122"/>
                <a:ea typeface="微软雅黑" panose="020B0503020204020204" pitchFamily="34" charset="-122"/>
              </a:rPr>
              <a:t>元素的常用属性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53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904557" y="2076359"/>
          <a:ext cx="10318115" cy="3078523"/>
        </p:xfrm>
        <a:graphic>
          <a:graphicData uri="http://schemas.openxmlformats.org/drawingml/2006/table">
            <a:tbl>
              <a:tblPr>
                <a:tableStyleId>{5C22544A-7EE6-4342-B048-85BDC9FD1C3A}</a:tableStyleId>
              </a:tblPr>
              <a:tblGrid>
                <a:gridCol w="2272665">
                  <a:extLst>
                    <a:ext uri="{9D8B030D-6E8A-4147-A177-3AD203B41FA5}">
                      <a16:colId xmlns:a16="http://schemas.microsoft.com/office/drawing/2014/main" val="20000"/>
                    </a:ext>
                  </a:extLst>
                </a:gridCol>
                <a:gridCol w="8045450">
                  <a:extLst>
                    <a:ext uri="{9D8B030D-6E8A-4147-A177-3AD203B41FA5}">
                      <a16:colId xmlns:a16="http://schemas.microsoft.com/office/drawing/2014/main" val="20001"/>
                    </a:ext>
                  </a:extLst>
                </a:gridCol>
              </a:tblGrid>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属性</a:t>
                      </a:r>
                    </a:p>
                  </a:txBody>
                  <a:tcPr marL="177800" marR="177800" marT="107950" marB="1079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说明</a:t>
                      </a:r>
                    </a:p>
                  </a:txBody>
                  <a:tcPr marL="177800" marR="177800" marT="107950" marB="1079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id</a:t>
                      </a:r>
                    </a:p>
                  </a:txBody>
                  <a:tcPr marL="177800" marR="177800" marT="0" marB="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表示命名空间中&lt;select&gt;元素的唯一标识，通过该标识可以调用这条查询语句。</a:t>
                      </a:r>
                    </a:p>
                  </a:txBody>
                  <a:tcPr marL="177800" marR="177800" marT="0" marB="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parameterType</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它是一个可选属性，用于指定SQL语句所需参数类的全限定名或者别名，其默认值是unset。</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resultType</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用于指定执行这条SQL语句返回的全限定类名或别名。</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resultMap</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表示外部resultMap的命名引用。resultMap和resultType不能同时使用。</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flushCache</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用于指定是否需要MyBatis清空本地缓存和二级缓存。</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4051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526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&lt;select&gt;</a:t>
            </a:r>
            <a:r>
              <a:rPr lang="zh-CN" altLang="en-US" sz="2000" dirty="0">
                <a:solidFill>
                  <a:srgbClr val="1369B2"/>
                </a:solidFill>
                <a:latin typeface="微软雅黑" panose="020B0503020204020204" pitchFamily="34" charset="-122"/>
                <a:ea typeface="微软雅黑" panose="020B0503020204020204" pitchFamily="34" charset="-122"/>
              </a:rPr>
              <a:t>元素的常用属性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53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&lt;select&gt;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930592" y="2063659"/>
          <a:ext cx="10318115" cy="2950972"/>
        </p:xfrm>
        <a:graphic>
          <a:graphicData uri="http://schemas.openxmlformats.org/drawingml/2006/table">
            <a:tbl>
              <a:tblPr>
                <a:tableStyleId>{5C22544A-7EE6-4342-B048-85BDC9FD1C3A}</a:tableStyleId>
              </a:tblPr>
              <a:tblGrid>
                <a:gridCol w="2352040">
                  <a:extLst>
                    <a:ext uri="{9D8B030D-6E8A-4147-A177-3AD203B41FA5}">
                      <a16:colId xmlns:a16="http://schemas.microsoft.com/office/drawing/2014/main" val="20000"/>
                    </a:ext>
                  </a:extLst>
                </a:gridCol>
                <a:gridCol w="7966075">
                  <a:extLst>
                    <a:ext uri="{9D8B030D-6E8A-4147-A177-3AD203B41FA5}">
                      <a16:colId xmlns:a16="http://schemas.microsoft.com/office/drawing/2014/main" val="20001"/>
                    </a:ext>
                  </a:extLst>
                </a:gridCol>
              </a:tblGrid>
              <a:tr h="5080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属性</a:t>
                      </a:r>
                    </a:p>
                  </a:txBody>
                  <a:tcPr marL="177800" marR="177800" marT="107950" marB="1079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rgbClr val="646464"/>
                          </a:solidFill>
                          <a:latin typeface="微软雅黑" panose="020B0503020204020204" pitchFamily="34" charset="-122"/>
                          <a:ea typeface="微软雅黑" panose="020B0503020204020204" pitchFamily="34" charset="-122"/>
                        </a:rPr>
                        <a:t>说明</a:t>
                      </a:r>
                    </a:p>
                  </a:txBody>
                  <a:tcPr marL="177800" marR="177800" marT="107950" marB="1079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useCache</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rPr>
                        <a:t>用于控制二级缓存的开启和关闭。</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5080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timeout</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rPr>
                        <a:t>用于设置超时时间，单位为秒。</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fetchSize</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获取记录的总条数设定，默认值是unset。</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statementType</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用于设置MyBatis预处理类。</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367200">
                <a:tc>
                  <a:txBody>
                    <a:bodyPr/>
                    <a:lstStyle/>
                    <a:p>
                      <a:pPr indent="0" algn="ctr">
                        <a:lnSpc>
                          <a:spcPct val="120000"/>
                        </a:lnSpc>
                        <a:spcBef>
                          <a:spcPts val="0"/>
                        </a:spcBef>
                        <a:spcAft>
                          <a:spcPts val="0"/>
                        </a:spcAft>
                      </a:pPr>
                      <a:r>
                        <a:rPr lang="en-US" altLang="zh-CN" sz="1600" b="0" spc="120">
                          <a:solidFill>
                            <a:srgbClr val="646464"/>
                          </a:solidFill>
                          <a:latin typeface="微软雅黑" panose="020B0503020204020204" pitchFamily="34" charset="-122"/>
                          <a:ea typeface="微软雅黑" panose="020B0503020204020204" pitchFamily="34" charset="-122"/>
                        </a:rPr>
                        <a:t>resultSetType</a:t>
                      </a:r>
                    </a:p>
                  </a:txBody>
                  <a:tcPr marL="177800" marR="177800" marT="107950" marB="1079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表示结果集的类型，它的默认值是unset。</a:t>
                      </a:r>
                    </a:p>
                  </a:txBody>
                  <a:tcPr marL="177800" marR="177800" marT="107950" marB="1079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7842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insert</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insert</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元素执行插入操作</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1712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891203" cy="400110"/>
          </a:xfrm>
          <a:prstGeom prst="rect">
            <a:avLst/>
          </a:prstGeom>
          <a:noFill/>
        </p:spPr>
        <p:txBody>
          <a:bodyPr wrap="squar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的多个重载</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r>
              <a:rPr lang="zh-CN" altLang="zh-CN" sz="2000" dirty="0">
                <a:solidFill>
                  <a:srgbClr val="1369B2"/>
                </a:solidFill>
                <a:latin typeface="微软雅黑" panose="020B0503020204020204" pitchFamily="34" charset="-122"/>
                <a:ea typeface="微软雅黑" panose="020B0503020204020204" pitchFamily="34" charset="-122"/>
              </a:rPr>
              <a:t> </a:t>
            </a:r>
          </a:p>
        </p:txBody>
      </p:sp>
      <p:sp>
        <p:nvSpPr>
          <p:cNvPr id="11" name="Title 1"/>
          <p:cNvSpPr txBox="1"/>
          <p:nvPr/>
        </p:nvSpPr>
        <p:spPr>
          <a:xfrm>
            <a:off x="1143838" y="266933"/>
            <a:ext cx="5074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a:picLocks noChangeAspect="1"/>
          </p:cNvPicPr>
          <p:nvPr/>
        </p:nvPicPr>
        <p:blipFill>
          <a:blip r:embed="rId4"/>
          <a:stretch>
            <a:fillRect/>
          </a:stretch>
        </p:blipFill>
        <p:spPr>
          <a:xfrm>
            <a:off x="2937510" y="2678430"/>
            <a:ext cx="5989320" cy="3333750"/>
          </a:xfrm>
          <a:prstGeom prst="rect">
            <a:avLst/>
          </a:prstGeom>
        </p:spPr>
      </p:pic>
      <p:sp>
        <p:nvSpPr>
          <p:cNvPr id="2" name="TextBox 1">
            <a:extLst>
              <a:ext uri="{FF2B5EF4-FFF2-40B4-BE49-F238E27FC236}">
                <a16:creationId xmlns:a16="http://schemas.microsoft.com/office/drawing/2014/main" id="{20B531F0-D9ED-FB4C-93CB-62752C24FD5A}"/>
              </a:ext>
            </a:extLst>
          </p:cNvPr>
          <p:cNvSpPr txBox="1"/>
          <p:nvPr/>
        </p:nvSpPr>
        <p:spPr>
          <a:xfrm>
            <a:off x="7608277" y="1217734"/>
            <a:ext cx="1338828" cy="369332"/>
          </a:xfrm>
          <a:prstGeom prst="rect">
            <a:avLst/>
          </a:prstGeom>
          <a:noFill/>
        </p:spPr>
        <p:txBody>
          <a:bodyPr wrap="none" rtlCol="0">
            <a:spAutoFit/>
          </a:bodyPr>
          <a:lstStyle/>
          <a:p>
            <a:r>
              <a:rPr lang="en-CN" dirty="0"/>
              <a:t>建造者模式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966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79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&lt;insert&gt;</a:t>
            </a:r>
            <a:r>
              <a:rPr lang="zh-CN" altLang="en-US" sz="2000" dirty="0">
                <a:solidFill>
                  <a:srgbClr val="1369B2"/>
                </a:solidFill>
                <a:latin typeface="微软雅黑" panose="020B0503020204020204" pitchFamily="34" charset="-122"/>
                <a:ea typeface="微软雅黑" panose="020B0503020204020204" pitchFamily="34" charset="-122"/>
              </a:rPr>
              <a:t>元素的插入使用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4639"/>
            <a:ext cx="9390960" cy="29032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&lt;insert&gt;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用于映射</a:t>
            </a:r>
            <a:r>
              <a:rPr lang="zh-CN" altLang="zh-CN" dirty="0">
                <a:solidFill>
                  <a:srgbClr val="1369B2"/>
                </a:solidFill>
                <a:latin typeface="微软雅黑" panose="020B0503020204020204" pitchFamily="34" charset="-122"/>
              </a:rPr>
              <a:t>插入</a:t>
            </a:r>
            <a:r>
              <a:rPr lang="zh-CN" altLang="zh-CN" dirty="0">
                <a:solidFill>
                  <a:srgbClr val="595959"/>
                </a:solidFill>
                <a:latin typeface="微软雅黑" panose="020B0503020204020204" pitchFamily="34" charset="-122"/>
              </a:rPr>
              <a:t>语句，在执行完</a:t>
            </a:r>
            <a:r>
              <a:rPr lang="en-US" altLang="zh-CN" dirty="0">
                <a:solidFill>
                  <a:srgbClr val="595959"/>
                </a:solidFill>
                <a:latin typeface="微软雅黑" panose="020B0503020204020204" pitchFamily="34" charset="-122"/>
              </a:rPr>
              <a:t>&lt;insert&gt;</a:t>
            </a:r>
            <a:r>
              <a:rPr lang="zh-CN" altLang="zh-CN" dirty="0">
                <a:solidFill>
                  <a:srgbClr val="595959"/>
                </a:solidFill>
                <a:latin typeface="微软雅黑" panose="020B0503020204020204" pitchFamily="34" charset="-122"/>
              </a:rPr>
              <a:t>元素中定义的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语句后，会返回插入记录的数量。使用</a:t>
            </a:r>
            <a:r>
              <a:rPr lang="en-US" altLang="zh-CN" dirty="0">
                <a:solidFill>
                  <a:srgbClr val="595959"/>
                </a:solidFill>
                <a:latin typeface="微软雅黑" panose="020B0503020204020204" pitchFamily="34" charset="-122"/>
              </a:rPr>
              <a:t>&lt; insert &gt;</a:t>
            </a:r>
            <a:r>
              <a:rPr lang="zh-CN" altLang="zh-CN" dirty="0">
                <a:solidFill>
                  <a:srgbClr val="595959"/>
                </a:solidFill>
                <a:latin typeface="微软雅黑" panose="020B0503020204020204" pitchFamily="34" charset="-122"/>
              </a:rPr>
              <a:t>元素执行插入操作非常简单，示例代码如下：</a:t>
            </a:r>
          </a:p>
        </p:txBody>
      </p:sp>
      <p:sp>
        <p:nvSpPr>
          <p:cNvPr id="12" name="圆角矩形 11"/>
          <p:cNvSpPr/>
          <p:nvPr/>
        </p:nvSpPr>
        <p:spPr>
          <a:xfrm>
            <a:off x="1360244" y="2617470"/>
            <a:ext cx="9865885" cy="33147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5385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726180"/>
            <a:ext cx="8387684" cy="1856225"/>
          </a:xfrm>
          <a:prstGeom prst="rect">
            <a:avLst/>
          </a:prstGeom>
        </p:spPr>
      </p:pic>
      <p:sp>
        <p:nvSpPr>
          <p:cNvPr id="2" name="文本框 1"/>
          <p:cNvSpPr txBox="1"/>
          <p:nvPr/>
        </p:nvSpPr>
        <p:spPr>
          <a:xfrm>
            <a:off x="3074670" y="3669030"/>
            <a:ext cx="643509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插入操作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r>
              <a:rPr lang="en-US" altLang="zh-CN" sz="1600" dirty="0">
                <a:solidFill>
                  <a:srgbClr val="1369B2"/>
                </a:solidFill>
                <a:latin typeface="微软雅黑" panose="020B0503020204020204" pitchFamily="34" charset="-122"/>
                <a:ea typeface="微软雅黑" panose="020B0503020204020204" pitchFamily="34" charset="-122"/>
                <a:cs typeface="+mn-ea"/>
              </a:rPr>
              <a:t>&lt;insert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users(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uid,uname,uage</a:t>
            </a: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&lt;/insert&gt;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9660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06799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数据库获取主键值的方式</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43249"/>
            <a:ext cx="9390960" cy="14058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很多时候，执行插入操作后，需要获取插入成功的数据生成的</a:t>
            </a:r>
            <a:r>
              <a:rPr lang="zh-CN" altLang="zh-CN" dirty="0">
                <a:solidFill>
                  <a:srgbClr val="1369B2"/>
                </a:solidFill>
                <a:latin typeface="微软雅黑" panose="020B0503020204020204" pitchFamily="34" charset="-122"/>
              </a:rPr>
              <a:t>主键值</a:t>
            </a:r>
            <a:r>
              <a:rPr lang="zh-CN" altLang="zh-CN" dirty="0">
                <a:solidFill>
                  <a:srgbClr val="595959"/>
                </a:solidFill>
                <a:latin typeface="微软雅黑" panose="020B0503020204020204" pitchFamily="34" charset="-122"/>
              </a:rPr>
              <a:t>，不同类型数据库获取主键值的方式不同，下面分别对支持主键</a:t>
            </a:r>
            <a:r>
              <a:rPr lang="zh-CN" altLang="zh-CN" dirty="0">
                <a:solidFill>
                  <a:srgbClr val="1369B2"/>
                </a:solidFill>
                <a:latin typeface="微软雅黑" panose="020B0503020204020204" pitchFamily="34" charset="-122"/>
              </a:rPr>
              <a:t>自动增长</a:t>
            </a:r>
            <a:r>
              <a:rPr lang="zh-CN" altLang="zh-CN" dirty="0">
                <a:solidFill>
                  <a:srgbClr val="595959"/>
                </a:solidFill>
                <a:latin typeface="微软雅黑" panose="020B0503020204020204" pitchFamily="34" charset="-122"/>
              </a:rPr>
              <a:t>的数据库获取主键值和不支持主键自动增长的数据库获取主键值的方式进行介绍。</a:t>
            </a:r>
          </a:p>
        </p:txBody>
      </p:sp>
      <p:sp>
        <p:nvSpPr>
          <p:cNvPr id="12" name="圆角矩形 11"/>
          <p:cNvSpPr/>
          <p:nvPr/>
        </p:nvSpPr>
        <p:spPr>
          <a:xfrm>
            <a:off x="1360244" y="2800350"/>
            <a:ext cx="9865885" cy="20002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7213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70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4797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zh-CN" sz="2000" dirty="0">
                <a:solidFill>
                  <a:srgbClr val="1369B2"/>
                </a:solidFill>
                <a:latin typeface="微软雅黑" panose="020B0503020204020204" pitchFamily="34" charset="-122"/>
                <a:ea typeface="微软雅黑" panose="020B0503020204020204" pitchFamily="34" charset="-122"/>
              </a:rPr>
              <a:t>使用支持主键自动增长的数据库获取主键值</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如果使用的数据库支持</a:t>
            </a:r>
            <a:r>
              <a:rPr lang="zh-CN" altLang="zh-CN" dirty="0">
                <a:solidFill>
                  <a:srgbClr val="1369B2"/>
                </a:solidFill>
                <a:latin typeface="微软雅黑" panose="020B0503020204020204" pitchFamily="34" charset="-122"/>
              </a:rPr>
              <a:t>主键自动增长</a:t>
            </a:r>
            <a:r>
              <a:rPr lang="zh-CN" altLang="zh-CN" dirty="0">
                <a:solidFill>
                  <a:srgbClr val="595959"/>
                </a:solidFill>
                <a:latin typeface="微软雅黑" panose="020B0503020204020204" pitchFamily="34" charset="-122"/>
              </a:rPr>
              <a:t>（如</a:t>
            </a:r>
            <a:r>
              <a:rPr lang="en-US" altLang="zh-CN" dirty="0">
                <a:solidFill>
                  <a:srgbClr val="595959"/>
                </a:solidFill>
                <a:latin typeface="微软雅黑" panose="020B0503020204020204" pitchFamily="34" charset="-122"/>
              </a:rPr>
              <a:t>MySQL</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SQL Server</a:t>
            </a:r>
            <a:r>
              <a:rPr lang="zh-CN" altLang="zh-CN" dirty="0">
                <a:solidFill>
                  <a:srgbClr val="595959"/>
                </a:solidFill>
                <a:latin typeface="微软雅黑" panose="020B0503020204020204" pitchFamily="34" charset="-122"/>
              </a:rPr>
              <a:t>），那么可以通过</a:t>
            </a:r>
            <a:r>
              <a:rPr lang="en-US" altLang="zh-CN" dirty="0" err="1">
                <a:solidFill>
                  <a:srgbClr val="595959"/>
                </a:solidFill>
                <a:latin typeface="微软雅黑" panose="020B0503020204020204" pitchFamily="34" charset="-122"/>
              </a:rPr>
              <a:t>keyProperty</a:t>
            </a:r>
            <a:r>
              <a:rPr lang="zh-CN" altLang="zh-CN" dirty="0">
                <a:solidFill>
                  <a:srgbClr val="595959"/>
                </a:solidFill>
                <a:latin typeface="微软雅黑" panose="020B0503020204020204" pitchFamily="34" charset="-122"/>
              </a:rPr>
              <a:t>属性指定</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类的某个属性接收主键返回值（通常会设置到</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属性上），然后将</a:t>
            </a:r>
            <a:r>
              <a:rPr lang="en-US" altLang="zh-CN" dirty="0" err="1">
                <a:solidFill>
                  <a:srgbClr val="595959"/>
                </a:solidFill>
                <a:latin typeface="微软雅黑" panose="020B0503020204020204" pitchFamily="34" charset="-122"/>
              </a:rPr>
              <a:t>useGeneratedKeys</a:t>
            </a:r>
            <a:r>
              <a:rPr lang="zh-CN" altLang="zh-CN" dirty="0">
                <a:solidFill>
                  <a:srgbClr val="595959"/>
                </a:solidFill>
                <a:latin typeface="微软雅黑" panose="020B0503020204020204" pitchFamily="34" charset="-122"/>
              </a:rPr>
              <a:t>的属性值设置为</a:t>
            </a:r>
            <a:r>
              <a:rPr lang="en-US" altLang="zh-CN" dirty="0">
                <a:solidFill>
                  <a:srgbClr val="595959"/>
                </a:solidFill>
                <a:latin typeface="微软雅黑" panose="020B0503020204020204" pitchFamily="34" charset="-122"/>
              </a:rPr>
              <a:t>true</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931920"/>
            <a:ext cx="8387684" cy="1856225"/>
          </a:xfrm>
          <a:prstGeom prst="rect">
            <a:avLst/>
          </a:prstGeom>
        </p:spPr>
      </p:pic>
      <p:sp>
        <p:nvSpPr>
          <p:cNvPr id="2" name="文本框 1"/>
          <p:cNvSpPr txBox="1"/>
          <p:nvPr/>
        </p:nvSpPr>
        <p:spPr>
          <a:xfrm>
            <a:off x="3074670" y="3886200"/>
            <a:ext cx="643509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&lt;insert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keyProperty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useGeneratedKeys</a:t>
            </a:r>
            <a:r>
              <a:rPr lang="en-US" altLang="zh-CN" sz="1600" dirty="0">
                <a:solidFill>
                  <a:srgbClr val="595959"/>
                </a:solidFill>
                <a:latin typeface="微软雅黑" panose="020B0503020204020204" pitchFamily="34" charset="-122"/>
                <a:ea typeface="微软雅黑" panose="020B0503020204020204" pitchFamily="34" charset="-122"/>
                <a:cs typeface="+mn-ea"/>
              </a:rPr>
              <a:t>="true"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users(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uid,uname,uage</a:t>
            </a: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&lt;/insert&gt;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092527" y="1217734"/>
            <a:ext cx="584548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zh-CN" sz="2000" dirty="0">
                <a:solidFill>
                  <a:srgbClr val="1369B2"/>
                </a:solidFill>
                <a:latin typeface="微软雅黑" panose="020B0503020204020204" pitchFamily="34" charset="-122"/>
                <a:ea typeface="微软雅黑" panose="020B0503020204020204" pitchFamily="34" charset="-122"/>
              </a:rPr>
              <a:t>使用不支持主键自动增长的数据库获取主键值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&lt;insert&gt;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提供的</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元素来</a:t>
            </a:r>
            <a:r>
              <a:rPr lang="zh-CN" altLang="zh-CN" dirty="0">
                <a:solidFill>
                  <a:srgbClr val="1369B2"/>
                </a:solidFill>
                <a:latin typeface="微软雅黑" panose="020B0503020204020204" pitchFamily="34" charset="-122"/>
              </a:rPr>
              <a:t>自定义主键</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上述</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元素的属性中</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order</a:t>
            </a:r>
            <a:r>
              <a:rPr lang="zh-CN" altLang="zh-CN" dirty="0">
                <a:solidFill>
                  <a:srgbClr val="595959"/>
                </a:solidFill>
                <a:latin typeface="微软雅黑" panose="020B0503020204020204" pitchFamily="34" charset="-122"/>
              </a:rPr>
              <a:t>属性可以被设置为</a:t>
            </a:r>
            <a:r>
              <a:rPr lang="en-US" altLang="zh-CN" dirty="0">
                <a:solidFill>
                  <a:srgbClr val="595959"/>
                </a:solidFill>
                <a:latin typeface="微软雅黑" panose="020B0503020204020204" pitchFamily="34" charset="-122"/>
              </a:rPr>
              <a:t>BEFORE</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AFTER</a:t>
            </a:r>
            <a:r>
              <a:rPr lang="zh-CN" altLang="zh-CN" dirty="0">
                <a:solidFill>
                  <a:srgbClr val="595959"/>
                </a:solidFill>
                <a:latin typeface="微软雅黑" panose="020B0503020204020204" pitchFamily="34" charset="-122"/>
              </a:rPr>
              <a:t>。如果设置为</a:t>
            </a:r>
            <a:r>
              <a:rPr lang="en-US" altLang="zh-CN" dirty="0">
                <a:solidFill>
                  <a:srgbClr val="595959"/>
                </a:solidFill>
                <a:latin typeface="微软雅黑" panose="020B0503020204020204" pitchFamily="34" charset="-122"/>
              </a:rPr>
              <a:t>BEFORE</a:t>
            </a:r>
            <a:r>
              <a:rPr lang="zh-CN" altLang="zh-CN" dirty="0">
                <a:solidFill>
                  <a:srgbClr val="595959"/>
                </a:solidFill>
                <a:latin typeface="微软雅黑" panose="020B0503020204020204" pitchFamily="34" charset="-122"/>
              </a:rPr>
              <a:t>，那么它会首先执行</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元素中的配置来设置主键，然后执行插入语句；如果设置为</a:t>
            </a:r>
            <a:r>
              <a:rPr lang="en-US" altLang="zh-CN" dirty="0">
                <a:solidFill>
                  <a:srgbClr val="595959"/>
                </a:solidFill>
                <a:latin typeface="微软雅黑" panose="020B0503020204020204" pitchFamily="34" charset="-122"/>
              </a:rPr>
              <a:t>AFTER</a:t>
            </a:r>
            <a:r>
              <a:rPr lang="zh-CN" altLang="zh-CN" dirty="0">
                <a:solidFill>
                  <a:srgbClr val="595959"/>
                </a:solidFill>
                <a:latin typeface="微软雅黑" panose="020B0503020204020204" pitchFamily="34" charset="-122"/>
              </a:rPr>
              <a:t>，那么它先执行插入语句，然后执行</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selectKey</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元素中的配置内容</a:t>
            </a:r>
            <a:r>
              <a:rPr lang="zh-CN" altLang="en-US" dirty="0">
                <a:solidFill>
                  <a:srgbClr val="595959"/>
                </a:solidFill>
                <a:latin typeface="微软雅黑" panose="020B0503020204020204" pitchFamily="34" charset="-122"/>
              </a:rPr>
              <a:t>。</a:t>
            </a: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097531"/>
            <a:ext cx="8387684" cy="1156792"/>
          </a:xfrm>
          <a:prstGeom prst="rect">
            <a:avLst/>
          </a:prstGeom>
        </p:spPr>
      </p:pic>
      <p:sp>
        <p:nvSpPr>
          <p:cNvPr id="2" name="文本框 1"/>
          <p:cNvSpPr txBox="1"/>
          <p:nvPr/>
        </p:nvSpPr>
        <p:spPr>
          <a:xfrm>
            <a:off x="3074670" y="3051810"/>
            <a:ext cx="6435090" cy="1156792"/>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selectKey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keyProperty</a:t>
            </a:r>
            <a:r>
              <a:rPr lang="en-US" altLang="zh-CN" sz="1600" dirty="0">
                <a:solidFill>
                  <a:srgbClr val="595959"/>
                </a:solidFill>
                <a:latin typeface="微软雅黑" panose="020B0503020204020204" pitchFamily="34" charset="-122"/>
                <a:ea typeface="微软雅黑" panose="020B0503020204020204" pitchFamily="34" charset="-122"/>
                <a:cs typeface="+mn-ea"/>
              </a:rPr>
              <a:t>="id”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order="BEFORE”	</a:t>
            </a:r>
            <a:r>
              <a:rPr lang="en-US" altLang="zh-CN" sz="1600" dirty="0" err="1">
                <a:solidFill>
                  <a:srgbClr val="595959"/>
                </a:solidFill>
                <a:latin typeface="微软雅黑" panose="020B0503020204020204" pitchFamily="34" charset="-122"/>
                <a:ea typeface="微软雅黑" panose="020B0503020204020204" pitchFamily="34" charset="-122"/>
                <a:cs typeface="+mn-ea"/>
              </a:rPr>
              <a:t>statementType</a:t>
            </a:r>
            <a:r>
              <a:rPr lang="en-US" altLang="zh-CN" sz="1600" dirty="0">
                <a:solidFill>
                  <a:srgbClr val="595959"/>
                </a:solidFill>
                <a:latin typeface="微软雅黑" panose="020B0503020204020204" pitchFamily="34" charset="-122"/>
                <a:ea typeface="微软雅黑" panose="020B0503020204020204" pitchFamily="34" charset="-122"/>
                <a:cs typeface="+mn-ea"/>
              </a:rPr>
              <a:t>="PREPARED"&gt;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2701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6.3.4  &lt;update&gt;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27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update</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update</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元素执行更新操作</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702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61107" y="1217734"/>
            <a:ext cx="32737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&lt;update&gt;</a:t>
            </a:r>
            <a:r>
              <a:rPr lang="zh-CN" altLang="en-US" sz="2000" dirty="0">
                <a:solidFill>
                  <a:srgbClr val="1369B2"/>
                </a:solidFill>
                <a:latin typeface="微软雅黑" panose="020B0503020204020204" pitchFamily="34" charset="-122"/>
                <a:ea typeface="微软雅黑" panose="020B0503020204020204" pitchFamily="34" charset="-122"/>
              </a:rPr>
              <a:t>元素的更新使用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6.3.4  &lt;update&gt;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&lt;update&gt;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用于映射</a:t>
            </a:r>
            <a:r>
              <a:rPr lang="zh-CN" altLang="zh-CN" dirty="0">
                <a:solidFill>
                  <a:srgbClr val="1369B2"/>
                </a:solidFill>
                <a:latin typeface="微软雅黑" panose="020B0503020204020204" pitchFamily="34" charset="-122"/>
              </a:rPr>
              <a:t>更新</a:t>
            </a:r>
            <a:r>
              <a:rPr lang="zh-CN" altLang="zh-CN" dirty="0">
                <a:solidFill>
                  <a:srgbClr val="595959"/>
                </a:solidFill>
                <a:latin typeface="微软雅黑" panose="020B0503020204020204" pitchFamily="34" charset="-122"/>
              </a:rPr>
              <a:t>语句，它可以更新数据库中的数据。在执行完元素中定义的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语句后，会返回更新的记录数量。使用</a:t>
            </a:r>
            <a:r>
              <a:rPr lang="en-US" altLang="zh-CN" dirty="0">
                <a:solidFill>
                  <a:srgbClr val="595959"/>
                </a:solidFill>
                <a:latin typeface="微软雅黑" panose="020B0503020204020204" pitchFamily="34" charset="-122"/>
              </a:rPr>
              <a:t>&lt;update&gt;</a:t>
            </a:r>
            <a:r>
              <a:rPr lang="zh-CN" altLang="zh-CN" dirty="0">
                <a:solidFill>
                  <a:srgbClr val="595959"/>
                </a:solidFill>
                <a:latin typeface="微软雅黑" panose="020B0503020204020204" pitchFamily="34" charset="-122"/>
              </a:rPr>
              <a:t>元素执行更新操作非常简单，示例代码如下：</a:t>
            </a:r>
          </a:p>
          <a:p>
            <a:pPr>
              <a:lnSpc>
                <a:spcPct val="150000"/>
              </a:lnSpc>
            </a:pP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977640"/>
            <a:ext cx="8387684" cy="1795591"/>
          </a:xfrm>
          <a:prstGeom prst="rect">
            <a:avLst/>
          </a:prstGeom>
        </p:spPr>
      </p:pic>
      <p:sp>
        <p:nvSpPr>
          <p:cNvPr id="2" name="文本框 1"/>
          <p:cNvSpPr txBox="1"/>
          <p:nvPr/>
        </p:nvSpPr>
        <p:spPr>
          <a:xfrm>
            <a:off x="2811780" y="3897630"/>
            <a:ext cx="6435090" cy="1895455"/>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更新操作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&lt;update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updateUser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update users set </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uage</a:t>
            </a: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&lt;/update&gt;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6.3.5  &lt;delete&gt;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5556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a:solidFill>
                  <a:srgbClr val="1369B2"/>
                </a:solidFill>
                <a:latin typeface="微软雅黑" panose="020B0503020204020204" pitchFamily="34" charset="-122"/>
                <a:ea typeface="微软雅黑" panose="020B0503020204020204" pitchFamily="34" charset="-122"/>
                <a:sym typeface="+mn-lt"/>
              </a:rPr>
              <a:t>delete</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lt"/>
              </a:rPr>
              <a:t>delete</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元素执行删除操作</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702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61107" y="1217734"/>
            <a:ext cx="32737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&lt;delete&gt;</a:t>
            </a:r>
            <a:r>
              <a:rPr lang="zh-CN" altLang="en-US" sz="2000" dirty="0">
                <a:solidFill>
                  <a:srgbClr val="1369B2"/>
                </a:solidFill>
                <a:latin typeface="微软雅黑" panose="020B0503020204020204" pitchFamily="34" charset="-122"/>
                <a:ea typeface="微软雅黑" panose="020B0503020204020204" pitchFamily="34" charset="-122"/>
              </a:rPr>
              <a:t>元素的删除使用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6.3.5  &lt;delete&gt;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94609"/>
            <a:ext cx="9390960" cy="33093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en-US" dirty="0">
                <a:solidFill>
                  <a:srgbClr val="1369B2"/>
                </a:solidFill>
                <a:latin typeface="微软雅黑" panose="020B0503020204020204" pitchFamily="34" charset="-122"/>
              </a:rPr>
              <a:t>   </a:t>
            </a:r>
            <a:r>
              <a:rPr lang="en-US" altLang="zh-CN" dirty="0">
                <a:solidFill>
                  <a:srgbClr val="1369B2"/>
                </a:solidFill>
                <a:latin typeface="微软雅黑" panose="020B0503020204020204" pitchFamily="34" charset="-122"/>
              </a:rPr>
              <a:t>&lt;delete&gt;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用于映射</a:t>
            </a:r>
            <a:r>
              <a:rPr lang="zh-CN" altLang="zh-CN" dirty="0">
                <a:solidFill>
                  <a:srgbClr val="1369B2"/>
                </a:solidFill>
                <a:latin typeface="微软雅黑" panose="020B0503020204020204" pitchFamily="34" charset="-122"/>
              </a:rPr>
              <a:t>删除</a:t>
            </a:r>
            <a:r>
              <a:rPr lang="zh-CN" altLang="zh-CN" dirty="0">
                <a:solidFill>
                  <a:srgbClr val="595959"/>
                </a:solidFill>
                <a:latin typeface="微软雅黑" panose="020B0503020204020204" pitchFamily="34" charset="-122"/>
              </a:rPr>
              <a:t>语句，在执行完</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元素中的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语句之后，会返回删除的记录数量。使用</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元素执行删除操作非常简单，示例代码如下所示</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&lt;delete&gt;</a:t>
            </a:r>
            <a:r>
              <a:rPr lang="zh-CN" altLang="zh-CN" dirty="0">
                <a:solidFill>
                  <a:srgbClr val="595959"/>
                </a:solidFill>
                <a:latin typeface="微软雅黑" panose="020B0503020204020204" pitchFamily="34" charset="-122"/>
              </a:rPr>
              <a:t>元素中，除了上述示例代码中的几个属性外，还有其他一些可以配置的属性</a:t>
            </a:r>
            <a:r>
              <a:rPr lang="zh-CN" altLang="en-US" dirty="0">
                <a:solidFill>
                  <a:srgbClr val="595959"/>
                </a:solidFill>
                <a:latin typeface="微软雅黑" panose="020B0503020204020204" pitchFamily="34" charset="-122"/>
              </a:rPr>
              <a:t>，如</a:t>
            </a:r>
            <a:r>
              <a:rPr lang="en-US" altLang="zh-CN" dirty="0" err="1">
                <a:solidFill>
                  <a:srgbClr val="595959"/>
                </a:solidFill>
                <a:latin typeface="微软雅黑" panose="020B0503020204020204" pitchFamily="34" charset="-122"/>
              </a:rPr>
              <a:t>flushCache</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timeout</a:t>
            </a:r>
            <a:r>
              <a:rPr lang="zh-CN" altLang="en-US" dirty="0">
                <a:solidFill>
                  <a:srgbClr val="595959"/>
                </a:solidFill>
                <a:latin typeface="微软雅黑" panose="020B0503020204020204" pitchFamily="34" charset="-122"/>
              </a:rPr>
              <a:t>等。 </a:t>
            </a:r>
            <a:endParaRPr lang="en-US" altLang="zh-CN" dirty="0">
              <a:solidFill>
                <a:srgbClr val="595959"/>
              </a:solidFill>
              <a:latin typeface="微软雅黑" panose="020B0503020204020204" pitchFamily="34" charset="-122"/>
            </a:endParaRPr>
          </a:p>
        </p:txBody>
      </p:sp>
      <p:sp>
        <p:nvSpPr>
          <p:cNvPr id="12" name="圆角矩形 11"/>
          <p:cNvSpPr/>
          <p:nvPr/>
        </p:nvSpPr>
        <p:spPr>
          <a:xfrm>
            <a:off x="1360244" y="2280784"/>
            <a:ext cx="9865885" cy="39028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18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864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5"/>
          <a:stretch>
            <a:fillRect/>
          </a:stretch>
        </p:blipFill>
        <p:spPr>
          <a:xfrm>
            <a:off x="2125980" y="3531871"/>
            <a:ext cx="8387684" cy="1519866"/>
          </a:xfrm>
          <a:prstGeom prst="rect">
            <a:avLst/>
          </a:prstGeom>
        </p:spPr>
      </p:pic>
      <p:sp>
        <p:nvSpPr>
          <p:cNvPr id="2" name="文本框 1"/>
          <p:cNvSpPr txBox="1"/>
          <p:nvPr/>
        </p:nvSpPr>
        <p:spPr>
          <a:xfrm>
            <a:off x="2811780" y="3486150"/>
            <a:ext cx="6435090" cy="1526123"/>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删除操作</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&lt;delete id="</a:t>
            </a:r>
            <a:r>
              <a:rPr lang="en-US" altLang="zh-CN" sz="1600" dirty="0" err="1">
                <a:solidFill>
                  <a:srgbClr val="595959"/>
                </a:solidFill>
                <a:latin typeface="微软雅黑" panose="020B0503020204020204" pitchFamily="34" charset="-122"/>
                <a:ea typeface="微软雅黑" panose="020B0503020204020204" pitchFamily="34" charset="-122"/>
                <a:cs typeface="+mn-ea"/>
              </a:rPr>
              <a:t>deleteUser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delete from users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&lt;/delete&gt;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18" y="1091196"/>
            <a:ext cx="34051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86918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&lt;delete&gt;</a:t>
            </a:r>
            <a:r>
              <a:rPr lang="zh-CN" altLang="en-US" sz="2000" dirty="0">
                <a:solidFill>
                  <a:srgbClr val="1369B2"/>
                </a:solidFill>
                <a:latin typeface="微软雅黑" panose="020B0503020204020204" pitchFamily="34" charset="-122"/>
                <a:ea typeface="微软雅黑" panose="020B0503020204020204" pitchFamily="34" charset="-122"/>
              </a:rPr>
              <a:t>元素中的属性</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1538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6.3.5  &lt;delete&gt;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3" name="表格 12"/>
          <p:cNvGraphicFramePr>
            <a:graphicFrameLocks noGrp="1"/>
          </p:cNvGraphicFramePr>
          <p:nvPr>
            <p:custDataLst>
              <p:tags r:id="rId2"/>
            </p:custDataLst>
          </p:nvPr>
        </p:nvGraphicFramePr>
        <p:xfrm>
          <a:off x="215900" y="2094139"/>
          <a:ext cx="11760200" cy="3348000"/>
        </p:xfrm>
        <a:graphic>
          <a:graphicData uri="http://schemas.openxmlformats.org/drawingml/2006/table">
            <a:tbl>
              <a:tblPr>
                <a:tableStyleId>{5C22544A-7EE6-4342-B048-85BDC9FD1C3A}</a:tableStyleId>
              </a:tblPr>
              <a:tblGrid>
                <a:gridCol w="2378710">
                  <a:extLst>
                    <a:ext uri="{9D8B030D-6E8A-4147-A177-3AD203B41FA5}">
                      <a16:colId xmlns:a16="http://schemas.microsoft.com/office/drawing/2014/main" val="20000"/>
                    </a:ext>
                  </a:extLst>
                </a:gridCol>
                <a:gridCol w="9381490">
                  <a:extLst>
                    <a:ext uri="{9D8B030D-6E8A-4147-A177-3AD203B41FA5}">
                      <a16:colId xmlns:a16="http://schemas.microsoft.com/office/drawing/2014/main" val="20001"/>
                    </a:ext>
                  </a:extLst>
                </a:gridCol>
              </a:tblGrid>
              <a:tr h="5580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属性</a:t>
                      </a:r>
                    </a:p>
                  </a:txBody>
                  <a:tcPr marL="215900" marR="215900" marT="133350" marB="1333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rPr>
                        <a:t>说明</a:t>
                      </a:r>
                    </a:p>
                  </a:txBody>
                  <a:tcPr marL="215900" marR="215900" marT="133350" marB="1333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id</a:t>
                      </a: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表示命名空间中&lt;select&gt;元素的唯一标识，通过该标识可以调用这条语句。</a:t>
                      </a: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parameterType</a:t>
                      </a: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zh-CN"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它是一个可选属性，用于指定SQL语句所需参数类的全限定名或者别名，其默认值是unset。</a:t>
                      </a: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flushCache</a:t>
                      </a: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用于指定是否需要MyBatis清空本地缓存和二级缓存。</a:t>
                      </a: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timeout</a:t>
                      </a: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用于设置超时时间，单位为秒。</a:t>
                      </a: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5580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statementType</a:t>
                      </a:r>
                    </a:p>
                  </a:txBody>
                  <a:tcPr marL="215900" marR="215900" marT="133350" marB="1333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用于设置MyBatis预处理类。</a:t>
                      </a:r>
                    </a:p>
                  </a:txBody>
                  <a:tcPr marL="215900" marR="215900" marT="133350" marB="1333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738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6.3.6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327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err="1">
                <a:solidFill>
                  <a:srgbClr val="1369B2"/>
                </a:solidFill>
                <a:latin typeface="微软雅黑" panose="020B0503020204020204" pitchFamily="34" charset="-122"/>
                <a:ea typeface="微软雅黑" panose="020B0503020204020204" pitchFamily="34" charset="-122"/>
                <a:sym typeface="+mn-lt"/>
              </a:rPr>
              <a:t>sql</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err="1">
                <a:solidFill>
                  <a:srgbClr val="595959"/>
                </a:solidFill>
                <a:latin typeface="微软雅黑" panose="020B0503020204020204" pitchFamily="34" charset="-122"/>
                <a:ea typeface="微软雅黑" panose="020B0503020204020204" pitchFamily="34" charset="-122"/>
                <a:sym typeface="+mn-lt"/>
              </a:rPr>
              <a:t>sql</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元素定义可重用的 SQL 代码片段</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2626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83723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方法的形式</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54680"/>
            <a:ext cx="9390960" cy="13446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由</a:t>
            </a:r>
            <a:r>
              <a:rPr lang="zh-CN" altLang="zh-CN" dirty="0">
                <a:solidFill>
                  <a:srgbClr val="595959"/>
                </a:solidFill>
                <a:latin typeface="微软雅黑" panose="020B0503020204020204" pitchFamily="34" charset="-122"/>
              </a:rPr>
              <a:t>于</a:t>
            </a:r>
            <a:r>
              <a:rPr lang="en-US" altLang="zh-CN" dirty="0">
                <a:solidFill>
                  <a:srgbClr val="595959"/>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方法中的参数</a:t>
            </a:r>
            <a:r>
              <a:rPr lang="en-US" altLang="zh-CN" dirty="0">
                <a:solidFill>
                  <a:srgbClr val="595959"/>
                </a:solidFill>
                <a:latin typeface="微软雅黑" panose="020B0503020204020204" pitchFamily="34" charset="-122"/>
              </a:rPr>
              <a:t>environment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都可以为</a:t>
            </a:r>
            <a:r>
              <a:rPr lang="en-US" altLang="zh-CN" dirty="0">
                <a:solidFill>
                  <a:srgbClr val="595959"/>
                </a:solidFill>
                <a:latin typeface="微软雅黑" panose="020B0503020204020204" pitchFamily="34" charset="-122"/>
              </a:rPr>
              <a:t>null</a:t>
            </a:r>
            <a:r>
              <a:rPr lang="zh-CN" altLang="zh-CN" dirty="0">
                <a:solidFill>
                  <a:srgbClr val="595959"/>
                </a:solidFill>
                <a:latin typeface="微软雅黑" panose="020B0503020204020204" pitchFamily="34" charset="-122"/>
              </a:rPr>
              <a:t>，所以</a:t>
            </a:r>
            <a:r>
              <a:rPr lang="en-US" altLang="zh-CN" dirty="0" err="1">
                <a:solidFill>
                  <a:srgbClr val="595959"/>
                </a:solidFill>
                <a:latin typeface="微软雅黑" panose="020B0503020204020204" pitchFamily="34" charset="-122"/>
              </a:rPr>
              <a:t>SqlSessionFactoryBuilder</a:t>
            </a:r>
            <a:r>
              <a:rPr lang="zh-CN" altLang="zh-CN" dirty="0">
                <a:solidFill>
                  <a:srgbClr val="595959"/>
                </a:solidFill>
                <a:latin typeface="微软雅黑" panose="020B0503020204020204" pitchFamily="34" charset="-122"/>
              </a:rPr>
              <a:t>构建</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对象的</a:t>
            </a:r>
            <a:r>
              <a:rPr lang="en-US" altLang="zh-CN" dirty="0">
                <a:solidFill>
                  <a:srgbClr val="1369B2"/>
                </a:solidFill>
                <a:latin typeface="微软雅黑" panose="020B0503020204020204" pitchFamily="34" charset="-122"/>
              </a:rPr>
              <a:t>build()</a:t>
            </a:r>
            <a:r>
              <a:rPr lang="zh-CN" altLang="zh-CN" dirty="0">
                <a:solidFill>
                  <a:srgbClr val="595959"/>
                </a:solidFill>
                <a:latin typeface="微软雅黑" panose="020B0503020204020204" pitchFamily="34" charset="-122"/>
              </a:rPr>
              <a:t>方法按照配置信息的传入方式，可以分为</a:t>
            </a:r>
            <a:r>
              <a:rPr lang="zh-CN" altLang="zh-CN" dirty="0">
                <a:solidFill>
                  <a:srgbClr val="1369B2"/>
                </a:solidFill>
                <a:latin typeface="微软雅黑" panose="020B0503020204020204" pitchFamily="34" charset="-122"/>
              </a:rPr>
              <a:t>三种形式</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03221"/>
            <a:ext cx="9865885" cy="18630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242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424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662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38219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sql</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6.3.6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34639"/>
            <a:ext cx="9390960" cy="29946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在一个映射文件中，通常需要定义</a:t>
            </a:r>
            <a:r>
              <a:rPr lang="zh-CN" altLang="zh-CN" dirty="0">
                <a:solidFill>
                  <a:srgbClr val="1369B2"/>
                </a:solidFill>
                <a:latin typeface="微软雅黑" panose="020B0503020204020204" pitchFamily="34" charset="-122"/>
              </a:rPr>
              <a:t>多条</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语句，这些</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语句的组成可能有一部分是</a:t>
            </a:r>
            <a:r>
              <a:rPr lang="zh-CN" altLang="zh-CN" dirty="0">
                <a:solidFill>
                  <a:srgbClr val="1369B2"/>
                </a:solidFill>
                <a:latin typeface="微软雅黑" panose="020B0503020204020204" pitchFamily="34" charset="-122"/>
              </a:rPr>
              <a:t>相同</a:t>
            </a:r>
            <a:r>
              <a:rPr lang="zh-CN" altLang="zh-CN" dirty="0">
                <a:solidFill>
                  <a:srgbClr val="595959"/>
                </a:solidFill>
                <a:latin typeface="微软雅黑" panose="020B0503020204020204" pitchFamily="34" charset="-122"/>
              </a:rPr>
              <a:t>的（如多条</a:t>
            </a:r>
            <a:r>
              <a:rPr lang="en-US" altLang="zh-CN" dirty="0">
                <a:solidFill>
                  <a:srgbClr val="595959"/>
                </a:solidFill>
                <a:latin typeface="微软雅黑" panose="020B0503020204020204" pitchFamily="34" charset="-122"/>
              </a:rPr>
              <a:t>select</a:t>
            </a:r>
            <a:r>
              <a:rPr lang="zh-CN" altLang="zh-CN" dirty="0">
                <a:solidFill>
                  <a:srgbClr val="595959"/>
                </a:solidFill>
                <a:latin typeface="微软雅黑" panose="020B0503020204020204" pitchFamily="34" charset="-122"/>
              </a:rPr>
              <a:t>语句中都查询相同的</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username</a:t>
            </a:r>
            <a:r>
              <a:rPr lang="zh-CN" altLang="zh-CN" dirty="0">
                <a:solidFill>
                  <a:srgbClr val="595959"/>
                </a:solidFill>
                <a:latin typeface="微软雅黑" panose="020B0503020204020204" pitchFamily="34" charset="-122"/>
              </a:rPr>
              <a:t>字段），如果每一个</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语句都重写一遍相同的部分，势必会增加代码量。针对</a:t>
            </a:r>
            <a:r>
              <a:rPr lang="zh-CN" altLang="en-US" dirty="0">
                <a:solidFill>
                  <a:srgbClr val="595959"/>
                </a:solidFill>
                <a:latin typeface="微软雅黑" panose="020B0503020204020204" pitchFamily="34" charset="-122"/>
              </a:rPr>
              <a:t>此</a:t>
            </a:r>
            <a:r>
              <a:rPr lang="zh-CN" altLang="zh-CN" dirty="0">
                <a:solidFill>
                  <a:srgbClr val="595959"/>
                </a:solidFill>
                <a:latin typeface="微软雅黑" panose="020B0503020204020204" pitchFamily="34" charset="-122"/>
              </a:rPr>
              <a:t>问题，可以在映射文件中使用</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所提供的</a:t>
            </a:r>
            <a:r>
              <a:rPr lang="en-US" altLang="zh-CN" dirty="0">
                <a:solidFill>
                  <a:srgbClr val="1369B2"/>
                </a:solidFill>
                <a:latin typeface="微软雅黑" panose="020B0503020204020204" pitchFamily="34" charset="-122"/>
              </a:rPr>
              <a:t>&lt;</a:t>
            </a:r>
            <a:r>
              <a:rPr lang="en-US" altLang="zh-CN" dirty="0" err="1">
                <a:solidFill>
                  <a:srgbClr val="1369B2"/>
                </a:solidFill>
                <a:latin typeface="微软雅黑" panose="020B0503020204020204" pitchFamily="34" charset="-122"/>
              </a:rPr>
              <a:t>sql</a:t>
            </a:r>
            <a:r>
              <a:rPr lang="en-US" altLang="zh-CN" dirty="0">
                <a:solidFill>
                  <a:srgbClr val="1369B2"/>
                </a:solidFill>
                <a:latin typeface="微软雅黑" panose="020B0503020204020204" pitchFamily="34" charset="-122"/>
              </a:rPr>
              <a:t>&gt;</a:t>
            </a:r>
            <a:r>
              <a:rPr lang="zh-CN" altLang="zh-CN" dirty="0">
                <a:solidFill>
                  <a:srgbClr val="1369B2"/>
                </a:solidFill>
                <a:latin typeface="微软雅黑" panose="020B0503020204020204" pitchFamily="34" charset="-122"/>
              </a:rPr>
              <a:t>元素</a:t>
            </a:r>
            <a:r>
              <a:rPr lang="zh-CN" altLang="zh-CN" dirty="0">
                <a:solidFill>
                  <a:srgbClr val="595959"/>
                </a:solidFill>
                <a:latin typeface="微软雅黑" panose="020B0503020204020204" pitchFamily="34" charset="-122"/>
              </a:rPr>
              <a:t>，将这些</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语句中相同的组成部分</a:t>
            </a:r>
            <a:r>
              <a:rPr lang="zh-CN" altLang="zh-CN" dirty="0">
                <a:solidFill>
                  <a:srgbClr val="1369B2"/>
                </a:solidFill>
                <a:latin typeface="微软雅黑" panose="020B0503020204020204" pitchFamily="34" charset="-122"/>
              </a:rPr>
              <a:t>抽取</a:t>
            </a:r>
            <a:r>
              <a:rPr lang="zh-CN" altLang="zh-CN" dirty="0">
                <a:solidFill>
                  <a:srgbClr val="595959"/>
                </a:solidFill>
                <a:latin typeface="微软雅黑" panose="020B0503020204020204" pitchFamily="34" charset="-122"/>
              </a:rPr>
              <a:t>出来，然后在需要的地方</a:t>
            </a:r>
            <a:r>
              <a:rPr lang="zh-CN" altLang="zh-CN" dirty="0">
                <a:solidFill>
                  <a:srgbClr val="1369B2"/>
                </a:solidFill>
                <a:latin typeface="微软雅黑" panose="020B0503020204020204" pitchFamily="34" charset="-122"/>
              </a:rPr>
              <a:t>引用</a:t>
            </a:r>
            <a:r>
              <a:rPr lang="zh-CN" altLang="zh-CN" dirty="0">
                <a:solidFill>
                  <a:srgbClr val="595959"/>
                </a:solidFill>
                <a:latin typeface="微软雅黑" panose="020B0503020204020204" pitchFamily="34" charset="-122"/>
              </a:rPr>
              <a:t>。</a:t>
            </a:r>
          </a:p>
          <a:p>
            <a:pPr>
              <a:lnSpc>
                <a:spcPct val="150000"/>
              </a:lnSpc>
            </a:pPr>
            <a:r>
              <a:rPr lang="en-US" altLang="zh-CN" dirty="0">
                <a:solidFill>
                  <a:srgbClr val="595959"/>
                </a:solidFill>
                <a:latin typeface="微软雅黑" panose="020B0503020204020204" pitchFamily="34" charset="-122"/>
              </a:rPr>
              <a:t>        &lt;</a:t>
            </a:r>
            <a:r>
              <a:rPr lang="en-US" altLang="zh-CN" dirty="0" err="1">
                <a:solidFill>
                  <a:srgbClr val="595959"/>
                </a:solidFill>
                <a:latin typeface="微软雅黑" panose="020B0503020204020204" pitchFamily="34" charset="-122"/>
              </a:rPr>
              <a:t>sql</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元素的作用是定义</a:t>
            </a:r>
            <a:r>
              <a:rPr lang="zh-CN" altLang="zh-CN" dirty="0">
                <a:solidFill>
                  <a:srgbClr val="1369B2"/>
                </a:solidFill>
                <a:latin typeface="微软雅黑" panose="020B0503020204020204" pitchFamily="34" charset="-122"/>
              </a:rPr>
              <a:t>可重用</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代码片段，它可以被包含在其他语句中。</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sql</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元素可以被静态地（在加载参数时）参数化，</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sql</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元素不同的属性值通过包含的对象发生变化</a:t>
            </a:r>
            <a:r>
              <a:rPr lang="zh-CN" altLang="en-US" dirty="0">
                <a:solidFill>
                  <a:srgbClr val="595959"/>
                </a:solidFill>
                <a:latin typeface="微软雅黑" panose="020B0503020204020204" pitchFamily="34" charset="-122"/>
              </a:rPr>
              <a:t>。</a:t>
            </a:r>
            <a:r>
              <a:rPr lang="zh-CN" altLang="zh-CN" dirty="0"/>
              <a:t> </a:t>
            </a: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514600"/>
            <a:ext cx="9865885" cy="35318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356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7046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759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342563" cy="400110"/>
          </a:xfrm>
          <a:prstGeom prst="rect">
            <a:avLst/>
          </a:prstGeom>
          <a:noFill/>
        </p:spPr>
        <p:txBody>
          <a:bodyPr wrap="squar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实现一个根据客户</a:t>
            </a:r>
            <a:r>
              <a:rPr lang="en-US" altLang="zh-CN" sz="2000" dirty="0">
                <a:solidFill>
                  <a:srgbClr val="1369B2"/>
                </a:solidFill>
                <a:latin typeface="微软雅黑" panose="020B0503020204020204" pitchFamily="34" charset="-122"/>
                <a:ea typeface="微软雅黑" panose="020B0503020204020204" pitchFamily="34" charset="-122"/>
              </a:rPr>
              <a:t>id</a:t>
            </a:r>
            <a:r>
              <a:rPr lang="zh-CN" altLang="zh-CN" sz="2000" dirty="0">
                <a:solidFill>
                  <a:srgbClr val="1369B2"/>
                </a:solidFill>
                <a:latin typeface="微软雅黑" panose="020B0503020204020204" pitchFamily="34" charset="-122"/>
                <a:ea typeface="微软雅黑" panose="020B0503020204020204" pitchFamily="34" charset="-122"/>
              </a:rPr>
              <a:t>查询客户信息的</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zh-CN" sz="2000" dirty="0">
                <a:solidFill>
                  <a:srgbClr val="1369B2"/>
                </a:solidFill>
                <a:latin typeface="微软雅黑" panose="020B0503020204020204" pitchFamily="34" charset="-122"/>
                <a:ea typeface="微软雅黑" panose="020B0503020204020204" pitchFamily="34" charset="-122"/>
              </a:rPr>
              <a:t>片段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6.3.6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13" name="图片 12"/>
          <p:cNvPicPr>
            <a:picLocks noChangeAspect="1"/>
          </p:cNvPicPr>
          <p:nvPr/>
        </p:nvPicPr>
        <p:blipFill>
          <a:blip r:embed="rId4"/>
          <a:stretch>
            <a:fillRect/>
          </a:stretch>
        </p:blipFill>
        <p:spPr>
          <a:xfrm>
            <a:off x="2125980" y="2286000"/>
            <a:ext cx="8387684" cy="4111447"/>
          </a:xfrm>
          <a:prstGeom prst="rect">
            <a:avLst/>
          </a:prstGeom>
        </p:spPr>
      </p:pic>
      <p:sp>
        <p:nvSpPr>
          <p:cNvPr id="2" name="文本框 1"/>
          <p:cNvSpPr txBox="1"/>
          <p:nvPr/>
        </p:nvSpPr>
        <p:spPr>
          <a:xfrm>
            <a:off x="2331720" y="2263140"/>
            <a:ext cx="8903970" cy="4111447"/>
          </a:xfrm>
          <a:prstGeom prst="rect">
            <a:avLst/>
          </a:prstGeom>
          <a:noFill/>
        </p:spPr>
        <p:txBody>
          <a:bodyPr wrap="square" rtlCol="0">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定义要查询的表</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someinclude</a:t>
            </a:r>
            <a:r>
              <a:rPr lang="en-US" altLang="zh-CN" sz="1600" dirty="0">
                <a:solidFill>
                  <a:srgbClr val="595959"/>
                </a:solidFill>
                <a:latin typeface="微软雅黑" panose="020B0503020204020204" pitchFamily="34" charset="-122"/>
                <a:ea typeface="微软雅黑" panose="020B0503020204020204" pitchFamily="34" charset="-122"/>
                <a:cs typeface="+mn-ea"/>
              </a:rPr>
              <a:t>"&gt;from</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&lt;include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refid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include_target</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定义查询列</a:t>
            </a:r>
            <a:r>
              <a:rPr lang="en-US" altLang="zh-CN" sz="1600" dirty="0">
                <a:solidFill>
                  <a:srgbClr val="595959"/>
                </a:solidFill>
                <a:latin typeface="微软雅黑" panose="020B0503020204020204" pitchFamily="34" charset="-122"/>
                <a:ea typeface="微软雅黑" panose="020B0503020204020204" pitchFamily="34" charset="-122"/>
                <a:cs typeface="+mn-ea"/>
              </a:rPr>
              <a:t> --&gt;&lt;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userColumns</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uid,uname,uage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根据客户</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查询客户信息</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	select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&lt;include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refid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userColumns</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&lt;include </a:t>
            </a:r>
            <a:r>
              <a:rPr lang="en-US" altLang="zh-CN" sz="1600" dirty="0" err="1">
                <a:solidFill>
                  <a:srgbClr val="595959"/>
                </a:solidFill>
                <a:latin typeface="微软雅黑" panose="020B0503020204020204" pitchFamily="34" charset="-122"/>
                <a:ea typeface="微软雅黑" panose="020B0503020204020204" pitchFamily="34" charset="-122"/>
                <a:cs typeface="+mn-ea"/>
              </a:rPr>
              <a:t>refid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someinclude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&lt;property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include_target</a:t>
            </a:r>
            <a:r>
              <a:rPr lang="en-US" altLang="zh-CN" sz="1600" dirty="0">
                <a:solidFill>
                  <a:srgbClr val="595959"/>
                </a:solidFill>
                <a:latin typeface="微软雅黑" panose="020B0503020204020204" pitchFamily="34" charset="-122"/>
                <a:ea typeface="微软雅黑" panose="020B0503020204020204" pitchFamily="34" charset="-122"/>
                <a:cs typeface="+mn-ea"/>
              </a:rPr>
              <a:t>" value="users" /&gt;&lt;/include&gt;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053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413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映射文件中的</a:t>
            </a:r>
            <a:r>
              <a:rPr lang="en-US" altLang="zh-CN" dirty="0">
                <a:solidFill>
                  <a:srgbClr val="1369B2"/>
                </a:solidFill>
                <a:latin typeface="微软雅黑" panose="020B0503020204020204" pitchFamily="34" charset="-122"/>
                <a:ea typeface="微软雅黑" panose="020B0503020204020204" pitchFamily="34" charset="-122"/>
              </a:rPr>
              <a:t>&lt;</a:t>
            </a:r>
            <a:r>
              <a:rPr lang="en-US" altLang="zh-CN" dirty="0" err="1">
                <a:solidFill>
                  <a:srgbClr val="1369B2"/>
                </a:solidFill>
                <a:latin typeface="微软雅黑" panose="020B0503020204020204" pitchFamily="34" charset="-122"/>
                <a:ea typeface="微软雅黑" panose="020B0503020204020204" pitchFamily="34" charset="-122"/>
              </a:rPr>
              <a:t>resultMap</a:t>
            </a:r>
            <a:r>
              <a:rPr lang="en-US" altLang="zh-CN" dirty="0">
                <a:solidFill>
                  <a:srgbClr val="1369B2"/>
                </a:solidFill>
                <a:latin typeface="微软雅黑" panose="020B0503020204020204" pitchFamily="34" charset="-122"/>
                <a:ea typeface="微软雅黑" panose="020B0503020204020204" pitchFamily="34" charset="-122"/>
              </a:rPr>
              <a:t>&gt;</a:t>
            </a:r>
            <a:r>
              <a:rPr lang="zh-CN" altLang="en-US" dirty="0">
                <a:solidFill>
                  <a:srgbClr val="1369B2"/>
                </a:solidFill>
                <a:latin typeface="微软雅黑" panose="020B0503020204020204" pitchFamily="34" charset="-122"/>
                <a:ea typeface="微软雅黑" panose="020B0503020204020204" pitchFamily="34" charset="-122"/>
              </a:rPr>
              <a:t>元素</a:t>
            </a:r>
            <a:r>
              <a:rPr lang="zh-CN" altLang="en-US" dirty="0">
                <a:solidFill>
                  <a:srgbClr val="595959"/>
                </a:solidFill>
                <a:latin typeface="微软雅黑" panose="020B0503020204020204" pitchFamily="34" charset="-122"/>
                <a:ea typeface="微软雅黑" panose="020B0503020204020204" pitchFamily="34" charset="-122"/>
              </a:rPr>
              <a:t>，能够使用</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err="1">
                <a:solidFill>
                  <a:srgbClr val="595959"/>
                </a:solidFill>
                <a:latin typeface="微软雅黑" panose="020B0503020204020204" pitchFamily="34" charset="-122"/>
                <a:ea typeface="微软雅黑" panose="020B0503020204020204" pitchFamily="34" charset="-122"/>
              </a:rPr>
              <a:t>resultMap</a:t>
            </a:r>
            <a:r>
              <a:rPr lang="en-US" altLang="zh-CN" dirty="0">
                <a:solidFill>
                  <a:srgbClr val="595959"/>
                </a:solidFill>
                <a:latin typeface="微软雅黑" panose="020B0503020204020204" pitchFamily="34" charset="-122"/>
                <a:ea typeface="微软雅黑" panose="020B0503020204020204" pitchFamily="34" charset="-122"/>
              </a:rPr>
              <a:t>&gt;</a:t>
            </a:r>
            <a:r>
              <a:rPr lang="zh-CN" altLang="en-US" dirty="0">
                <a:solidFill>
                  <a:srgbClr val="595959"/>
                </a:solidFill>
                <a:latin typeface="微软雅黑" panose="020B0503020204020204" pitchFamily="34" charset="-122"/>
                <a:ea typeface="微软雅黑" panose="020B0503020204020204" pitchFamily="34" charset="-122"/>
              </a:rPr>
              <a:t>元素定义映射规则</a:t>
            </a:r>
          </a:p>
          <a:p>
            <a:pPr algn="just">
              <a:lnSpc>
                <a:spcPct val="150000"/>
              </a:lnSpc>
            </a:pP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5994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937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err="1">
                <a:solidFill>
                  <a:srgbClr val="1369B2"/>
                </a:solidFill>
                <a:latin typeface="微软雅黑" panose="020B0503020204020204" pitchFamily="34" charset="-122"/>
                <a:ea typeface="微软雅黑" panose="020B0503020204020204" pitchFamily="34" charset="-122"/>
              </a:rPr>
              <a:t>resultMap</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元素的作用</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196464"/>
            <a:ext cx="9390960" cy="264033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resultMap</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元素表示</a:t>
            </a:r>
            <a:r>
              <a:rPr lang="zh-CN" altLang="zh-CN" dirty="0">
                <a:solidFill>
                  <a:srgbClr val="1369B2"/>
                </a:solidFill>
                <a:latin typeface="微软雅黑" panose="020B0503020204020204" pitchFamily="34" charset="-122"/>
              </a:rPr>
              <a:t>结果映射集</a:t>
            </a:r>
            <a:r>
              <a:rPr lang="zh-CN" altLang="zh-CN" dirty="0">
                <a:solidFill>
                  <a:srgbClr val="595959"/>
                </a:solidFill>
                <a:latin typeface="微软雅黑" panose="020B0503020204020204" pitchFamily="34" charset="-122"/>
              </a:rPr>
              <a:t>，是</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中最重要也是功能最强大的元素。</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resultMap</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元素主要作用是定义映射规则、更新级联以及定义类型转化器等。</a:t>
            </a:r>
          </a:p>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数据表中的列和需要返回的对象的属性可能不会完全一致，这种情况下</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不会自动赋值，这时就需要使用</a:t>
            </a:r>
            <a:r>
              <a:rPr lang="en-US" altLang="zh-CN" dirty="0">
                <a:solidFill>
                  <a:srgbClr val="595959"/>
                </a:solidFill>
                <a:latin typeface="微软雅黑" panose="020B0503020204020204" pitchFamily="34" charset="-122"/>
              </a:rPr>
              <a:t>&lt;</a:t>
            </a:r>
            <a:r>
              <a:rPr lang="en-US" altLang="zh-CN" dirty="0" err="1">
                <a:solidFill>
                  <a:srgbClr val="595959"/>
                </a:solidFill>
                <a:latin typeface="微软雅黑" panose="020B0503020204020204" pitchFamily="34" charset="-122"/>
              </a:rPr>
              <a:t>resultMap</a:t>
            </a:r>
            <a:r>
              <a:rPr lang="en-US" altLang="zh-CN" dirty="0">
                <a:solidFill>
                  <a:srgbClr val="595959"/>
                </a:solidFill>
                <a:latin typeface="微软雅黑" panose="020B0503020204020204" pitchFamily="34" charset="-122"/>
              </a:rPr>
              <a:t>&gt;</a:t>
            </a:r>
            <a:r>
              <a:rPr lang="zh-CN" altLang="zh-CN" dirty="0">
                <a:solidFill>
                  <a:srgbClr val="595959"/>
                </a:solidFill>
                <a:latin typeface="微软雅黑" panose="020B0503020204020204" pitchFamily="34" charset="-122"/>
              </a:rPr>
              <a:t>元素进行结果集映射</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1830705"/>
            <a:ext cx="9865885" cy="325220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17517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7807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57592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71163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610629"/>
            <a:ext cx="8485746"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的数据库中，创建一个</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zh-CN" altLang="zh-CN" sz="1600" dirty="0">
                <a:solidFill>
                  <a:srgbClr val="595959"/>
                </a:solidFill>
                <a:latin typeface="微软雅黑" panose="020B0503020204020204" pitchFamily="34" charset="-122"/>
                <a:ea typeface="微软雅黑" panose="020B0503020204020204" pitchFamily="34" charset="-122"/>
                <a:cs typeface="+mn-ea"/>
              </a:rPr>
              <a:t>表，并插入几条测试数据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938633"/>
            <a:ext cx="7332167" cy="3526937"/>
          </a:xfrm>
          <a:prstGeom prst="rect">
            <a:avLst/>
          </a:prstGeom>
        </p:spPr>
      </p:pic>
      <p:sp>
        <p:nvSpPr>
          <p:cNvPr id="4" name="矩形 3"/>
          <p:cNvSpPr/>
          <p:nvPr/>
        </p:nvSpPr>
        <p:spPr>
          <a:xfrm>
            <a:off x="2795019" y="2990768"/>
            <a:ext cx="6876488"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1369B2"/>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sid</a:t>
            </a:r>
            <a:r>
              <a:rPr lang="en-US" altLang="zh-CN" sz="1600" dirty="0">
                <a:solidFill>
                  <a:srgbClr val="595959"/>
                </a:solidFill>
                <a:latin typeface="微软雅黑" panose="020B0503020204020204" pitchFamily="34" charset="-122"/>
                <a:ea typeface="微软雅黑" panose="020B0503020204020204" pitchFamily="34" charset="-122"/>
                <a:cs typeface="+mn-ea"/>
              </a:rPr>
              <a:t> INT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VARCHAR(50),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sage INT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sname,sage</a:t>
            </a:r>
            <a:r>
              <a:rPr lang="en-US" altLang="zh-CN" sz="1600" dirty="0">
                <a:solidFill>
                  <a:srgbClr val="595959"/>
                </a:solidFill>
                <a:latin typeface="微软雅黑" panose="020B0503020204020204" pitchFamily="34" charset="-122"/>
                <a:ea typeface="微软雅黑" panose="020B0503020204020204" pitchFamily="34" charset="-122"/>
                <a:cs typeface="+mn-ea"/>
              </a:rPr>
              <a:t>) VALUES('Lucy',25);</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sname,sage</a:t>
            </a:r>
            <a:r>
              <a:rPr lang="en-US" altLang="zh-CN" sz="1600" dirty="0">
                <a:solidFill>
                  <a:srgbClr val="595959"/>
                </a:solidFill>
                <a:latin typeface="微软雅黑" panose="020B0503020204020204" pitchFamily="34" charset="-122"/>
                <a:ea typeface="微软雅黑" panose="020B0503020204020204" pitchFamily="34" charset="-122"/>
                <a:cs typeface="+mn-ea"/>
              </a:rPr>
              <a:t>) VALUES('Lili',20);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sname,sage</a:t>
            </a:r>
            <a:r>
              <a:rPr lang="en-US" altLang="zh-CN" sz="1600" dirty="0">
                <a:solidFill>
                  <a:srgbClr val="595959"/>
                </a:solidFill>
                <a:latin typeface="微软雅黑" panose="020B0503020204020204" pitchFamily="34" charset="-122"/>
                <a:ea typeface="微软雅黑" panose="020B0503020204020204" pitchFamily="34" charset="-122"/>
                <a:cs typeface="+mn-ea"/>
              </a:rPr>
              <a:t>) VALUES('Jim',20);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050925" y="990600"/>
            <a:ext cx="9167495" cy="36830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接下来通过一个具体的案例演示使用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resultMap</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元素进行结果集映射，具体步骤如下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创建实体类</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，用于封装学生信息。在类中定义</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age</a:t>
            </a:r>
            <a:r>
              <a:rPr lang="zh-CN" altLang="zh-CN" sz="1600" dirty="0">
                <a:solidFill>
                  <a:srgbClr val="595959"/>
                </a:solidFill>
                <a:latin typeface="微软雅黑" panose="020B0503020204020204" pitchFamily="34" charset="-122"/>
                <a:ea typeface="微软雅黑" panose="020B0503020204020204" pitchFamily="34" charset="-122"/>
                <a:cs typeface="+mn-ea"/>
              </a:rPr>
              <a:t>属性，以及属性的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方法和</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530964"/>
            <a:ext cx="7332167" cy="3691380"/>
          </a:xfrm>
          <a:prstGeom prst="rect">
            <a:avLst/>
          </a:prstGeom>
        </p:spPr>
      </p:pic>
      <p:sp>
        <p:nvSpPr>
          <p:cNvPr id="4" name="矩形 3"/>
          <p:cNvSpPr/>
          <p:nvPr/>
        </p:nvSpPr>
        <p:spPr>
          <a:xfrm>
            <a:off x="2680719" y="248022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package </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com.itheima.pojo</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a:solidFill>
                  <a:srgbClr val="1369B2"/>
                </a:solidFill>
                <a:latin typeface="微软雅黑" panose="020B0503020204020204" pitchFamily="34" charset="-122"/>
                <a:ea typeface="微软雅黑" panose="020B0503020204020204" pitchFamily="34" charset="-122"/>
                <a:cs typeface="+mn-ea"/>
              </a:rPr>
              <a:t>Student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学生姓名</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学生年龄</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return "User [id=" + id + ", name=" + name + ", age=" + age +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134379"/>
            <a:ext cx="8485746"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，在映射文件中编写映射查询语句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530964"/>
            <a:ext cx="7332167" cy="3691380"/>
          </a:xfrm>
          <a:prstGeom prst="rect">
            <a:avLst/>
          </a:prstGeom>
        </p:spPr>
      </p:pic>
      <p:sp>
        <p:nvSpPr>
          <p:cNvPr id="4" name="矩形 3"/>
          <p:cNvSpPr/>
          <p:nvPr/>
        </p:nvSpPr>
        <p:spPr>
          <a:xfrm>
            <a:off x="2680719" y="248022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只显示</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en-US" sz="1600" dirty="0">
                <a:solidFill>
                  <a:srgbClr val="595959"/>
                </a:solidFill>
                <a:latin typeface="微软雅黑" panose="020B0503020204020204" pitchFamily="34" charset="-122"/>
                <a:ea typeface="微软雅黑" panose="020B0503020204020204" pitchFamily="34" charset="-122"/>
                <a:cs typeface="+mn-ea"/>
              </a:rPr>
              <a:t>元素的内容</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com.itheima.mapper.StudentMapper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com.itheima.pojo.Student</a:t>
            </a:r>
            <a:r>
              <a:rPr lang="en-US" altLang="zh-CN" sz="1600" dirty="0">
                <a:solidFill>
                  <a:srgbClr val="595959"/>
                </a:solidFill>
                <a:latin typeface="微软雅黑" panose="020B0503020204020204" pitchFamily="34" charset="-122"/>
                <a:ea typeface="微软雅黑" panose="020B0503020204020204" pitchFamily="34" charset="-122"/>
                <a:cs typeface="+mn-ea"/>
              </a:rPr>
              <a: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&lt;id property="id" column="</a:t>
            </a:r>
            <a:r>
              <a:rPr lang="en-US" altLang="zh-CN" sz="1600" dirty="0" err="1">
                <a:solidFill>
                  <a:srgbClr val="595959"/>
                </a:solidFill>
                <a:latin typeface="微软雅黑" panose="020B0503020204020204" pitchFamily="34" charset="-122"/>
                <a:ea typeface="微软雅黑" panose="020B0503020204020204" pitchFamily="34" charset="-122"/>
                <a:cs typeface="+mn-ea"/>
              </a:rPr>
              <a:t>sid</a:t>
            </a:r>
            <a:r>
              <a:rPr lang="en-US" altLang="zh-CN" sz="1600" dirty="0">
                <a:solidFill>
                  <a:srgbClr val="595959"/>
                </a:solidFill>
                <a:latin typeface="微软雅黑" panose="020B0503020204020204" pitchFamily="34" charset="-122"/>
                <a:ea typeface="微软雅黑" panose="020B0503020204020204" pitchFamily="34" charset="-122"/>
                <a:cs typeface="+mn-ea"/>
              </a:rPr>
              <a:t>"/&gt;&lt;result property="name" 	column="</a:t>
            </a:r>
            <a:r>
              <a:rPr lang="en-US" altLang="zh-CN" sz="1600" dirty="0" err="1">
                <a:solidFill>
                  <a:srgbClr val="595959"/>
                </a:solidFill>
                <a:latin typeface="微软雅黑" panose="020B0503020204020204" pitchFamily="34" charset="-122"/>
                <a:ea typeface="微软雅黑" panose="020B0503020204020204" pitchFamily="34" charset="-122"/>
                <a:cs typeface="+mn-ea"/>
              </a:rPr>
              <a:t>sname</a:t>
            </a:r>
            <a:r>
              <a:rPr lang="en-US" altLang="zh-CN" sz="1600" dirty="0">
                <a:solidFill>
                  <a:srgbClr val="595959"/>
                </a:solidFill>
                <a:latin typeface="微软雅黑" panose="020B0503020204020204" pitchFamily="34" charset="-122"/>
                <a:ea typeface="微软雅黑" panose="020B0503020204020204" pitchFamily="34" charset="-122"/>
                <a:cs typeface="+mn-ea"/>
              </a:rPr>
              <a:t>"/&gt;&lt;result property="age" column="sage"/&gt;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a:t>
            </a:r>
            <a:r>
              <a:rPr lang="en-US" altLang="zh-CN" sz="1600" dirty="0" err="1">
                <a:solidFill>
                  <a:srgbClr val="595959"/>
                </a:solidFill>
                <a:latin typeface="微软雅黑" panose="020B0503020204020204" pitchFamily="34" charset="-122"/>
                <a:ea typeface="微软雅黑" panose="020B0503020204020204" pitchFamily="34" charset="-122"/>
                <a:cs typeface="+mn-ea"/>
              </a:rPr>
              <a:t>t_student</a:t>
            </a: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1156792"/>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StudentMapper.xml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r>
              <a:rPr lang="zh-CN" altLang="zh-CN" sz="1600" dirty="0">
                <a:solidFill>
                  <a:srgbClr val="595959"/>
                </a:solidFill>
                <a:latin typeface="微软雅黑" panose="020B0503020204020204" pitchFamily="34" charset="-122"/>
                <a:ea typeface="微软雅黑" panose="020B0503020204020204" pitchFamily="34" charset="-122"/>
                <a:cs typeface="+mn-ea"/>
              </a:rPr>
              <a:t>元素下添加如下代码</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3193904"/>
            <a:ext cx="7332167" cy="1458106"/>
          </a:xfrm>
          <a:prstGeom prst="rect">
            <a:avLst/>
          </a:prstGeom>
        </p:spPr>
      </p:pic>
      <p:sp>
        <p:nvSpPr>
          <p:cNvPr id="4" name="矩形 3"/>
          <p:cNvSpPr/>
          <p:nvPr/>
        </p:nvSpPr>
        <p:spPr>
          <a:xfrm>
            <a:off x="2680719" y="3234608"/>
            <a:ext cx="6876488"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StudentMapper.xml</a:t>
            </a:r>
            <a:r>
              <a:rPr lang="en-US" altLang="zh-CN" dirty="0">
                <a:solidFill>
                  <a:srgbClr val="595959"/>
                </a:solidFill>
                <a:latin typeface="微软雅黑" panose="020B0503020204020204" pitchFamily="34" charset="-122"/>
                <a:ea typeface="微软雅黑" panose="020B0503020204020204" pitchFamily="34" charset="-122"/>
                <a:cs typeface="+mn-ea"/>
              </a:rPr>
              <a:t>"&gt;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，用于测试</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元素实现查询结果的映射</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228850"/>
            <a:ext cx="7332167" cy="4366396"/>
          </a:xfrm>
          <a:prstGeom prst="rect">
            <a:avLst/>
          </a:prstGeom>
        </p:spPr>
      </p:pic>
      <p:sp>
        <p:nvSpPr>
          <p:cNvPr id="4" name="矩形 3"/>
          <p:cNvSpPr/>
          <p:nvPr/>
        </p:nvSpPr>
        <p:spPr>
          <a:xfrm>
            <a:off x="2680719" y="2148758"/>
            <a:ext cx="6876488" cy="4480778"/>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init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@Test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List&lt;Student&gt; list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sqlSession.selectList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com.itheima.mapper.StudentMapper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findAllStudent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for (Student student : list)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destory</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运行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测试类，控制台</a:t>
            </a:r>
            <a:r>
              <a:rPr lang="zh-CN" altLang="en-US" sz="1600" dirty="0">
                <a:solidFill>
                  <a:srgbClr val="595959"/>
                </a:solidFill>
                <a:latin typeface="微软雅黑" panose="020B0503020204020204" pitchFamily="34" charset="-122"/>
                <a:ea typeface="微软雅黑" panose="020B0503020204020204" pitchFamily="34" charset="-122"/>
                <a:cs typeface="+mn-ea"/>
              </a:rPr>
              <a:t>会</a:t>
            </a:r>
            <a:r>
              <a:rPr lang="zh-CN" altLang="zh-CN" sz="1600" dirty="0">
                <a:solidFill>
                  <a:srgbClr val="595959"/>
                </a:solidFill>
                <a:latin typeface="微软雅黑" panose="020B0503020204020204" pitchFamily="34" charset="-122"/>
                <a:ea typeface="微软雅黑" panose="020B0503020204020204" pitchFamily="34" charset="-122"/>
                <a:cs typeface="+mn-ea"/>
              </a:rPr>
              <a:t>输出结果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4"/>
          <a:stretch>
            <a:fillRect/>
          </a:stretch>
        </p:blipFill>
        <p:spPr>
          <a:xfrm>
            <a:off x="1652953" y="2042715"/>
            <a:ext cx="8485745" cy="2956172"/>
          </a:xfrm>
          <a:prstGeom prst="rect">
            <a:avLst/>
          </a:prstGeom>
        </p:spPr>
      </p:pic>
      <p:sp>
        <p:nvSpPr>
          <p:cNvPr id="2" name="文本框 1"/>
          <p:cNvSpPr txBox="1"/>
          <p:nvPr/>
        </p:nvSpPr>
        <p:spPr>
          <a:xfrm>
            <a:off x="1143635" y="5442585"/>
            <a:ext cx="9222740" cy="645160"/>
          </a:xfrm>
          <a:prstGeom prst="rect">
            <a:avLst/>
          </a:prstGeom>
          <a:noFill/>
        </p:spPr>
        <p:txBody>
          <a:bodyPr wrap="none" rtlCol="0" anchor="t">
            <a:spAutoFit/>
          </a:bodyPr>
          <a:lstStyle/>
          <a:p>
            <a:r>
              <a:rPr lang="zh-CN" altLang="zh-CN" dirty="0">
                <a:solidFill>
                  <a:srgbClr val="FF0000"/>
                </a:solidFill>
                <a:latin typeface="微软雅黑" panose="020B0503020204020204" pitchFamily="34" charset="-122"/>
                <a:ea typeface="微软雅黑" panose="020B0503020204020204" pitchFamily="34" charset="-122"/>
                <a:cs typeface="+mn-ea"/>
                <a:sym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，在测试类</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MyBatisTest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中，每一个用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@Test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注解标注的方法称为测试方法，</a:t>
            </a: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他们的调用顺序为</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@Before→@Test→@After</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6559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609371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形式一：</a:t>
            </a:r>
            <a:r>
              <a:rPr lang="en-US" altLang="zh-CN" sz="2000" dirty="0" err="1">
                <a:solidFill>
                  <a:srgbClr val="1369B2"/>
                </a:solidFill>
                <a:latin typeface="微软雅黑" panose="020B0503020204020204" pitchFamily="34" charset="-122"/>
                <a:ea typeface="微软雅黑" panose="020B0503020204020204" pitchFamily="34" charset="-122"/>
                <a:sym typeface="+mn-lt"/>
              </a:rPr>
              <a:t>SqlSessionFactoryBuilder</a:t>
            </a:r>
            <a:r>
              <a:rPr lang="zh-CN" altLang="en-US" sz="2000" dirty="0">
                <a:solidFill>
                  <a:srgbClr val="1369B2"/>
                </a:solidFill>
                <a:latin typeface="微软雅黑" panose="020B0503020204020204" pitchFamily="34" charset="-122"/>
                <a:ea typeface="微软雅黑" panose="020B0503020204020204" pitchFamily="34" charset="-122"/>
                <a:sym typeface="+mn-lt"/>
              </a:rPr>
              <a:t>构建</a:t>
            </a:r>
            <a:r>
              <a:rPr lang="en-US" altLang="zh-CN" sz="2000" dirty="0">
                <a:solidFill>
                  <a:srgbClr val="1369B2"/>
                </a:solidFill>
                <a:latin typeface="微软雅黑" panose="020B0503020204020204" pitchFamily="34" charset="-122"/>
                <a:ea typeface="微软雅黑" panose="020B0503020204020204" pitchFamily="34" charset="-122"/>
                <a:sym typeface="+mn-lt"/>
              </a:rPr>
              <a:t>build()</a:t>
            </a:r>
            <a:r>
              <a:rPr lang="zh-CN" altLang="en-US" sz="2000" dirty="0">
                <a:solidFill>
                  <a:srgbClr val="1369B2"/>
                </a:solidFill>
                <a:latin typeface="微软雅黑" panose="020B0503020204020204" pitchFamily="34" charset="-122"/>
                <a:ea typeface="微软雅黑" panose="020B0503020204020204" pitchFamily="34" charset="-122"/>
                <a:sym typeface="+mn-lt"/>
              </a:rPr>
              <a:t>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523410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SqlSessionFactoryBuilder</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200400"/>
            <a:ext cx="9390960" cy="22402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endParaRPr lang="en-US" altLang="zh-CN" dirty="0">
              <a:solidFill>
                <a:srgbClr val="595959"/>
              </a:solidFill>
              <a:latin typeface="微软雅黑" panose="020B0503020204020204" pitchFamily="34" charset="-122"/>
            </a:endParaRPr>
          </a:p>
          <a:p>
            <a:pPr lvl="0">
              <a:lnSpc>
                <a:spcPct val="150000"/>
              </a:lnSpc>
            </a:pP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上述</a:t>
            </a:r>
            <a:r>
              <a:rPr lang="en-US" altLang="zh-CN" dirty="0">
                <a:solidFill>
                  <a:srgbClr val="1369B2"/>
                </a:solidFill>
                <a:latin typeface="微软雅黑" panose="020B0503020204020204" pitchFamily="34" charset="-122"/>
              </a:rPr>
              <a:t>build()</a:t>
            </a:r>
            <a:r>
              <a:rPr lang="zh-CN" altLang="en-US" dirty="0">
                <a:solidFill>
                  <a:srgbClr val="595959"/>
                </a:solidFill>
                <a:latin typeface="微软雅黑" panose="020B0503020204020204" pitchFamily="34" charset="-122"/>
              </a:rPr>
              <a:t>方法中，</a:t>
            </a:r>
            <a:r>
              <a:rPr lang="zh-CN" altLang="zh-CN" dirty="0">
                <a:solidFill>
                  <a:srgbClr val="595959"/>
                </a:solidFill>
                <a:latin typeface="微软雅黑" panose="020B0503020204020204" pitchFamily="34" charset="-122"/>
              </a:rPr>
              <a:t>参数</a:t>
            </a:r>
            <a:r>
              <a:rPr lang="en-US" altLang="zh-CN" dirty="0" err="1">
                <a:solidFill>
                  <a:srgbClr val="595959"/>
                </a:solidFill>
                <a:latin typeface="微软雅黑" panose="020B0503020204020204" pitchFamily="34" charset="-122"/>
              </a:rPr>
              <a:t>inputStream</a:t>
            </a:r>
            <a:r>
              <a:rPr lang="zh-CN" altLang="zh-CN" dirty="0">
                <a:solidFill>
                  <a:srgbClr val="595959"/>
                </a:solidFill>
                <a:latin typeface="微软雅黑" panose="020B0503020204020204" pitchFamily="34" charset="-122"/>
              </a:rPr>
              <a:t>是</a:t>
            </a:r>
            <a:r>
              <a:rPr lang="zh-CN" altLang="zh-CN" dirty="0">
                <a:solidFill>
                  <a:srgbClr val="1369B2"/>
                </a:solidFill>
                <a:latin typeface="微软雅黑" panose="020B0503020204020204" pitchFamily="34" charset="-122"/>
              </a:rPr>
              <a:t>字节流</a:t>
            </a:r>
            <a:r>
              <a:rPr lang="zh-CN" altLang="zh-CN" dirty="0">
                <a:solidFill>
                  <a:srgbClr val="595959"/>
                </a:solidFill>
                <a:latin typeface="微软雅黑" panose="020B0503020204020204" pitchFamily="34" charset="-122"/>
              </a:rPr>
              <a:t>，它封装了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文件形式的</a:t>
            </a:r>
            <a:r>
              <a:rPr lang="zh-CN" altLang="zh-CN" dirty="0">
                <a:solidFill>
                  <a:srgbClr val="1369B2"/>
                </a:solidFill>
                <a:latin typeface="微软雅黑" panose="020B0503020204020204" pitchFamily="34" charset="-122"/>
              </a:rPr>
              <a:t>配置信息</a:t>
            </a:r>
            <a:r>
              <a:rPr lang="zh-CN" altLang="zh-CN" dirty="0">
                <a:solidFill>
                  <a:srgbClr val="595959"/>
                </a:solidFill>
                <a:latin typeface="微软雅黑" panose="020B0503020204020204" pitchFamily="34" charset="-122"/>
              </a:rPr>
              <a:t>；参数</a:t>
            </a:r>
            <a:r>
              <a:rPr lang="en-US" altLang="zh-CN" dirty="0">
                <a:solidFill>
                  <a:srgbClr val="595959"/>
                </a:solidFill>
                <a:latin typeface="微软雅黑" panose="020B0503020204020204" pitchFamily="34" charset="-122"/>
              </a:rPr>
              <a:t>environment</a:t>
            </a:r>
            <a:r>
              <a:rPr lang="zh-CN" altLang="zh-CN" dirty="0">
                <a:solidFill>
                  <a:srgbClr val="595959"/>
                </a:solidFill>
                <a:latin typeface="微软雅黑" panose="020B0503020204020204" pitchFamily="34" charset="-122"/>
              </a:rPr>
              <a:t>和参数</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为可选参数。其中，参数</a:t>
            </a:r>
            <a:r>
              <a:rPr lang="en-US" altLang="zh-CN" dirty="0">
                <a:solidFill>
                  <a:srgbClr val="595959"/>
                </a:solidFill>
                <a:latin typeface="微软雅黑" panose="020B0503020204020204" pitchFamily="34" charset="-122"/>
              </a:rPr>
              <a:t>environment</a:t>
            </a:r>
            <a:r>
              <a:rPr lang="zh-CN" altLang="zh-CN" dirty="0">
                <a:solidFill>
                  <a:srgbClr val="595959"/>
                </a:solidFill>
                <a:latin typeface="微软雅黑" panose="020B0503020204020204" pitchFamily="34" charset="-122"/>
              </a:rPr>
              <a:t>决定将要加载的环境，包括</a:t>
            </a:r>
            <a:r>
              <a:rPr lang="zh-CN" altLang="zh-CN" dirty="0">
                <a:solidFill>
                  <a:srgbClr val="1369B2"/>
                </a:solidFill>
                <a:latin typeface="微软雅黑" panose="020B0503020204020204" pitchFamily="34" charset="-122"/>
              </a:rPr>
              <a:t>数据源</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事务管理器</a:t>
            </a:r>
            <a:r>
              <a:rPr lang="zh-CN" altLang="zh-CN" dirty="0">
                <a:solidFill>
                  <a:srgbClr val="595959"/>
                </a:solidFill>
                <a:latin typeface="微软雅黑" panose="020B0503020204020204" pitchFamily="34" charset="-122"/>
              </a:rPr>
              <a:t>；参数</a:t>
            </a:r>
            <a:r>
              <a:rPr lang="en-US" altLang="zh-CN" dirty="0">
                <a:solidFill>
                  <a:srgbClr val="595959"/>
                </a:solidFill>
                <a:latin typeface="微软雅黑" panose="020B0503020204020204" pitchFamily="34" charset="-122"/>
              </a:rPr>
              <a:t>properties</a:t>
            </a:r>
            <a:r>
              <a:rPr lang="zh-CN" altLang="zh-CN" dirty="0">
                <a:solidFill>
                  <a:srgbClr val="595959"/>
                </a:solidFill>
                <a:latin typeface="微软雅黑" panose="020B0503020204020204" pitchFamily="34" charset="-122"/>
              </a:rPr>
              <a:t>决定将要加载的</a:t>
            </a:r>
            <a:r>
              <a:rPr lang="en-US" altLang="zh-CN" dirty="0">
                <a:solidFill>
                  <a:srgbClr val="1369B2"/>
                </a:solidFill>
                <a:latin typeface="微软雅黑" panose="020B0503020204020204" pitchFamily="34" charset="-122"/>
              </a:rPr>
              <a:t>properties</a:t>
            </a:r>
            <a:r>
              <a:rPr lang="zh-CN" altLang="zh-CN" dirty="0">
                <a:solidFill>
                  <a:srgbClr val="1369B2"/>
                </a:solidFill>
                <a:latin typeface="微软雅黑" panose="020B0503020204020204" pitchFamily="34" charset="-122"/>
              </a:rPr>
              <a:t>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948940"/>
            <a:ext cx="9865885" cy="273704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8699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53731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12"/>
          <p:cNvSpPr/>
          <p:nvPr/>
        </p:nvSpPr>
        <p:spPr bwMode="auto">
          <a:xfrm>
            <a:off x="2034540" y="3497580"/>
            <a:ext cx="8564467" cy="5326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endParaRPr lang="zh-CN" altLang="en-US" dirty="0">
              <a:solidFill>
                <a:srgbClr val="595959"/>
              </a:solidFill>
              <a:latin typeface="微软雅黑" panose="020B0503020204020204" pitchFamily="34" charset="-122"/>
              <a:ea typeface="微软雅黑" panose="020B0503020204020204" pitchFamily="34" charset="-122"/>
              <a:cs typeface="+mn-ea"/>
              <a:sym typeface="+mn-ea"/>
            </a:endParaRPr>
          </a:p>
        </p:txBody>
      </p:sp>
      <p:sp>
        <p:nvSpPr>
          <p:cNvPr id="2" name="文本框 1"/>
          <p:cNvSpPr txBox="1"/>
          <p:nvPr/>
        </p:nvSpPr>
        <p:spPr>
          <a:xfrm>
            <a:off x="2171700" y="3497580"/>
            <a:ext cx="8206740" cy="464101"/>
          </a:xfrm>
          <a:prstGeom prst="rect">
            <a:avLst/>
          </a:prstGeom>
          <a:noFill/>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build(</a:t>
            </a:r>
            <a:r>
              <a:rPr lang="en-US" altLang="zh-CN" dirty="0" err="1">
                <a:solidFill>
                  <a:srgbClr val="595959"/>
                </a:solidFill>
                <a:latin typeface="微软雅黑" panose="020B0503020204020204" pitchFamily="34" charset="-122"/>
                <a:ea typeface="微软雅黑" panose="020B0503020204020204" pitchFamily="34" charset="-122"/>
                <a:cs typeface="+mn-ea"/>
              </a:rPr>
              <a:t>InputStream</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inputStream,String</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environment,Properties</a:t>
            </a:r>
            <a:r>
              <a:rPr lang="en-US" altLang="zh-CN" dirty="0">
                <a:solidFill>
                  <a:srgbClr val="595959"/>
                </a:solidFill>
                <a:latin typeface="微软雅黑" panose="020B0503020204020204" pitchFamily="34" charset="-122"/>
                <a:ea typeface="微软雅黑" panose="020B0503020204020204" pitchFamily="34" charset="-122"/>
                <a:cs typeface="+mn-ea"/>
              </a:rPr>
              <a:t> properties)</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54168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513682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zh-CN" altLang="zh-CN" sz="2000" dirty="0">
                <a:solidFill>
                  <a:srgbClr val="1369B2"/>
                </a:solidFill>
                <a:latin typeface="微软雅黑" panose="020B0503020204020204" pitchFamily="34" charset="-122"/>
                <a:ea typeface="微软雅黑" panose="020B0503020204020204" pitchFamily="34" charset="-122"/>
              </a:rPr>
              <a:t>使用工具类创建</a:t>
            </a:r>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zh-CN" sz="2000" dirty="0">
                <a:solidFill>
                  <a:srgbClr val="1369B2"/>
                </a:solidFill>
                <a:latin typeface="微软雅黑" panose="020B0503020204020204" pitchFamily="34" charset="-122"/>
                <a:ea typeface="微软雅黑" panose="020B0503020204020204" pitchFamily="34" charset="-122"/>
              </a:rPr>
              <a:t>对象</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6.3.7  &lt;</a:t>
            </a:r>
            <a:r>
              <a:rPr lang="en-US" altLang="zh-CN" sz="2400" b="1" dirty="0" err="1">
                <a:solidFill>
                  <a:srgbClr val="595959"/>
                </a:solidFill>
                <a:latin typeface="微软雅黑" panose="020B0503020204020204" pitchFamily="34" charset="-122"/>
                <a:ea typeface="微软雅黑" panose="020B0503020204020204" pitchFamily="34" charset="-122"/>
                <a:cs typeface="+mn-ea"/>
                <a:sym typeface="+mn-lt"/>
              </a:rPr>
              <a:t>resultMap</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&gt;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元素</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7925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在上述案例中，由于每个方法执行时都需要读取配置文件，并根据配置文件的信息构建</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对象、创建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对象、释放资源，这导致了大量的重复代码。为了简化开发，我们可以将读取配置文件和释放资源的代码封装到一个工具类中，然后通过工具类创建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对象</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2" name="圆角矩形 11"/>
          <p:cNvSpPr/>
          <p:nvPr/>
        </p:nvSpPr>
        <p:spPr>
          <a:xfrm>
            <a:off x="1360244" y="2743200"/>
            <a:ext cx="9865885" cy="24688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64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931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7822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684845" y="2896573"/>
            <a:ext cx="4562151"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完成一个员工管理系统</a:t>
            </a:r>
            <a:r>
              <a:rPr lang="zh-CN" altLang="en-US" dirty="0">
                <a:solidFill>
                  <a:srgbClr val="595959"/>
                </a:solidFill>
                <a:latin typeface="微软雅黑" panose="020B0503020204020204" pitchFamily="34" charset="-122"/>
                <a:ea typeface="微软雅黑" panose="020B0503020204020204" pitchFamily="34" charset="-122"/>
              </a:rPr>
              <a:t>，能够实现如下功能</a:t>
            </a:r>
            <a:r>
              <a:rPr lang="zh-CN" altLang="zh-CN" dirty="0">
                <a:solidFill>
                  <a:srgbClr val="1369B2"/>
                </a:solidFill>
                <a:latin typeface="微软雅黑" panose="020B0503020204020204" pitchFamily="34" charset="-122"/>
                <a:ea typeface="微软雅黑" panose="020B0503020204020204" pitchFamily="34" charset="-122"/>
              </a:rPr>
              <a:t>根据</a:t>
            </a:r>
            <a:r>
              <a:rPr lang="en-US" altLang="zh-CN" dirty="0">
                <a:solidFill>
                  <a:srgbClr val="1369B2"/>
                </a:solidFill>
                <a:latin typeface="微软雅黑" panose="020B0503020204020204" pitchFamily="34" charset="-122"/>
                <a:ea typeface="微软雅黑" panose="020B0503020204020204" pitchFamily="34" charset="-122"/>
              </a:rPr>
              <a:t>id</a:t>
            </a:r>
            <a:r>
              <a:rPr lang="zh-CN" altLang="zh-CN" dirty="0">
                <a:solidFill>
                  <a:srgbClr val="1369B2"/>
                </a:solidFill>
                <a:latin typeface="微软雅黑" panose="020B0503020204020204" pitchFamily="34" charset="-122"/>
                <a:ea typeface="微软雅黑" panose="020B0503020204020204" pitchFamily="34" charset="-122"/>
              </a:rPr>
              <a:t>查询</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新增</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修改</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删除员工信息</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248545" y="334499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93069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6506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员工表详情</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172900" y="2025014"/>
            <a:ext cx="9390960" cy="100584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现有一张员工表如下。利用本章所学知识完成一个员工管理系统。实现如下功能：</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查询员工信息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新增员工信息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修改员工信息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删除员工信息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graphicFrame>
        <p:nvGraphicFramePr>
          <p:cNvPr id="13" name="表格 12"/>
          <p:cNvGraphicFramePr>
            <a:graphicFrameLocks noGrp="1"/>
          </p:cNvGraphicFramePr>
          <p:nvPr>
            <p:custDataLst>
              <p:tags r:id="rId3"/>
            </p:custDataLst>
            <p:extLst>
              <p:ext uri="{D42A27DB-BD31-4B8C-83A1-F6EECF244321}">
                <p14:modId xmlns:p14="http://schemas.microsoft.com/office/powerpoint/2010/main" val="1755903778"/>
              </p:ext>
            </p:extLst>
          </p:nvPr>
        </p:nvGraphicFramePr>
        <p:xfrm>
          <a:off x="2794317" y="3438694"/>
          <a:ext cx="6603365" cy="2430780"/>
        </p:xfrm>
        <a:graphic>
          <a:graphicData uri="http://schemas.openxmlformats.org/drawingml/2006/table">
            <a:tbl>
              <a:tblPr>
                <a:tableStyleId>{5C22544A-7EE6-4342-B048-85BDC9FD1C3A}</a:tableStyleId>
              </a:tblPr>
              <a:tblGrid>
                <a:gridCol w="1359535">
                  <a:extLst>
                    <a:ext uri="{9D8B030D-6E8A-4147-A177-3AD203B41FA5}">
                      <a16:colId xmlns:a16="http://schemas.microsoft.com/office/drawing/2014/main" val="20000"/>
                    </a:ext>
                  </a:extLst>
                </a:gridCol>
                <a:gridCol w="1604010">
                  <a:extLst>
                    <a:ext uri="{9D8B030D-6E8A-4147-A177-3AD203B41FA5}">
                      <a16:colId xmlns:a16="http://schemas.microsoft.com/office/drawing/2014/main" val="20001"/>
                    </a:ext>
                  </a:extLst>
                </a:gridCol>
                <a:gridCol w="1591310">
                  <a:extLst>
                    <a:ext uri="{9D8B030D-6E8A-4147-A177-3AD203B41FA5}">
                      <a16:colId xmlns:a16="http://schemas.microsoft.com/office/drawing/2014/main" val="20002"/>
                    </a:ext>
                  </a:extLst>
                </a:gridCol>
                <a:gridCol w="2048510">
                  <a:extLst>
                    <a:ext uri="{9D8B030D-6E8A-4147-A177-3AD203B41FA5}">
                      <a16:colId xmlns:a16="http://schemas.microsoft.com/office/drawing/2014/main" val="20003"/>
                    </a:ext>
                  </a:extLst>
                </a:gridCol>
              </a:tblGrid>
              <a:tr h="36720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员工编号（id）</a:t>
                      </a:r>
                    </a:p>
                  </a:txBody>
                  <a:tcPr marL="215900" marR="215900" marT="133350" marB="133350"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员工名称（name）</a:t>
                      </a:r>
                    </a:p>
                  </a:txBody>
                  <a:tcPr marL="215900" marR="215900" marT="133350" marB="13335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员工年龄（age）</a:t>
                      </a:r>
                    </a:p>
                  </a:txBody>
                  <a:tcPr marL="215900" marR="215900" marT="133350" marB="133350"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a:solidFill>
                            <a:srgbClr val="646464"/>
                          </a:solidFill>
                          <a:latin typeface="微软雅黑" panose="020B0503020204020204" pitchFamily="34" charset="-122"/>
                          <a:ea typeface="微软雅黑" panose="020B0503020204020204" pitchFamily="34" charset="-122"/>
                          <a:cs typeface="微软雅黑" panose="020B0503020204020204" pitchFamily="34" charset="-122"/>
                        </a:rPr>
                        <a:t>员工职位（position）</a:t>
                      </a:r>
                    </a:p>
                  </a:txBody>
                  <a:tcPr marL="215900" marR="215900" marT="133350" marB="133350"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3672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1</a:t>
                      </a: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张三</a:t>
                      </a: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en-US" altLang="zh-CN" sz="1600" b="0" spc="130">
                          <a:solidFill>
                            <a:srgbClr val="404040"/>
                          </a:solidFill>
                          <a:latin typeface="微软雅黑" panose="020B0503020204020204" pitchFamily="34" charset="-122"/>
                          <a:ea typeface="微软雅黑" panose="020B0503020204020204" pitchFamily="34" charset="-122"/>
                        </a:rPr>
                        <a:t>20</a:t>
                      </a: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员工</a:t>
                      </a: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3672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2</a:t>
                      </a:r>
                    </a:p>
                  </a:txBody>
                  <a:tcPr marL="215900" marR="215900" marT="133350" marB="1333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李四</a:t>
                      </a: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en-US" altLang="zh-CN" sz="1600" b="0" spc="130">
                          <a:solidFill>
                            <a:srgbClr val="404040"/>
                          </a:solidFill>
                          <a:latin typeface="微软雅黑" panose="020B0503020204020204" pitchFamily="34" charset="-122"/>
                          <a:ea typeface="微软雅黑" panose="020B0503020204020204" pitchFamily="34" charset="-122"/>
                        </a:rPr>
                        <a:t>18</a:t>
                      </a: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员工</a:t>
                      </a:r>
                    </a:p>
                  </a:txBody>
                  <a:tcPr marL="215900" marR="215900" marT="133350" marB="1333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367200">
                <a:tc>
                  <a:txBody>
                    <a:bodyPr/>
                    <a:lstStyle/>
                    <a:p>
                      <a:pPr indent="0" algn="ctr">
                        <a:lnSpc>
                          <a:spcPct val="120000"/>
                        </a:lnSpc>
                        <a:spcBef>
                          <a:spcPts val="0"/>
                        </a:spcBef>
                        <a:spcAft>
                          <a:spcPts val="0"/>
                        </a:spcAft>
                      </a:pPr>
                      <a:r>
                        <a:rPr lang="en-US" altLang="zh-CN" sz="1600" b="0" spc="130">
                          <a:solidFill>
                            <a:srgbClr val="646464"/>
                          </a:solidFill>
                          <a:latin typeface="微软雅黑" panose="020B0503020204020204" pitchFamily="34" charset="-122"/>
                          <a:ea typeface="微软雅黑" panose="020B0503020204020204" pitchFamily="34" charset="-122"/>
                        </a:rPr>
                        <a:t>3</a:t>
                      </a:r>
                    </a:p>
                  </a:txBody>
                  <a:tcPr marL="215900" marR="215900" marT="133350" marB="133350"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a:solidFill>
                            <a:srgbClr val="404040"/>
                          </a:solidFill>
                          <a:latin typeface="微软雅黑" panose="020B0503020204020204" pitchFamily="34" charset="-122"/>
                          <a:ea typeface="微软雅黑" panose="020B0503020204020204" pitchFamily="34" charset="-122"/>
                        </a:rPr>
                        <a:t>王五</a:t>
                      </a: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a:lnSpc>
                          <a:spcPct val="120000"/>
                        </a:lnSpc>
                        <a:spcBef>
                          <a:spcPts val="0"/>
                        </a:spcBef>
                        <a:spcAft>
                          <a:spcPts val="0"/>
                        </a:spcAft>
                      </a:pPr>
                      <a:r>
                        <a:rPr lang="en-US" altLang="zh-CN" sz="1600" b="0" spc="130">
                          <a:solidFill>
                            <a:srgbClr val="404040"/>
                          </a:solidFill>
                          <a:latin typeface="微软雅黑" panose="020B0503020204020204" pitchFamily="34" charset="-122"/>
                          <a:ea typeface="微软雅黑" panose="020B0503020204020204" pitchFamily="34" charset="-122"/>
                        </a:rPr>
                        <a:t>35</a:t>
                      </a:r>
                    </a:p>
                  </a:txBody>
                  <a:tcPr marL="215900" marR="215900" marT="133350" marB="133350"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ctr">
                        <a:lnSpc>
                          <a:spcPct val="120000"/>
                        </a:lnSpc>
                        <a:spcBef>
                          <a:spcPts val="0"/>
                        </a:spcBef>
                        <a:spcAft>
                          <a:spcPts val="0"/>
                        </a:spcAft>
                      </a:pPr>
                      <a:r>
                        <a:rPr lang="zh-CN" altLang="en-US" sz="1600" b="0" spc="130" dirty="0">
                          <a:solidFill>
                            <a:srgbClr val="404040"/>
                          </a:solidFill>
                          <a:latin typeface="微软雅黑" panose="020B0503020204020204" pitchFamily="34" charset="-122"/>
                          <a:ea typeface="微软雅黑" panose="020B0503020204020204" pitchFamily="34" charset="-122"/>
                        </a:rPr>
                        <a:t>经理</a:t>
                      </a:r>
                    </a:p>
                  </a:txBody>
                  <a:tcPr marL="215900" marR="215900" marT="133350" marB="133350"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17363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dirty="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8214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案例要求</a:t>
            </a:r>
            <a:endParaRPr lang="en-US"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37024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390960" cy="17925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本案例要求根据</a:t>
            </a:r>
            <a:r>
              <a:rPr lang="zh-CN" altLang="en-US" dirty="0">
                <a:solidFill>
                  <a:srgbClr val="595959"/>
                </a:solidFill>
                <a:latin typeface="微软雅黑" panose="020B0503020204020204" pitchFamily="34" charset="-122"/>
              </a:rPr>
              <a:t>员工表</a:t>
            </a:r>
            <a:r>
              <a:rPr lang="zh-CN" altLang="zh-CN" dirty="0">
                <a:solidFill>
                  <a:srgbClr val="595959"/>
                </a:solidFill>
                <a:latin typeface="微软雅黑" panose="020B0503020204020204" pitchFamily="34" charset="-122"/>
              </a:rPr>
              <a:t>在数据库中创建一个</a:t>
            </a:r>
            <a:r>
              <a:rPr lang="en-US" altLang="zh-CN" dirty="0">
                <a:solidFill>
                  <a:srgbClr val="595959"/>
                </a:solidFill>
                <a:latin typeface="微软雅黑" panose="020B0503020204020204" pitchFamily="34" charset="-122"/>
              </a:rPr>
              <a:t>employee</a:t>
            </a:r>
            <a:r>
              <a:rPr lang="zh-CN" altLang="zh-CN" dirty="0">
                <a:solidFill>
                  <a:srgbClr val="595959"/>
                </a:solidFill>
                <a:latin typeface="微软雅黑" panose="020B0503020204020204" pitchFamily="34" charset="-122"/>
              </a:rPr>
              <a:t>表，并利用本章所学知识完成一个员工管理系统，该系统需要实现以下几个功能</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查询员工信息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新增员工信息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修改员工信息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根据</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删除员工信息。</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60244" y="2743200"/>
            <a:ext cx="9865885" cy="246888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642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897891" y="48931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1245235"/>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项目搭建</a:t>
            </a:r>
            <a:r>
              <a:rPr lang="zh-CN" altLang="en-US" sz="1600" dirty="0">
                <a:solidFill>
                  <a:srgbClr val="595959"/>
                </a:solidFill>
                <a:latin typeface="微软雅黑" panose="020B0503020204020204" pitchFamily="34" charset="-122"/>
                <a:ea typeface="微软雅黑" panose="020B0503020204020204" pitchFamily="34" charset="-122"/>
                <a:cs typeface="+mn-ea"/>
              </a:rPr>
              <a:t>：创建</a:t>
            </a:r>
            <a:r>
              <a:rPr lang="zh-CN" altLang="zh-CN" sz="1600" dirty="0">
                <a:solidFill>
                  <a:srgbClr val="595959"/>
                </a:solidFill>
                <a:latin typeface="微软雅黑" panose="020B0503020204020204" pitchFamily="34" charset="-122"/>
                <a:ea typeface="微软雅黑" panose="020B0503020204020204" pitchFamily="34" charset="-122"/>
                <a:cs typeface="+mn-ea"/>
              </a:rPr>
              <a:t>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mybatisdemo</a:t>
            </a:r>
            <a:r>
              <a:rPr lang="zh-CN" altLang="zh-CN" sz="1600" dirty="0">
                <a:solidFill>
                  <a:srgbClr val="595959"/>
                </a:solidFill>
                <a:latin typeface="微软雅黑" panose="020B0503020204020204" pitchFamily="34" charset="-122"/>
                <a:ea typeface="微软雅黑" panose="020B0503020204020204" pitchFamily="34" charset="-122"/>
                <a:cs typeface="+mn-ea"/>
              </a:rPr>
              <a:t>的项目，并在项目中引入 MySQL 驱动包、</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JUnit 测试包、MyBatis 的核心包等相关依赖、创建数据库连接信息配置文件、创建 MyBatis 的核心配置文件。</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核心配置文件的内容如下。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1646555" y="2360295"/>
            <a:ext cx="9109075" cy="4221480"/>
          </a:xfrm>
          <a:prstGeom prst="rect">
            <a:avLst/>
          </a:prstGeom>
        </p:spPr>
      </p:pic>
      <p:sp>
        <p:nvSpPr>
          <p:cNvPr id="3" name="矩形 2"/>
          <p:cNvSpPr/>
          <p:nvPr/>
        </p:nvSpPr>
        <p:spPr>
          <a:xfrm>
            <a:off x="2065655" y="2335530"/>
            <a:ext cx="9603740" cy="4246245"/>
          </a:xfrm>
          <a:prstGeom prst="rect">
            <a:avLst/>
          </a:prstGeom>
        </p:spPr>
        <p:txBody>
          <a:bodyPr wrap="square">
            <a:spAutoFit/>
          </a:bodyPr>
          <a:lstStyle/>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&lt;configuration&gt;&lt;properties resource="</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db.properties</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&lt;environments default="development"&gt;</a:t>
            </a: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 id="development"&gt;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transactionManager</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type="JDBC"/&gt;</a:t>
            </a: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type="POOLED"&gt;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&lt;property name="driver"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mysql.driver</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name="username"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mysql.username</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name="password"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mysql.password</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&lt;/environment&gt;&lt;/environments&gt;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数据准备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数据库中创建</a:t>
            </a:r>
            <a:r>
              <a:rPr lang="en-US" altLang="zh-CN" sz="1600" dirty="0">
                <a:solidFill>
                  <a:srgbClr val="595959"/>
                </a:solidFill>
                <a:latin typeface="微软雅黑" panose="020B0503020204020204" pitchFamily="34" charset="-122"/>
                <a:ea typeface="微软雅黑" panose="020B0503020204020204" pitchFamily="34" charset="-122"/>
                <a:cs typeface="+mn-ea"/>
              </a:rPr>
              <a:t>employee</a:t>
            </a:r>
            <a:r>
              <a:rPr lang="zh-CN" altLang="zh-CN" sz="1600" dirty="0">
                <a:solidFill>
                  <a:srgbClr val="595959"/>
                </a:solidFill>
                <a:latin typeface="微软雅黑" panose="020B0503020204020204" pitchFamily="34" charset="-122"/>
                <a:ea typeface="微软雅黑" panose="020B0503020204020204" pitchFamily="34" charset="-122"/>
                <a:cs typeface="+mn-ea"/>
              </a:rPr>
              <a:t>表，并在</a:t>
            </a:r>
            <a:r>
              <a:rPr lang="en-US" altLang="zh-CN" sz="1600" dirty="0">
                <a:solidFill>
                  <a:srgbClr val="595959"/>
                </a:solidFill>
                <a:latin typeface="微软雅黑" panose="020B0503020204020204" pitchFamily="34" charset="-122"/>
                <a:ea typeface="微软雅黑" panose="020B0503020204020204" pitchFamily="34" charset="-122"/>
                <a:cs typeface="+mn-ea"/>
              </a:rPr>
              <a:t>employee</a:t>
            </a:r>
            <a:r>
              <a:rPr lang="zh-CN" altLang="zh-CN" sz="1600" dirty="0">
                <a:solidFill>
                  <a:srgbClr val="595959"/>
                </a:solidFill>
                <a:latin typeface="微软雅黑" panose="020B0503020204020204" pitchFamily="34" charset="-122"/>
                <a:ea typeface="微软雅黑" panose="020B0503020204020204" pitchFamily="34" charset="-122"/>
                <a:cs typeface="+mn-ea"/>
              </a:rPr>
              <a:t>表中插入几条数据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235201"/>
            <a:ext cx="7332167" cy="3623310"/>
          </a:xfrm>
          <a:prstGeom prst="rect">
            <a:avLst/>
          </a:prstGeom>
        </p:spPr>
      </p:pic>
      <p:sp>
        <p:nvSpPr>
          <p:cNvPr id="4" name="矩形 3"/>
          <p:cNvSpPr/>
          <p:nvPr/>
        </p:nvSpPr>
        <p:spPr>
          <a:xfrm>
            <a:off x="2795019" y="2097958"/>
            <a:ext cx="6876488" cy="3782895"/>
          </a:xfrm>
          <a:prstGeom prst="rect">
            <a:avLst/>
          </a:prstGeom>
        </p:spPr>
        <p:txBody>
          <a:bodyPr wrap="square">
            <a:spAutoFit/>
          </a:bodyPr>
          <a:lstStyle/>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use </a:t>
            </a:r>
            <a:r>
              <a:rPr lang="en-US" altLang="zh-CN" dirty="0" err="1">
                <a:solidFill>
                  <a:srgbClr val="1369B2"/>
                </a:solidFill>
                <a:latin typeface="微软雅黑" panose="020B0503020204020204" pitchFamily="34" charset="-122"/>
                <a:ea typeface="微软雅黑" panose="020B0503020204020204" pitchFamily="34" charset="-122"/>
                <a:cs typeface="+mn-ea"/>
              </a:rPr>
              <a:t>mybatis</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create table </a:t>
            </a:r>
            <a:r>
              <a:rPr lang="en-US" altLang="zh-CN" dirty="0">
                <a:solidFill>
                  <a:srgbClr val="1369B2"/>
                </a:solidFill>
                <a:latin typeface="微软雅黑" panose="020B0503020204020204" pitchFamily="34" charset="-122"/>
                <a:ea typeface="微软雅黑" panose="020B0503020204020204" pitchFamily="34" charset="-122"/>
                <a:cs typeface="+mn-ea"/>
              </a:rPr>
              <a:t>employee</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id int primary key </a:t>
            </a:r>
            <a:r>
              <a:rPr lang="en-US" altLang="zh-CN" dirty="0" err="1">
                <a:solidFill>
                  <a:srgbClr val="595959"/>
                </a:solidFill>
                <a:latin typeface="微软雅黑" panose="020B0503020204020204" pitchFamily="34" charset="-122"/>
                <a:ea typeface="微软雅黑" panose="020B0503020204020204" pitchFamily="34" charset="-122"/>
                <a:cs typeface="+mn-ea"/>
              </a:rPr>
              <a:t>auto_increment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name varchar(20) not null,</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age int not null,</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position varchar(20)</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indent="228600">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insert into </a:t>
            </a:r>
            <a:r>
              <a:rPr lang="en-US" altLang="zh-CN" dirty="0">
                <a:solidFill>
                  <a:srgbClr val="595959"/>
                </a:solidFill>
                <a:latin typeface="微软雅黑" panose="020B0503020204020204" pitchFamily="34" charset="-122"/>
                <a:ea typeface="微软雅黑" panose="020B0503020204020204" pitchFamily="34" charset="-122"/>
                <a:cs typeface="+mn-ea"/>
              </a:rPr>
              <a:t>employee(</a:t>
            </a:r>
            <a:r>
              <a:rPr lang="en-US" altLang="zh-CN" dirty="0" err="1">
                <a:solidFill>
                  <a:srgbClr val="595959"/>
                </a:solidFill>
                <a:latin typeface="微软雅黑" panose="020B0503020204020204" pitchFamily="34" charset="-122"/>
                <a:ea typeface="微软雅黑" panose="020B0503020204020204" pitchFamily="34" charset="-122"/>
                <a:cs typeface="+mn-ea"/>
              </a:rPr>
              <a:t>id,name,age,position</a:t>
            </a:r>
            <a:r>
              <a:rPr lang="en-US" altLang="zh-CN" dirty="0">
                <a:solidFill>
                  <a:srgbClr val="595959"/>
                </a:solidFill>
                <a:latin typeface="微软雅黑" panose="020B0503020204020204" pitchFamily="34" charset="-122"/>
                <a:ea typeface="微软雅黑" panose="020B0503020204020204" pitchFamily="34" charset="-122"/>
                <a:cs typeface="+mn-ea"/>
              </a:rPr>
              <a:t>) values(null,'</a:t>
            </a:r>
            <a:r>
              <a:rPr lang="zh-CN" altLang="zh-CN" dirty="0">
                <a:solidFill>
                  <a:srgbClr val="595959"/>
                </a:solidFill>
                <a:latin typeface="微软雅黑" panose="020B0503020204020204" pitchFamily="34" charset="-122"/>
                <a:ea typeface="微软雅黑" panose="020B0503020204020204" pitchFamily="34" charset="-122"/>
                <a:cs typeface="+mn-ea"/>
              </a:rPr>
              <a:t>张三</a:t>
            </a:r>
            <a:r>
              <a:rPr lang="en-US" altLang="zh-CN" dirty="0">
                <a:solidFill>
                  <a:srgbClr val="595959"/>
                </a:solidFill>
                <a:latin typeface="微软雅黑" panose="020B0503020204020204" pitchFamily="34" charset="-122"/>
                <a:ea typeface="微软雅黑" panose="020B0503020204020204" pitchFamily="34" charset="-122"/>
                <a:cs typeface="+mn-ea"/>
              </a:rPr>
              <a:t>',20,'</a:t>
            </a:r>
            <a:r>
              <a:rPr lang="zh-CN" altLang="zh-CN" dirty="0">
                <a:solidFill>
                  <a:srgbClr val="595959"/>
                </a:solidFill>
                <a:latin typeface="微软雅黑" panose="020B0503020204020204" pitchFamily="34" charset="-122"/>
                <a:ea typeface="微软雅黑" panose="020B0503020204020204" pitchFamily="34" charset="-122"/>
                <a:cs typeface="+mn-ea"/>
              </a:rPr>
              <a:t>员工</a:t>
            </a:r>
            <a:r>
              <a:rPr lang="en-US" altLang="zh-CN" dirty="0">
                <a:solidFill>
                  <a:srgbClr val="595959"/>
                </a:solidFill>
                <a:latin typeface="微软雅黑" panose="020B0503020204020204" pitchFamily="34" charset="-122"/>
                <a:ea typeface="微软雅黑" panose="020B0503020204020204" pitchFamily="34" charset="-122"/>
                <a:cs typeface="+mn-ea"/>
              </a:rPr>
              <a:t>‘),</a:t>
            </a:r>
          </a:p>
          <a:p>
            <a:pPr indent="22860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(null,'</a:t>
            </a:r>
            <a:r>
              <a:rPr lang="zh-CN" altLang="zh-CN" dirty="0">
                <a:solidFill>
                  <a:srgbClr val="595959"/>
                </a:solidFill>
                <a:latin typeface="微软雅黑" panose="020B0503020204020204" pitchFamily="34" charset="-122"/>
                <a:ea typeface="微软雅黑" panose="020B0503020204020204" pitchFamily="34" charset="-122"/>
                <a:cs typeface="+mn-ea"/>
              </a:rPr>
              <a:t>李四</a:t>
            </a:r>
            <a:r>
              <a:rPr lang="en-US" altLang="zh-CN" dirty="0">
                <a:solidFill>
                  <a:srgbClr val="595959"/>
                </a:solidFill>
                <a:latin typeface="微软雅黑" panose="020B0503020204020204" pitchFamily="34" charset="-122"/>
                <a:ea typeface="微软雅黑" panose="020B0503020204020204" pitchFamily="34" charset="-122"/>
                <a:cs typeface="+mn-ea"/>
              </a:rPr>
              <a:t>',18, '</a:t>
            </a:r>
            <a:r>
              <a:rPr lang="zh-CN" altLang="zh-CN" dirty="0">
                <a:solidFill>
                  <a:srgbClr val="595959"/>
                </a:solidFill>
                <a:latin typeface="微软雅黑" panose="020B0503020204020204" pitchFamily="34" charset="-122"/>
                <a:ea typeface="微软雅黑" panose="020B0503020204020204" pitchFamily="34" charset="-122"/>
                <a:cs typeface="+mn-ea"/>
              </a:rPr>
              <a:t>员工</a:t>
            </a:r>
            <a:r>
              <a:rPr lang="en-US" altLang="zh-CN" dirty="0">
                <a:solidFill>
                  <a:srgbClr val="595959"/>
                </a:solidFill>
                <a:latin typeface="微软雅黑" panose="020B0503020204020204" pitchFamily="34" charset="-122"/>
                <a:ea typeface="微软雅黑" panose="020B0503020204020204" pitchFamily="34" charset="-122"/>
                <a:cs typeface="+mn-ea"/>
              </a:rPr>
              <a:t>'),(null,'</a:t>
            </a:r>
            <a:r>
              <a:rPr lang="zh-CN" altLang="zh-CN" dirty="0">
                <a:solidFill>
                  <a:srgbClr val="595959"/>
                </a:solidFill>
                <a:latin typeface="微软雅黑" panose="020B0503020204020204" pitchFamily="34" charset="-122"/>
                <a:ea typeface="微软雅黑" panose="020B0503020204020204" pitchFamily="34" charset="-122"/>
                <a:cs typeface="+mn-ea"/>
              </a:rPr>
              <a:t>王五</a:t>
            </a:r>
            <a:r>
              <a:rPr lang="en-US" altLang="zh-CN" dirty="0">
                <a:solidFill>
                  <a:srgbClr val="595959"/>
                </a:solidFill>
                <a:latin typeface="微软雅黑" panose="020B0503020204020204" pitchFamily="34" charset="-122"/>
                <a:ea typeface="微软雅黑" panose="020B0503020204020204" pitchFamily="34" charset="-122"/>
                <a:cs typeface="+mn-ea"/>
              </a:rPr>
              <a:t>',35,'</a:t>
            </a:r>
            <a:r>
              <a:rPr lang="zh-CN" altLang="zh-CN" dirty="0">
                <a:solidFill>
                  <a:srgbClr val="595959"/>
                </a:solidFill>
                <a:latin typeface="微软雅黑" panose="020B0503020204020204" pitchFamily="34" charset="-122"/>
                <a:ea typeface="微软雅黑" panose="020B0503020204020204" pitchFamily="34" charset="-122"/>
                <a:cs typeface="+mn-ea"/>
              </a:rPr>
              <a:t>经理</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75665"/>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zh-CN"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Employee</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，并在类中声明</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（编号）、</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zh-CN" sz="1600" dirty="0">
                <a:solidFill>
                  <a:srgbClr val="595959"/>
                </a:solidFill>
                <a:latin typeface="微软雅黑" panose="020B0503020204020204" pitchFamily="34" charset="-122"/>
                <a:ea typeface="微软雅黑" panose="020B0503020204020204" pitchFamily="34" charset="-122"/>
                <a:cs typeface="+mn-ea"/>
              </a:rPr>
              <a:t>（姓名）、</a:t>
            </a:r>
            <a:r>
              <a:rPr lang="en-US" altLang="zh-CN" sz="1600" dirty="0">
                <a:solidFill>
                  <a:srgbClr val="595959"/>
                </a:solidFill>
                <a:latin typeface="微软雅黑" panose="020B0503020204020204" pitchFamily="34" charset="-122"/>
                <a:ea typeface="微软雅黑" panose="020B0503020204020204" pitchFamily="34" charset="-122"/>
                <a:cs typeface="+mn-ea"/>
              </a:rPr>
              <a:t>age</a:t>
            </a:r>
            <a:r>
              <a:rPr lang="zh-CN" altLang="zh-CN" sz="1600" dirty="0">
                <a:solidFill>
                  <a:srgbClr val="595959"/>
                </a:solidFill>
                <a:latin typeface="微软雅黑" panose="020B0503020204020204" pitchFamily="34" charset="-122"/>
                <a:ea typeface="微软雅黑" panose="020B0503020204020204" pitchFamily="34" charset="-122"/>
                <a:cs typeface="+mn-ea"/>
              </a:rPr>
              <a:t>（年龄）和</a:t>
            </a:r>
            <a:r>
              <a:rPr lang="en-US" altLang="zh-CN" sz="1600" dirty="0">
                <a:solidFill>
                  <a:srgbClr val="595959"/>
                </a:solidFill>
                <a:latin typeface="微软雅黑" panose="020B0503020204020204" pitchFamily="34" charset="-122"/>
                <a:ea typeface="微软雅黑" panose="020B0503020204020204" pitchFamily="34" charset="-122"/>
                <a:cs typeface="+mn-ea"/>
              </a:rPr>
              <a:t>position</a:t>
            </a:r>
            <a:r>
              <a:rPr lang="zh-CN" altLang="zh-CN" sz="1600" dirty="0">
                <a:solidFill>
                  <a:srgbClr val="595959"/>
                </a:solidFill>
                <a:latin typeface="微软雅黑" panose="020B0503020204020204" pitchFamily="34" charset="-122"/>
                <a:ea typeface="微软雅黑" panose="020B0503020204020204" pitchFamily="34" charset="-122"/>
                <a:cs typeface="+mn-ea"/>
              </a:rPr>
              <a:t>（职位）属性，以及属性对应的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628901"/>
            <a:ext cx="7332167" cy="3623310"/>
          </a:xfrm>
          <a:prstGeom prst="rect">
            <a:avLst/>
          </a:prstGeom>
        </p:spPr>
      </p:pic>
      <p:sp>
        <p:nvSpPr>
          <p:cNvPr id="4" name="矩形 3"/>
          <p:cNvSpPr/>
          <p:nvPr/>
        </p:nvSpPr>
        <p:spPr>
          <a:xfrm>
            <a:off x="2795019" y="254880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Employee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age;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position;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"Employee{" + "id=" + id + ", name=" + 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age=" + age + ", position=" + position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87566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EmployeeMapper.xml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，该文件主要用于实现</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语句和</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对象之间的映射</a:t>
            </a:r>
            <a:r>
              <a:rPr lang="zh-CN" altLang="en-US" sz="1600" dirty="0">
                <a:solidFill>
                  <a:srgbClr val="595959"/>
                </a:solidFill>
                <a:latin typeface="微软雅黑" panose="020B0503020204020204" pitchFamily="34" charset="-122"/>
                <a:ea typeface="微软雅黑" panose="020B0503020204020204" pitchFamily="34" charset="-122"/>
                <a:cs typeface="+mn-ea"/>
              </a:rPr>
              <a:t>，部分文件内容如下。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628901"/>
            <a:ext cx="7332167" cy="3623310"/>
          </a:xfrm>
          <a:prstGeom prst="rect">
            <a:avLst/>
          </a:prstGeom>
        </p:spPr>
      </p:pic>
      <p:sp>
        <p:nvSpPr>
          <p:cNvPr id="4" name="矩形 3"/>
          <p:cNvSpPr/>
          <p:nvPr/>
        </p:nvSpPr>
        <p:spPr>
          <a:xfrm>
            <a:off x="2795019" y="2548808"/>
            <a:ext cx="6876488"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com.itheima.mapper.EmployeeMapper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com.itheima.pojo.Employee</a:t>
            </a:r>
            <a:r>
              <a:rPr lang="en-US" altLang="zh-CN" sz="1600" dirty="0">
                <a:solidFill>
                  <a:srgbClr val="595959"/>
                </a:solidFill>
                <a:latin typeface="微软雅黑" panose="020B0503020204020204" pitchFamily="34" charset="-122"/>
                <a:ea typeface="微软雅黑" panose="020B0503020204020204" pitchFamily="34" charset="-122"/>
                <a:cs typeface="+mn-ea"/>
              </a:rPr>
              <a:t>"&gt; select * from employee where id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&lt;insert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addEmployee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com.itheima.pojo.Employee</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insert into employee(</a:t>
            </a:r>
            <a:r>
              <a:rPr lang="en-US" altLang="zh-CN" sz="1600" dirty="0" err="1">
                <a:solidFill>
                  <a:srgbClr val="595959"/>
                </a:solidFill>
                <a:latin typeface="微软雅黑" panose="020B0503020204020204" pitchFamily="34" charset="-122"/>
                <a:ea typeface="微软雅黑" panose="020B0503020204020204" pitchFamily="34" charset="-122"/>
                <a:cs typeface="+mn-ea"/>
              </a:rPr>
              <a:t>id,name,age,position</a:t>
            </a:r>
            <a:r>
              <a:rPr lang="en-US" altLang="zh-CN" sz="1600" dirty="0">
                <a:solidFill>
                  <a:srgbClr val="595959"/>
                </a:solidFill>
                <a:latin typeface="微软雅黑" panose="020B0503020204020204" pitchFamily="34" charset="-122"/>
                <a:ea typeface="微软雅黑" panose="020B0503020204020204" pitchFamily="34" charset="-122"/>
                <a:cs typeface="+mn-ea"/>
              </a:rPr>
              <a:t>)values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(#{id},#{name},#{age},#{position})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&lt;/insert&gt;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r>
              <a:rPr lang="en-US" altLang="zh-CN" dirty="0"/>
              <a:t> </a:t>
            </a:r>
            <a:r>
              <a:rPr lang="zh-CN" altLang="zh-CN" sz="2800" dirty="0">
                <a:solidFill>
                  <a:schemeClr val="bg1"/>
                </a:solidFill>
                <a:latin typeface="Impact" panose="020B0806030902050204" charset="0"/>
                <a:ea typeface="微软雅黑" panose="020B0503020204020204" pitchFamily="34" charset="-122"/>
              </a:rPr>
              <a:t> </a:t>
            </a:r>
            <a:endPar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endParaRPr>
          </a:p>
        </p:txBody>
      </p:sp>
      <p:sp>
        <p:nvSpPr>
          <p:cNvPr id="11" name="1"/>
          <p:cNvSpPr txBox="1"/>
          <p:nvPr>
            <p:custDataLst>
              <p:tags r:id="rId1"/>
            </p:custDataLst>
          </p:nvPr>
        </p:nvSpPr>
        <p:spPr>
          <a:xfrm>
            <a:off x="2863572" y="100293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r>
              <a:rPr lang="zh-CN" altLang="zh-CN" sz="1600" dirty="0">
                <a:solidFill>
                  <a:srgbClr val="595959"/>
                </a:solidFill>
                <a:latin typeface="微软雅黑" panose="020B0503020204020204" pitchFamily="34" charset="-122"/>
                <a:ea typeface="微软雅黑" panose="020B0503020204020204" pitchFamily="34" charset="-122"/>
                <a:cs typeface="+mn-ea"/>
              </a:rPr>
              <a:t>元素下添加</a:t>
            </a:r>
            <a:r>
              <a:rPr lang="en-US" altLang="zh-CN" sz="1600" dirty="0" err="1">
                <a:solidFill>
                  <a:srgbClr val="595959"/>
                </a:solidFill>
                <a:latin typeface="微软雅黑" panose="020B0503020204020204" pitchFamily="34" charset="-122"/>
                <a:ea typeface="微软雅黑" panose="020B0503020204020204" pitchFamily="34" charset="-122"/>
                <a:cs typeface="+mn-ea"/>
              </a:rPr>
              <a:t>EmployeeMapper.xml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映射文件路径的配置，用于将</a:t>
            </a:r>
            <a:r>
              <a:rPr lang="en-US" altLang="zh-CN" sz="1600" dirty="0" err="1">
                <a:solidFill>
                  <a:srgbClr val="595959"/>
                </a:solidFill>
                <a:latin typeface="微软雅黑" panose="020B0503020204020204" pitchFamily="34" charset="-122"/>
                <a:ea typeface="微软雅黑" panose="020B0503020204020204" pitchFamily="34" charset="-122"/>
                <a:cs typeface="+mn-ea"/>
              </a:rPr>
              <a:t>EmployeeMapper.xml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3223261"/>
            <a:ext cx="7332167" cy="1594150"/>
          </a:xfrm>
          <a:prstGeom prst="rect">
            <a:avLst/>
          </a:prstGeom>
        </p:spPr>
      </p:pic>
      <p:sp>
        <p:nvSpPr>
          <p:cNvPr id="4" name="矩形 3"/>
          <p:cNvSpPr/>
          <p:nvPr/>
        </p:nvSpPr>
        <p:spPr>
          <a:xfrm>
            <a:off x="2795019" y="3314618"/>
            <a:ext cx="6876488"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EmployeeMapper.xml</a:t>
            </a:r>
            <a:r>
              <a:rPr lang="en-US" altLang="zh-CN" dirty="0">
                <a:solidFill>
                  <a:srgbClr val="595959"/>
                </a:solidFill>
                <a:latin typeface="微软雅黑" panose="020B0503020204020204" pitchFamily="34" charset="-122"/>
                <a:ea typeface="微软雅黑" panose="020B0503020204020204" pitchFamily="34" charset="-122"/>
                <a:cs typeface="+mn-ea"/>
              </a:rPr>
              <a:t>"&gt;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393108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案例：员工管理系统</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TABLE_BEAUTIFY" val="smartTable{e10a9333-ccc1-4a12-8ac6-6c9727322d08}"/>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TABLE_BEAUTIFY" val="smartTable{af100aeb-d8fe-4f39-8257-c40948c73f0f}"/>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f5a51353-6f1f-48f4-ae52-732def8d3dd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1e40f475-0820-4289-825a-46800392fffd}"/>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TABLE_BEAUTIFY" val="smartTable{71302131-8d60-4893-8167-628b0b1a6183}"/>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TABLE_BEAUTIFY" val="smartTable{71302131-8d60-4893-8167-628b0b1a6183}"/>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TABLE_BEAUTIFY" val="smartTable{37242eb2-0a4a-4fe9-b490-c92b2e8d23f6}"/>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TABLE_BEAUTIFY" val="smartTable{37242eb2-0a4a-4fe9-b490-c92b2e8d23f6}"/>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TABLE_BEAUTIFY" val="smartTable{8c622737-1b38-458d-b6f0-d0e762070b8d}"/>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TABLE_BEAUTIFY" val="smartTable{99af1795-d22c-4a63-a095-26eca40cd1a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TABLE_BEAUTIFY" val="smartTable{e7a2e888-931c-45ba-b9c1-4c935fcd1aed}"/>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TABLE_BEAUTIFY" val="smartTable{dcc54be4-6689-424c-a8cc-94d99bd1b186}"/>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TABLE_BEAUTIFY" val="smartTable{1196c23d-50ee-41c5-9971-4c1726ecb2e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TABLE_BEAUTIFY" val="smartTable{1196c23d-50ee-41c5-9971-4c1726ecb2e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ThemeSS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SM" id="{070B86A0-3FB4-E642-8598-D90EA5356DD9}" vid="{E9AE5C60-B9D2-C04A-8B09-BA110B01026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ThemeSSM</Template>
  <TotalTime>158</TotalTime>
  <Words>7919</Words>
  <Application>Microsoft Macintosh PowerPoint</Application>
  <PresentationFormat>宽屏</PresentationFormat>
  <Paragraphs>859</Paragraphs>
  <Slides>102</Slides>
  <Notes>101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12" baseType="lpstr">
      <vt:lpstr>等线</vt:lpstr>
      <vt:lpstr>等线 Light</vt:lpstr>
      <vt:lpstr>微软雅黑</vt:lpstr>
      <vt:lpstr>Source Han Sans K Bold</vt:lpstr>
      <vt:lpstr>Arial</vt:lpstr>
      <vt:lpstr>Calibri</vt:lpstr>
      <vt:lpstr>Impact</vt:lpstr>
      <vt:lpstr>Wingdings</vt:lpstr>
      <vt:lpstr>ThemeSSM</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xiang chen</cp:lastModifiedBy>
  <cp:revision>1153</cp:revision>
  <dcterms:created xsi:type="dcterms:W3CDTF">2020-11-25T06:00:00Z</dcterms:created>
  <dcterms:modified xsi:type="dcterms:W3CDTF">2023-03-08T09:19:18Z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