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0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4.xml" ContentType="application/vnd.openxmlformats-officedocument.presentationml.notesSlide+xml"/>
  <Override PartName="/ppt/tags/tag49.xml" ContentType="application/vnd.openxmlformats-officedocument.presentationml.tags+xml"/>
  <Override PartName="/ppt/notesSlides/notesSlide45.xml" ContentType="application/vnd.openxmlformats-officedocument.presentationml.notesSlide+xml"/>
  <Override PartName="/ppt/tags/tag50.xml" ContentType="application/vnd.openxmlformats-officedocument.presentationml.tags+xml"/>
  <Override PartName="/ppt/notesSlides/notesSlide46.xml" ContentType="application/vnd.openxmlformats-officedocument.presentationml.notesSlide+xml"/>
  <Override PartName="/ppt/tags/tag51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52.xml" ContentType="application/vnd.openxmlformats-officedocument.presentationml.tags+xml"/>
  <Override PartName="/ppt/notesSlides/notesSlide49.xml" ContentType="application/vnd.openxmlformats-officedocument.presentationml.notesSlide+xml"/>
  <Override PartName="/ppt/tags/tag53.xml" ContentType="application/vnd.openxmlformats-officedocument.presentationml.tags+xml"/>
  <Override PartName="/ppt/notesSlides/notesSlide50.xml" ContentType="application/vnd.openxmlformats-officedocument.presentationml.notesSlide+xml"/>
  <Override PartName="/ppt/tags/tag54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55.xml" ContentType="application/vnd.openxmlformats-officedocument.presentationml.tags+xml"/>
  <Override PartName="/ppt/notesSlides/notesSlide53.xml" ContentType="application/vnd.openxmlformats-officedocument.presentationml.notesSlide+xml"/>
  <Override PartName="/ppt/tags/tag56.xml" ContentType="application/vnd.openxmlformats-officedocument.presentationml.tags+xml"/>
  <Override PartName="/ppt/notesSlides/notesSlide54.xml" ContentType="application/vnd.openxmlformats-officedocument.presentationml.notesSlide+xml"/>
  <Override PartName="/ppt/tags/tag57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5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59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60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61.xml" ContentType="application/vnd.openxmlformats-officedocument.presentationml.notesSlide+xml"/>
  <Override PartName="/ppt/tags/tag66.xml" ContentType="application/vnd.openxmlformats-officedocument.presentationml.tags+xml"/>
  <Override PartName="/ppt/notesSlides/notesSlide62.xml" ContentType="application/vnd.openxmlformats-officedocument.presentationml.notesSlide+xml"/>
  <Override PartName="/ppt/tags/tag67.xml" ContentType="application/vnd.openxmlformats-officedocument.presentationml.tags+xml"/>
  <Override PartName="/ppt/notesSlides/notesSlide63.xml" ContentType="application/vnd.openxmlformats-officedocument.presentationml.notesSlide+xml"/>
  <Override PartName="/ppt/tags/tag68.xml" ContentType="application/vnd.openxmlformats-officedocument.presentationml.tags+xml"/>
  <Override PartName="/ppt/notesSlides/notesSlide64.xml" ContentType="application/vnd.openxmlformats-officedocument.presentationml.notesSlide+xml"/>
  <Override PartName="/ppt/tags/tag69.xml" ContentType="application/vnd.openxmlformats-officedocument.presentationml.tags+xml"/>
  <Override PartName="/ppt/notesSlides/notesSlide65.xml" ContentType="application/vnd.openxmlformats-officedocument.presentationml.notesSlide+xml"/>
  <Override PartName="/ppt/tags/tag70.xml" ContentType="application/vnd.openxmlformats-officedocument.presentationml.tags+xml"/>
  <Override PartName="/ppt/notesSlides/notesSlide66.xml" ContentType="application/vnd.openxmlformats-officedocument.presentationml.notesSlide+xml"/>
  <Override PartName="/ppt/tags/tag71.xml" ContentType="application/vnd.openxmlformats-officedocument.presentationml.tags+xml"/>
  <Override PartName="/ppt/notesSlides/notesSlide67.xml" ContentType="application/vnd.openxmlformats-officedocument.presentationml.notesSlide+xml"/>
  <Override PartName="/ppt/tags/tag72.xml" ContentType="application/vnd.openxmlformats-officedocument.presentationml.tags+xml"/>
  <Override PartName="/ppt/notesSlides/notesSlide68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69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70.xml" ContentType="application/vnd.openxmlformats-officedocument.presentationml.notesSlide+xml"/>
  <Override PartName="/ppt/tags/tag77.xml" ContentType="application/vnd.openxmlformats-officedocument.presentationml.tags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74"/>
  </p:notesMasterIdLst>
  <p:sldIdLst>
    <p:sldId id="459" r:id="rId2"/>
    <p:sldId id="460" r:id="rId3"/>
    <p:sldId id="462" r:id="rId4"/>
    <p:sldId id="463" r:id="rId5"/>
    <p:sldId id="464" r:id="rId6"/>
    <p:sldId id="465" r:id="rId7"/>
    <p:sldId id="781" r:id="rId8"/>
    <p:sldId id="780" r:id="rId9"/>
    <p:sldId id="670" r:id="rId10"/>
    <p:sldId id="654" r:id="rId11"/>
    <p:sldId id="782" r:id="rId12"/>
    <p:sldId id="553" r:id="rId13"/>
    <p:sldId id="695" r:id="rId14"/>
    <p:sldId id="696" r:id="rId15"/>
    <p:sldId id="697" r:id="rId16"/>
    <p:sldId id="698" r:id="rId17"/>
    <p:sldId id="699" r:id="rId18"/>
    <p:sldId id="469" r:id="rId19"/>
    <p:sldId id="783" r:id="rId20"/>
    <p:sldId id="700" r:id="rId21"/>
    <p:sldId id="701" r:id="rId22"/>
    <p:sldId id="663" r:id="rId23"/>
    <p:sldId id="784" r:id="rId24"/>
    <p:sldId id="610" r:id="rId25"/>
    <p:sldId id="785" r:id="rId26"/>
    <p:sldId id="666" r:id="rId27"/>
    <p:sldId id="667" r:id="rId28"/>
    <p:sldId id="786" r:id="rId29"/>
    <p:sldId id="671" r:id="rId30"/>
    <p:sldId id="615" r:id="rId31"/>
    <p:sldId id="787" r:id="rId32"/>
    <p:sldId id="702" r:id="rId33"/>
    <p:sldId id="703" r:id="rId34"/>
    <p:sldId id="674" r:id="rId35"/>
    <p:sldId id="675" r:id="rId36"/>
    <p:sldId id="616" r:id="rId37"/>
    <p:sldId id="617" r:id="rId38"/>
    <p:sldId id="788" r:id="rId39"/>
    <p:sldId id="542" r:id="rId40"/>
    <p:sldId id="704" r:id="rId41"/>
    <p:sldId id="705" r:id="rId42"/>
    <p:sldId id="706" r:id="rId43"/>
    <p:sldId id="789" r:id="rId44"/>
    <p:sldId id="707" r:id="rId45"/>
    <p:sldId id="708" r:id="rId46"/>
    <p:sldId id="709" r:id="rId47"/>
    <p:sldId id="790" r:id="rId48"/>
    <p:sldId id="619" r:id="rId49"/>
    <p:sldId id="710" r:id="rId50"/>
    <p:sldId id="711" r:id="rId51"/>
    <p:sldId id="791" r:id="rId52"/>
    <p:sldId id="681" r:id="rId53"/>
    <p:sldId id="712" r:id="rId54"/>
    <p:sldId id="713" r:id="rId55"/>
    <p:sldId id="792" r:id="rId56"/>
    <p:sldId id="715" r:id="rId57"/>
    <p:sldId id="623" r:id="rId58"/>
    <p:sldId id="714" r:id="rId59"/>
    <p:sldId id="716" r:id="rId60"/>
    <p:sldId id="717" r:id="rId61"/>
    <p:sldId id="718" r:id="rId62"/>
    <p:sldId id="719" r:id="rId63"/>
    <p:sldId id="720" r:id="rId64"/>
    <p:sldId id="721" r:id="rId65"/>
    <p:sldId id="722" r:id="rId66"/>
    <p:sldId id="723" r:id="rId67"/>
    <p:sldId id="724" r:id="rId68"/>
    <p:sldId id="793" r:id="rId69"/>
    <p:sldId id="794" r:id="rId70"/>
    <p:sldId id="725" r:id="rId71"/>
    <p:sldId id="726" r:id="rId72"/>
    <p:sldId id="531" r:id="rId73"/>
  </p:sldIdLst>
  <p:sldSz cx="12192000" cy="6858000"/>
  <p:notesSz cx="6858000" cy="9144000"/>
  <p:custDataLst>
    <p:tags r:id="rId7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38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67" autoAdjust="0"/>
    <p:restoredTop sz="94857"/>
  </p:normalViewPr>
  <p:slideViewPr>
    <p:cSldViewPr snapToGrid="0" snapToObjects="1">
      <p:cViewPr varScale="1">
        <p:scale>
          <a:sx n="72" d="100"/>
          <a:sy n="72" d="100"/>
        </p:scale>
        <p:origin x="208" y="440"/>
      </p:cViewPr>
      <p:guideLst>
        <p:guide orient="horz" pos="2188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2023/3/13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01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21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67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3326896" y="3798288"/>
            <a:ext cx="5163261" cy="227059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湖南科技大学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计算机科学与工程学院</a:t>
            </a:r>
          </a:p>
        </p:txBody>
      </p:sp>
      <p:sp>
        <p:nvSpPr>
          <p:cNvPr id="11" name="等腰三角形 10"/>
          <p:cNvSpPr/>
          <p:nvPr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7">
            <a:extLst>
              <a:ext uri="{FF2B5EF4-FFF2-40B4-BE49-F238E27FC236}">
                <a16:creationId xmlns:a16="http://schemas.microsoft.com/office/drawing/2014/main" id="{559C9D0F-90EA-7D47-883B-F53B4685D7E8}"/>
              </a:ext>
            </a:extLst>
          </p:cNvPr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8">
            <a:extLst>
              <a:ext uri="{FF2B5EF4-FFF2-40B4-BE49-F238E27FC236}">
                <a16:creationId xmlns:a16="http://schemas.microsoft.com/office/drawing/2014/main" id="{15926E22-D610-5E40-9803-08B7247B649B}"/>
              </a:ext>
            </a:extLst>
          </p:cNvPr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9">
            <a:extLst>
              <a:ext uri="{FF2B5EF4-FFF2-40B4-BE49-F238E27FC236}">
                <a16:creationId xmlns:a16="http://schemas.microsoft.com/office/drawing/2014/main" id="{892D4A4C-76F7-5E40-BBFF-B3D8F88E23E1}"/>
              </a:ext>
            </a:extLst>
          </p:cNvPr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>
            <a:extLst>
              <a:ext uri="{FF2B5EF4-FFF2-40B4-BE49-F238E27FC236}">
                <a16:creationId xmlns:a16="http://schemas.microsoft.com/office/drawing/2014/main" id="{82DD02F3-BBB5-8D46-A1F6-716308B99B48}"/>
              </a:ext>
            </a:extLst>
          </p:cNvPr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40">
            <a:extLst>
              <a:ext uri="{FF2B5EF4-FFF2-40B4-BE49-F238E27FC236}">
                <a16:creationId xmlns:a16="http://schemas.microsoft.com/office/drawing/2014/main" id="{304757B7-F993-F442-B005-CCF4CD82EFD6}"/>
              </a:ext>
            </a:extLst>
          </p:cNvPr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17" name="直接连接符 41">
              <a:extLst>
                <a:ext uri="{FF2B5EF4-FFF2-40B4-BE49-F238E27FC236}">
                  <a16:creationId xmlns:a16="http://schemas.microsoft.com/office/drawing/2014/main" id="{1C2DDEAD-D39A-EF47-82F9-1AE4AA2D3CD5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44">
              <a:extLst>
                <a:ext uri="{FF2B5EF4-FFF2-40B4-BE49-F238E27FC236}">
                  <a16:creationId xmlns:a16="http://schemas.microsoft.com/office/drawing/2014/main" id="{C8D44D61-72E4-6C41-B00D-881646196B37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椭圆 1">
            <a:extLst>
              <a:ext uri="{FF2B5EF4-FFF2-40B4-BE49-F238E27FC236}">
                <a16:creationId xmlns:a16="http://schemas.microsoft.com/office/drawing/2014/main" id="{3CCF5142-E098-7841-80B0-1FF8638CC53C}"/>
              </a:ext>
            </a:extLst>
          </p:cNvPr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2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880AE896-F478-3C42-8043-C9AE3315957A}"/>
              </a:ext>
            </a:extLst>
          </p:cNvPr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8">
            <a:extLst>
              <a:ext uri="{FF2B5EF4-FFF2-40B4-BE49-F238E27FC236}">
                <a16:creationId xmlns:a16="http://schemas.microsoft.com/office/drawing/2014/main" id="{B398E33B-7C54-7140-9C9C-E7C8DDEE21E5}"/>
              </a:ext>
            </a:extLst>
          </p:cNvPr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26" name="椭圆 22">
              <a:extLst>
                <a:ext uri="{FF2B5EF4-FFF2-40B4-BE49-F238E27FC236}">
                  <a16:creationId xmlns:a16="http://schemas.microsoft.com/office/drawing/2014/main" id="{38AB4EE6-6B47-E141-844E-F0981D192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C0CEF8EA-05A0-6848-98BD-6AFBB7F87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11">
            <a:extLst>
              <a:ext uri="{FF2B5EF4-FFF2-40B4-BE49-F238E27FC236}">
                <a16:creationId xmlns:a16="http://schemas.microsoft.com/office/drawing/2014/main" id="{4445129F-DE33-3343-A5B1-4855E9C3F5CE}"/>
              </a:ext>
            </a:extLst>
          </p:cNvPr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29" name="椭圆 65">
              <a:extLst>
                <a:ext uri="{FF2B5EF4-FFF2-40B4-BE49-F238E27FC236}">
                  <a16:creationId xmlns:a16="http://schemas.microsoft.com/office/drawing/2014/main" id="{90F4B3C2-34A0-014A-9F25-3369C5BCB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110">
              <a:extLst>
                <a:ext uri="{FF2B5EF4-FFF2-40B4-BE49-F238E27FC236}">
                  <a16:creationId xmlns:a16="http://schemas.microsoft.com/office/drawing/2014/main" id="{E3064081-8EA7-BE41-9391-DE30B6FA8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4">
            <a:extLst>
              <a:ext uri="{FF2B5EF4-FFF2-40B4-BE49-F238E27FC236}">
                <a16:creationId xmlns:a16="http://schemas.microsoft.com/office/drawing/2014/main" id="{2D10EDB0-354F-2747-98C5-CDA3CC1E0D79}"/>
              </a:ext>
            </a:extLst>
          </p:cNvPr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32" name="椭圆 16">
              <a:extLst>
                <a:ext uri="{FF2B5EF4-FFF2-40B4-BE49-F238E27FC236}">
                  <a16:creationId xmlns:a16="http://schemas.microsoft.com/office/drawing/2014/main" id="{F0558220-B315-1B4E-83F4-9A40FF5B3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7A66354-B1CB-FA44-9B85-17C0A6548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17">
            <a:extLst>
              <a:ext uri="{FF2B5EF4-FFF2-40B4-BE49-F238E27FC236}">
                <a16:creationId xmlns:a16="http://schemas.microsoft.com/office/drawing/2014/main" id="{7E2342B9-2F71-2E45-85AD-F324F9512904}"/>
              </a:ext>
            </a:extLst>
          </p:cNvPr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35" name="椭圆 16">
              <a:extLst>
                <a:ext uri="{FF2B5EF4-FFF2-40B4-BE49-F238E27FC236}">
                  <a16:creationId xmlns:a16="http://schemas.microsoft.com/office/drawing/2014/main" id="{9C39941A-9299-824E-850C-8A9E32103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CB806FCF-5336-3849-914F-7353DA6E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20">
            <a:extLst>
              <a:ext uri="{FF2B5EF4-FFF2-40B4-BE49-F238E27FC236}">
                <a16:creationId xmlns:a16="http://schemas.microsoft.com/office/drawing/2014/main" id="{FD67015D-11C4-FA47-8752-D101C647B13B}"/>
              </a:ext>
            </a:extLst>
          </p:cNvPr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38" name="椭圆 16">
              <a:extLst>
                <a:ext uri="{FF2B5EF4-FFF2-40B4-BE49-F238E27FC236}">
                  <a16:creationId xmlns:a16="http://schemas.microsoft.com/office/drawing/2014/main" id="{1DF85A23-76E2-944C-B084-157BFEBB3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Freeform 84">
              <a:extLst>
                <a:ext uri="{FF2B5EF4-FFF2-40B4-BE49-F238E27FC236}">
                  <a16:creationId xmlns:a16="http://schemas.microsoft.com/office/drawing/2014/main" id="{ADE939A9-9175-AA4C-BDA3-FAE088ACA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0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06389F1B-E684-CC4B-BF99-23949DEC6B6C}"/>
              </a:ext>
            </a:extLst>
          </p:cNvPr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8">
            <a:extLst>
              <a:ext uri="{FF2B5EF4-FFF2-40B4-BE49-F238E27FC236}">
                <a16:creationId xmlns:a16="http://schemas.microsoft.com/office/drawing/2014/main" id="{209E40CB-DEEB-2A4F-ADDB-06850156D490}"/>
              </a:ext>
            </a:extLst>
          </p:cNvPr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26" name="椭圆 22">
              <a:extLst>
                <a:ext uri="{FF2B5EF4-FFF2-40B4-BE49-F238E27FC236}">
                  <a16:creationId xmlns:a16="http://schemas.microsoft.com/office/drawing/2014/main" id="{2F1B628D-A160-A24A-95AF-34B388E5A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744A20CF-24B9-7F41-B1E9-BC2D85B38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11">
            <a:extLst>
              <a:ext uri="{FF2B5EF4-FFF2-40B4-BE49-F238E27FC236}">
                <a16:creationId xmlns:a16="http://schemas.microsoft.com/office/drawing/2014/main" id="{747F4593-BEAB-4E4E-AD9F-A42B96D77797}"/>
              </a:ext>
            </a:extLst>
          </p:cNvPr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29" name="椭圆 65">
              <a:extLst>
                <a:ext uri="{FF2B5EF4-FFF2-40B4-BE49-F238E27FC236}">
                  <a16:creationId xmlns:a16="http://schemas.microsoft.com/office/drawing/2014/main" id="{45534005-6D60-BE4F-A65B-EDC05C100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110">
              <a:extLst>
                <a:ext uri="{FF2B5EF4-FFF2-40B4-BE49-F238E27FC236}">
                  <a16:creationId xmlns:a16="http://schemas.microsoft.com/office/drawing/2014/main" id="{5CDC49EA-CE78-A94A-86B7-0BFD32E36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4">
            <a:extLst>
              <a:ext uri="{FF2B5EF4-FFF2-40B4-BE49-F238E27FC236}">
                <a16:creationId xmlns:a16="http://schemas.microsoft.com/office/drawing/2014/main" id="{5D35660F-B16F-1E49-B71D-CF4EFD499115}"/>
              </a:ext>
            </a:extLst>
          </p:cNvPr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32" name="椭圆 16">
              <a:extLst>
                <a:ext uri="{FF2B5EF4-FFF2-40B4-BE49-F238E27FC236}">
                  <a16:creationId xmlns:a16="http://schemas.microsoft.com/office/drawing/2014/main" id="{7E364144-B03F-AF4E-AB54-97A30D911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7EF64B2-4A84-5C4E-9CCE-C060E08D6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17">
            <a:extLst>
              <a:ext uri="{FF2B5EF4-FFF2-40B4-BE49-F238E27FC236}">
                <a16:creationId xmlns:a16="http://schemas.microsoft.com/office/drawing/2014/main" id="{058E52B7-81A5-7544-931D-937A0006ADCB}"/>
              </a:ext>
            </a:extLst>
          </p:cNvPr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35" name="椭圆 16">
              <a:extLst>
                <a:ext uri="{FF2B5EF4-FFF2-40B4-BE49-F238E27FC236}">
                  <a16:creationId xmlns:a16="http://schemas.microsoft.com/office/drawing/2014/main" id="{2E8FF002-9550-4F49-BBF7-9015E64F0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5A781BEA-31EB-1946-BF7E-02F8A19F2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20">
            <a:extLst>
              <a:ext uri="{FF2B5EF4-FFF2-40B4-BE49-F238E27FC236}">
                <a16:creationId xmlns:a16="http://schemas.microsoft.com/office/drawing/2014/main" id="{78B886F4-E3AE-5447-A311-AF06B0097B85}"/>
              </a:ext>
            </a:extLst>
          </p:cNvPr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38" name="椭圆 16">
              <a:extLst>
                <a:ext uri="{FF2B5EF4-FFF2-40B4-BE49-F238E27FC236}">
                  <a16:creationId xmlns:a16="http://schemas.microsoft.com/office/drawing/2014/main" id="{2F8A9EDC-85BC-DD46-8ADE-8BBE06CA9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Freeform 84">
              <a:extLst>
                <a:ext uri="{FF2B5EF4-FFF2-40B4-BE49-F238E27FC236}">
                  <a16:creationId xmlns:a16="http://schemas.microsoft.com/office/drawing/2014/main" id="{37BB3B58-4FEC-9B47-B1E6-A6B181BBA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73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457BCB94-A3F6-F444-BF3A-AD1AF11DA81A}"/>
              </a:ext>
            </a:extLst>
          </p:cNvPr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8">
            <a:extLst>
              <a:ext uri="{FF2B5EF4-FFF2-40B4-BE49-F238E27FC236}">
                <a16:creationId xmlns:a16="http://schemas.microsoft.com/office/drawing/2014/main" id="{9CEB7956-13D8-E549-A5FF-8652BE049662}"/>
              </a:ext>
            </a:extLst>
          </p:cNvPr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26" name="椭圆 22">
              <a:extLst>
                <a:ext uri="{FF2B5EF4-FFF2-40B4-BE49-F238E27FC236}">
                  <a16:creationId xmlns:a16="http://schemas.microsoft.com/office/drawing/2014/main" id="{3015D56D-7FEF-704B-8F55-2CBE98A59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D99EE1D6-0059-CB4E-9839-743BD2FB4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11">
            <a:extLst>
              <a:ext uri="{FF2B5EF4-FFF2-40B4-BE49-F238E27FC236}">
                <a16:creationId xmlns:a16="http://schemas.microsoft.com/office/drawing/2014/main" id="{FEB225E9-A786-4843-BF38-FE591D07867C}"/>
              </a:ext>
            </a:extLst>
          </p:cNvPr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29" name="椭圆 65">
              <a:extLst>
                <a:ext uri="{FF2B5EF4-FFF2-40B4-BE49-F238E27FC236}">
                  <a16:creationId xmlns:a16="http://schemas.microsoft.com/office/drawing/2014/main" id="{88128DDD-6D84-384D-813C-5947A648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110">
              <a:extLst>
                <a:ext uri="{FF2B5EF4-FFF2-40B4-BE49-F238E27FC236}">
                  <a16:creationId xmlns:a16="http://schemas.microsoft.com/office/drawing/2014/main" id="{1937D12D-6681-0E42-9AD0-6528248F8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4">
            <a:extLst>
              <a:ext uri="{FF2B5EF4-FFF2-40B4-BE49-F238E27FC236}">
                <a16:creationId xmlns:a16="http://schemas.microsoft.com/office/drawing/2014/main" id="{BF0977DD-431D-654C-8D45-EDBBD57B2CDC}"/>
              </a:ext>
            </a:extLst>
          </p:cNvPr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32" name="椭圆 16">
              <a:extLst>
                <a:ext uri="{FF2B5EF4-FFF2-40B4-BE49-F238E27FC236}">
                  <a16:creationId xmlns:a16="http://schemas.microsoft.com/office/drawing/2014/main" id="{F3607DE9-449C-6542-B6AB-94326446B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ACFC1A5-23B5-1E4D-8BF2-FE3ABED37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17">
            <a:extLst>
              <a:ext uri="{FF2B5EF4-FFF2-40B4-BE49-F238E27FC236}">
                <a16:creationId xmlns:a16="http://schemas.microsoft.com/office/drawing/2014/main" id="{4908C9EE-27BD-A84C-AF62-787485BE0D52}"/>
              </a:ext>
            </a:extLst>
          </p:cNvPr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35" name="椭圆 16">
              <a:extLst>
                <a:ext uri="{FF2B5EF4-FFF2-40B4-BE49-F238E27FC236}">
                  <a16:creationId xmlns:a16="http://schemas.microsoft.com/office/drawing/2014/main" id="{272A9BCC-E486-614F-A35D-CEBB23188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628FC26A-E010-0B43-9CFF-E4B681734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20">
            <a:extLst>
              <a:ext uri="{FF2B5EF4-FFF2-40B4-BE49-F238E27FC236}">
                <a16:creationId xmlns:a16="http://schemas.microsoft.com/office/drawing/2014/main" id="{4E6D79C6-B297-9842-859E-F2FEF3423F39}"/>
              </a:ext>
            </a:extLst>
          </p:cNvPr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38" name="椭圆 16">
              <a:extLst>
                <a:ext uri="{FF2B5EF4-FFF2-40B4-BE49-F238E27FC236}">
                  <a16:creationId xmlns:a16="http://schemas.microsoft.com/office/drawing/2014/main" id="{51407693-6F07-4C42-8523-B3BF6C22C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Freeform 84">
              <a:extLst>
                <a:ext uri="{FF2B5EF4-FFF2-40B4-BE49-F238E27FC236}">
                  <a16:creationId xmlns:a16="http://schemas.microsoft.com/office/drawing/2014/main" id="{723F8CFD-D86E-0648-8A00-41FD0BAE0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4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6" name="组合 41">
            <a:extLst>
              <a:ext uri="{FF2B5EF4-FFF2-40B4-BE49-F238E27FC236}">
                <a16:creationId xmlns:a16="http://schemas.microsoft.com/office/drawing/2014/main" id="{AC09EBB5-C8D6-1B4C-8844-63AF457F26E0}"/>
              </a:ext>
            </a:extLst>
          </p:cNvPr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27" name="等腰三角形 43">
              <a:extLst>
                <a:ext uri="{FF2B5EF4-FFF2-40B4-BE49-F238E27FC236}">
                  <a16:creationId xmlns:a16="http://schemas.microsoft.com/office/drawing/2014/main" id="{DAFC96E3-8F93-EA46-8D08-11938644B79F}"/>
                </a:ext>
              </a:extLst>
            </p:cNvPr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等腰三角形 44">
              <a:extLst>
                <a:ext uri="{FF2B5EF4-FFF2-40B4-BE49-F238E27FC236}">
                  <a16:creationId xmlns:a16="http://schemas.microsoft.com/office/drawing/2014/main" id="{45989B8B-E3B3-EE41-973A-7F0403124022}"/>
                </a:ext>
              </a:extLst>
            </p:cNvPr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45">
              <a:extLst>
                <a:ext uri="{FF2B5EF4-FFF2-40B4-BE49-F238E27FC236}">
                  <a16:creationId xmlns:a16="http://schemas.microsoft.com/office/drawing/2014/main" id="{6445748F-4FA1-8B4E-825B-CE75D44401B3}"/>
                </a:ext>
              </a:extLst>
            </p:cNvPr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平行四边形 46">
              <a:extLst>
                <a:ext uri="{FF2B5EF4-FFF2-40B4-BE49-F238E27FC236}">
                  <a16:creationId xmlns:a16="http://schemas.microsoft.com/office/drawing/2014/main" id="{FD0FCD5A-F24A-9042-AB0C-B8478D549839}"/>
                </a:ext>
              </a:extLst>
            </p:cNvPr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文本框 6">
              <a:extLst>
                <a:ext uri="{FF2B5EF4-FFF2-40B4-BE49-F238E27FC236}">
                  <a16:creationId xmlns:a16="http://schemas.microsoft.com/office/drawing/2014/main" id="{AC94ED43-153B-6749-BA21-8AE78BAB3C1E}"/>
                </a:ext>
              </a:extLst>
            </p:cNvPr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2" name="组合 6">
            <a:extLst>
              <a:ext uri="{FF2B5EF4-FFF2-40B4-BE49-F238E27FC236}">
                <a16:creationId xmlns:a16="http://schemas.microsoft.com/office/drawing/2014/main" id="{7BA12DB5-284E-BA40-A600-A35F4B2C753C}"/>
              </a:ext>
            </a:extLst>
          </p:cNvPr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33" name="椭圆 22">
              <a:extLst>
                <a:ext uri="{FF2B5EF4-FFF2-40B4-BE49-F238E27FC236}">
                  <a16:creationId xmlns:a16="http://schemas.microsoft.com/office/drawing/2014/main" id="{0005860C-100C-B843-A53D-D0CEB3DB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8325710B-ADEF-8C48-AFDD-998FA053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5" name="组合 7">
            <a:extLst>
              <a:ext uri="{FF2B5EF4-FFF2-40B4-BE49-F238E27FC236}">
                <a16:creationId xmlns:a16="http://schemas.microsoft.com/office/drawing/2014/main" id="{D90DFAB8-55AA-034C-9858-B7008F9F7B25}"/>
              </a:ext>
            </a:extLst>
          </p:cNvPr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36" name="椭圆 65">
              <a:extLst>
                <a:ext uri="{FF2B5EF4-FFF2-40B4-BE49-F238E27FC236}">
                  <a16:creationId xmlns:a16="http://schemas.microsoft.com/office/drawing/2014/main" id="{86DFF97E-D1E2-F446-B030-6AD99A09A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Freeform 110">
              <a:extLst>
                <a:ext uri="{FF2B5EF4-FFF2-40B4-BE49-F238E27FC236}">
                  <a16:creationId xmlns:a16="http://schemas.microsoft.com/office/drawing/2014/main" id="{577DBAF4-245F-214D-86FE-D3DFE4CA8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8" name="组合 8">
            <a:extLst>
              <a:ext uri="{FF2B5EF4-FFF2-40B4-BE49-F238E27FC236}">
                <a16:creationId xmlns:a16="http://schemas.microsoft.com/office/drawing/2014/main" id="{ED0ADF97-CD1A-224A-8250-BAB4A002F8EB}"/>
              </a:ext>
            </a:extLst>
          </p:cNvPr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39" name="椭圆 16">
              <a:extLst>
                <a:ext uri="{FF2B5EF4-FFF2-40B4-BE49-F238E27FC236}">
                  <a16:creationId xmlns:a16="http://schemas.microsoft.com/office/drawing/2014/main" id="{18DBBED7-326E-8D47-94AB-998941B8A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34E741A7-142E-2941-BE08-6FFB79F46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9">
            <a:extLst>
              <a:ext uri="{FF2B5EF4-FFF2-40B4-BE49-F238E27FC236}">
                <a16:creationId xmlns:a16="http://schemas.microsoft.com/office/drawing/2014/main" id="{6A3782E0-2137-8943-86BF-361FC1A58DB7}"/>
              </a:ext>
            </a:extLst>
          </p:cNvPr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43" name="椭圆 16">
              <a:extLst>
                <a:ext uri="{FF2B5EF4-FFF2-40B4-BE49-F238E27FC236}">
                  <a16:creationId xmlns:a16="http://schemas.microsoft.com/office/drawing/2014/main" id="{17F307CE-FD6A-F848-9BCF-1831BE3EE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631D9BAB-16AF-9D4F-830B-BAC35207A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50" name="组合 11">
            <a:extLst>
              <a:ext uri="{FF2B5EF4-FFF2-40B4-BE49-F238E27FC236}">
                <a16:creationId xmlns:a16="http://schemas.microsoft.com/office/drawing/2014/main" id="{C6A6139C-A883-B146-B12D-B4E34522434A}"/>
              </a:ext>
            </a:extLst>
          </p:cNvPr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51" name="椭圆 16">
              <a:extLst>
                <a:ext uri="{FF2B5EF4-FFF2-40B4-BE49-F238E27FC236}">
                  <a16:creationId xmlns:a16="http://schemas.microsoft.com/office/drawing/2014/main" id="{B0C06DDC-F835-0348-9BDA-089F47A89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Freeform 84">
              <a:extLst>
                <a:ext uri="{FF2B5EF4-FFF2-40B4-BE49-F238E27FC236}">
                  <a16:creationId xmlns:a16="http://schemas.microsoft.com/office/drawing/2014/main" id="{4617777F-7DBA-4048-B861-B6689CB72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15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cxnSpLocks/>
          </p:cNvCxnSpPr>
          <p:nvPr/>
        </p:nvCxnSpPr>
        <p:spPr>
          <a:xfrm>
            <a:off x="1007435" y="833864"/>
            <a:ext cx="101107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5909A2-51B4-2A41-A1F3-F36BDAFFE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203" y="36516"/>
            <a:ext cx="104391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6">
            <a:extLst>
              <a:ext uri="{FF2B5EF4-FFF2-40B4-BE49-F238E27FC236}">
                <a16:creationId xmlns:a16="http://schemas.microsoft.com/office/drawing/2014/main" id="{4D0A9A5B-6131-A241-BBC2-E3F8FFB1DF79}"/>
              </a:ext>
            </a:extLst>
          </p:cNvPr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7">
            <a:extLst>
              <a:ext uri="{FF2B5EF4-FFF2-40B4-BE49-F238E27FC236}">
                <a16:creationId xmlns:a16="http://schemas.microsoft.com/office/drawing/2014/main" id="{CE68A773-F9DA-B14C-9488-C5B5B1F14FEB}"/>
              </a:ext>
            </a:extLst>
          </p:cNvPr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4E4FB78A-472F-6544-9B3A-A0E1DD1E2B5C}"/>
                </a:ext>
              </a:extLst>
            </p:cNvPr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DCEF1E3D-10F5-514B-A8C5-DB4A7F045F29}"/>
                </a:ext>
              </a:extLst>
            </p:cNvPr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6C64A1D5-E0C0-084B-BA4D-FF23BFCF2183}"/>
                </a:ext>
              </a:extLst>
            </p:cNvPr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矩形 5">
            <a:extLst>
              <a:ext uri="{FF2B5EF4-FFF2-40B4-BE49-F238E27FC236}">
                <a16:creationId xmlns:a16="http://schemas.microsoft.com/office/drawing/2014/main" id="{3BD7351A-9651-D449-9F58-09B0BA985E6E}"/>
              </a:ext>
            </a:extLst>
          </p:cNvPr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3">
            <a:extLst>
              <a:ext uri="{FF2B5EF4-FFF2-40B4-BE49-F238E27FC236}">
                <a16:creationId xmlns:a16="http://schemas.microsoft.com/office/drawing/2014/main" id="{1D7C7D4B-949D-FE40-A17E-770F63354A29}"/>
              </a:ext>
            </a:extLst>
          </p:cNvPr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9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854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77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32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2023/3/13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042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2023/3/13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33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2023/3/13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83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100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CN"/>
              <a:t>Click icon to add picture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2023/3/13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735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60" r:id="rId18"/>
    <p:sldLayoutId id="2147483661" r:id="rId19"/>
    <p:sldLayoutId id="2147483662" r:id="rId20"/>
    <p:sldLayoutId id="2147483663" r:id="rId21"/>
    <p:sldLayoutId id="2147483665" r:id="rId22"/>
    <p:sldLayoutId id="214748366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4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9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0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1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3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4.xml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5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6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7.xml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6.xm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7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8.xm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9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0.xml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1.xml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2.xml"/><Relationship Id="rId4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7.xml"/><Relationship Id="rId4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3841480" y="2515710"/>
            <a:ext cx="4820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7</a:t>
            </a:r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动态</a:t>
            </a:r>
            <a:r>
              <a:rPr lang="en-US" altLang="zh-CN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SQL</a:t>
            </a:r>
            <a:endParaRPr lang="zh-CN" altLang="en-US" sz="4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27080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4210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163918"/>
            <a:ext cx="9116267" cy="21260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是最常用的判断元素，它类似于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语句，主要用于实现某些简单的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实际应用中，我们可能会通过某个条件查询某个数据。例如，要查找某个客户的信息，可以通过姓名或者年龄来查找客户，也可以不填写年龄直接通过姓名来查找客户，还可以都不填写而查询出所有客户，此时姓名和年龄就是非必须条件。类似于这种情况，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中就可以通过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元素来实现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77469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27367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5902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200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元素的应用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4960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7.2.1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4499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5856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63715" y="1449734"/>
            <a:ext cx="8485746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的数据库中，创建一个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表，并插入几条测试数据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737428"/>
            <a:ext cx="8386932" cy="32290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654056"/>
            <a:ext cx="7548283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id int(32) PRIMARY KEY AUTO_INCREMENT,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username varchar(50),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jobs varchar(50),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phone varchar(16));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('1', 'joy', 'teacher', '13733333333');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('2', 'jack', 'teacher', '13522222222');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('3', 'tom', 'worker', '15111111111');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0925" y="927100"/>
            <a:ext cx="84347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通过一个具体的案例演示单条件判断下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元素的使用，案例具体实现步骤如下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POJO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创建持久化类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，在类中声明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jobs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phone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属性，及属性对应的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541368"/>
            <a:ext cx="8386932" cy="332672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495306"/>
            <a:ext cx="7548283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private Integer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  private String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主键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客户名称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private String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jobs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phone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职业、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电话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return "Customer [id=" + id + ", username=" + username + ", jobs=" + jobs + ", phone=" + phone + "]"; }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创建映射文件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，在映射文件中，根据客户姓名和年龄组合条件查询客户信息，使用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&lt;if&gt;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元素编写该组合条件的动态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805430"/>
            <a:ext cx="8386932" cy="254054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739146"/>
            <a:ext cx="7548283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&lt;!–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文件中只列出了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--&gt;</a:t>
            </a:r>
            <a:endParaRPr lang="en-US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&lt;if test="username !=null and username !=‘’“&gt;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 username like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('%',#{username}, '%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'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&lt;/if&gt;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&lt;if test="jobs !=null and jobs !=‘’“&gt;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 jobs= #{jobs}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&lt;/if&gt;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修改核心配置文件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映射文件，将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映射文件加载到程序中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3486150"/>
            <a:ext cx="8386932" cy="132661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3454156"/>
            <a:ext cx="7548283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resource="com/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itheima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/mapper/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&lt;/mapper&gt;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" y="2018665"/>
            <a:ext cx="9991725" cy="447802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67990" y="1242695"/>
            <a:ext cx="6962140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创建获取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对象的工具类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16025" y="2108200"/>
            <a:ext cx="952119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MybatisUtils {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static SqlSessionFactory sqlSessionFactory = null;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初始化SqlSessionFactory对象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static {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try {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// 使用MyBatis提供的Resources类加载MyBatis的配置文件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Reader reader = Resources.getResourceAsReader("mybatis-config.xml");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// 构建SqlSessionFactory工厂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sqlSessionFactory = new SqlSessionFactoryBuilder().build(reader);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} catch (Exception e) {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e.printStackTrace();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}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获取SqlSession对象的静态方法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static SqlSession getSession() {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return sqlSessionFactory.openSession();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en-US" altLang="zh-CN" sz="1500" dirty="0" err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编写测试类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findCustomerByNameAndJobsTest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，该方法用于根据客户姓名和职业组合条件查询客户信息列表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52155" y="2289946"/>
            <a:ext cx="9460455" cy="4578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4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r>
              <a:rPr lang="zh-CN" altLang="en-US" sz="1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@Test</a:t>
            </a:r>
            <a:endParaRPr lang="zh-CN" altLang="zh-CN" sz="1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findCustomerByNameAndJobsTest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</a:p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();Customer customer = new Customer();</a:t>
            </a:r>
            <a:endParaRPr lang="zh-CN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customer.setUsername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(“jack");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customer.setJobs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("teacher");</a:t>
            </a:r>
            <a:endParaRPr lang="zh-CN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List&lt;Customer&gt; customers = 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session.selectList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("com.itheima.mapper.CustomerMapper.findCustomerByNameAndJobs",customer);</a:t>
            </a:r>
            <a:endParaRPr lang="zh-CN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(Customer customer2 : customers) {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(customer2); </a:t>
            </a:r>
          </a:p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720006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 &lt;choose&gt;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&lt;when&gt;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&lt;otherwise&gt;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86209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&lt;when&gt;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元素，能够将这三个元素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2683858"/>
            <a:ext cx="9116267" cy="33673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元素时，只要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属性中的表达式为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，就会执行元素中的条件语句，但是在实际应用中，有时只需要从多个选项中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选择一个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去执行。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下面的场景：“当客户名称不为空，则只根据客户名称进行客户筛选；当客户名称为空，而客户职业不为空，则只根据客户职业进行客户筛选。当客户名称和客户职业都为空，则要求查询出所有电话不为空的客户信息。”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针对上面情况，使用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元素进行处理是不合适的。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&lt;when&gt;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进行处理，这三个元素往往组合在一起使用，作用相当于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if…else if…else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503169"/>
            <a:ext cx="9865885" cy="371953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4484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90232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536775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491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&lt;choose&gt;&lt;when&gt;otherwise&gt;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7131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&lt;choose&gt;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&lt;when&gt;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&lt;otherwise&gt;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319448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MyBatis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中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动态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SQL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元素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18952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MyBatis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条件查询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操作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057493"/>
            <a:ext cx="7249419" cy="687918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握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MyBatis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更新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操作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70958" y="4918553"/>
            <a:ext cx="7249419" cy="687918"/>
            <a:chOff x="978872" y="3338787"/>
            <a:chExt cx="5437064" cy="515938"/>
          </a:xfrm>
        </p:grpSpPr>
        <p:sp>
          <p:nvSpPr>
            <p:cNvPr id="18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握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MyBatis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复杂查询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操作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51855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65426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417349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&lt;choose&gt;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&lt;when&gt;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&lt;otherwise&gt;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元素执行上述情况的动态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71200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&lt;choose&gt;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&lt;when&gt;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&lt;otherwise&gt;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668847"/>
            <a:ext cx="8386932" cy="36587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86765" y="2608336"/>
            <a:ext cx="7548283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只展示三个组合元素的部分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--&gt;</a:t>
            </a:r>
            <a:endParaRPr lang="en-US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&lt;choose&gt;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&lt;when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test="username !=null and username !=''"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username like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('%',#{username}, '%')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&lt;/when&gt;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&lt;when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test="jobs !=null and jobs !=''"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jobs= #{jobs}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&lt;/when&gt;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&lt;otherwise&gt;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 phone is not null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&lt;/otherwise&gt;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&lt;/choose&gt;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en-US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1390" y="909955"/>
            <a:ext cx="77635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&lt;choose&gt;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&lt;when&gt;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&lt;otherwise&gt;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元素组合演示上面场景的情况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792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findCustomerByNameOrJobsTest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，该方法用于根据客户姓名或职业查询客户信息列表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71200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&lt;choose&gt;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&lt;when&gt;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&lt;otherwise&gt;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539824"/>
            <a:ext cx="8386932" cy="37009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505466"/>
            <a:ext cx="7548283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findCustomerByNameOrJobsTest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 customer=new Customer();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("tom");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customer.setJobs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("teacher");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List&lt;Customer&gt; customers=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 ".CustomerMapper.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findCustomerByNameOrJobs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",customer);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(Customer customer2 : customers)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(customer2);}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70301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7.2.3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19240"/>
            <a:ext cx="5176459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元素，能够使用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&lt;where&gt;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&lt;trim&gt;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“拼接”动态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2843878"/>
            <a:ext cx="9116267" cy="2957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映射文件中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后面加入了“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1=1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”的条件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，既保证了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后面的条件成立，又避免了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后面第一个词是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之类的关键字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例如下面这条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语句是不正确的。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后直接跟的是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，这在运行时会报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语法错误，针对这种情况，可以使用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元素进行处理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503169"/>
            <a:ext cx="9865885" cy="371953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4484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90232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375612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3223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&lt;where&gt;&lt;trim&gt;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7997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7.2.3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410" y="4103370"/>
            <a:ext cx="7875270" cy="8744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03170" y="4046220"/>
            <a:ext cx="706374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and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 like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('%',?, '%') and jobs = #{jobs}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23502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240280"/>
            <a:ext cx="9414276" cy="372618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1901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410" y="2337667"/>
            <a:ext cx="7875270" cy="40781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74570" y="2240280"/>
            <a:ext cx="7566660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 id="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findCustomerByNameAndJobs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&lt;where&gt;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test="username !=null and username !=''"&gt;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username like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('%',#{username}, '%')&lt;/if&gt;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test="jobs !=null and jobs !=''"&gt;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jobs= #{jobs}&lt;/if&gt;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&lt;/where&gt;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&lt;/select&gt;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23502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1901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1"/>
          <p:cNvSpPr txBox="1"/>
          <p:nvPr>
            <p:custDataLst>
              <p:tags r:id="rId2"/>
            </p:custDataLst>
          </p:nvPr>
        </p:nvSpPr>
        <p:spPr>
          <a:xfrm>
            <a:off x="1667169" y="3152488"/>
            <a:ext cx="9116267" cy="1710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上述代码配置中，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元素会自动判断由组合条件拼装的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语句，只有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元素内的某一个或多个条件成立时，才会在拼接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中加入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关键字，否则将不会添加；即使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之后的内容有多余的“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”或“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元素也会自动将他们去除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06456" y="2811779"/>
            <a:ext cx="9865885" cy="240941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55533" y="48964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207591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263140"/>
            <a:ext cx="9414276" cy="31982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元素用于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删除多余的关键字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，它可以直接实现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元素的功能。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元素包含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个属性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33805" y="3568065"/>
          <a:ext cx="9725025" cy="219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8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317500" marR="3175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317500" marR="3175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prefix</a:t>
                      </a:r>
                    </a:p>
                  </a:txBody>
                  <a:tcPr marL="317500" marR="3175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指定给SQL语句增加的前缀</a:t>
                      </a:r>
                    </a:p>
                  </a:txBody>
                  <a:tcPr marL="317500" marR="3175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prefixOverrides</a:t>
                      </a:r>
                    </a:p>
                  </a:txBody>
                  <a:tcPr marL="317500" marR="3175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指定SQL语句中要去掉的前缀字符串</a:t>
                      </a:r>
                    </a:p>
                  </a:txBody>
                  <a:tcPr marL="317500" marR="3175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suffix</a:t>
                      </a:r>
                    </a:p>
                  </a:txBody>
                  <a:tcPr marL="317500" marR="3175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指定给SQL语句增加的后缀</a:t>
                      </a:r>
                    </a:p>
                  </a:txBody>
                  <a:tcPr marL="317500" marR="3175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suffixOverrides</a:t>
                      </a:r>
                    </a:p>
                  </a:txBody>
                  <a:tcPr marL="317500" marR="3175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指定SQL语句中要去掉的后缀字符串</a:t>
                      </a:r>
                    </a:p>
                  </a:txBody>
                  <a:tcPr marL="317500" marR="3175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207591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168702"/>
            <a:ext cx="9414276" cy="428924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210" y="2168702"/>
            <a:ext cx="8823960" cy="404921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23160" y="2047884"/>
            <a:ext cx="7440930" cy="419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 id="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findCustomerByNameAndJobs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endParaRPr lang="en-US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&lt;trim prefix="where"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prefixOverrides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="and"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test="username !=null and username !=''"&gt;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username like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('%',#{username}, '%')&lt;/if&gt;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test="jobs !=null and jobs !=''"&gt;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jobs= #{jobs}&lt;/if&gt;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&lt;/trim&gt;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&lt;/select&gt;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1667169" y="3289648"/>
            <a:ext cx="9116267" cy="1295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上述配置代码中，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元素的作用是去除一些多余的前缀字符串，它的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prefix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属性代表的是语句的前缀（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prefixOverrides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属性代表的是需要去除的前缀字符串（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”或“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306456" y="2926079"/>
            <a:ext cx="9865885" cy="208470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56232" y="28713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55533" y="467931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" name="Chevron 3"/>
          <p:cNvSpPr/>
          <p:nvPr>
            <p:custDataLst>
              <p:tags r:id="rId2"/>
            </p:custDataLst>
          </p:nvPr>
        </p:nvSpPr>
        <p:spPr>
          <a:xfrm>
            <a:off x="838732" y="1279454"/>
            <a:ext cx="207591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2952" y="141943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337885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92357" y="283174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564084"/>
            <a:ext cx="10152454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在实际项目的开发中，开发人员在使用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或其他持久层框架进行开发时，经常需要根据不同的条件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，拼接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语句时还要确保不能遗漏必要的空格、标点符号等，这种编程方式给开发人员带来了非常大的不便，而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动态组装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功能，恰能很好地解决这一问题。本章将对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框架的动态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进行详细讲解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231945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4210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，能够在代码中进行使用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进行更新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2165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30474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元素使用场景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1"/>
          <p:cNvSpPr txBox="1"/>
          <p:nvPr>
            <p:custDataLst>
              <p:tags r:id="rId2"/>
            </p:custDataLst>
          </p:nvPr>
        </p:nvSpPr>
        <p:spPr>
          <a:xfrm>
            <a:off x="1667169" y="3106768"/>
            <a:ext cx="9116267" cy="2541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中，如果想要更新某一个对象，就需要发送所有的字段给持久化对象，然而在实际应用中，大多数情况下都是更新某一个或几个字段。如果更新的每一条数据都要将其所有的属性都更新一遍，那么执行效率是非常差的。为了解决更新数据的效率问题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元素主要用于更新操作，它可以在动态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语句前输出一个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关键字，并将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语句中最后一个多余的逗号去除。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元素结合可以只更新需要更新的字段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306456" y="2823209"/>
            <a:ext cx="9865885" cy="310896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56232" y="27684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55533" y="559371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51855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65426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48592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&lt;set&gt;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元素执行更新操作的动态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0337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737428"/>
            <a:ext cx="8386932" cy="32290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654056"/>
            <a:ext cx="7548283" cy="337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&lt;update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updateCustomerBySet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"&gt;update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&lt;set&gt;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test="username !=null and username !=''"&gt;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username=#{username},&lt;/if&gt;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test="jobs !=null and jobs !=''"&gt;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jobs=#{jobs},&lt;/if&gt;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test="phone !=null and phone !=''"&gt;phone=#{phone},&lt;/if&gt;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&lt;/set&gt;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&lt;/update&gt;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1390" y="978535"/>
            <a:ext cx="81578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通过一个案例演示如何使用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元素更新数据库的信息，案例具体步骤如下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22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updateCustomerBySetTest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0337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654056"/>
            <a:ext cx="8386932" cy="35295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505466"/>
            <a:ext cx="7928835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updateCustomerBySetTest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r>
              <a:rPr lang="en-US" altLang="zh-CN" sz="1600" dirty="0"/>
              <a:t>		</a:t>
            </a:r>
            <a:endParaRPr lang="zh-CN" altLang="zh-CN" sz="1600" dirty="0"/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 customer = new Customer();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(3);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customer.setPhone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("13311111234");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rows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sqlSession.update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+ ".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CustomerMapper.updateCustomerBySet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 customer);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if(rows &gt; 0)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您成功修改了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"+rows+"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条数据！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执行修改操作失败！！！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sqlSession.commit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19765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形 28" descr="灯泡和齿轮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000" y="975267"/>
            <a:ext cx="944034" cy="94403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13597" y="1112004"/>
            <a:ext cx="3164802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35"/>
          <p:cNvSpPr txBox="1"/>
          <p:nvPr/>
        </p:nvSpPr>
        <p:spPr>
          <a:xfrm>
            <a:off x="1868140" y="1211041"/>
            <a:ext cx="3054839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&lt;set&gt;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元素字段非空</a:t>
            </a:r>
          </a:p>
        </p:txBody>
      </p:sp>
      <p:sp>
        <p:nvSpPr>
          <p:cNvPr id="15" name="矩形 14"/>
          <p:cNvSpPr/>
          <p:nvPr/>
        </p:nvSpPr>
        <p:spPr>
          <a:xfrm>
            <a:off x="504198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2971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725774" y="2994411"/>
            <a:ext cx="9142101" cy="116321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在映射文件中使用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元素组合进行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update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组装时，如果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元素内包含的内容都为空，则会出现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语法错误。因此，在使用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元素进行字段信息更新时，要确保传入的更新字段不能都为空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03055" y="2794247"/>
            <a:ext cx="9794240" cy="16535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252831" y="273482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778975" y="41119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19765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形 28" descr="灯泡和齿轮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000" y="975267"/>
            <a:ext cx="944034" cy="94403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13597" y="1112004"/>
            <a:ext cx="3164802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35"/>
          <p:cNvSpPr txBox="1"/>
          <p:nvPr/>
        </p:nvSpPr>
        <p:spPr>
          <a:xfrm>
            <a:off x="1868140" y="1211041"/>
            <a:ext cx="3054839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&lt;trim&gt;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元素更新</a:t>
            </a:r>
          </a:p>
        </p:txBody>
      </p:sp>
      <p:sp>
        <p:nvSpPr>
          <p:cNvPr id="15" name="矩形 14"/>
          <p:cNvSpPr/>
          <p:nvPr/>
        </p:nvSpPr>
        <p:spPr>
          <a:xfrm>
            <a:off x="504198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2971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725774" y="2960121"/>
            <a:ext cx="9142101" cy="116321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除了使用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元素外，还可以通过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元素来实现更新操作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。其中，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prefix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属性指定要添加的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元素所包含内容的前缀为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suffixOverrides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属性指定去除的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元素所包含内容的后缀为逗号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03055" y="2759957"/>
            <a:ext cx="9794240" cy="16535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252831" y="270053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778975" y="40890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399607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复杂查询操作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92357" y="283174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5368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3010680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，能够熟练使用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元素以及它的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32532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2843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元素的属性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25780" y="2188268"/>
          <a:ext cx="10730865" cy="3632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表示集合中每一个元素进行迭代时的别名。该属性为必选。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在List和数组中，index是元素的序号，在Map中，index是元素的key。该属性可选。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表示foreach语句代码的开始符号，一般和close=“)”合用。常用在in条件语句中。该属性可选。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separator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表示元素之间的分隔符，例如，在条件语句中，separator=“,”会自动在元素中间用“,”隔开，避免手动输入逗号导致SQL错误，错误示例如in(1,2,)。该属性可选。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表示foreach语句代码的关闭符号，一般和open="("合用。常用在in条件语句中。该属性可选。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collection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用于指定遍历参数的类型。注意，该属性必须指定，不同情况下，该属性的值是不一样的。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243928"/>
            <a:ext cx="9116267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在遍历参数时，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&lt;collection&gt;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属性的值是必须指定的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不同情况下，该属性的取值也是不一样的，主要有以下三种情况：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类型、数值类型、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18359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249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364182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3039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&lt;collection&gt;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属性的取值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6397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00138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292156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385192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197920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动态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SQL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中的元素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290474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条件查询操作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383028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更新操作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19671" y="4738230"/>
            <a:ext cx="1192345" cy="612920"/>
            <a:chOff x="2215144" y="982844"/>
            <a:chExt cx="1244730" cy="842780"/>
          </a:xfrm>
        </p:grpSpPr>
        <p:sp>
          <p:nvSpPr>
            <p:cNvPr id="3" name="平行四边形 2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19671" y="5658415"/>
            <a:ext cx="1192345" cy="618263"/>
            <a:chOff x="2215144" y="2026500"/>
            <a:chExt cx="1244730" cy="850129"/>
          </a:xfrm>
        </p:grpSpPr>
        <p:sp>
          <p:nvSpPr>
            <p:cNvPr id="6" name="平行四边形 5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25342" y="4716057"/>
            <a:ext cx="5143000" cy="612920"/>
            <a:chOff x="4315150" y="953426"/>
            <a:chExt cx="3857250" cy="540057"/>
          </a:xfrm>
        </p:grpSpPr>
        <p:sp>
          <p:nvSpPr>
            <p:cNvPr id="9" name="矩形 8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复杂查询操作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25342" y="5641593"/>
            <a:ext cx="5143000" cy="612920"/>
            <a:chOff x="4315150" y="1647579"/>
            <a:chExt cx="3857250" cy="540057"/>
          </a:xfrm>
        </p:grpSpPr>
        <p:sp>
          <p:nvSpPr>
            <p:cNvPr id="12" name="矩形 11"/>
            <p:cNvSpPr/>
            <p:nvPr/>
          </p:nvSpPr>
          <p:spPr>
            <a:xfrm>
              <a:off x="4841196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案例：学生信息查询系统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701128"/>
            <a:ext cx="9116267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若入参为单参数且参数类型是一个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243928"/>
            <a:ext cx="9865885" cy="140378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19135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249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174444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6397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701128"/>
            <a:ext cx="9116267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若入参为单参数且参数类型是一个数组，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243928"/>
            <a:ext cx="9865885" cy="140378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19135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249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174444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6397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369658"/>
            <a:ext cx="9116267" cy="8744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若传入参数为多参数，就需要把参数封装为一个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进行处理，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960369"/>
            <a:ext cx="9865885" cy="210013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89417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7250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174444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6397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5368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7.4.2 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元素迭代数组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301068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元素对数组进行迭代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392518"/>
            <a:ext cx="9116267" cy="1295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例如，要从数据表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t_customer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中查询出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的客户信息，就可以利用数组作为参数，存储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的属性值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元素迭代数组完成客户信息的批量查询操作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3660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6219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507057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461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实现入参为数组类型的遍历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6397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7.4.2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元素迭代数组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49569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63140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394489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元素迭代数组执行批量查询操作的动态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7.4.2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元素迭代数组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3015388"/>
            <a:ext cx="8386932" cy="263411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985526"/>
            <a:ext cx="7928835" cy="263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findByArray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java.util.Arrays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in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 item="id" index="index" collection="array" 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open="(" separator="," close=")"&gt;	#{id}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&lt;/foreach&gt;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1390" y="972820"/>
            <a:ext cx="4542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&lt;foreach&gt;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元素迭代数组的实现具体如下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findByArrayTest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方法，实现客户信息的批量查询。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7.4.2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元素迭代数组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788920"/>
            <a:ext cx="8386932" cy="31661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654056"/>
            <a:ext cx="7928835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findByArrayTest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Integer[]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roleIds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{2,3};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创建数组，封装查询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的查询方法，返回结果集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List&lt;Customer&gt; customers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+ ".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CustomerMapper.findByArray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roleIds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	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for (Customer customer : customers) 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(customer);}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测试类的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findByArrayTest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7.4.2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元素迭代数组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2386965" y="2426335"/>
            <a:ext cx="6944604" cy="318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30799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7.4.3 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4413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进行迭代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60999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74570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531649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元素迭代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集合执行批量查询操作的动态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7.4.3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974164"/>
            <a:ext cx="8386932" cy="300345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939806"/>
            <a:ext cx="7928835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com.itheima.pojo.Customer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id in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 item="id" index="index" collection="list" 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open="(" separator="," close=")"&gt;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#{id}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&lt;/foreach&gt;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6475" y="1120140"/>
            <a:ext cx="49117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&lt;foreach&gt;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元素迭代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List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的实现步骤具体如下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673387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中的元素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22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findByListTest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，用于批量查询客户信息。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7.4.3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779854"/>
            <a:ext cx="8386932" cy="36849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22929" y="2722636"/>
            <a:ext cx="8112612" cy="374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findByListTest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List&lt;Integer&gt; ids=new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&lt;Integer&gt;();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ids.add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ids.add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List&lt;Customer&gt; customers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com.itheima.mapper.CustomerMapper.findByList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ids);	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(Customer customer : customers) 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(customer);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 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测试类的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findByListTest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7.4.3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2747608" y="2782008"/>
            <a:ext cx="6696784" cy="2540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51401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7.4.4 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5556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进行迭代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81573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95144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737389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在映射文件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元素迭代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集合执行批量查询操作的动态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7.4.4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3120391"/>
            <a:ext cx="8386932" cy="24948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3031246"/>
            <a:ext cx="7928835" cy="263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findByMap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java.util.Map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com.itheima.pojo.Customer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jobs=#{jobs} and id in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 item="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roleMap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index="index" collection="id" open="(" 	separator="," close=")"&gt; #{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roleMap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369B2"/>
                </a:solidFill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&lt;/foreach&gt;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1390" y="1028700"/>
            <a:ext cx="105244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下面通过一个案例演示如何使用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&lt;foreach&gt;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元素迭代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Map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集合，实现多参数入参查询操作，案例具体实</a:t>
            </a:r>
          </a:p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现步骤如下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22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findByMapTest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，用于批量查询客户信息。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7.4.4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362703"/>
            <a:ext cx="8386932" cy="39883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265436"/>
            <a:ext cx="7928835" cy="411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findByMapTest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List&lt;Integer&gt; ids=new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&lt;Integer&gt;();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ids.add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ids.add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ids.add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Map&lt;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String,Object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conditionMap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HashMap&lt;String, Object&gt;();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conditionMap.put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id",ids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conditionMap.put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jobs","teacher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List&lt;Customer&gt; customers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+ ".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CustomerMapper.findByMap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conditionMap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(Customer customer : customers)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(customer);}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测试类的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findByMapTest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7.4.4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2800362" y="2497014"/>
            <a:ext cx="6591276" cy="2731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708217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92357" y="283174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4911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81840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完成一个学生信息查询系统，能够实现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单条件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392518"/>
            <a:ext cx="9116267" cy="1295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本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章对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进行了详细讲解，包括使用动态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进行条件查询、更新以及复杂查询操作。本案例要求利用本章所学知识完成一个学生信息查询系统，该系统要求实现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个以下功能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3660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6219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353895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学生信息查询系统的功能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054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392518"/>
            <a:ext cx="9116267" cy="12899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当用户输入的学生姓名不为空，则只根据学生姓名进行学生信息的查询；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当用户输入的学生姓名为空，而学生专业不为空，则只根据学生专业进行学生的查询；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3660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6219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0187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多条件查询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054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6942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中的常用元素，能够说出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的常用元素有哪些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563968"/>
            <a:ext cx="9116267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查询出所有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值小于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的学生的信息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306456" y="3141058"/>
            <a:ext cx="9865885" cy="128235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8848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10781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0187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单条件查询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054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07862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21433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2068859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项目搭建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mybatis-demo03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的项目，项目的具体搭建过程请参考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7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8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0187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1172537" y="12715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多条件查询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的数据库中，创建一个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dm_student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表，并插入几条测试数据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663190"/>
            <a:ext cx="8386932" cy="35090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38225" y="2722636"/>
            <a:ext cx="7928835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dm_student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id int(32) PRIMARY KEY AUTO_INCREMENT,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name varchar(50),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major varchar(50),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varchar(16)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条数据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，其他省略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dm_student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('1', '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数学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'10001');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创建持久化类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，在类中声明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属性，以及属性对应的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getter/setter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894086"/>
            <a:ext cx="8386932" cy="339241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859796"/>
            <a:ext cx="7928835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Student {//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定义变量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姓名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专业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major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学号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sno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Integer id;  private String name;   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String major;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 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“Student{” + “id=” + id + “, name=‘” + name + “,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major=" + major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 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 +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+ '}';}}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创建映射文件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，编写根据学生姓名和专业组合成的条件查询学生信息的动态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80" y="2670394"/>
            <a:ext cx="9428852" cy="36764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32385" y="2608336"/>
            <a:ext cx="8946105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namespace="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com.itheima.mapper.StudentMapper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id=“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findStudentByNameAndMajor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dm_student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1=1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&lt;choose&gt;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&lt;when test="name !=null and name !=''"&gt;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and name like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('%',#{name}, '%')&lt;/when&gt;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&lt;when test="major !=null and major !=''"&gt; and major= #{major}&lt;/when&gt;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&lt;otherwise&gt; and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is not null&lt;/otherwise&gt;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&lt;/choose&gt;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&lt;/select&gt;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&lt;/mapper&gt;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核心配置文件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映射文件的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元素下添加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映射文件路径的配置，用于将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映射文件加载到程序中。具体配置代码如下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3794759"/>
            <a:ext cx="8386932" cy="63567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3854206"/>
            <a:ext cx="792883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&lt;mapper resource="com/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itheima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/mapper/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StudentMapper.xml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工具类，该类用于封装读取配置文件信息的代码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514600"/>
            <a:ext cx="8386932" cy="37421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15265" y="2494036"/>
            <a:ext cx="8626065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static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null;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static {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try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Reader reader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Resources.getResourceAsReader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mybatis-config.xml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”);	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new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SqlSessionFactoryBuilder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().build(reader);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catch (Exception e) 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e.printStackTrace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();}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static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return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sqlSessionFactory.openSession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07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findStudentByNameOrMajorTest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，该方法用于根据学生姓名或专业查询学生信息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571750"/>
            <a:ext cx="8386932" cy="377928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83895" y="2551186"/>
            <a:ext cx="8626065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findStudentByNameOrMajorTest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 student=new Student();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student.setName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student.setMajor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英语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List&lt;Student&gt; students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+ ".StudentMapper.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findStudentByNameAndMajor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",student);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for (Student student2 : students) 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(student2);}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08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查看运行结果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findStudentByNameOrMajorTest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2917360" y="2746497"/>
            <a:ext cx="7294661" cy="2446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072478"/>
            <a:ext cx="9116267" cy="2541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由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输出结果分析可知，在查询学生信息时，虽然同时传入了姓名和专业两个查询条件，但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所生成的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只是动态组装了学生姓名条件进行查询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代码中的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student.setName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删除或者注释掉，使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只按专业进行查询。再次执行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findStudentByNameOrMajorTest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组装学生职业进行条件查询，同样查询出了学生信息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学生姓名和专业都为空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片段进行条件查询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306456" y="2821018"/>
            <a:ext cx="9865885" cy="303114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684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54799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356181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多条件查询案例结果分析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054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163918"/>
            <a:ext cx="9116267" cy="1710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的强大特性之一，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采用了功能强大的基于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OGNL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Graph Navigation Language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）的表达式来完成动态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的映射文件中，开发人员可通过动态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元素灵活组装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语句，这在很大程度上避免了单一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语句的反复堆砌，提高了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4003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964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95602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246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使用动态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的好处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33672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6432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0003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977419"/>
            <a:ext cx="8485746" cy="8797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修改映射文件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元素下，编写查询所有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值小于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的学生信息的动态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928" y="3339856"/>
            <a:ext cx="8386932" cy="29466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15265" y="3305566"/>
            <a:ext cx="8626065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java.util.List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		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dm_student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in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item="id" index="index" collection="list"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open="(" separator="," close=")"&gt;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#{id}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&lt;/foreach&gt;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7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8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9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0187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单条件查询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编写测试方法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findByListTest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503170"/>
            <a:ext cx="8386932" cy="374090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09625" y="2482606"/>
            <a:ext cx="8626065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findByListTest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List&lt;Integer&gt; ids=new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ArrayList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&lt;Integer&gt;();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for(int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=1;i&lt;5;i++){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ids.add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List&lt;Student&gt; students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+ ".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StudentMapper.findByList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 ids);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for (Student student : students)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(student);}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223470"/>
            <a:ext cx="9504297" cy="21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相关知识。首先讲解了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中的元素；其次讲解了条件查询操作，包括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元素的使用；然后讲解了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更新操作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；最后讲解了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复杂查询操作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。通过本章的学习，读者可以了解常用动态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元素的主要作用，并能够掌握这些元素在实际开发中的应用。在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框架中，这些动态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元素十分重要，熟练的掌握它们能够极大地提高开发效率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3252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28908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常用元素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24815" y="1921830"/>
          <a:ext cx="11001375" cy="3366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0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7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42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&lt;if&gt;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判断语句，用于单条件判断</a:t>
                      </a: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060">
                <a:tc>
                  <a:txBody>
                    <a:bodyPr/>
                    <a:lstStyle/>
                    <a:p>
                      <a:pPr marR="29210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&lt;choose&gt;（&lt;when&gt;、&lt;otherwise&gt;）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相当于Java中的switch...case...default语句，用于多条件判断</a:t>
                      </a: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&lt;where&gt;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简化SQL语句中where的条件判断</a:t>
                      </a: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&lt;trim&gt;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可以灵活地去除多余的关键字</a:t>
                      </a: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&lt;set&gt;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用于SQL语句的动态更新</a:t>
                      </a: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&lt;foreach&gt;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循环语句，常用于in语句等列举条件中</a:t>
                      </a: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448756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条件查询操作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4153ef6312bc9afc5f4be1f2e717ea832bb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2688b61-8dc0-4c9a-94b3-572e97f5666a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979d054-029c-497f-b48d-9d89393ceba6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e7287f6-b893-438e-bcfc-45f7fb5e5778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ThemeSS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SM" id="{070B86A0-3FB4-E642-8598-D90EA5356DD9}" vid="{E9AE5C60-B9D2-C04A-8B09-BA110B01026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ThemeSSM</Template>
  <TotalTime>218</TotalTime>
  <Words>5988</Words>
  <Application>Microsoft Macintosh PowerPoint</Application>
  <PresentationFormat>宽屏</PresentationFormat>
  <Paragraphs>624</Paragraphs>
  <Slides>72</Slides>
  <Notes>71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9" baseType="lpstr">
      <vt:lpstr>等线</vt:lpstr>
      <vt:lpstr>等线 Light</vt:lpstr>
      <vt:lpstr>微软雅黑</vt:lpstr>
      <vt:lpstr>Source Han Sans K Bold</vt:lpstr>
      <vt:lpstr>Arial</vt:lpstr>
      <vt:lpstr>Impact</vt:lpstr>
      <vt:lpstr>ThemeSSM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xiang chen</cp:lastModifiedBy>
  <cp:revision>1207</cp:revision>
  <dcterms:created xsi:type="dcterms:W3CDTF">2020-11-25T06:00:00Z</dcterms:created>
  <dcterms:modified xsi:type="dcterms:W3CDTF">2023-03-13T08:45:17Z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