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5.xml" ContentType="application/vnd.openxmlformats-officedocument.presentationml.notesSlide+xml"/>
  <Override PartName="/ppt/tags/tag32.xml" ContentType="application/vnd.openxmlformats-officedocument.presentationml.tags+xml"/>
  <Override PartName="/ppt/notesSlides/notesSlide26.xml" ContentType="application/vnd.openxmlformats-officedocument.presentationml.notesSlide+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notesSlides/notesSlide28.xml" ContentType="application/vnd.openxmlformats-officedocument.presentationml.notesSlide+xml"/>
  <Override PartName="/ppt/tags/tag35.xml" ContentType="application/vnd.openxmlformats-officedocument.presentationml.tags+xml"/>
  <Override PartName="/ppt/notesSlides/notesSlide29.xml" ContentType="application/vnd.openxmlformats-officedocument.presentationml.notesSlide+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8.xml" ContentType="application/vnd.openxmlformats-officedocument.presentationml.notesSlide+xml"/>
  <Override PartName="/ppt/tags/tag47.xml" ContentType="application/vnd.openxmlformats-officedocument.presentationml.tags+xml"/>
  <Override PartName="/ppt/notesSlides/notesSlide39.xml" ContentType="application/vnd.openxmlformats-officedocument.presentationml.notesSlide+xml"/>
  <Override PartName="/ppt/tags/tag48.xml" ContentType="application/vnd.openxmlformats-officedocument.presentationml.tags+xml"/>
  <Override PartName="/ppt/notesSlides/notesSlide4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41.xml" ContentType="application/vnd.openxmlformats-officedocument.presentationml.notesSlide+xml"/>
  <Override PartName="/ppt/tags/tag51.xml" ContentType="application/vnd.openxmlformats-officedocument.presentationml.tags+xml"/>
  <Override PartName="/ppt/notesSlides/notesSlide42.xml" ContentType="application/vnd.openxmlformats-officedocument.presentationml.notesSlide+xml"/>
  <Override PartName="/ppt/tags/tag52.xml" ContentType="application/vnd.openxmlformats-officedocument.presentationml.tags+xml"/>
  <Override PartName="/ppt/notesSlides/notesSlide43.xml" ContentType="application/vnd.openxmlformats-officedocument.presentationml.notesSlide+xml"/>
  <Override PartName="/ppt/tags/tag53.xml" ContentType="application/vnd.openxmlformats-officedocument.presentationml.tags+xml"/>
  <Override PartName="/ppt/notesSlides/notesSlide44.xml" ContentType="application/vnd.openxmlformats-officedocument.presentationml.notesSlide+xml"/>
  <Override PartName="/ppt/tags/tag54.xml" ContentType="application/vnd.openxmlformats-officedocument.presentationml.tags+xml"/>
  <Override PartName="/ppt/notesSlides/notesSlide45.xml" ContentType="application/vnd.openxmlformats-officedocument.presentationml.notesSlide+xml"/>
  <Override PartName="/ppt/tags/tag5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4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50.xml" ContentType="application/vnd.openxmlformats-officedocument.presentationml.notesSlide+xml"/>
  <Override PartName="/ppt/tags/tag60.xml" ContentType="application/vnd.openxmlformats-officedocument.presentationml.tags+xml"/>
  <Override PartName="/ppt/notesSlides/notesSlide51.xml" ContentType="application/vnd.openxmlformats-officedocument.presentationml.notesSlide+xml"/>
  <Override PartName="/ppt/tags/tag61.xml" ContentType="application/vnd.openxmlformats-officedocument.presentationml.tags+xml"/>
  <Override PartName="/ppt/notesSlides/notesSlide52.xml" ContentType="application/vnd.openxmlformats-officedocument.presentationml.notesSlide+xml"/>
  <Override PartName="/ppt/tags/tag62.xml" ContentType="application/vnd.openxmlformats-officedocument.presentationml.tags+xml"/>
  <Override PartName="/ppt/notesSlides/notesSlide53.xml" ContentType="application/vnd.openxmlformats-officedocument.presentationml.notesSlide+xml"/>
  <Override PartName="/ppt/tags/tag63.xml" ContentType="application/vnd.openxmlformats-officedocument.presentationml.tags+xml"/>
  <Override PartName="/ppt/notesSlides/notesSlide54.xml" ContentType="application/vnd.openxmlformats-officedocument.presentationml.notesSlide+xml"/>
  <Override PartName="/ppt/tags/tag64.xml" ContentType="application/vnd.openxmlformats-officedocument.presentationml.tags+xml"/>
  <Override PartName="/ppt/notesSlides/notesSlide55.xml" ContentType="application/vnd.openxmlformats-officedocument.presentationml.notesSlide+xml"/>
  <Override PartName="/ppt/tags/tag65.xml" ContentType="application/vnd.openxmlformats-officedocument.presentationml.tags+xml"/>
  <Override PartName="/ppt/notesSlides/notesSlide56.xml" ContentType="application/vnd.openxmlformats-officedocument.presentationml.notesSlide+xml"/>
  <Override PartName="/ppt/tags/tag66.xml" ContentType="application/vnd.openxmlformats-officedocument.presentationml.tags+xml"/>
  <Override PartName="/ppt/notesSlides/notesSlide5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6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62.xml" ContentType="application/vnd.openxmlformats-officedocument.presentationml.notesSlide+xml"/>
  <Override PartName="/ppt/tags/tag73.xml" ContentType="application/vnd.openxmlformats-officedocument.presentationml.tags+xml"/>
  <Override PartName="/ppt/notesSlides/notesSlide63.xml" ContentType="application/vnd.openxmlformats-officedocument.presentationml.notesSlide+xml"/>
  <Override PartName="/ppt/tags/tag74.xml" ContentType="application/vnd.openxmlformats-officedocument.presentationml.tags+xml"/>
  <Override PartName="/ppt/notesSlides/notesSlide64.xml" ContentType="application/vnd.openxmlformats-officedocument.presentationml.notesSlide+xml"/>
  <Override PartName="/ppt/tags/tag75.xml" ContentType="application/vnd.openxmlformats-officedocument.presentationml.tags+xml"/>
  <Override PartName="/ppt/notesSlides/notesSlide65.xml" ContentType="application/vnd.openxmlformats-officedocument.presentationml.notesSlide+xml"/>
  <Override PartName="/ppt/tags/tag76.xml" ContentType="application/vnd.openxmlformats-officedocument.presentationml.tags+xml"/>
  <Override PartName="/ppt/notesSlides/notesSlide66.xml" ContentType="application/vnd.openxmlformats-officedocument.presentationml.notesSlide+xml"/>
  <Override PartName="/ppt/tags/tag77.xml" ContentType="application/vnd.openxmlformats-officedocument.presentationml.tags+xml"/>
  <Override PartName="/ppt/notesSlides/notesSlide67.xml" ContentType="application/vnd.openxmlformats-officedocument.presentationml.notesSlide+xml"/>
  <Override PartName="/ppt/tags/tag78.xml" ContentType="application/vnd.openxmlformats-officedocument.presentationml.tags+xml"/>
  <Override PartName="/ppt/notesSlides/notesSlide68.xml" ContentType="application/vnd.openxmlformats-officedocument.presentationml.notesSlide+xml"/>
  <Override PartName="/ppt/tags/tag79.xml" ContentType="application/vnd.openxmlformats-officedocument.presentationml.tags+xml"/>
  <Override PartName="/ppt/notesSlides/notesSlide69.xml" ContentType="application/vnd.openxmlformats-officedocument.presentationml.notesSlide+xml"/>
  <Override PartName="/ppt/tags/tag80.xml" ContentType="application/vnd.openxmlformats-officedocument.presentationml.tags+xml"/>
  <Override PartName="/ppt/notesSlides/notesSlide70.xml" ContentType="application/vnd.openxmlformats-officedocument.presentationml.notesSlide+xml"/>
  <Override PartName="/ppt/tags/tag81.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7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74.xml" ContentType="application/vnd.openxmlformats-officedocument.presentationml.notesSlide+xml"/>
  <Override PartName="/ppt/tags/tag86.xml" ContentType="application/vnd.openxmlformats-officedocument.presentationml.tags+xml"/>
  <Override PartName="/ppt/notesSlides/notesSlide7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76.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77.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7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79.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80.xml" ContentType="application/vnd.openxmlformats-officedocument.presentationml.notesSlide+xml"/>
  <Override PartName="/ppt/tags/tag97.xml" ContentType="application/vnd.openxmlformats-officedocument.presentationml.tags+xml"/>
  <Override PartName="/ppt/notesSlides/notesSlide81.xml" ContentType="application/vnd.openxmlformats-officedocument.presentationml.notesSlide+xml"/>
  <Override PartName="/ppt/tags/tag98.xml" ContentType="application/vnd.openxmlformats-officedocument.presentationml.tags+xml"/>
  <Override PartName="/ppt/notesSlides/notesSlide82.xml" ContentType="application/vnd.openxmlformats-officedocument.presentationml.notesSlide+xml"/>
  <Override PartName="/ppt/tags/tag99.xml" ContentType="application/vnd.openxmlformats-officedocument.presentationml.tags+xml"/>
  <Override PartName="/ppt/notesSlides/notesSlide83.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84.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85.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89.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notesSlides/notesSlide90.xml" ContentType="application/vnd.openxmlformats-officedocument.presentationml.notesSlide+xml"/>
  <Override PartName="/ppt/tags/tag111.xml" ContentType="application/vnd.openxmlformats-officedocument.presentationml.tags+xml"/>
  <Override PartName="/ppt/notesSlides/notesSlide91.xml" ContentType="application/vnd.openxmlformats-officedocument.presentationml.notesSlide+xml"/>
  <Override PartName="/ppt/tags/tag112.xml" ContentType="application/vnd.openxmlformats-officedocument.presentationml.tags+xml"/>
  <Override PartName="/ppt/notesSlides/notesSlide92.xml" ContentType="application/vnd.openxmlformats-officedocument.presentationml.notesSlide+xml"/>
  <Override PartName="/ppt/tags/tag113.xml" ContentType="application/vnd.openxmlformats-officedocument.presentationml.tags+xml"/>
  <Override PartName="/ppt/notesSlides/notesSlide93.xml" ContentType="application/vnd.openxmlformats-officedocument.presentationml.notesSlide+xml"/>
  <Override PartName="/ppt/tags/tag114.xml" ContentType="application/vnd.openxmlformats-officedocument.presentationml.tags+xml"/>
  <Override PartName="/ppt/notesSlides/notesSlide94.xml" ContentType="application/vnd.openxmlformats-officedocument.presentationml.notesSlide+xml"/>
  <Override PartName="/ppt/tags/tag115.xml" ContentType="application/vnd.openxmlformats-officedocument.presentationml.tags+xml"/>
  <Override PartName="/ppt/notesSlides/notesSlide95.xml" ContentType="application/vnd.openxmlformats-officedocument.presentationml.notesSlide+xml"/>
  <Override PartName="/ppt/tags/tag116.xml" ContentType="application/vnd.openxmlformats-officedocument.presentationml.tags+xml"/>
  <Override PartName="/ppt/notesSlides/notesSlide96.xml" ContentType="application/vnd.openxmlformats-officedocument.presentationml.notesSlide+xml"/>
  <Override PartName="/ppt/tags/tag117.xml" ContentType="application/vnd.openxmlformats-officedocument.presentationml.tags+xml"/>
  <Override PartName="/ppt/notesSlides/notesSlide97.xml" ContentType="application/vnd.openxmlformats-officedocument.presentationml.notesSlide+xml"/>
  <Override PartName="/ppt/tags/tag118.xml" ContentType="application/vnd.openxmlformats-officedocument.presentationml.tags+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01"/>
  </p:notesMasterIdLst>
  <p:sldIdLst>
    <p:sldId id="459" r:id="rId2"/>
    <p:sldId id="460" r:id="rId3"/>
    <p:sldId id="694" r:id="rId4"/>
    <p:sldId id="462" r:id="rId5"/>
    <p:sldId id="463" r:id="rId6"/>
    <p:sldId id="695" r:id="rId7"/>
    <p:sldId id="464" r:id="rId8"/>
    <p:sldId id="465" r:id="rId9"/>
    <p:sldId id="772" r:id="rId10"/>
    <p:sldId id="773" r:id="rId11"/>
    <p:sldId id="774" r:id="rId12"/>
    <p:sldId id="775" r:id="rId13"/>
    <p:sldId id="783" r:id="rId14"/>
    <p:sldId id="776" r:id="rId15"/>
    <p:sldId id="777" r:id="rId16"/>
    <p:sldId id="778" r:id="rId17"/>
    <p:sldId id="779" r:id="rId18"/>
    <p:sldId id="725" r:id="rId19"/>
    <p:sldId id="710" r:id="rId20"/>
    <p:sldId id="784" r:id="rId21"/>
    <p:sldId id="545" r:id="rId22"/>
    <p:sldId id="662" r:id="rId23"/>
    <p:sldId id="753" r:id="rId24"/>
    <p:sldId id="754" r:id="rId25"/>
    <p:sldId id="755" r:id="rId26"/>
    <p:sldId id="785" r:id="rId27"/>
    <p:sldId id="786" r:id="rId28"/>
    <p:sldId id="787" r:id="rId29"/>
    <p:sldId id="788" r:id="rId30"/>
    <p:sldId id="789" r:id="rId31"/>
    <p:sldId id="790" r:id="rId32"/>
    <p:sldId id="791" r:id="rId33"/>
    <p:sldId id="792" r:id="rId34"/>
    <p:sldId id="726" r:id="rId35"/>
    <p:sldId id="654" r:id="rId36"/>
    <p:sldId id="793" r:id="rId37"/>
    <p:sldId id="756" r:id="rId38"/>
    <p:sldId id="758" r:id="rId39"/>
    <p:sldId id="759" r:id="rId40"/>
    <p:sldId id="760" r:id="rId41"/>
    <p:sldId id="794" r:id="rId42"/>
    <p:sldId id="795" r:id="rId43"/>
    <p:sldId id="796" r:id="rId44"/>
    <p:sldId id="797" r:id="rId45"/>
    <p:sldId id="798" r:id="rId46"/>
    <p:sldId id="799" r:id="rId47"/>
    <p:sldId id="727" r:id="rId48"/>
    <p:sldId id="469" r:id="rId49"/>
    <p:sldId id="800" r:id="rId50"/>
    <p:sldId id="801" r:id="rId51"/>
    <p:sldId id="583" r:id="rId52"/>
    <p:sldId id="761" r:id="rId53"/>
    <p:sldId id="762" r:id="rId54"/>
    <p:sldId id="763" r:id="rId55"/>
    <p:sldId id="764" r:id="rId56"/>
    <p:sldId id="765" r:id="rId57"/>
    <p:sldId id="766" r:id="rId58"/>
    <p:sldId id="767" r:id="rId59"/>
    <p:sldId id="728" r:id="rId60"/>
    <p:sldId id="663" r:id="rId61"/>
    <p:sldId id="802" r:id="rId62"/>
    <p:sldId id="803" r:id="rId63"/>
    <p:sldId id="804" r:id="rId64"/>
    <p:sldId id="805" r:id="rId65"/>
    <p:sldId id="806" r:id="rId66"/>
    <p:sldId id="807" r:id="rId67"/>
    <p:sldId id="808" r:id="rId68"/>
    <p:sldId id="809" r:id="rId69"/>
    <p:sldId id="810" r:id="rId70"/>
    <p:sldId id="811" r:id="rId71"/>
    <p:sldId id="544" r:id="rId72"/>
    <p:sldId id="615" r:id="rId73"/>
    <p:sldId id="812" r:id="rId74"/>
    <p:sldId id="813" r:id="rId75"/>
    <p:sldId id="814" r:id="rId76"/>
    <p:sldId id="769" r:id="rId77"/>
    <p:sldId id="770" r:id="rId78"/>
    <p:sldId id="771" r:id="rId79"/>
    <p:sldId id="815" r:id="rId80"/>
    <p:sldId id="780" r:id="rId81"/>
    <p:sldId id="816" r:id="rId82"/>
    <p:sldId id="817" r:id="rId83"/>
    <p:sldId id="818" r:id="rId84"/>
    <p:sldId id="819" r:id="rId85"/>
    <p:sldId id="781" r:id="rId86"/>
    <p:sldId id="820" r:id="rId87"/>
    <p:sldId id="745" r:id="rId88"/>
    <p:sldId id="619" r:id="rId89"/>
    <p:sldId id="782" r:id="rId90"/>
    <p:sldId id="821" r:id="rId91"/>
    <p:sldId id="822" r:id="rId92"/>
    <p:sldId id="823" r:id="rId93"/>
    <p:sldId id="824" r:id="rId94"/>
    <p:sldId id="825" r:id="rId95"/>
    <p:sldId id="826" r:id="rId96"/>
    <p:sldId id="827" r:id="rId97"/>
    <p:sldId id="828" r:id="rId98"/>
    <p:sldId id="829" r:id="rId99"/>
    <p:sldId id="531" r:id="rId100"/>
  </p:sldIdLst>
  <p:sldSz cx="12192000" cy="6858000"/>
  <p:notesSz cx="6858000" cy="9144000"/>
  <p:custDataLst>
    <p:tags r:id="rId10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D" initials="L"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5" autoAdjust="0"/>
    <p:restoredTop sz="94857"/>
  </p:normalViewPr>
  <p:slideViewPr>
    <p:cSldViewPr snapToGrid="0" snapToObjects="1">
      <p:cViewPr varScale="1">
        <p:scale>
          <a:sx n="108" d="100"/>
          <a:sy n="108" d="100"/>
        </p:scale>
        <p:origin x="48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2023/3/15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417382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78010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1671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内容与标题">
    <p:spTree>
      <p:nvGrpSpPr>
        <p:cNvPr id="1" name=""/>
        <p:cNvGrpSpPr/>
        <p:nvPr/>
      </p:nvGrpSpPr>
      <p:grpSpPr>
        <a:xfrm>
          <a:off x="0" y="0"/>
          <a:ext cx="0" cy="0"/>
          <a:chOff x="0" y="0"/>
          <a:chExt cx="0" cy="0"/>
        </a:xfrm>
      </p:grpSpPr>
      <p:sp>
        <p:nvSpPr>
          <p:cNvPr id="8" name="等腰三角形 7"/>
          <p:cNvSpPr/>
          <p:nvPr/>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3326896" y="3798288"/>
            <a:ext cx="5163261" cy="227059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湖南科技大学</a:t>
            </a:r>
            <a:endParaRPr lang="en-US" altLang="zh-CN" dirty="0">
              <a:solidFill>
                <a:schemeClr val="tx1"/>
              </a:solidFill>
            </a:endParaRPr>
          </a:p>
          <a:p>
            <a:pPr algn="ctr"/>
            <a:r>
              <a:rPr lang="zh-CN" altLang="en-US" dirty="0">
                <a:solidFill>
                  <a:schemeClr val="tx1"/>
                </a:solidFill>
              </a:rPr>
              <a:t>计算机科学与工程学院</a:t>
            </a:r>
          </a:p>
        </p:txBody>
      </p:sp>
      <p:sp>
        <p:nvSpPr>
          <p:cNvPr id="11" name="等腰三角形 10"/>
          <p:cNvSpPr/>
          <p:nvPr/>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7">
            <a:extLst>
              <a:ext uri="{FF2B5EF4-FFF2-40B4-BE49-F238E27FC236}">
                <a16:creationId xmlns:a16="http://schemas.microsoft.com/office/drawing/2014/main" id="{357127E1-C720-0640-B4AB-2DC0FE4AB62D}"/>
              </a:ext>
            </a:extLst>
          </p:cNvPr>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8">
            <a:extLst>
              <a:ext uri="{FF2B5EF4-FFF2-40B4-BE49-F238E27FC236}">
                <a16:creationId xmlns:a16="http://schemas.microsoft.com/office/drawing/2014/main" id="{A775E2B0-FEC2-C14B-9A14-EC99FFB5369F}"/>
              </a:ext>
            </a:extLst>
          </p:cNvPr>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9">
            <a:extLst>
              <a:ext uri="{FF2B5EF4-FFF2-40B4-BE49-F238E27FC236}">
                <a16:creationId xmlns:a16="http://schemas.microsoft.com/office/drawing/2014/main" id="{E20C31D3-A8E0-E741-A4AD-7799AE6D6385}"/>
              </a:ext>
            </a:extLst>
          </p:cNvPr>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0">
            <a:extLst>
              <a:ext uri="{FF2B5EF4-FFF2-40B4-BE49-F238E27FC236}">
                <a16:creationId xmlns:a16="http://schemas.microsoft.com/office/drawing/2014/main" id="{7A76327D-3D69-B040-A5F4-B6B61BCF78BF}"/>
              </a:ext>
            </a:extLst>
          </p:cNvPr>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40">
            <a:extLst>
              <a:ext uri="{FF2B5EF4-FFF2-40B4-BE49-F238E27FC236}">
                <a16:creationId xmlns:a16="http://schemas.microsoft.com/office/drawing/2014/main" id="{F624F615-B443-1649-9052-3E6A1634BB1A}"/>
              </a:ext>
            </a:extLst>
          </p:cNvPr>
          <p:cNvGrpSpPr/>
          <p:nvPr userDrawn="1"/>
        </p:nvGrpSpPr>
        <p:grpSpPr>
          <a:xfrm>
            <a:off x="2309074" y="3692815"/>
            <a:ext cx="7552021" cy="105473"/>
            <a:chOff x="2101845" y="3387257"/>
            <a:chExt cx="7551038" cy="105497"/>
          </a:xfrm>
        </p:grpSpPr>
        <p:cxnSp>
          <p:nvCxnSpPr>
            <p:cNvPr id="17" name="直接连接符 41">
              <a:extLst>
                <a:ext uri="{FF2B5EF4-FFF2-40B4-BE49-F238E27FC236}">
                  <a16:creationId xmlns:a16="http://schemas.microsoft.com/office/drawing/2014/main" id="{1ECCCB30-9017-D544-9D19-5763B582EDF1}"/>
                </a:ext>
              </a:extLst>
            </p:cNvPr>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椭圆 44">
              <a:extLst>
                <a:ext uri="{FF2B5EF4-FFF2-40B4-BE49-F238E27FC236}">
                  <a16:creationId xmlns:a16="http://schemas.microsoft.com/office/drawing/2014/main" id="{5C942026-1856-0A4C-9A4D-3E28DF8623DB}"/>
                </a:ext>
              </a:extLst>
            </p:cNvPr>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椭圆 1">
            <a:extLst>
              <a:ext uri="{FF2B5EF4-FFF2-40B4-BE49-F238E27FC236}">
                <a16:creationId xmlns:a16="http://schemas.microsoft.com/office/drawing/2014/main" id="{35B9D374-B7D2-0F44-9873-B4B530E92B90}"/>
              </a:ext>
            </a:extLst>
          </p:cNvPr>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714756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cxnSp>
        <p:nvCxnSpPr>
          <p:cNvPr id="24" name="直接连接符 7">
            <a:extLst>
              <a:ext uri="{FF2B5EF4-FFF2-40B4-BE49-F238E27FC236}">
                <a16:creationId xmlns:a16="http://schemas.microsoft.com/office/drawing/2014/main" id="{6708C722-7CA7-6845-9D75-E5576A14BA62}"/>
              </a:ext>
            </a:extLst>
          </p:cNvPr>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5" name="组合 8">
            <a:extLst>
              <a:ext uri="{FF2B5EF4-FFF2-40B4-BE49-F238E27FC236}">
                <a16:creationId xmlns:a16="http://schemas.microsoft.com/office/drawing/2014/main" id="{8CEFCB4D-EF4D-5B45-AC3C-D52DCB01FD78}"/>
              </a:ext>
            </a:extLst>
          </p:cNvPr>
          <p:cNvGrpSpPr/>
          <p:nvPr userDrawn="1"/>
        </p:nvGrpSpPr>
        <p:grpSpPr>
          <a:xfrm>
            <a:off x="10608501" y="654444"/>
            <a:ext cx="576064" cy="577112"/>
            <a:chOff x="6084168" y="1274820"/>
            <a:chExt cx="432048" cy="432834"/>
          </a:xfrm>
        </p:grpSpPr>
        <p:sp>
          <p:nvSpPr>
            <p:cNvPr id="26" name="椭圆 22">
              <a:extLst>
                <a:ext uri="{FF2B5EF4-FFF2-40B4-BE49-F238E27FC236}">
                  <a16:creationId xmlns:a16="http://schemas.microsoft.com/office/drawing/2014/main" id="{3E2A4F36-A25A-2242-901A-565CFA3F69AD}"/>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7" name="Freeform 59">
              <a:extLst>
                <a:ext uri="{FF2B5EF4-FFF2-40B4-BE49-F238E27FC236}">
                  <a16:creationId xmlns:a16="http://schemas.microsoft.com/office/drawing/2014/main" id="{2F193504-1D37-BF44-897A-7CC32A68DCA4}"/>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8" name="组合 11">
            <a:extLst>
              <a:ext uri="{FF2B5EF4-FFF2-40B4-BE49-F238E27FC236}">
                <a16:creationId xmlns:a16="http://schemas.microsoft.com/office/drawing/2014/main" id="{74ACAFA3-3B03-8E43-98AF-7BE578D4CE3C}"/>
              </a:ext>
            </a:extLst>
          </p:cNvPr>
          <p:cNvGrpSpPr/>
          <p:nvPr userDrawn="1"/>
        </p:nvGrpSpPr>
        <p:grpSpPr>
          <a:xfrm>
            <a:off x="8880309" y="654969"/>
            <a:ext cx="576064" cy="576064"/>
            <a:chOff x="4788024" y="1275213"/>
            <a:chExt cx="432048" cy="432048"/>
          </a:xfrm>
        </p:grpSpPr>
        <p:sp>
          <p:nvSpPr>
            <p:cNvPr id="29" name="椭圆 65">
              <a:extLst>
                <a:ext uri="{FF2B5EF4-FFF2-40B4-BE49-F238E27FC236}">
                  <a16:creationId xmlns:a16="http://schemas.microsoft.com/office/drawing/2014/main" id="{E8EECC80-A19D-1F4D-A0B3-5BEDC861418D}"/>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0" name="Freeform 110">
              <a:extLst>
                <a:ext uri="{FF2B5EF4-FFF2-40B4-BE49-F238E27FC236}">
                  <a16:creationId xmlns:a16="http://schemas.microsoft.com/office/drawing/2014/main" id="{BDB14714-47B8-BB48-9482-706ED04A6B5A}"/>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1" name="组合 14">
            <a:extLst>
              <a:ext uri="{FF2B5EF4-FFF2-40B4-BE49-F238E27FC236}">
                <a16:creationId xmlns:a16="http://schemas.microsoft.com/office/drawing/2014/main" id="{D76EF3BC-AB2A-DF40-8345-0E15D34EBC96}"/>
              </a:ext>
            </a:extLst>
          </p:cNvPr>
          <p:cNvGrpSpPr/>
          <p:nvPr userDrawn="1"/>
        </p:nvGrpSpPr>
        <p:grpSpPr>
          <a:xfrm>
            <a:off x="9744405" y="654444"/>
            <a:ext cx="577111" cy="577112"/>
            <a:chOff x="5436096" y="1274820"/>
            <a:chExt cx="432833" cy="432834"/>
          </a:xfrm>
        </p:grpSpPr>
        <p:sp>
          <p:nvSpPr>
            <p:cNvPr id="32" name="椭圆 16">
              <a:extLst>
                <a:ext uri="{FF2B5EF4-FFF2-40B4-BE49-F238E27FC236}">
                  <a16:creationId xmlns:a16="http://schemas.microsoft.com/office/drawing/2014/main" id="{A606A8CD-FE18-5344-A6F1-412DAFA14055}"/>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3" name="Freeform 32">
              <a:extLst>
                <a:ext uri="{FF2B5EF4-FFF2-40B4-BE49-F238E27FC236}">
                  <a16:creationId xmlns:a16="http://schemas.microsoft.com/office/drawing/2014/main" id="{B39BAC83-D138-4E4B-9F38-F54635AA74BE}"/>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4" name="组合 17">
            <a:extLst>
              <a:ext uri="{FF2B5EF4-FFF2-40B4-BE49-F238E27FC236}">
                <a16:creationId xmlns:a16="http://schemas.microsoft.com/office/drawing/2014/main" id="{9050BCC5-26EE-D244-B48C-A46FA478C1A1}"/>
              </a:ext>
            </a:extLst>
          </p:cNvPr>
          <p:cNvGrpSpPr/>
          <p:nvPr userDrawn="1"/>
        </p:nvGrpSpPr>
        <p:grpSpPr>
          <a:xfrm>
            <a:off x="7152118" y="654444"/>
            <a:ext cx="577111" cy="577112"/>
            <a:chOff x="3491880" y="1274820"/>
            <a:chExt cx="432833" cy="432834"/>
          </a:xfrm>
        </p:grpSpPr>
        <p:sp>
          <p:nvSpPr>
            <p:cNvPr id="35" name="椭圆 16">
              <a:extLst>
                <a:ext uri="{FF2B5EF4-FFF2-40B4-BE49-F238E27FC236}">
                  <a16:creationId xmlns:a16="http://schemas.microsoft.com/office/drawing/2014/main" id="{051A9BEB-E71F-A74F-883C-9450A76696EC}"/>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6" name="Freeform 75">
              <a:extLst>
                <a:ext uri="{FF2B5EF4-FFF2-40B4-BE49-F238E27FC236}">
                  <a16:creationId xmlns:a16="http://schemas.microsoft.com/office/drawing/2014/main" id="{EB7A4905-7532-534D-A0D2-86CED58360F1}"/>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7" name="组合 20">
            <a:extLst>
              <a:ext uri="{FF2B5EF4-FFF2-40B4-BE49-F238E27FC236}">
                <a16:creationId xmlns:a16="http://schemas.microsoft.com/office/drawing/2014/main" id="{072794A5-ACB3-E64D-9BAC-9D230988B5FD}"/>
              </a:ext>
            </a:extLst>
          </p:cNvPr>
          <p:cNvGrpSpPr/>
          <p:nvPr userDrawn="1"/>
        </p:nvGrpSpPr>
        <p:grpSpPr>
          <a:xfrm>
            <a:off x="8016214" y="654444"/>
            <a:ext cx="577111" cy="577112"/>
            <a:chOff x="4139952" y="1274820"/>
            <a:chExt cx="432833" cy="432834"/>
          </a:xfrm>
        </p:grpSpPr>
        <p:sp>
          <p:nvSpPr>
            <p:cNvPr id="38" name="椭圆 16">
              <a:extLst>
                <a:ext uri="{FF2B5EF4-FFF2-40B4-BE49-F238E27FC236}">
                  <a16:creationId xmlns:a16="http://schemas.microsoft.com/office/drawing/2014/main" id="{B2ADFD7B-5536-9F4C-8B3F-7C3B337B0100}"/>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9" name="Freeform 84">
              <a:extLst>
                <a:ext uri="{FF2B5EF4-FFF2-40B4-BE49-F238E27FC236}">
                  <a16:creationId xmlns:a16="http://schemas.microsoft.com/office/drawing/2014/main" id="{0628452E-B37D-BD4C-8B8D-EB2EC23BF923}"/>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139792075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4085704502"/>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图片与标题">
    <p:spTree>
      <p:nvGrpSpPr>
        <p:cNvPr id="1" name=""/>
        <p:cNvGrpSpPr/>
        <p:nvPr/>
      </p:nvGrpSpPr>
      <p:grpSpPr>
        <a:xfrm>
          <a:off x="0" y="0"/>
          <a:ext cx="0" cy="0"/>
          <a:chOff x="0" y="0"/>
          <a:chExt cx="0" cy="0"/>
        </a:xfrm>
      </p:grpSpPr>
      <p:cxnSp>
        <p:nvCxnSpPr>
          <p:cNvPr id="8" name="直接连接符 7"/>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3632010974"/>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6" name="组合 41">
            <a:extLst>
              <a:ext uri="{FF2B5EF4-FFF2-40B4-BE49-F238E27FC236}">
                <a16:creationId xmlns:a16="http://schemas.microsoft.com/office/drawing/2014/main" id="{5281889C-7367-F141-8641-9A5EDA416A9D}"/>
              </a:ext>
            </a:extLst>
          </p:cNvPr>
          <p:cNvGrpSpPr/>
          <p:nvPr userDrawn="1"/>
        </p:nvGrpSpPr>
        <p:grpSpPr>
          <a:xfrm>
            <a:off x="1" y="2202441"/>
            <a:ext cx="12192000" cy="2419703"/>
            <a:chOff x="170694" y="177982"/>
            <a:chExt cx="3936004" cy="781165"/>
          </a:xfrm>
        </p:grpSpPr>
        <p:sp>
          <p:nvSpPr>
            <p:cNvPr id="27" name="等腰三角形 43">
              <a:extLst>
                <a:ext uri="{FF2B5EF4-FFF2-40B4-BE49-F238E27FC236}">
                  <a16:creationId xmlns:a16="http://schemas.microsoft.com/office/drawing/2014/main" id="{16B7930E-73B9-EC47-A023-27337844C538}"/>
                </a:ext>
              </a:extLst>
            </p:cNvPr>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8" name="等腰三角形 44">
              <a:extLst>
                <a:ext uri="{FF2B5EF4-FFF2-40B4-BE49-F238E27FC236}">
                  <a16:creationId xmlns:a16="http://schemas.microsoft.com/office/drawing/2014/main" id="{51CEE453-AD64-6B4D-99EB-BE4F084BAC47}"/>
                </a:ext>
              </a:extLst>
            </p:cNvPr>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29" name="矩形 45">
              <a:extLst>
                <a:ext uri="{FF2B5EF4-FFF2-40B4-BE49-F238E27FC236}">
                  <a16:creationId xmlns:a16="http://schemas.microsoft.com/office/drawing/2014/main" id="{E7463116-74D9-E845-BC07-F25519A05C20}"/>
                </a:ext>
              </a:extLst>
            </p:cNvPr>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0" name="平行四边形 46">
              <a:extLst>
                <a:ext uri="{FF2B5EF4-FFF2-40B4-BE49-F238E27FC236}">
                  <a16:creationId xmlns:a16="http://schemas.microsoft.com/office/drawing/2014/main" id="{DDF88973-4FA3-9A45-9D6B-B4AA1DF25A37}"/>
                </a:ext>
              </a:extLst>
            </p:cNvPr>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1" name="文本框 6">
              <a:extLst>
                <a:ext uri="{FF2B5EF4-FFF2-40B4-BE49-F238E27FC236}">
                  <a16:creationId xmlns:a16="http://schemas.microsoft.com/office/drawing/2014/main" id="{A0C163C4-634D-2B46-8BAE-75BC5D661CE6}"/>
                </a:ext>
              </a:extLst>
            </p:cNvPr>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2" name="组合 6">
            <a:extLst>
              <a:ext uri="{FF2B5EF4-FFF2-40B4-BE49-F238E27FC236}">
                <a16:creationId xmlns:a16="http://schemas.microsoft.com/office/drawing/2014/main" id="{3A0D4F36-C93D-F246-9B8A-A31FFB4BD84E}"/>
              </a:ext>
            </a:extLst>
          </p:cNvPr>
          <p:cNvGrpSpPr/>
          <p:nvPr userDrawn="1"/>
        </p:nvGrpSpPr>
        <p:grpSpPr>
          <a:xfrm>
            <a:off x="7920203" y="1699760"/>
            <a:ext cx="576064" cy="577112"/>
            <a:chOff x="6084168" y="1274820"/>
            <a:chExt cx="432048" cy="432834"/>
          </a:xfrm>
        </p:grpSpPr>
        <p:sp>
          <p:nvSpPr>
            <p:cNvPr id="33" name="椭圆 22">
              <a:extLst>
                <a:ext uri="{FF2B5EF4-FFF2-40B4-BE49-F238E27FC236}">
                  <a16:creationId xmlns:a16="http://schemas.microsoft.com/office/drawing/2014/main" id="{E2EC8BFE-A18C-F546-90C0-04B52484CA06}"/>
                </a:ext>
              </a:extLst>
            </p:cNvPr>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4" name="Freeform 59">
              <a:extLst>
                <a:ext uri="{FF2B5EF4-FFF2-40B4-BE49-F238E27FC236}">
                  <a16:creationId xmlns:a16="http://schemas.microsoft.com/office/drawing/2014/main" id="{52226D97-97E6-FA48-AE3C-C610070C35BD}"/>
                </a:ext>
              </a:extLst>
            </p:cNvPr>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5" name="组合 7">
            <a:extLst>
              <a:ext uri="{FF2B5EF4-FFF2-40B4-BE49-F238E27FC236}">
                <a16:creationId xmlns:a16="http://schemas.microsoft.com/office/drawing/2014/main" id="{B3D8D7F3-8298-294C-87C0-C5092F278B83}"/>
              </a:ext>
            </a:extLst>
          </p:cNvPr>
          <p:cNvGrpSpPr/>
          <p:nvPr userDrawn="1"/>
        </p:nvGrpSpPr>
        <p:grpSpPr>
          <a:xfrm>
            <a:off x="6192011" y="1700285"/>
            <a:ext cx="576064" cy="576064"/>
            <a:chOff x="4788024" y="1275213"/>
            <a:chExt cx="432048" cy="432048"/>
          </a:xfrm>
        </p:grpSpPr>
        <p:sp>
          <p:nvSpPr>
            <p:cNvPr id="36" name="椭圆 65">
              <a:extLst>
                <a:ext uri="{FF2B5EF4-FFF2-40B4-BE49-F238E27FC236}">
                  <a16:creationId xmlns:a16="http://schemas.microsoft.com/office/drawing/2014/main" id="{F436D0BC-8835-CF48-8AF8-CC9A7121E8E7}"/>
                </a:ext>
              </a:extLst>
            </p:cNvPr>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37" name="Freeform 110">
              <a:extLst>
                <a:ext uri="{FF2B5EF4-FFF2-40B4-BE49-F238E27FC236}">
                  <a16:creationId xmlns:a16="http://schemas.microsoft.com/office/drawing/2014/main" id="{924FECBA-BE15-C343-B91A-2D5B83DD657F}"/>
                </a:ext>
              </a:extLst>
            </p:cNvPr>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8" name="组合 8">
            <a:extLst>
              <a:ext uri="{FF2B5EF4-FFF2-40B4-BE49-F238E27FC236}">
                <a16:creationId xmlns:a16="http://schemas.microsoft.com/office/drawing/2014/main" id="{72546FDA-C81E-A64A-B7DC-3A1A098F68C2}"/>
              </a:ext>
            </a:extLst>
          </p:cNvPr>
          <p:cNvGrpSpPr/>
          <p:nvPr userDrawn="1"/>
        </p:nvGrpSpPr>
        <p:grpSpPr>
          <a:xfrm>
            <a:off x="7056108" y="1699760"/>
            <a:ext cx="577111" cy="577112"/>
            <a:chOff x="5436096" y="1274820"/>
            <a:chExt cx="432833" cy="432834"/>
          </a:xfrm>
        </p:grpSpPr>
        <p:sp>
          <p:nvSpPr>
            <p:cNvPr id="39" name="椭圆 16">
              <a:extLst>
                <a:ext uri="{FF2B5EF4-FFF2-40B4-BE49-F238E27FC236}">
                  <a16:creationId xmlns:a16="http://schemas.microsoft.com/office/drawing/2014/main" id="{4C797D34-F5EE-4648-B682-2C5F00AE9335}"/>
                </a:ext>
              </a:extLst>
            </p:cNvPr>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40" name="Freeform 16">
              <a:extLst>
                <a:ext uri="{FF2B5EF4-FFF2-40B4-BE49-F238E27FC236}">
                  <a16:creationId xmlns:a16="http://schemas.microsoft.com/office/drawing/2014/main" id="{27CDBAF5-1540-C54D-9280-DB3156E802C1}"/>
                </a:ext>
              </a:extLst>
            </p:cNvPr>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41" name="组合 9">
            <a:extLst>
              <a:ext uri="{FF2B5EF4-FFF2-40B4-BE49-F238E27FC236}">
                <a16:creationId xmlns:a16="http://schemas.microsoft.com/office/drawing/2014/main" id="{5736D69D-C362-8340-A599-DD0F47E46C83}"/>
              </a:ext>
            </a:extLst>
          </p:cNvPr>
          <p:cNvGrpSpPr/>
          <p:nvPr userDrawn="1"/>
        </p:nvGrpSpPr>
        <p:grpSpPr>
          <a:xfrm>
            <a:off x="4463819" y="1699760"/>
            <a:ext cx="577111" cy="577112"/>
            <a:chOff x="3491880" y="1274820"/>
            <a:chExt cx="432833" cy="432834"/>
          </a:xfrm>
        </p:grpSpPr>
        <p:sp>
          <p:nvSpPr>
            <p:cNvPr id="43" name="椭圆 16">
              <a:extLst>
                <a:ext uri="{FF2B5EF4-FFF2-40B4-BE49-F238E27FC236}">
                  <a16:creationId xmlns:a16="http://schemas.microsoft.com/office/drawing/2014/main" id="{6ACC26DF-B99A-FB4C-9A08-DF394D32CFF6}"/>
                </a:ext>
              </a:extLst>
            </p:cNvPr>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49" name="Freeform 75">
              <a:extLst>
                <a:ext uri="{FF2B5EF4-FFF2-40B4-BE49-F238E27FC236}">
                  <a16:creationId xmlns:a16="http://schemas.microsoft.com/office/drawing/2014/main" id="{6857E76C-62E6-2945-8807-C8DE4F41668A}"/>
                </a:ext>
              </a:extLst>
            </p:cNvPr>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50" name="组合 11">
            <a:extLst>
              <a:ext uri="{FF2B5EF4-FFF2-40B4-BE49-F238E27FC236}">
                <a16:creationId xmlns:a16="http://schemas.microsoft.com/office/drawing/2014/main" id="{742D2CDD-A097-384E-84C7-8DA8998906B8}"/>
              </a:ext>
            </a:extLst>
          </p:cNvPr>
          <p:cNvGrpSpPr/>
          <p:nvPr userDrawn="1"/>
        </p:nvGrpSpPr>
        <p:grpSpPr>
          <a:xfrm>
            <a:off x="5327916" y="1699760"/>
            <a:ext cx="577111" cy="577112"/>
            <a:chOff x="4139952" y="1274820"/>
            <a:chExt cx="432833" cy="432834"/>
          </a:xfrm>
        </p:grpSpPr>
        <p:sp>
          <p:nvSpPr>
            <p:cNvPr id="51" name="椭圆 16">
              <a:extLst>
                <a:ext uri="{FF2B5EF4-FFF2-40B4-BE49-F238E27FC236}">
                  <a16:creationId xmlns:a16="http://schemas.microsoft.com/office/drawing/2014/main" id="{563D63ED-87C2-B740-99E6-D816AB680970}"/>
                </a:ext>
              </a:extLst>
            </p:cNvPr>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52" name="Freeform 84">
              <a:extLst>
                <a:ext uri="{FF2B5EF4-FFF2-40B4-BE49-F238E27FC236}">
                  <a16:creationId xmlns:a16="http://schemas.microsoft.com/office/drawing/2014/main" id="{A9B542DC-81ED-3946-8B3B-56E91DC2DDEC}"/>
                </a:ext>
              </a:extLst>
            </p:cNvPr>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extLst>
      <p:ext uri="{BB962C8B-B14F-4D97-AF65-F5344CB8AC3E}">
        <p14:creationId xmlns:p14="http://schemas.microsoft.com/office/powerpoint/2010/main" val="2091615470"/>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a:cxnSpLocks/>
          </p:cNvCxnSpPr>
          <p:nvPr/>
        </p:nvCxnSpPr>
        <p:spPr>
          <a:xfrm>
            <a:off x="1007435" y="833864"/>
            <a:ext cx="1011076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7C5909A2-51B4-2A41-A1F3-F36BDAFFE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8203" y="36516"/>
            <a:ext cx="1043915" cy="1028700"/>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直接连接符 6">
            <a:extLst>
              <a:ext uri="{FF2B5EF4-FFF2-40B4-BE49-F238E27FC236}">
                <a16:creationId xmlns:a16="http://schemas.microsoft.com/office/drawing/2014/main" id="{2173D9F0-54D4-184E-8E84-A39E33D18BCB}"/>
              </a:ext>
            </a:extLst>
          </p:cNvPr>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 7">
            <a:extLst>
              <a:ext uri="{FF2B5EF4-FFF2-40B4-BE49-F238E27FC236}">
                <a16:creationId xmlns:a16="http://schemas.microsoft.com/office/drawing/2014/main" id="{3196DF01-5386-A744-B0EA-FEF95723A87B}"/>
              </a:ext>
            </a:extLst>
          </p:cNvPr>
          <p:cNvGrpSpPr/>
          <p:nvPr userDrawn="1"/>
        </p:nvGrpSpPr>
        <p:grpSpPr bwMode="auto">
          <a:xfrm>
            <a:off x="431371" y="390528"/>
            <a:ext cx="520496" cy="274638"/>
            <a:chOff x="0" y="0"/>
            <a:chExt cx="1041399" cy="549275"/>
          </a:xfrm>
        </p:grpSpPr>
        <p:sp>
          <p:nvSpPr>
            <p:cNvPr id="16" name="Freeform 16">
              <a:extLst>
                <a:ext uri="{FF2B5EF4-FFF2-40B4-BE49-F238E27FC236}">
                  <a16:creationId xmlns:a16="http://schemas.microsoft.com/office/drawing/2014/main" id="{17B73A2B-A88E-3842-98F6-518BBB46452E}"/>
                </a:ext>
              </a:extLst>
            </p:cNvPr>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 name="Freeform 17">
              <a:extLst>
                <a:ext uri="{FF2B5EF4-FFF2-40B4-BE49-F238E27FC236}">
                  <a16:creationId xmlns:a16="http://schemas.microsoft.com/office/drawing/2014/main" id="{B9EA3F11-F54A-2646-8E1E-7BD930F57257}"/>
                </a:ext>
              </a:extLst>
            </p:cNvPr>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 name="Freeform 18">
              <a:extLst>
                <a:ext uri="{FF2B5EF4-FFF2-40B4-BE49-F238E27FC236}">
                  <a16:creationId xmlns:a16="http://schemas.microsoft.com/office/drawing/2014/main" id="{0401E583-3662-C747-B6BD-2B87EBE0610D}"/>
                </a:ext>
              </a:extLst>
            </p:cNvPr>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 name="矩形 5">
            <a:extLst>
              <a:ext uri="{FF2B5EF4-FFF2-40B4-BE49-F238E27FC236}">
                <a16:creationId xmlns:a16="http://schemas.microsoft.com/office/drawing/2014/main" id="{0ECE1F6F-A7FD-4948-BD67-A0782AE186B0}"/>
              </a:ext>
            </a:extLst>
          </p:cNvPr>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3">
            <a:extLst>
              <a:ext uri="{FF2B5EF4-FFF2-40B4-BE49-F238E27FC236}">
                <a16:creationId xmlns:a16="http://schemas.microsoft.com/office/drawing/2014/main" id="{5B7F4D40-4243-144A-84A0-12EEC99B9D17}"/>
              </a:ext>
            </a:extLst>
          </p:cNvPr>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6188705"/>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634561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601670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98093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99036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37560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1922395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4620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2023/3/15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384636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2023/3/15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extLst>
      <p:ext uri="{BB962C8B-B14F-4D97-AF65-F5344CB8AC3E}">
        <p14:creationId xmlns:p14="http://schemas.microsoft.com/office/powerpoint/2010/main" val="212011502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60" r:id="rId18"/>
    <p:sldLayoutId id="2147483662" r:id="rId19"/>
    <p:sldLayoutId id="2147483664"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4.emf"/><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5.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7.xml"/><Relationship Id="rId1" Type="http://schemas.openxmlformats.org/officeDocument/2006/relationships/tags" Target="../tags/tag3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7.xml"/><Relationship Id="rId1" Type="http://schemas.openxmlformats.org/officeDocument/2006/relationships/tags" Target="../tags/tag33.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34.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7.xml"/><Relationship Id="rId1" Type="http://schemas.openxmlformats.org/officeDocument/2006/relationships/tags" Target="../tags/tag35.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7.xml"/><Relationship Id="rId1" Type="http://schemas.openxmlformats.org/officeDocument/2006/relationships/tags" Target="../tags/tag36.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7.xml"/><Relationship Id="rId1" Type="http://schemas.openxmlformats.org/officeDocument/2006/relationships/tags" Target="../tags/tag3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38.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5.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6.emf"/><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7.xml"/><Relationship Id="rId1" Type="http://schemas.openxmlformats.org/officeDocument/2006/relationships/tags" Target="../tags/tag4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7.xml"/><Relationship Id="rId1" Type="http://schemas.openxmlformats.org/officeDocument/2006/relationships/tags" Target="../tags/tag48.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5.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7.xml"/><Relationship Id="rId1" Type="http://schemas.openxmlformats.org/officeDocument/2006/relationships/tags" Target="../tags/tag51.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7.xml"/><Relationship Id="rId1" Type="http://schemas.openxmlformats.org/officeDocument/2006/relationships/tags" Target="../tags/tag5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7.xml"/><Relationship Id="rId1" Type="http://schemas.openxmlformats.org/officeDocument/2006/relationships/tags" Target="../tags/tag53.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7.xml"/><Relationship Id="rId1" Type="http://schemas.openxmlformats.org/officeDocument/2006/relationships/tags" Target="../tags/tag54.xml"/><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5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7.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8.png"/><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60.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7.xml"/><Relationship Id="rId1" Type="http://schemas.openxmlformats.org/officeDocument/2006/relationships/tags" Target="../tags/tag61.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7.xml"/><Relationship Id="rId1" Type="http://schemas.openxmlformats.org/officeDocument/2006/relationships/tags" Target="../tags/tag62.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7.xml"/><Relationship Id="rId1" Type="http://schemas.openxmlformats.org/officeDocument/2006/relationships/tags" Target="../tags/tag63.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7.xml"/><Relationship Id="rId1" Type="http://schemas.openxmlformats.org/officeDocument/2006/relationships/tags" Target="../tags/tag64.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7.xml"/><Relationship Id="rId1" Type="http://schemas.openxmlformats.org/officeDocument/2006/relationships/tags" Target="../tags/tag65.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7.xml"/><Relationship Id="rId1" Type="http://schemas.openxmlformats.org/officeDocument/2006/relationships/tags" Target="../tags/tag66.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7.xml"/><Relationship Id="rId1" Type="http://schemas.openxmlformats.org/officeDocument/2006/relationships/tags" Target="../tags/tag73.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7.xml"/><Relationship Id="rId1" Type="http://schemas.openxmlformats.org/officeDocument/2006/relationships/tags" Target="../tags/tag74.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7.xml"/><Relationship Id="rId1" Type="http://schemas.openxmlformats.org/officeDocument/2006/relationships/tags" Target="../tags/tag7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7.xml"/><Relationship Id="rId1" Type="http://schemas.openxmlformats.org/officeDocument/2006/relationships/tags" Target="../tags/tag76.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7.xml"/><Relationship Id="rId1" Type="http://schemas.openxmlformats.org/officeDocument/2006/relationships/tags" Target="../tags/tag77.xm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7.xml"/><Relationship Id="rId1" Type="http://schemas.openxmlformats.org/officeDocument/2006/relationships/tags" Target="../tags/tag78.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7.xml"/><Relationship Id="rId1" Type="http://schemas.openxmlformats.org/officeDocument/2006/relationships/tags" Target="../tags/tag7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7.xml"/><Relationship Id="rId1" Type="http://schemas.openxmlformats.org/officeDocument/2006/relationships/tags" Target="../tags/tag80.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7.xml"/><Relationship Id="rId1" Type="http://schemas.openxmlformats.org/officeDocument/2006/relationships/tags" Target="../tags/tag81.xml"/><Relationship Id="rId5" Type="http://schemas.openxmlformats.org/officeDocument/2006/relationships/image" Target="../media/image11.svg"/><Relationship Id="rId4" Type="http://schemas.openxmlformats.org/officeDocument/2006/relationships/image" Target="../media/image10.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7.xml"/><Relationship Id="rId1" Type="http://schemas.openxmlformats.org/officeDocument/2006/relationships/tags" Target="../tags/tag86.xml"/><Relationship Id="rId4" Type="http://schemas.openxmlformats.org/officeDocument/2006/relationships/image" Target="../media/image12.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5.png"/><Relationship Id="rId4"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5.png"/><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7.xml"/><Relationship Id="rId1" Type="http://schemas.openxmlformats.org/officeDocument/2006/relationships/tags" Target="../tags/tag97.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7.xml"/><Relationship Id="rId1" Type="http://schemas.openxmlformats.org/officeDocument/2006/relationships/tags" Target="../tags/tag98.xml"/><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7.xml"/><Relationship Id="rId1" Type="http://schemas.openxmlformats.org/officeDocument/2006/relationships/tags" Target="../tags/tag99.xml"/><Relationship Id="rId4" Type="http://schemas.openxmlformats.org/officeDocument/2006/relationships/image" Target="../media/image13.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05.xml"/><Relationship Id="rId1" Type="http://schemas.openxmlformats.org/officeDocument/2006/relationships/tags" Target="../tags/tag104.xml"/><Relationship Id="rId4"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notesSlide" Target="../notesSlides/notesSlide89.xml"/><Relationship Id="rId4"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7.xml"/><Relationship Id="rId1" Type="http://schemas.openxmlformats.org/officeDocument/2006/relationships/tags" Target="../tags/tag111.xml"/><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7.xml"/><Relationship Id="rId1" Type="http://schemas.openxmlformats.org/officeDocument/2006/relationships/tags" Target="../tags/tag112.xml"/><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7.xml"/><Relationship Id="rId1" Type="http://schemas.openxmlformats.org/officeDocument/2006/relationships/tags" Target="../tags/tag113.xml"/><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7.xml"/><Relationship Id="rId1" Type="http://schemas.openxmlformats.org/officeDocument/2006/relationships/tags" Target="../tags/tag114.xml"/><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7.xml"/><Relationship Id="rId1" Type="http://schemas.openxmlformats.org/officeDocument/2006/relationships/tags" Target="../tags/tag115.xml"/><Relationship Id="rId4" Type="http://schemas.openxmlformats.org/officeDocument/2006/relationships/image" Target="../media/image5.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7.xml"/><Relationship Id="rId1" Type="http://schemas.openxmlformats.org/officeDocument/2006/relationships/tags" Target="../tags/tag116.xml"/><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7.xml"/><Relationship Id="rId1" Type="http://schemas.openxmlformats.org/officeDocument/2006/relationships/tags" Target="../tags/tag117.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7.xml"/><Relationship Id="rId1" Type="http://schemas.openxmlformats.org/officeDocument/2006/relationships/tags" Target="../tags/tag118.xml"/><Relationship Id="rId4" Type="http://schemas.openxmlformats.org/officeDocument/2006/relationships/image" Target="../media/image1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1323439"/>
          </a:xfrm>
          <a:prstGeom prst="rect">
            <a:avLst/>
          </a:prstGeom>
          <a:noFill/>
        </p:spPr>
        <p:txBody>
          <a:bodyPr wrap="square" rtlCol="0">
            <a:spAutoFit/>
          </a:bodyPr>
          <a:lstStyle/>
          <a:p>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8</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4000" dirty="0" err="1">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MyBatis</a:t>
            </a:r>
            <a:r>
              <a:rPr lang="zh-CN" altLang="en-US" sz="4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的关联映射和缓存机制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44709" cy="129509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一个数据表中的一条记录最多可以和另一个数据表中的一条记录相关。例如，现实生活中学生与校园卡就属于一对一的关系，一个学生只能拥有一张校园卡，一张校园卡只能属于一个学生</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236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72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一对一关系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447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主键数据表中的一条记录可以和另外一个数据表的多条记录相关。但另外一个数据表中的记录只能与主键数据表中的某一条记录相关。例如，现实中班级与学生的关系就属于一对多的关系，一个班级可以有很多学生，但一个学生只能属于一个班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236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72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一对多关系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44709" cy="1710596"/>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一个数据表中的一条记录可以与另外一个数据表任意数量的记录相关，另外一个数据表中的一条记录也可以与本数据表中任意数量的记录相关。例如，现实中学生与教师属于多对多的关系，一名学生可以由多名教师授课，一名教师可以为多名学生授课</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7"/>
            <a:ext cx="9865885" cy="254822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524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0073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4670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多对多关系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36601" y="2761177"/>
            <a:ext cx="3684089" cy="2951898"/>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数据表之间的关系实质上描述的是数据之间的关系，除了数据表，在</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中，还可以通过对象</a:t>
            </a:r>
            <a:r>
              <a:rPr lang="zh-CN" altLang="en-US" dirty="0">
                <a:solidFill>
                  <a:srgbClr val="595959"/>
                </a:solidFill>
                <a:latin typeface="微软雅黑" panose="020B0503020204020204" pitchFamily="34" charset="-122"/>
                <a:ea typeface="微软雅黑" panose="020B0503020204020204" pitchFamily="34" charset="-122"/>
              </a:rPr>
              <a:t>来</a:t>
            </a:r>
            <a:r>
              <a:rPr lang="zh-CN" altLang="zh-CN" dirty="0">
                <a:solidFill>
                  <a:srgbClr val="595959"/>
                </a:solidFill>
                <a:latin typeface="微软雅黑" panose="020B0503020204020204" pitchFamily="34" charset="-122"/>
                <a:ea typeface="微软雅黑" panose="020B0503020204020204" pitchFamily="34" charset="-122"/>
              </a:rPr>
              <a:t>描述数据之间的关系。通过</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zh-CN" dirty="0">
                <a:solidFill>
                  <a:srgbClr val="595959"/>
                </a:solidFill>
                <a:latin typeface="微软雅黑" panose="020B0503020204020204" pitchFamily="34" charset="-122"/>
                <a:ea typeface="微软雅黑" panose="020B0503020204020204" pitchFamily="34" charset="-122"/>
              </a:rPr>
              <a:t>对象描述数据之间的关系，其实就是使</a:t>
            </a:r>
            <a:r>
              <a:rPr lang="zh-CN" altLang="zh-CN" dirty="0">
                <a:solidFill>
                  <a:srgbClr val="1369B2"/>
                </a:solidFill>
                <a:latin typeface="微软雅黑" panose="020B0503020204020204" pitchFamily="34" charset="-122"/>
                <a:ea typeface="微软雅黑" panose="020B0503020204020204" pitchFamily="34" charset="-122"/>
              </a:rPr>
              <a:t>对象的属性与另一个对象的属性相互关联</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560987"/>
            <a:ext cx="4705724" cy="338261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075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677743" y="56239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4533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2802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对象如何描述事物之间的关系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nvPicPr>
        <p:blipFill>
          <a:blip r:embed="rId5"/>
          <a:stretch>
            <a:fillRect/>
          </a:stretch>
        </p:blipFill>
        <p:spPr>
          <a:xfrm>
            <a:off x="6554470" y="3171190"/>
            <a:ext cx="4318000" cy="22987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en-US" altLang="zh-CN" dirty="0">
                <a:solidFill>
                  <a:srgbClr val="595959"/>
                </a:solidFill>
                <a:latin typeface="微软雅黑" panose="020B0503020204020204" pitchFamily="34" charset="-122"/>
                <a:ea typeface="微软雅黑" panose="020B0503020204020204" pitchFamily="34" charset="-122"/>
              </a:rPr>
              <a:t>Java</a:t>
            </a:r>
            <a:r>
              <a:rPr lang="zh-CN" altLang="en-US" dirty="0">
                <a:solidFill>
                  <a:srgbClr val="595959"/>
                </a:solidFill>
                <a:latin typeface="微软雅黑" panose="020B0503020204020204" pitchFamily="34" charset="-122"/>
                <a:ea typeface="微软雅黑" panose="020B0503020204020204" pitchFamily="34" charset="-122"/>
              </a:rPr>
              <a:t>对象描述数据之间的关联映射关系有三种，分别是一对一、一对多和多对多。</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23385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74562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对象关联映射关系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就是在本类中定义与之关联的类的对象作为属性，例如，</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作为属性，在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作为属性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一对一</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就是一个</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类对象对应多个</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类对象的情况，例如，定义在</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类中，定义一个</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类对象的集合作为</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类的属性；在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类对象</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作为</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类的属性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一对多</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在两个相互关联的类中，都可以定义多个与之关联的类的对象。例如，在</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类类型的集合作为属性，在</a:t>
            </a:r>
            <a:r>
              <a:rPr lang="en-US" altLang="zh-CN" dirty="0">
                <a:solidFill>
                  <a:srgbClr val="595959"/>
                </a:solidFill>
                <a:latin typeface="微软雅黑" panose="020B0503020204020204" pitchFamily="34" charset="-122"/>
                <a:ea typeface="微软雅黑" panose="020B0503020204020204" pitchFamily="34" charset="-122"/>
              </a:rPr>
              <a:t>B</a:t>
            </a:r>
            <a:r>
              <a:rPr lang="zh-CN" altLang="zh-CN" dirty="0">
                <a:solidFill>
                  <a:srgbClr val="595959"/>
                </a:solidFill>
                <a:latin typeface="微软雅黑" panose="020B0503020204020204" pitchFamily="34" charset="-122"/>
                <a:ea typeface="微软雅黑" panose="020B0503020204020204" pitchFamily="34" charset="-122"/>
              </a:rPr>
              <a:t>类中定义</a:t>
            </a:r>
            <a:r>
              <a:rPr lang="en-US" altLang="zh-CN" dirty="0">
                <a:solidFill>
                  <a:srgbClr val="595959"/>
                </a:solidFill>
                <a:latin typeface="微软雅黑" panose="020B0503020204020204" pitchFamily="34" charset="-122"/>
                <a:ea typeface="微软雅黑" panose="020B0503020204020204" pitchFamily="34" charset="-122"/>
              </a:rPr>
              <a:t>A</a:t>
            </a:r>
            <a:r>
              <a:rPr lang="zh-CN" altLang="zh-CN" dirty="0">
                <a:solidFill>
                  <a:srgbClr val="595959"/>
                </a:solidFill>
                <a:latin typeface="微软雅黑" panose="020B0503020204020204" pitchFamily="34" charset="-122"/>
                <a:ea typeface="微软雅黑" panose="020B0503020204020204" pitchFamily="34" charset="-122"/>
              </a:rPr>
              <a:t>类类型的集合作为属性</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15387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954107"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多对多</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7080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一对一</a:t>
            </a:r>
            <a:r>
              <a:rPr lang="zh-CN" altLang="en-US" dirty="0">
                <a:solidFill>
                  <a:srgbClr val="595959"/>
                </a:solidFill>
                <a:latin typeface="微软雅黑" panose="020B0503020204020204" pitchFamily="34" charset="-122"/>
                <a:ea typeface="微软雅黑" panose="020B0503020204020204" pitchFamily="34" charset="-122"/>
              </a:rPr>
              <a:t>查询，能够使用</a:t>
            </a:r>
            <a:r>
              <a:rPr lang="en-US" altLang="zh-CN" dirty="0">
                <a:solidFill>
                  <a:srgbClr val="1369B2"/>
                </a:solidFill>
                <a:latin typeface="微软雅黑" panose="020B0503020204020204" pitchFamily="34" charset="-122"/>
                <a:ea typeface="微软雅黑" panose="020B0503020204020204" pitchFamily="34" charset="-122"/>
              </a:rPr>
              <a:t>&lt;association&gt;</a:t>
            </a:r>
            <a:r>
              <a:rPr lang="zh-CN" altLang="en-US" dirty="0">
                <a:solidFill>
                  <a:srgbClr val="595959"/>
                </a:solidFill>
                <a:latin typeface="微软雅黑" panose="020B0503020204020204" pitchFamily="34" charset="-122"/>
                <a:ea typeface="微软雅黑" panose="020B0503020204020204" pitchFamily="34" charset="-122"/>
              </a:rPr>
              <a:t>元素处理一对一关联关系</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35373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了解数据表之间的三种</a:t>
              </a:r>
              <a:r>
                <a:rPr lang="zh-CN" altLang="zh-CN" sz="2000" dirty="0">
                  <a:solidFill>
                    <a:srgbClr val="1369B2"/>
                  </a:solidFill>
                  <a:latin typeface="微软雅黑" panose="020B0503020204020204" pitchFamily="34" charset="-122"/>
                  <a:ea typeface="微软雅黑" panose="020B0503020204020204" pitchFamily="34" charset="-122"/>
                  <a:cs typeface="+mn-ea"/>
                </a:rPr>
                <a:t>关联</a:t>
              </a:r>
              <a:r>
                <a:rPr lang="zh-CN" altLang="en-US" sz="2000" dirty="0">
                  <a:solidFill>
                    <a:srgbClr val="1369B2"/>
                  </a:solidFill>
                  <a:latin typeface="微软雅黑" panose="020B0503020204020204" pitchFamily="34" charset="-122"/>
                  <a:ea typeface="微软雅黑" panose="020B0503020204020204" pitchFamily="34" charset="-122"/>
                  <a:cs typeface="+mn-ea"/>
                </a:rPr>
                <a:t>关系</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22381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a:t>
              </a:r>
              <a:r>
                <a:rPr lang="zh-CN" altLang="zh-CN" sz="2000" dirty="0">
                  <a:solidFill>
                    <a:srgbClr val="1369B2"/>
                  </a:solidFill>
                  <a:latin typeface="微软雅黑" panose="020B0503020204020204" pitchFamily="34" charset="-122"/>
                  <a:ea typeface="微软雅黑" panose="020B0503020204020204" pitchFamily="34" charset="-122"/>
                  <a:cs typeface="+mn-ea"/>
                </a:rPr>
                <a:t>对象</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之间的三种</a:t>
              </a:r>
              <a:r>
                <a:rPr lang="zh-CN" altLang="en-US" sz="2000" dirty="0">
                  <a:solidFill>
                    <a:srgbClr val="1369B2"/>
                  </a:solidFill>
                  <a:latin typeface="微软雅黑" panose="020B0503020204020204" pitchFamily="34" charset="-122"/>
                  <a:ea typeface="微软雅黑" panose="020B0503020204020204" pitchFamily="34" charset="-122"/>
                  <a:cs typeface="+mn-ea"/>
                </a:rPr>
                <a:t>关系</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09178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熟悉关联关系中的</a:t>
              </a:r>
              <a:r>
                <a:rPr lang="zh-CN" altLang="zh-CN" sz="2000" dirty="0">
                  <a:solidFill>
                    <a:srgbClr val="1369B2"/>
                  </a:solidFill>
                  <a:latin typeface="微软雅黑" panose="020B0503020204020204" pitchFamily="34" charset="-122"/>
                  <a:ea typeface="微软雅黑" panose="020B0503020204020204" pitchFamily="34" charset="-122"/>
                  <a:cs typeface="+mn-ea"/>
                </a:rPr>
                <a:t>嵌套查询</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嵌套</a:t>
              </a:r>
              <a:r>
                <a:rPr lang="zh-CN" altLang="en-US" sz="2000" dirty="0">
                  <a:solidFill>
                    <a:srgbClr val="1369B2"/>
                  </a:solidFill>
                  <a:latin typeface="微软雅黑" panose="020B0503020204020204" pitchFamily="34" charset="-122"/>
                  <a:ea typeface="微软雅黑" panose="020B0503020204020204" pitchFamily="34" charset="-122"/>
                  <a:cs typeface="+mn-ea"/>
                </a:rPr>
                <a:t>结果</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7" name="组合 16"/>
          <p:cNvGrpSpPr/>
          <p:nvPr/>
        </p:nvGrpSpPr>
        <p:grpSpPr>
          <a:xfrm>
            <a:off x="2570958" y="4952843"/>
            <a:ext cx="7249419" cy="687918"/>
            <a:chOff x="978872" y="3338787"/>
            <a:chExt cx="5437064" cy="515938"/>
          </a:xfrm>
        </p:grpSpPr>
        <p:sp>
          <p:nvSpPr>
            <p:cNvPr id="18"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一对一</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关联</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映射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9"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13836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在现实生活中，一对一关联关系是十分常见的。例如，一个人只能有一个身份证，同时一个身份证也只会对应一个人。人与身份证之间的关联关系如图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732438"/>
            <a:ext cx="9865885" cy="16681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675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0809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3348990" y="4789170"/>
            <a:ext cx="5006340" cy="145160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7839903"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中，通过</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元素来处理一对一关联关系。</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元素提供了一系列属性用于维护数据表之间的关系</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465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344798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172537" y="1244628"/>
            <a:ext cx="29594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元素属性</a:t>
            </a:r>
          </a:p>
        </p:txBody>
      </p:sp>
      <p:graphicFrame>
        <p:nvGraphicFramePr>
          <p:cNvPr id="2" name="表格 1"/>
          <p:cNvGraphicFramePr>
            <a:graphicFrameLocks noGrp="1"/>
          </p:cNvGraphicFramePr>
          <p:nvPr>
            <p:custDataLst>
              <p:tags r:id="rId2"/>
            </p:custDataLst>
          </p:nvPr>
        </p:nvGraphicFramePr>
        <p:xfrm>
          <a:off x="1558925" y="2140585"/>
          <a:ext cx="7868920" cy="4408678"/>
        </p:xfrm>
        <a:graphic>
          <a:graphicData uri="http://schemas.openxmlformats.org/drawingml/2006/table">
            <a:tbl>
              <a:tblPr>
                <a:tableStyleId>{5C22544A-7EE6-4342-B048-85BDC9FD1C3A}</a:tableStyleId>
              </a:tblPr>
              <a:tblGrid>
                <a:gridCol w="1969770">
                  <a:extLst>
                    <a:ext uri="{9D8B030D-6E8A-4147-A177-3AD203B41FA5}">
                      <a16:colId xmlns:a16="http://schemas.microsoft.com/office/drawing/2014/main" val="20000"/>
                    </a:ext>
                  </a:extLst>
                </a:gridCol>
                <a:gridCol w="5899150">
                  <a:extLst>
                    <a:ext uri="{9D8B030D-6E8A-4147-A177-3AD203B41FA5}">
                      <a16:colId xmlns:a16="http://schemas.microsoft.com/office/drawing/2014/main" val="20001"/>
                    </a:ext>
                  </a:extLst>
                </a:gridCol>
              </a:tblGrid>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属性</a:t>
                      </a: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65000"/>
                              <a:lumOff val="35000"/>
                            </a:schemeClr>
                          </a:solidFill>
                          <a:latin typeface="微软雅黑" panose="020B0503020204020204" pitchFamily="34" charset="-122"/>
                          <a:ea typeface="微软雅黑" panose="020B0503020204020204" pitchFamily="34" charset="-122"/>
                        </a:rPr>
                        <a:t>说明</a:t>
                      </a: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3797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property</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用于指定映射到的实体类对象的属性，与表字段一一对应</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column</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用于指定表中对应的字段</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38036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javaType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914400" rtl="0" eaLnBrk="1" fontAlgn="auto" latinLnBrk="0" hangingPunct="1">
                        <a:lnSpc>
                          <a:spcPct val="120000"/>
                        </a:lnSpc>
                        <a:spcBef>
                          <a:spcPts val="0"/>
                        </a:spcBef>
                        <a:spcAft>
                          <a:spcPts val="0"/>
                        </a:spcAft>
                        <a:buClrTx/>
                        <a:buSzTx/>
                        <a:buFontTx/>
                        <a:buNone/>
                        <a:tabLst>
                          <a:tab pos="228600" algn="l"/>
                          <a:tab pos="266700" algn="l"/>
                        </a:tabLst>
                        <a:defRPr/>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用于指定映射到实体对象的属性的类型</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3797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jdbcType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用于指定数据表中对应字段的类型</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4"/>
                  </a:ext>
                </a:extLst>
              </a:tr>
              <a:tr h="6565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fetchType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用于指定在关联查询时是否启用延迟加载。fetchType属性有lazy和eager两个属性值，默认值为lazy</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r h="3644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select</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用于指定引入嵌套查询的子SQL语句</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6"/>
                  </a:ext>
                </a:extLst>
              </a:tr>
              <a:tr h="38036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autoMapping</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65000"/>
                              <a:lumOff val="35000"/>
                            </a:schemeClr>
                          </a:solidFill>
                          <a:latin typeface="微软雅黑" panose="020B0503020204020204" pitchFamily="34" charset="-122"/>
                          <a:ea typeface="微软雅黑" panose="020B0503020204020204" pitchFamily="34" charset="-122"/>
                        </a:rPr>
                        <a:t>用于指定是否自动映射</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7"/>
                  </a:ext>
                </a:extLst>
              </a:tr>
              <a:tr h="380365">
                <a:tc>
                  <a:txBody>
                    <a:bodyPr/>
                    <a:lstStyle/>
                    <a:p>
                      <a:pPr marR="292100" lvl="0" indent="0" algn="ctr" defTabSz="1219200" rtl="0" eaLnBrk="1" fontAlgn="auto" latinLnBrk="0" hangingPunct="1">
                        <a:lnSpc>
                          <a:spcPct val="120000"/>
                        </a:lnSpc>
                        <a:spcBef>
                          <a:spcPts val="0"/>
                        </a:spcBef>
                        <a:spcAft>
                          <a:spcPts val="0"/>
                        </a:spcAft>
                        <a:buClrTx/>
                        <a:buSzTx/>
                        <a:buFontTx/>
                        <a:buNone/>
                        <a:tabLst>
                          <a:tab pos="228600" algn="l"/>
                          <a:tab pos="266700" algn="l"/>
                        </a:tabLst>
                        <a:defRPr/>
                      </a:pPr>
                      <a:r>
                        <a:rPr lang="en-US" altLang="zh-CN" sz="1600" b="0" spc="120">
                          <a:solidFill>
                            <a:schemeClr val="tx1">
                              <a:lumMod val="65000"/>
                              <a:lumOff val="35000"/>
                            </a:schemeClr>
                          </a:solidFill>
                          <a:latin typeface="微软雅黑" panose="020B0503020204020204" pitchFamily="34" charset="-122"/>
                          <a:ea typeface="微软雅黑" panose="020B0503020204020204" pitchFamily="34" charset="-122"/>
                        </a:rPr>
                        <a:t>typeHandler</a:t>
                      </a: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en-US" sz="1600" b="0" spc="120">
                          <a:solidFill>
                            <a:schemeClr val="tx1">
                              <a:lumMod val="65000"/>
                              <a:lumOff val="35000"/>
                            </a:schemeClr>
                          </a:solidFill>
                          <a:latin typeface="微软雅黑" panose="020B0503020204020204" pitchFamily="34" charset="-122"/>
                          <a:ea typeface="微软雅黑" panose="020B0503020204020204" pitchFamily="34" charset="-122"/>
                        </a:rPr>
                        <a:t>用于指定一个类型处理器</a:t>
                      </a: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8"/>
                  </a:ext>
                </a:extLst>
              </a:tr>
            </a:tbl>
          </a:graphicData>
        </a:graphic>
      </p:graphicFrame>
      <p:sp>
        <p:nvSpPr>
          <p:cNvPr id="7" name="Title 1"/>
          <p:cNvSpPr txBox="1"/>
          <p:nvPr/>
        </p:nvSpPr>
        <p:spPr>
          <a:xfrm>
            <a:off x="1143837" y="266933"/>
            <a:ext cx="242232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7839903"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&lt;association&gt;</a:t>
            </a:r>
            <a:r>
              <a:rPr lang="zh-CN" altLang="zh-CN" dirty="0">
                <a:solidFill>
                  <a:srgbClr val="595959"/>
                </a:solidFill>
                <a:latin typeface="微软雅黑" panose="020B0503020204020204" pitchFamily="34" charset="-122"/>
                <a:ea typeface="微软雅黑" panose="020B0503020204020204" pitchFamily="34" charset="-122"/>
                <a:cs typeface="+mn-ea"/>
              </a:rPr>
              <a:t>元素是</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元素的子元素，它有两种配置方式，嵌套查询</a:t>
            </a:r>
            <a:r>
              <a:rPr lang="zh-CN" altLang="en-US" dirty="0">
                <a:solidFill>
                  <a:srgbClr val="595959"/>
                </a:solidFill>
                <a:latin typeface="微软雅黑" panose="020B0503020204020204" pitchFamily="34" charset="-122"/>
                <a:ea typeface="微软雅黑" panose="020B0503020204020204" pitchFamily="34" charset="-122"/>
                <a:cs typeface="+mn-ea"/>
              </a:rPr>
              <a:t>方式</a:t>
            </a:r>
            <a:r>
              <a:rPr lang="zh-CN" altLang="zh-CN" dirty="0">
                <a:solidFill>
                  <a:srgbClr val="595959"/>
                </a:solidFill>
                <a:latin typeface="微软雅黑" panose="020B0503020204020204" pitchFamily="34" charset="-122"/>
                <a:ea typeface="微软雅黑" panose="020B0503020204020204" pitchFamily="34" charset="-122"/>
                <a:cs typeface="+mn-ea"/>
              </a:rPr>
              <a:t>和嵌套结果</a:t>
            </a:r>
            <a:r>
              <a:rPr lang="zh-CN" altLang="en-US" dirty="0">
                <a:solidFill>
                  <a:srgbClr val="595959"/>
                </a:solidFill>
                <a:latin typeface="微软雅黑" panose="020B0503020204020204" pitchFamily="34" charset="-122"/>
                <a:ea typeface="微软雅黑" panose="020B0503020204020204" pitchFamily="34" charset="-122"/>
                <a:cs typeface="+mn-ea"/>
              </a:rPr>
              <a:t>方式</a:t>
            </a:r>
            <a:r>
              <a:rPr lang="zh-CN" altLang="zh-CN" dirty="0">
                <a:solidFill>
                  <a:srgbClr val="595959"/>
                </a:solidFill>
                <a:latin typeface="微软雅黑" panose="020B0503020204020204" pitchFamily="34" charset="-122"/>
                <a:ea typeface="微软雅黑" panose="020B0503020204020204" pitchFamily="34" charset="-122"/>
                <a:cs typeface="+mn-ea"/>
              </a:rPr>
              <a:t>，下面对这两种配置方式分别进行介绍</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72890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a:t>
            </a:r>
            <a:r>
              <a:rPr lang="en-US" altLang="zh-CN" sz="2000" dirty="0">
                <a:solidFill>
                  <a:srgbClr val="1369B2"/>
                </a:solidFill>
                <a:latin typeface="微软雅黑" panose="020B0503020204020204" pitchFamily="34" charset="-122"/>
              </a:rPr>
              <a:t>association</a:t>
            </a:r>
            <a:r>
              <a:rPr lang="en-US" altLang="zh-CN" sz="2000" dirty="0">
                <a:solidFill>
                  <a:srgbClr val="1369B2"/>
                </a:solidFill>
                <a:latin typeface="微软雅黑" panose="020B0503020204020204" pitchFamily="34" charset="-122"/>
                <a:ea typeface="微软雅黑" panose="020B0503020204020204" pitchFamily="34" charset="-122"/>
              </a:rPr>
              <a:t>&gt;</a:t>
            </a:r>
            <a:r>
              <a:rPr lang="zh-CN" altLang="en-US" sz="2000" dirty="0">
                <a:solidFill>
                  <a:srgbClr val="1369B2"/>
                </a:solidFill>
                <a:latin typeface="微软雅黑" panose="020B0503020204020204" pitchFamily="34" charset="-122"/>
                <a:ea typeface="微软雅黑" panose="020B0503020204020204" pitchFamily="34" charset="-122"/>
              </a:rPr>
              <a:t>元素的配置方式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2282371" y="2855157"/>
            <a:ext cx="7839903" cy="922020"/>
          </a:xfrm>
          <a:prstGeom prst="rect">
            <a:avLst/>
          </a:prstGeom>
          <a:noFill/>
          <a:ln>
            <a:noFill/>
          </a:ln>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嵌套查询是指通过执行另外一条</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映射语句来返回预期的复杂类型</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gn="ctr">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2713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嵌套查询方式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5"/>
          <a:stretch>
            <a:fillRect/>
          </a:stretch>
        </p:blipFill>
        <p:spPr>
          <a:xfrm>
            <a:off x="2282371" y="3489960"/>
            <a:ext cx="7878899" cy="1413510"/>
          </a:xfrm>
          <a:prstGeom prst="rect">
            <a:avLst/>
          </a:prstGeom>
        </p:spPr>
      </p:pic>
      <p:sp>
        <p:nvSpPr>
          <p:cNvPr id="2" name="文本框 1"/>
          <p:cNvSpPr txBox="1"/>
          <p:nvPr/>
        </p:nvSpPr>
        <p:spPr>
          <a:xfrm>
            <a:off x="2675816" y="3509010"/>
            <a:ext cx="7096632" cy="1289905"/>
          </a:xfrm>
          <a:prstGeom prst="rect">
            <a:avLst/>
          </a:prstGeom>
          <a:noFill/>
        </p:spPr>
        <p:txBody>
          <a:bodyPr wrap="square" rtlCol="0">
            <a:spAutoFit/>
          </a:bodyPr>
          <a:lstStyle/>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&lt;association</a:t>
            </a:r>
            <a:r>
              <a:rPr lang="en-US" altLang="zh-CN" dirty="0">
                <a:solidFill>
                  <a:srgbClr val="595959"/>
                </a:solidFill>
                <a:latin typeface="微软雅黑" panose="020B0503020204020204" pitchFamily="34" charset="-122"/>
                <a:ea typeface="微软雅黑" panose="020B0503020204020204" pitchFamily="34" charset="-122"/>
                <a:cs typeface="+mn-ea"/>
              </a:rPr>
              <a:t> property="card" column="</a:t>
            </a:r>
            <a:r>
              <a:rPr lang="en-US" altLang="zh-CN" dirty="0" err="1">
                <a:solidFill>
                  <a:srgbClr val="595959"/>
                </a:solidFill>
                <a:latin typeface="微软雅黑" panose="020B0503020204020204" pitchFamily="34" charset="-122"/>
                <a:ea typeface="微软雅黑" panose="020B0503020204020204" pitchFamily="34" charset="-122"/>
                <a:cs typeface="+mn-ea"/>
              </a:rPr>
              <a:t>card_id</a:t>
            </a:r>
            <a:r>
              <a:rPr lang="en-US" altLang="zh-CN" dirty="0">
                <a:solidFill>
                  <a:srgbClr val="595959"/>
                </a:solidFill>
                <a:latin typeface="微软雅黑" panose="020B0503020204020204" pitchFamily="34" charset="-122"/>
                <a:ea typeface="微软雅黑" panose="020B0503020204020204" pitchFamily="34" charset="-122"/>
                <a:cs typeface="+mn-ea"/>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javaType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com.itheima.pojo.IdCard</a:t>
            </a:r>
            <a:r>
              <a:rPr lang="en-US" altLang="zh-CN" dirty="0">
                <a:solidFill>
                  <a:srgbClr val="595959"/>
                </a:solidFill>
                <a:latin typeface="微软雅黑" panose="020B0503020204020204" pitchFamily="34" charset="-122"/>
                <a:ea typeface="微软雅黑" panose="020B0503020204020204" pitchFamily="34" charset="-122"/>
                <a:cs typeface="+mn-ea"/>
              </a:rPr>
              <a:t>"		 select="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com.itheima.mapper.IdCardMapper.findCodeById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2282371" y="2611317"/>
            <a:ext cx="7839903" cy="464101"/>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cs typeface="+mn-ea"/>
              </a:rPr>
              <a:t>嵌套结果是使用嵌套结果映射来处理重复的联合结果的子集</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354579"/>
            <a:ext cx="9865885" cy="33718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018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3953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495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en-US" sz="2000" dirty="0">
                <a:solidFill>
                  <a:srgbClr val="1369B2"/>
                </a:solidFill>
                <a:latin typeface="微软雅黑" panose="020B0503020204020204" pitchFamily="34" charset="-122"/>
                <a:ea typeface="微软雅黑" panose="020B0503020204020204" pitchFamily="34" charset="-122"/>
              </a:rPr>
              <a:t>嵌套结果方式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5"/>
          <a:stretch>
            <a:fillRect/>
          </a:stretch>
        </p:blipFill>
        <p:spPr>
          <a:xfrm>
            <a:off x="2282371" y="3238500"/>
            <a:ext cx="7878899" cy="2092214"/>
          </a:xfrm>
          <a:prstGeom prst="rect">
            <a:avLst/>
          </a:prstGeom>
        </p:spPr>
      </p:pic>
      <p:sp>
        <p:nvSpPr>
          <p:cNvPr id="2" name="文本框 1"/>
          <p:cNvSpPr txBox="1"/>
          <p:nvPr/>
        </p:nvSpPr>
        <p:spPr>
          <a:xfrm>
            <a:off x="3155876" y="3188970"/>
            <a:ext cx="7096632" cy="2120902"/>
          </a:xfrm>
          <a:prstGeom prst="rect">
            <a:avLst/>
          </a:prstGeom>
          <a:noFill/>
        </p:spPr>
        <p:txBody>
          <a:bodyPr wrap="square" rtlCol="0">
            <a:spAutoFit/>
          </a:bodyPr>
          <a:lstStyle/>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&lt;association</a:t>
            </a:r>
            <a:r>
              <a:rPr lang="en-US" altLang="zh-CN" dirty="0">
                <a:solidFill>
                  <a:srgbClr val="595959"/>
                </a:solidFill>
                <a:latin typeface="微软雅黑" panose="020B0503020204020204" pitchFamily="34" charset="-122"/>
                <a:ea typeface="微软雅黑" panose="020B0503020204020204" pitchFamily="34" charset="-122"/>
                <a:cs typeface="+mn-ea"/>
              </a:rPr>
              <a:t> property="card" 	</a:t>
            </a:r>
            <a:r>
              <a:rPr lang="en-US" altLang="zh-CN" dirty="0" err="1">
                <a:solidFill>
                  <a:srgbClr val="595959"/>
                </a:solidFill>
                <a:latin typeface="微软雅黑" panose="020B0503020204020204" pitchFamily="34" charset="-122"/>
                <a:ea typeface="微软雅黑" panose="020B0503020204020204" pitchFamily="34" charset="-122"/>
                <a:cs typeface="+mn-ea"/>
              </a:rPr>
              <a:t>javaType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com.itheima.pojo.IdCard</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&lt;id property="id" column="</a:t>
            </a:r>
            <a:r>
              <a:rPr lang="en-US" altLang="zh-CN" dirty="0" err="1">
                <a:solidFill>
                  <a:srgbClr val="595959"/>
                </a:solidFill>
                <a:latin typeface="微软雅黑" panose="020B0503020204020204" pitchFamily="34" charset="-122"/>
                <a:ea typeface="微软雅黑" panose="020B0503020204020204" pitchFamily="34" charset="-122"/>
                <a:cs typeface="+mn-ea"/>
              </a:rPr>
              <a:t>card_id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&lt;result property="code" column="code"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&lt;/association&gt;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738979"/>
            <a:ext cx="8143641" cy="87566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创建数据表</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数据库中分别创建名为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zh-CN" altLang="zh-CN" sz="1600" dirty="0">
                <a:solidFill>
                  <a:srgbClr val="595959"/>
                </a:solidFill>
                <a:latin typeface="微软雅黑" panose="020B0503020204020204" pitchFamily="34" charset="-122"/>
                <a:ea typeface="微软雅黑" panose="020B0503020204020204" pitchFamily="34" charset="-122"/>
                <a:cs typeface="+mn-ea"/>
              </a:rPr>
              <a:t>的身份证数据表和名称为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zh-CN" altLang="zh-CN" sz="1600" dirty="0">
                <a:solidFill>
                  <a:srgbClr val="595959"/>
                </a:solidFill>
                <a:latin typeface="微软雅黑" panose="020B0503020204020204" pitchFamily="34" charset="-122"/>
                <a:ea typeface="微软雅黑" panose="020B0503020204020204" pitchFamily="34" charset="-122"/>
                <a:cs typeface="+mn-ea"/>
              </a:rPr>
              <a:t>的个人数据表，同时预先插入</a:t>
            </a:r>
            <a:r>
              <a:rPr lang="zh-CN" altLang="en-US" sz="1600" dirty="0">
                <a:solidFill>
                  <a:srgbClr val="595959"/>
                </a:solidFill>
                <a:latin typeface="微软雅黑" panose="020B0503020204020204" pitchFamily="34" charset="-122"/>
                <a:ea typeface="微软雅黑" panose="020B0503020204020204" pitchFamily="34" charset="-122"/>
                <a:cs typeface="+mn-ea"/>
              </a:rPr>
              <a:t>几</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3065927"/>
            <a:ext cx="6880912" cy="2990004"/>
          </a:xfrm>
          <a:prstGeom prst="rect">
            <a:avLst/>
          </a:prstGeom>
        </p:spPr>
      </p:pic>
      <p:sp>
        <p:nvSpPr>
          <p:cNvPr id="2" name="矩形 1"/>
          <p:cNvSpPr/>
          <p:nvPr/>
        </p:nvSpPr>
        <p:spPr>
          <a:xfrm>
            <a:off x="2735078" y="3041050"/>
            <a:ext cx="7026142" cy="3003451"/>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CODE VARCHAR(18));</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tb_idcard</a:t>
            </a:r>
            <a:r>
              <a:rPr lang="en-US" altLang="zh-CN" sz="1600" dirty="0">
                <a:solidFill>
                  <a:srgbClr val="595959"/>
                </a:solidFill>
                <a:latin typeface="微软雅黑" panose="020B0503020204020204" pitchFamily="34" charset="-122"/>
                <a:ea typeface="微软雅黑" panose="020B0503020204020204" pitchFamily="34" charset="-122"/>
                <a:cs typeface="+mn-ea"/>
              </a:rPr>
              <a:t>(CODE) VALUES('152221198711020624');</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026160"/>
            <a:ext cx="9736455" cy="64516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接下来就以个人和身份证之间的一对一关联关系为例，对</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中一对一关联关系的处理进行</a:t>
            </a: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详细讲解。案例具体实现步骤如下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持久化类</a:t>
            </a:r>
            <a:r>
              <a:rPr lang="en-US" altLang="zh-CN" b="1" dirty="0" err="1">
                <a:solidFill>
                  <a:srgbClr val="595959"/>
                </a:solidFill>
                <a:latin typeface="微软雅黑" panose="020B0503020204020204" pitchFamily="34" charset="-122"/>
                <a:ea typeface="微软雅黑" panose="020B0503020204020204" pitchFamily="34" charset="-122"/>
                <a:cs typeface="+mn-ea"/>
              </a:rPr>
              <a:t>IDCard</a:t>
            </a:r>
            <a:r>
              <a:rPr lang="zh-CN" altLang="en-US" b="1"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，用于封装身份证属性。</a:t>
            </a:r>
          </a:p>
        </p:txBody>
      </p:sp>
      <p:pic>
        <p:nvPicPr>
          <p:cNvPr id="19" name="图片 18"/>
          <p:cNvPicPr>
            <a:picLocks noChangeAspect="1"/>
          </p:cNvPicPr>
          <p:nvPr/>
        </p:nvPicPr>
        <p:blipFill>
          <a:blip r:embed="rId4"/>
          <a:stretch>
            <a:fillRect/>
          </a:stretch>
        </p:blipFill>
        <p:spPr>
          <a:xfrm>
            <a:off x="2651708" y="2800350"/>
            <a:ext cx="6880912" cy="3255581"/>
          </a:xfrm>
          <a:prstGeom prst="rect">
            <a:avLst/>
          </a:prstGeom>
        </p:spPr>
      </p:pic>
      <p:sp>
        <p:nvSpPr>
          <p:cNvPr id="2" name="矩形 1"/>
          <p:cNvSpPr/>
          <p:nvPr/>
        </p:nvSpPr>
        <p:spPr>
          <a:xfrm>
            <a:off x="2655068" y="272101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code;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身份证号码</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 [id=" + id + ", code=" + code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持久化类</a:t>
            </a:r>
            <a:r>
              <a:rPr lang="en-US" altLang="zh-CN" b="1" dirty="0">
                <a:solidFill>
                  <a:srgbClr val="595959"/>
                </a:solidFill>
                <a:latin typeface="微软雅黑" panose="020B0503020204020204" pitchFamily="34" charset="-122"/>
                <a:ea typeface="微软雅黑" panose="020B0503020204020204" pitchFamily="34" charset="-122"/>
                <a:cs typeface="+mn-ea"/>
              </a:rPr>
              <a:t>Person</a:t>
            </a:r>
            <a:r>
              <a:rPr lang="zh-CN" altLang="en-US" b="1" dirty="0">
                <a:solidFill>
                  <a:srgbClr val="595959"/>
                </a:solidFill>
                <a:latin typeface="微软雅黑" panose="020B0503020204020204" pitchFamily="34" charset="-122"/>
                <a:ea typeface="微软雅黑" panose="020B0503020204020204" pitchFamily="34" charset="-122"/>
                <a:cs typeface="+mn-ea"/>
              </a:rPr>
              <a:t>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Person</a:t>
            </a:r>
            <a:r>
              <a:rPr lang="zh-CN" altLang="zh-CN" sz="1600" dirty="0">
                <a:solidFill>
                  <a:srgbClr val="595959"/>
                </a:solidFill>
                <a:latin typeface="微软雅黑" panose="020B0503020204020204" pitchFamily="34" charset="-122"/>
                <a:ea typeface="微软雅黑" panose="020B0503020204020204" pitchFamily="34" charset="-122"/>
                <a:cs typeface="+mn-ea"/>
              </a:rPr>
              <a:t>，用于封装个人属性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811781"/>
            <a:ext cx="6880912" cy="3097530"/>
          </a:xfrm>
          <a:prstGeom prst="rect">
            <a:avLst/>
          </a:prstGeom>
        </p:spPr>
      </p:pic>
      <p:sp>
        <p:nvSpPr>
          <p:cNvPr id="2" name="矩形 1"/>
          <p:cNvSpPr/>
          <p:nvPr/>
        </p:nvSpPr>
        <p:spPr>
          <a:xfrm>
            <a:off x="2963678" y="2823880"/>
            <a:ext cx="7026142"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Person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姓名</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age;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年龄</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sex;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性别</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private </a:t>
            </a:r>
            <a:r>
              <a:rPr lang="en-US" altLang="zh-CN" sz="1600" dirty="0" err="1">
                <a:solidFill>
                  <a:srgbClr val="1369B2"/>
                </a:solidFill>
                <a:latin typeface="微软雅黑" panose="020B0503020204020204" pitchFamily="34" charset="-122"/>
                <a:ea typeface="微软雅黑" panose="020B0503020204020204" pitchFamily="34" charset="-122"/>
                <a:cs typeface="+mn-ea"/>
              </a:rPr>
              <a:t>IdCard</a:t>
            </a:r>
            <a:r>
              <a:rPr lang="en-US" altLang="zh-CN" sz="1600" dirty="0">
                <a:solidFill>
                  <a:srgbClr val="1369B2"/>
                </a:solidFill>
                <a:latin typeface="微软雅黑" panose="020B0503020204020204" pitchFamily="34" charset="-122"/>
                <a:ea typeface="微软雅黑" panose="020B0503020204020204" pitchFamily="34" charset="-122"/>
                <a:cs typeface="+mn-ea"/>
              </a:rPr>
              <a:t> card;  	</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zh-CN" altLang="zh-CN" sz="1600" dirty="0">
                <a:solidFill>
                  <a:srgbClr val="1369B2"/>
                </a:solidFill>
                <a:latin typeface="微软雅黑" panose="020B0503020204020204" pitchFamily="34" charset="-122"/>
                <a:ea typeface="微软雅黑" panose="020B0503020204020204" pitchFamily="34" charset="-122"/>
                <a:cs typeface="+mn-ea"/>
              </a:rPr>
              <a:t>人员关联的证件</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方法，重写的</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a:t>
            </a:r>
            <a:r>
              <a:rPr lang="en-US" altLang="zh-CN" sz="1600" b="1"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en-US" sz="1600" b="1"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创建身份证映射文件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，并在映射文件中编写一对一关联映射查询的配置信息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754631"/>
            <a:ext cx="6880912" cy="3384882"/>
          </a:xfrm>
          <a:prstGeom prst="rect">
            <a:avLst/>
          </a:prstGeom>
        </p:spPr>
      </p:pic>
      <p:sp>
        <p:nvSpPr>
          <p:cNvPr id="2" name="矩形 1"/>
          <p:cNvSpPr/>
          <p:nvPr/>
        </p:nvSpPr>
        <p:spPr>
          <a:xfrm>
            <a:off x="2746508" y="272101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&lt;!DOCTYPE mapper PUBLIC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mybatis.org</a:t>
            </a:r>
            <a:r>
              <a:rPr lang="en-US" altLang="zh-CN" sz="1600" dirty="0">
                <a:solidFill>
                  <a:srgbClr val="595959"/>
                </a:solidFill>
                <a:latin typeface="微软雅黑" panose="020B0503020204020204" pitchFamily="34" charset="-122"/>
                <a:ea typeface="微软雅黑" panose="020B0503020204020204" pitchFamily="34" charset="-122"/>
                <a:cs typeface="+mn-ea"/>
              </a:rPr>
              <a:t>//DTD Mapper 3.0//EN"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"http://</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mybatis.org</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dtd</a:t>
            </a:r>
            <a:r>
              <a:rPr lang="en-US" altLang="zh-CN" sz="1600" dirty="0">
                <a:solidFill>
                  <a:srgbClr val="595959"/>
                </a:solidFill>
                <a:latin typeface="微软雅黑" panose="020B0503020204020204" pitchFamily="34" charset="-122"/>
                <a:ea typeface="微软雅黑" panose="020B0503020204020204" pitchFamily="34" charset="-122"/>
                <a:cs typeface="+mn-ea"/>
              </a:rPr>
              <a:t>/mybatis-3-mapper.dtd"&gt;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com.itheima.mapper.IdCardMapper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查询证件信息</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findCodeById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tb_idcard</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id=#{id}</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7090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一对多</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44098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多对多</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430895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a:t>
              </a:r>
              <a:r>
                <a:rPr lang="zh-CN" altLang="en-US" sz="2000" dirty="0">
                  <a:solidFill>
                    <a:srgbClr val="1369B2"/>
                  </a:solidFill>
                  <a:latin typeface="微软雅黑" panose="020B0503020204020204" pitchFamily="34" charset="-122"/>
                  <a:ea typeface="微软雅黑" panose="020B0503020204020204" pitchFamily="34" charset="-122"/>
                  <a:cs typeface="+mn-ea"/>
                </a:rPr>
                <a:t>缓存机制</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a:t>
            </a:r>
            <a:r>
              <a:rPr lang="en-US" altLang="zh-CN" sz="1600" b="1"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en-US" sz="1600" b="1"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创建人员映射文件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，并在映射文件中编写一对一关联映射查询的配置信息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326656"/>
            <a:ext cx="6880912" cy="4208621"/>
          </a:xfrm>
          <a:prstGeom prst="rect">
            <a:avLst/>
          </a:prstGeom>
        </p:spPr>
      </p:pic>
      <p:sp>
        <p:nvSpPr>
          <p:cNvPr id="2" name="矩形 1"/>
          <p:cNvSpPr/>
          <p:nvPr/>
        </p:nvSpPr>
        <p:spPr>
          <a:xfrm>
            <a:off x="2746508" y="235525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IdCardWithPersonResult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tb_person</a:t>
            </a:r>
            <a:r>
              <a:rPr lang="en-US" altLang="zh-CN" sz="1600" dirty="0">
                <a:solidFill>
                  <a:srgbClr val="595959"/>
                </a:solidFill>
                <a:latin typeface="微软雅黑" panose="020B0503020204020204" pitchFamily="34" charset="-122"/>
                <a:ea typeface="微软雅黑" panose="020B0503020204020204" pitchFamily="34" charset="-122"/>
                <a:cs typeface="+mn-ea"/>
              </a:rPr>
              <a:t> where id=#{id}	&lt;/select&gt;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type="Person" id="</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IdCardWithPersonResult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&lt;id property="id" column="id"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property="name" column="name"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property="age" column="age"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&lt;result property="sex" column="sex"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&lt;association property="card" column="</a:t>
            </a:r>
            <a:r>
              <a:rPr lang="en-US" altLang="zh-CN" sz="1600" dirty="0" err="1">
                <a:solidFill>
                  <a:srgbClr val="595959"/>
                </a:solidFill>
                <a:latin typeface="微软雅黑" panose="020B0503020204020204" pitchFamily="34" charset="-122"/>
                <a:ea typeface="微软雅黑" panose="020B0503020204020204" pitchFamily="34" charset="-122"/>
                <a:cs typeface="+mn-ea"/>
              </a:rPr>
              <a:t>card_id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javaType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select="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com.itheima.mapper.IdCardMapper.findCodeById</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引入映射文件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IdCardMapper.xml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映射文件，并为</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a:t>
            </a:r>
            <a:r>
              <a:rPr lang="zh-CN" altLang="zh-CN" sz="1600" dirty="0">
                <a:solidFill>
                  <a:srgbClr val="595959"/>
                </a:solidFill>
                <a:latin typeface="微软雅黑" panose="020B0503020204020204" pitchFamily="34" charset="-122"/>
                <a:ea typeface="微软雅黑" panose="020B0503020204020204" pitchFamily="34" charset="-122"/>
                <a:cs typeface="+mn-ea"/>
              </a:rPr>
              <a:t>包下的所有实体类定义别名</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326656"/>
            <a:ext cx="6880912" cy="4208621"/>
          </a:xfrm>
          <a:prstGeom prst="rect">
            <a:avLst/>
          </a:prstGeom>
        </p:spPr>
      </p:pic>
      <p:sp>
        <p:nvSpPr>
          <p:cNvPr id="2" name="矩形 1"/>
          <p:cNvSpPr/>
          <p:nvPr/>
        </p:nvSpPr>
        <p:spPr>
          <a:xfrm>
            <a:off x="2746508" y="235525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只展示了定义别名和</a:t>
            </a:r>
            <a:r>
              <a:rPr lang="en-US" altLang="zh-CN" sz="1600" dirty="0">
                <a:solidFill>
                  <a:srgbClr val="595959"/>
                </a:solidFill>
                <a:latin typeface="微软雅黑" panose="020B0503020204020204" pitchFamily="34" charset="-122"/>
                <a:ea typeface="微软雅黑" panose="020B0503020204020204" pitchFamily="34" charset="-122"/>
                <a:cs typeface="+mn-ea"/>
              </a:rPr>
              <a:t>mapping</a:t>
            </a:r>
            <a:r>
              <a:rPr lang="zh-CN" altLang="en-US" sz="1600" dirty="0">
                <a:solidFill>
                  <a:srgbClr val="595959"/>
                </a:solidFill>
                <a:latin typeface="微软雅黑" panose="020B0503020204020204" pitchFamily="34" charset="-122"/>
                <a:ea typeface="微软雅黑" panose="020B0503020204020204" pitchFamily="34" charset="-122"/>
                <a:cs typeface="+mn-ea"/>
              </a:rPr>
              <a:t>文件中配置新添加的部分</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zh-CN" sz="1600" dirty="0">
                <a:solidFill>
                  <a:srgbClr val="595959"/>
                </a:solidFill>
                <a:latin typeface="微软雅黑" panose="020B0503020204020204" pitchFamily="34" charset="-122"/>
                <a:ea typeface="微软雅黑" panose="020B0503020204020204" pitchFamily="34" charset="-122"/>
                <a:cs typeface="+mn-ea"/>
              </a:rPr>
              <a:t>使用扫描包的形式定义别名</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typeAliases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&lt;package name="</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com.itheima.pojo</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&lt;/</a:t>
            </a:r>
            <a:r>
              <a:rPr lang="en-US" altLang="zh-CN" sz="1600" dirty="0" err="1">
                <a:solidFill>
                  <a:srgbClr val="1369B2"/>
                </a:solidFill>
                <a:latin typeface="微软雅黑" panose="020B0503020204020204" pitchFamily="34" charset="-122"/>
                <a:ea typeface="微软雅黑" panose="020B0503020204020204" pitchFamily="34" charset="-122"/>
                <a:cs typeface="+mn-ea"/>
              </a:rPr>
              <a:t>typeAliases</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&lt;mapper resource="com/</a:t>
            </a:r>
            <a:r>
              <a:rPr lang="en-US" altLang="zh-CN" sz="1600" dirty="0" err="1">
                <a:solidFill>
                  <a:srgbClr val="1369B2"/>
                </a:solidFill>
                <a:latin typeface="微软雅黑" panose="020B0503020204020204" pitchFamily="34" charset="-122"/>
                <a:ea typeface="微软雅黑" panose="020B0503020204020204" pitchFamily="34" charset="-122"/>
                <a:cs typeface="+mn-ea"/>
              </a:rPr>
              <a:t>itheima</a:t>
            </a:r>
            <a:r>
              <a:rPr lang="en-US" altLang="zh-CN" sz="1600" dirty="0">
                <a:solidFill>
                  <a:srgbClr val="1369B2"/>
                </a:solidFill>
                <a:latin typeface="微软雅黑" panose="020B0503020204020204" pitchFamily="34" charset="-122"/>
                <a:ea typeface="微软雅黑" panose="020B0503020204020204" pitchFamily="34" charset="-122"/>
                <a:cs typeface="+mn-ea"/>
              </a:rPr>
              <a:t>/mapper/</a:t>
            </a:r>
            <a:r>
              <a:rPr lang="en-US" altLang="zh-CN" sz="1600" dirty="0" err="1">
                <a:solidFill>
                  <a:srgbClr val="1369B2"/>
                </a:solidFill>
                <a:latin typeface="微软雅黑" panose="020B0503020204020204" pitchFamily="34" charset="-122"/>
                <a:ea typeface="微软雅黑" panose="020B0503020204020204" pitchFamily="34" charset="-122"/>
                <a:cs typeface="+mn-ea"/>
              </a:rPr>
              <a:t>IdCardMapper.xml</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&lt;mapper resource="com/</a:t>
            </a:r>
            <a:r>
              <a:rPr lang="en-US" altLang="zh-CN" sz="1600" dirty="0" err="1">
                <a:solidFill>
                  <a:srgbClr val="1369B2"/>
                </a:solidFill>
                <a:latin typeface="微软雅黑" panose="020B0503020204020204" pitchFamily="34" charset="-122"/>
                <a:ea typeface="微软雅黑" panose="020B0503020204020204" pitchFamily="34" charset="-122"/>
                <a:cs typeface="+mn-ea"/>
              </a:rPr>
              <a:t>itheima</a:t>
            </a:r>
            <a:r>
              <a:rPr lang="en-US" altLang="zh-CN" sz="1600" dirty="0">
                <a:solidFill>
                  <a:srgbClr val="1369B2"/>
                </a:solidFill>
                <a:latin typeface="微软雅黑" panose="020B0503020204020204" pitchFamily="34" charset="-122"/>
                <a:ea typeface="微软雅黑" panose="020B0503020204020204" pitchFamily="34" charset="-122"/>
                <a:cs typeface="+mn-ea"/>
              </a:rPr>
              <a:t>/mapper/</a:t>
            </a:r>
            <a:r>
              <a:rPr lang="en-US" altLang="zh-CN" sz="1600" dirty="0" err="1">
                <a:solidFill>
                  <a:srgbClr val="1369B2"/>
                </a:solidFill>
                <a:latin typeface="微软雅黑" panose="020B0503020204020204" pitchFamily="34" charset="-122"/>
                <a:ea typeface="微软雅黑" panose="020B0503020204020204" pitchFamily="34" charset="-122"/>
                <a:cs typeface="+mn-ea"/>
              </a:rPr>
              <a:t>PersonMapper.xml</a:t>
            </a:r>
            <a:r>
              <a:rPr lang="en-US" altLang="zh-CN" sz="1600" dirty="0">
                <a:solidFill>
                  <a:srgbClr val="1369B2"/>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编写测试类</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326656"/>
            <a:ext cx="6880912" cy="4208621"/>
          </a:xfrm>
          <a:prstGeom prst="rect">
            <a:avLst/>
          </a:prstGeom>
        </p:spPr>
      </p:pic>
      <p:sp>
        <p:nvSpPr>
          <p:cNvPr id="2" name="矩形 1"/>
          <p:cNvSpPr/>
          <p:nvPr/>
        </p:nvSpPr>
        <p:spPr>
          <a:xfrm>
            <a:off x="2872238" y="236668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findPersonByIdTest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、通过工具类获取</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嵌套查询的方式查询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的人的信息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Person person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PersonMapper.findPersonById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(person);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93751" y="2646877"/>
            <a:ext cx="87590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在使用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嵌套查询方式进行</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关联映射查询时，使用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的延迟加载在一定程度上可以降低运行消耗并提高查询效率。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默认没有开启延迟加载，需要在</a:t>
            </a:r>
            <a:r>
              <a:rPr lang="en-US" altLang="zh-CN"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dirty="0">
                <a:solidFill>
                  <a:srgbClr val="595959"/>
                </a:solidFill>
                <a:latin typeface="微软雅黑" panose="020B0503020204020204" pitchFamily="34" charset="-122"/>
                <a:ea typeface="微软雅黑" panose="020B0503020204020204" pitchFamily="34" charset="-122"/>
                <a:cs typeface="+mn-ea"/>
              </a:rPr>
              <a:t>中的</a:t>
            </a:r>
            <a:r>
              <a:rPr lang="en-US" altLang="zh-CN" dirty="0">
                <a:solidFill>
                  <a:srgbClr val="595959"/>
                </a:solidFill>
                <a:latin typeface="微软雅黑" panose="020B0503020204020204" pitchFamily="34" charset="-122"/>
                <a:ea typeface="微软雅黑" panose="020B0503020204020204" pitchFamily="34" charset="-122"/>
                <a:cs typeface="+mn-ea"/>
              </a:rPr>
              <a:t>&lt;settings&gt;</a:t>
            </a:r>
            <a:r>
              <a:rPr lang="zh-CN" altLang="zh-CN" dirty="0">
                <a:solidFill>
                  <a:srgbClr val="595959"/>
                </a:solidFill>
                <a:latin typeface="微软雅黑" panose="020B0503020204020204" pitchFamily="34" charset="-122"/>
                <a:ea typeface="微软雅黑" panose="020B0503020204020204" pitchFamily="34" charset="-122"/>
                <a:cs typeface="+mn-ea"/>
              </a:rPr>
              <a:t>元素内进行配置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445612"/>
            <a:ext cx="9865885" cy="380659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932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9440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7183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38453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多学一招：</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延迟加载的配置 </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一对一查询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5"/>
          <a:stretch>
            <a:fillRect/>
          </a:stretch>
        </p:blipFill>
        <p:spPr>
          <a:xfrm>
            <a:off x="2011680" y="3989122"/>
            <a:ext cx="8503919" cy="2137358"/>
          </a:xfrm>
          <a:prstGeom prst="rect">
            <a:avLst/>
          </a:prstGeom>
        </p:spPr>
      </p:pic>
      <p:sp>
        <p:nvSpPr>
          <p:cNvPr id="2" name="文本框 1"/>
          <p:cNvSpPr txBox="1"/>
          <p:nvPr/>
        </p:nvSpPr>
        <p:spPr>
          <a:xfrm>
            <a:off x="3120390" y="3886200"/>
            <a:ext cx="6572250" cy="2264787"/>
          </a:xfrm>
          <a:prstGeom prst="rect">
            <a:avLst/>
          </a:prstGeom>
          <a:noFill/>
        </p:spPr>
        <p:txBody>
          <a:bodyPr wrap="square" rtlCol="0">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打开延迟加载的开关</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lazyLoadingEnabled</a:t>
            </a:r>
            <a:r>
              <a:rPr lang="en-US" altLang="zh-CN" sz="1600" dirty="0">
                <a:solidFill>
                  <a:srgbClr val="595959"/>
                </a:solidFill>
                <a:latin typeface="微软雅黑" panose="020B0503020204020204" pitchFamily="34" charset="-122"/>
                <a:ea typeface="微软雅黑" panose="020B0503020204020204" pitchFamily="34" charset="-122"/>
                <a:cs typeface="+mn-ea"/>
              </a:rPr>
              <a:t>" value="true"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将积极加载改为消息加载，即按需加载</a:t>
            </a:r>
            <a:r>
              <a:rPr lang="en-US" altLang="zh-CN" sz="1600" dirty="0">
                <a:solidFill>
                  <a:srgbClr val="595959"/>
                </a:solidFill>
                <a:latin typeface="微软雅黑" panose="020B0503020204020204" pitchFamily="34" charset="-122"/>
                <a:ea typeface="微软雅黑" panose="020B0503020204020204" pitchFamily="34" charset="-122"/>
                <a:cs typeface="+mn-ea"/>
              </a:rPr>
              <a:t> --&gt;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sz="1600" dirty="0" err="1">
                <a:solidFill>
                  <a:srgbClr val="595959"/>
                </a:solidFill>
                <a:latin typeface="微软雅黑" panose="020B0503020204020204" pitchFamily="34" charset="-122"/>
                <a:ea typeface="微软雅黑" panose="020B0503020204020204" pitchFamily="34" charset="-122"/>
                <a:cs typeface="+mn-ea"/>
              </a:rPr>
              <a:t>aggressiveLazyLoading</a:t>
            </a:r>
            <a:r>
              <a:rPr lang="en-US" altLang="zh-CN" sz="1600" dirty="0">
                <a:solidFill>
                  <a:srgbClr val="595959"/>
                </a:solidFill>
                <a:latin typeface="微软雅黑" panose="020B0503020204020204" pitchFamily="34" charset="-122"/>
                <a:ea typeface="微软雅黑" panose="020B0503020204020204" pitchFamily="34" charset="-122"/>
                <a:cs typeface="+mn-ea"/>
              </a:rPr>
              <a:t>" value="false"/&gt;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7080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一对多</a:t>
            </a:r>
            <a:r>
              <a:rPr lang="zh-CN" altLang="en-US" dirty="0">
                <a:solidFill>
                  <a:srgbClr val="595959"/>
                </a:solidFill>
                <a:latin typeface="微软雅黑" panose="020B0503020204020204" pitchFamily="34" charset="-122"/>
                <a:ea typeface="微软雅黑" panose="020B0503020204020204" pitchFamily="34" charset="-122"/>
              </a:rPr>
              <a:t>查询，能够使用</a:t>
            </a:r>
            <a:r>
              <a:rPr lang="en-US" altLang="zh-CN" dirty="0">
                <a:solidFill>
                  <a:srgbClr val="1369B2"/>
                </a:solidFill>
                <a:latin typeface="微软雅黑" panose="020B0503020204020204" pitchFamily="34" charset="-122"/>
                <a:ea typeface="微软雅黑" panose="020B0503020204020204" pitchFamily="34" charset="-122"/>
              </a:rPr>
              <a:t>&lt;collection&gt;</a:t>
            </a:r>
            <a:r>
              <a:rPr lang="zh-CN" altLang="en-US" dirty="0">
                <a:solidFill>
                  <a:srgbClr val="595959"/>
                </a:solidFill>
                <a:latin typeface="微软雅黑" panose="020B0503020204020204" pitchFamily="34" charset="-122"/>
                <a:ea typeface="微软雅黑" panose="020B0503020204020204" pitchFamily="34" charset="-122"/>
              </a:rPr>
              <a:t>元素处理一对多关联关系</a:t>
            </a:r>
          </a:p>
          <a:p>
            <a:pPr algn="just">
              <a:lnSpc>
                <a:spcPct val="150000"/>
              </a:lnSpc>
            </a:pP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596571" y="3161227"/>
            <a:ext cx="451847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与一对一的关联关系相比，接触更多的关联关系是</a:t>
            </a:r>
            <a:r>
              <a:rPr lang="zh-CN" altLang="zh-CN" dirty="0">
                <a:solidFill>
                  <a:srgbClr val="1369B2"/>
                </a:solidFill>
                <a:latin typeface="微软雅黑" panose="020B0503020204020204" pitchFamily="34" charset="-122"/>
                <a:ea typeface="微软雅黑" panose="020B0503020204020204" pitchFamily="34" charset="-122"/>
              </a:rPr>
              <a:t>一对多</a:t>
            </a:r>
            <a:r>
              <a:rPr lang="zh-CN" altLang="zh-CN" dirty="0">
                <a:solidFill>
                  <a:srgbClr val="595959"/>
                </a:solidFill>
                <a:latin typeface="微软雅黑" panose="020B0503020204020204" pitchFamily="34" charset="-122"/>
                <a:ea typeface="微软雅黑" panose="020B0503020204020204" pitchFamily="34" charset="-122"/>
              </a:rPr>
              <a:t>（或多对一）。例如一个用户可以有多个订单，多个订单也可以归一个用户所有。用户和订单的关联关系如图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823878"/>
            <a:ext cx="4934324"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917773" y="52467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274786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用户与订单关联关系图</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p:nvPr/>
        </p:nvPicPr>
        <p:blipFill>
          <a:blip r:embed="rId5">
            <a:extLst>
              <a:ext uri="{28A0092B-C50C-407E-A947-70E740481C1C}">
                <a14:useLocalDpi xmlns:a14="http://schemas.microsoft.com/office/drawing/2010/main" val="0"/>
              </a:ext>
            </a:extLst>
          </a:blip>
          <a:srcRect/>
          <a:stretch>
            <a:fillRect/>
          </a:stretch>
        </p:blipFill>
        <p:spPr bwMode="auto">
          <a:xfrm>
            <a:off x="6915150" y="2743201"/>
            <a:ext cx="3874769" cy="25946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161227"/>
            <a:ext cx="8690429" cy="1710596"/>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中，通过</a:t>
            </a:r>
            <a:r>
              <a:rPr lang="en-US" altLang="zh-CN" dirty="0">
                <a:solidFill>
                  <a:srgbClr val="1369B2"/>
                </a:solidFill>
                <a:latin typeface="微软雅黑" panose="020B0503020204020204" pitchFamily="34" charset="-122"/>
                <a:ea typeface="微软雅黑" panose="020B0503020204020204" pitchFamily="34" charset="-122"/>
              </a:rPr>
              <a:t>&lt;collection&gt;</a:t>
            </a:r>
            <a:r>
              <a:rPr lang="zh-CN" altLang="zh-CN" dirty="0">
                <a:solidFill>
                  <a:srgbClr val="1369B2"/>
                </a:solidFill>
                <a:latin typeface="微软雅黑" panose="020B0503020204020204" pitchFamily="34" charset="-122"/>
                <a:ea typeface="微软雅黑" panose="020B0503020204020204" pitchFamily="34" charset="-122"/>
              </a:rPr>
              <a:t>元素</a:t>
            </a:r>
            <a:r>
              <a:rPr lang="zh-CN" altLang="zh-CN" dirty="0">
                <a:solidFill>
                  <a:srgbClr val="595959"/>
                </a:solidFill>
                <a:latin typeface="微软雅黑" panose="020B0503020204020204" pitchFamily="34" charset="-122"/>
                <a:ea typeface="微软雅黑" panose="020B0503020204020204" pitchFamily="34" charset="-122"/>
              </a:rPr>
              <a:t>来处理一对多关联关系。</a:t>
            </a:r>
            <a:r>
              <a:rPr lang="en-US" altLang="zh-CN" dirty="0">
                <a:solidFill>
                  <a:srgbClr val="595959"/>
                </a:solidFill>
                <a:latin typeface="微软雅黑" panose="020B0503020204020204" pitchFamily="34" charset="-122"/>
                <a:ea typeface="微软雅黑" panose="020B0503020204020204" pitchFamily="34" charset="-122"/>
              </a:rPr>
              <a:t>&lt;collection&gt;</a:t>
            </a:r>
            <a:r>
              <a:rPr lang="zh-CN" altLang="zh-CN" dirty="0">
                <a:solidFill>
                  <a:srgbClr val="595959"/>
                </a:solidFill>
                <a:latin typeface="微软雅黑" panose="020B0503020204020204" pitchFamily="34" charset="-122"/>
                <a:ea typeface="微软雅黑" panose="020B0503020204020204" pitchFamily="34" charset="-122"/>
              </a:rPr>
              <a:t>元素的属性大部分与</a:t>
            </a:r>
            <a:r>
              <a:rPr lang="en-US" altLang="zh-CN" dirty="0">
                <a:solidFill>
                  <a:srgbClr val="595959"/>
                </a:solidFill>
                <a:latin typeface="微软雅黑" panose="020B0503020204020204" pitchFamily="34" charset="-122"/>
                <a:ea typeface="微软雅黑" panose="020B0503020204020204" pitchFamily="34" charset="-122"/>
              </a:rPr>
              <a:t>&lt;association&gt;</a:t>
            </a:r>
            <a:r>
              <a:rPr lang="zh-CN" altLang="zh-CN" dirty="0">
                <a:solidFill>
                  <a:srgbClr val="595959"/>
                </a:solidFill>
                <a:latin typeface="微软雅黑" panose="020B0503020204020204" pitchFamily="34" charset="-122"/>
                <a:ea typeface="微软雅黑" panose="020B0503020204020204" pitchFamily="34" charset="-122"/>
              </a:rPr>
              <a:t>元素相同，但其还包含一个特殊属性一</a:t>
            </a:r>
            <a:r>
              <a:rPr lang="en-US" altLang="zh-CN" dirty="0" err="1">
                <a:solidFill>
                  <a:srgbClr val="1369B2"/>
                </a:solidFill>
                <a:latin typeface="微软雅黑" panose="020B0503020204020204" pitchFamily="34" charset="-122"/>
                <a:ea typeface="微软雅黑" panose="020B0503020204020204" pitchFamily="34" charset="-122"/>
              </a:rPr>
              <a:t>ofTyp</a:t>
            </a:r>
            <a:r>
              <a:rPr lang="en-US" altLang="zh-CN" dirty="0" err="1">
                <a:solidFill>
                  <a:srgbClr val="595959"/>
                </a:solidFill>
                <a:latin typeface="微软雅黑" panose="020B0503020204020204" pitchFamily="34" charset="-122"/>
                <a:ea typeface="微软雅黑" panose="020B0503020204020204" pitchFamily="34" charset="-122"/>
              </a:rPr>
              <a:t>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err="1">
                <a:solidFill>
                  <a:srgbClr val="595959"/>
                </a:solidFill>
                <a:latin typeface="微软雅黑" panose="020B0503020204020204" pitchFamily="34" charset="-122"/>
                <a:ea typeface="微软雅黑" panose="020B0503020204020204" pitchFamily="34" charset="-122"/>
              </a:rPr>
              <a:t>ofType</a:t>
            </a:r>
            <a:r>
              <a:rPr lang="zh-CN" altLang="zh-CN" dirty="0">
                <a:solidFill>
                  <a:srgbClr val="595959"/>
                </a:solidFill>
                <a:latin typeface="微软雅黑" panose="020B0503020204020204" pitchFamily="34" charset="-122"/>
                <a:ea typeface="微软雅黑" panose="020B0503020204020204" pitchFamily="34" charset="-122"/>
              </a:rPr>
              <a:t>属性与</a:t>
            </a:r>
            <a:r>
              <a:rPr lang="en-US" altLang="zh-CN" dirty="0" err="1">
                <a:solidFill>
                  <a:srgbClr val="595959"/>
                </a:solidFill>
                <a:latin typeface="微软雅黑" panose="020B0503020204020204" pitchFamily="34" charset="-122"/>
                <a:ea typeface="微软雅黑" panose="020B0503020204020204" pitchFamily="34" charset="-122"/>
              </a:rPr>
              <a:t>javaType</a:t>
            </a:r>
            <a:r>
              <a:rPr lang="zh-CN" altLang="zh-CN" dirty="0">
                <a:solidFill>
                  <a:srgbClr val="595959"/>
                </a:solidFill>
                <a:latin typeface="微软雅黑" panose="020B0503020204020204" pitchFamily="34" charset="-122"/>
                <a:ea typeface="微软雅黑" panose="020B0503020204020204" pitchFamily="34" charset="-122"/>
              </a:rPr>
              <a:t>属性对应，它用于指定实体类对象中集合类属性所包含的元素的类型</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237677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88101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2701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&lt;collection&gt;</a:t>
            </a:r>
            <a:r>
              <a:rPr lang="zh-CN" altLang="en-US" sz="2000" dirty="0">
                <a:solidFill>
                  <a:srgbClr val="1369B2"/>
                </a:solidFill>
                <a:latin typeface="微软雅黑" panose="020B0503020204020204" pitchFamily="34" charset="-122"/>
                <a:ea typeface="微软雅黑" panose="020B0503020204020204" pitchFamily="34" charset="-122"/>
              </a:rPr>
              <a:t>元素</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&lt;collection&gt;</a:t>
            </a:r>
            <a:r>
              <a:rPr lang="zh-CN" altLang="zh-CN" dirty="0">
                <a:solidFill>
                  <a:srgbClr val="595959"/>
                </a:solidFill>
                <a:latin typeface="微软雅黑" panose="020B0503020204020204" pitchFamily="34" charset="-122"/>
                <a:ea typeface="微软雅黑" panose="020B0503020204020204" pitchFamily="34" charset="-122"/>
                <a:cs typeface="+mn-ea"/>
              </a:rPr>
              <a:t>元素是</a:t>
            </a:r>
            <a:r>
              <a:rPr lang="en-US" altLang="zh-CN" dirty="0">
                <a:solidFill>
                  <a:srgbClr val="595959"/>
                </a:solidFill>
                <a:latin typeface="微软雅黑" panose="020B0503020204020204" pitchFamily="34" charset="-122"/>
                <a:ea typeface="微软雅黑" panose="020B0503020204020204" pitchFamily="34" charset="-122"/>
                <a:cs typeface="+mn-ea"/>
              </a:rPr>
              <a:t>&lt;</a:t>
            </a:r>
            <a:r>
              <a:rPr lang="en-US" altLang="zh-CN" dirty="0" err="1">
                <a:solidFill>
                  <a:srgbClr val="595959"/>
                </a:solidFill>
                <a:latin typeface="微软雅黑" panose="020B0503020204020204" pitchFamily="34" charset="-122"/>
                <a:ea typeface="微软雅黑" panose="020B0503020204020204" pitchFamily="34" charset="-122"/>
                <a:cs typeface="+mn-ea"/>
              </a:rPr>
              <a:t>resultMap</a:t>
            </a:r>
            <a:r>
              <a:rPr lang="en-US" altLang="zh-CN" dirty="0">
                <a:solidFill>
                  <a:srgbClr val="595959"/>
                </a:solidFill>
                <a:latin typeface="微软雅黑" panose="020B0503020204020204" pitchFamily="34" charset="-122"/>
                <a:ea typeface="微软雅黑" panose="020B0503020204020204" pitchFamily="34" charset="-122"/>
                <a:cs typeface="+mn-ea"/>
              </a:rPr>
              <a:t>&gt;</a:t>
            </a:r>
            <a:r>
              <a:rPr lang="zh-CN" altLang="zh-CN" dirty="0">
                <a:solidFill>
                  <a:srgbClr val="595959"/>
                </a:solidFill>
                <a:latin typeface="微软雅黑" panose="020B0503020204020204" pitchFamily="34" charset="-122"/>
                <a:ea typeface="微软雅黑" panose="020B0503020204020204" pitchFamily="34" charset="-122"/>
                <a:cs typeface="+mn-ea"/>
              </a:rPr>
              <a:t>元素的子元素，</a:t>
            </a:r>
            <a:r>
              <a:rPr lang="en-US" altLang="zh-CN" dirty="0">
                <a:solidFill>
                  <a:srgbClr val="595959"/>
                </a:solidFill>
                <a:latin typeface="微软雅黑" panose="020B0503020204020204" pitchFamily="34" charset="-122"/>
                <a:ea typeface="微软雅黑" panose="020B0503020204020204" pitchFamily="34" charset="-122"/>
                <a:cs typeface="+mn-ea"/>
              </a:rPr>
              <a:t>&lt;collection &gt;</a:t>
            </a:r>
            <a:r>
              <a:rPr lang="zh-CN" altLang="zh-CN" dirty="0">
                <a:solidFill>
                  <a:srgbClr val="595959"/>
                </a:solidFill>
                <a:latin typeface="微软雅黑" panose="020B0503020204020204" pitchFamily="34" charset="-122"/>
                <a:ea typeface="微软雅黑" panose="020B0503020204020204" pitchFamily="34" charset="-122"/>
                <a:cs typeface="+mn-ea"/>
              </a:rPr>
              <a:t>元素有</a:t>
            </a:r>
            <a:r>
              <a:rPr lang="zh-CN" altLang="zh-CN" dirty="0">
                <a:solidFill>
                  <a:srgbClr val="1369B2"/>
                </a:solidFill>
                <a:latin typeface="微软雅黑" panose="020B0503020204020204" pitchFamily="34" charset="-122"/>
                <a:ea typeface="微软雅黑" panose="020B0503020204020204" pitchFamily="34" charset="-122"/>
                <a:cs typeface="+mn-ea"/>
              </a:rPr>
              <a:t>嵌套查询</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zh-CN" altLang="zh-CN" dirty="0">
                <a:solidFill>
                  <a:srgbClr val="1369B2"/>
                </a:solidFill>
                <a:latin typeface="微软雅黑" panose="020B0503020204020204" pitchFamily="34" charset="-122"/>
                <a:ea typeface="微软雅黑" panose="020B0503020204020204" pitchFamily="34" charset="-122"/>
                <a:cs typeface="+mn-ea"/>
              </a:rPr>
              <a:t>嵌套结果</a:t>
            </a:r>
            <a:r>
              <a:rPr lang="zh-CN" altLang="zh-CN" dirty="0">
                <a:solidFill>
                  <a:srgbClr val="595959"/>
                </a:solidFill>
                <a:latin typeface="微软雅黑" panose="020B0503020204020204" pitchFamily="34" charset="-122"/>
                <a:ea typeface="微软雅黑" panose="020B0503020204020204" pitchFamily="34" charset="-122"/>
                <a:cs typeface="+mn-ea"/>
              </a:rPr>
              <a:t>两种配置方式</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5525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&lt;collection&gt;</a:t>
            </a:r>
            <a:r>
              <a:rPr lang="zh-CN" altLang="en-US" sz="2000" dirty="0">
                <a:solidFill>
                  <a:srgbClr val="1369B2"/>
                </a:solidFill>
                <a:latin typeface="微软雅黑" panose="020B0503020204020204" pitchFamily="34" charset="-122"/>
                <a:ea typeface="微软雅黑" panose="020B0503020204020204" pitchFamily="34" charset="-122"/>
              </a:rPr>
              <a:t>元素的配置方式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1"/>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2713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嵌套查询方式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4"/>
          <a:stretch>
            <a:fillRect/>
          </a:stretch>
        </p:blipFill>
        <p:spPr>
          <a:xfrm>
            <a:off x="2328091" y="3157014"/>
            <a:ext cx="7878899" cy="1657142"/>
          </a:xfrm>
          <a:prstGeom prst="rect">
            <a:avLst/>
          </a:prstGeom>
        </p:spPr>
      </p:pic>
      <p:sp>
        <p:nvSpPr>
          <p:cNvPr id="2" name="文本框 1"/>
          <p:cNvSpPr txBox="1"/>
          <p:nvPr/>
        </p:nvSpPr>
        <p:spPr>
          <a:xfrm>
            <a:off x="2675816" y="3051810"/>
            <a:ext cx="7096632" cy="170540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 property="</a:t>
            </a:r>
            <a:r>
              <a:rPr lang="en-US" altLang="zh-CN"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column="id"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ofType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com.itheima.pojo.Orders</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select=" </a:t>
            </a:r>
            <a:r>
              <a:rPr lang="en-US" altLang="zh-CN" dirty="0" err="1">
                <a:solidFill>
                  <a:srgbClr val="595959"/>
                </a:solidFill>
                <a:latin typeface="微软雅黑" panose="020B0503020204020204" pitchFamily="34" charset="-122"/>
                <a:ea typeface="微软雅黑" panose="020B0503020204020204" pitchFamily="34" charset="-122"/>
                <a:cs typeface="+mn-ea"/>
              </a:rPr>
              <a:t>com.itheima.mapper.OrdersMapper.selectOrders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289764"/>
            <a:ext cx="10152454" cy="330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前面几章介绍了</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1369B2"/>
                </a:solidFill>
                <a:latin typeface="微软雅黑" panose="020B0503020204020204" pitchFamily="34" charset="-122"/>
                <a:ea typeface="微软雅黑" panose="020B0503020204020204" pitchFamily="34" charset="-122"/>
              </a:rPr>
              <a:t>基本用法</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关联映射</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动态</a:t>
            </a:r>
            <a:r>
              <a:rPr lang="en-US" altLang="zh-CN" sz="2000" dirty="0">
                <a:solidFill>
                  <a:srgbClr val="1369B2"/>
                </a:solidFill>
                <a:latin typeface="微软雅黑" panose="020B0503020204020204" pitchFamily="34" charset="-122"/>
                <a:ea typeface="微软雅黑" panose="020B0503020204020204" pitchFamily="34" charset="-122"/>
              </a:rPr>
              <a:t>SQL</a:t>
            </a:r>
            <a:r>
              <a:rPr lang="zh-CN" altLang="zh-CN" sz="2000" dirty="0">
                <a:solidFill>
                  <a:srgbClr val="595959"/>
                </a:solidFill>
                <a:latin typeface="微软雅黑" panose="020B0503020204020204" pitchFamily="34" charset="-122"/>
                <a:ea typeface="微软雅黑" panose="020B0503020204020204" pitchFamily="34" charset="-122"/>
              </a:rPr>
              <a:t>等重要知识，但这些</a:t>
            </a:r>
            <a:r>
              <a:rPr lang="zh-CN" altLang="en-US" sz="2000" dirty="0">
                <a:solidFill>
                  <a:srgbClr val="595959"/>
                </a:solidFill>
                <a:latin typeface="微软雅黑" panose="020B0503020204020204" pitchFamily="34" charset="-122"/>
                <a:ea typeface="微软雅黑" panose="020B0503020204020204" pitchFamily="34" charset="-122"/>
              </a:rPr>
              <a:t>知识</a:t>
            </a:r>
            <a:r>
              <a:rPr lang="zh-CN" altLang="zh-CN" sz="2000" dirty="0">
                <a:solidFill>
                  <a:srgbClr val="595959"/>
                </a:solidFill>
                <a:latin typeface="微软雅黑" panose="020B0503020204020204" pitchFamily="34" charset="-122"/>
                <a:ea typeface="微软雅黑" panose="020B0503020204020204" pitchFamily="34" charset="-122"/>
              </a:rPr>
              <a:t>只是针对</a:t>
            </a:r>
            <a:r>
              <a:rPr lang="zh-CN" altLang="zh-CN" sz="2000" dirty="0">
                <a:solidFill>
                  <a:srgbClr val="1369B2"/>
                </a:solidFill>
                <a:latin typeface="微软雅黑" panose="020B0503020204020204" pitchFamily="34" charset="-122"/>
                <a:ea typeface="微软雅黑" panose="020B0503020204020204" pitchFamily="34" charset="-122"/>
              </a:rPr>
              <a:t>单表</a:t>
            </a:r>
            <a:r>
              <a:rPr lang="zh-CN" altLang="zh-CN" sz="2000" dirty="0">
                <a:solidFill>
                  <a:srgbClr val="595959"/>
                </a:solidFill>
                <a:latin typeface="微软雅黑" panose="020B0503020204020204" pitchFamily="34" charset="-122"/>
                <a:ea typeface="微软雅黑" panose="020B0503020204020204" pitchFamily="34" charset="-122"/>
              </a:rPr>
              <a:t>实现</a:t>
            </a:r>
            <a:r>
              <a:rPr lang="zh-CN" altLang="en-US" sz="2000" dirty="0">
                <a:solidFill>
                  <a:srgbClr val="595959"/>
                </a:solidFill>
                <a:latin typeface="微软雅黑" panose="020B0503020204020204" pitchFamily="34" charset="-122"/>
                <a:ea typeface="微软雅黑" panose="020B0503020204020204" pitchFamily="34" charset="-122"/>
              </a:rPr>
              <a:t>进行操作</a:t>
            </a:r>
            <a:r>
              <a:rPr lang="zh-CN" altLang="zh-CN" sz="2000" dirty="0">
                <a:solidFill>
                  <a:srgbClr val="595959"/>
                </a:solidFill>
                <a:latin typeface="微软雅黑" panose="020B0503020204020204" pitchFamily="34" charset="-122"/>
                <a:ea typeface="微软雅黑" panose="020B0503020204020204" pitchFamily="34" charset="-122"/>
              </a:rPr>
              <a:t>的，在实际开发中，对数据库的操作常常会涉及到</a:t>
            </a:r>
            <a:r>
              <a:rPr lang="zh-CN" altLang="zh-CN" sz="2000" dirty="0">
                <a:solidFill>
                  <a:srgbClr val="1369B2"/>
                </a:solidFill>
                <a:latin typeface="微软雅黑" panose="020B0503020204020204" pitchFamily="34" charset="-122"/>
                <a:ea typeface="微软雅黑" panose="020B0503020204020204" pitchFamily="34" charset="-122"/>
              </a:rPr>
              <a:t>多张表</a:t>
            </a:r>
            <a:r>
              <a:rPr lang="zh-CN" altLang="zh-CN" sz="2000" dirty="0">
                <a:solidFill>
                  <a:srgbClr val="595959"/>
                </a:solidFill>
                <a:latin typeface="微软雅黑" panose="020B0503020204020204" pitchFamily="34" charset="-122"/>
                <a:ea typeface="微软雅黑" panose="020B0503020204020204" pitchFamily="34" charset="-122"/>
              </a:rPr>
              <a:t>，针对多表之间的操作，</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提供了关联映射，通过关联映射可以很好地处理表与表、对象与对象之间的关联关系。此外，在实际开发中经常需要合理地利用</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缓存</a:t>
            </a:r>
            <a:r>
              <a:rPr lang="zh-CN" altLang="zh-CN" sz="2000" dirty="0">
                <a:solidFill>
                  <a:srgbClr val="595959"/>
                </a:solidFill>
                <a:latin typeface="微软雅黑" panose="020B0503020204020204" pitchFamily="34" charset="-122"/>
                <a:ea typeface="微软雅黑" panose="020B0503020204020204" pitchFamily="34" charset="-122"/>
              </a:rPr>
              <a:t>来加快数据库查询，进而有效地提升数据库性能。本章将对</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的关联映射以及</a:t>
            </a:r>
            <a:r>
              <a:rPr lang="en-US" altLang="zh-CN" sz="2000" dirty="0" err="1">
                <a:solidFill>
                  <a:srgbClr val="595959"/>
                </a:solidFill>
                <a:latin typeface="微软雅黑" panose="020B0503020204020204" pitchFamily="34" charset="-122"/>
                <a:ea typeface="微软雅黑" panose="020B0503020204020204" pitchFamily="34" charset="-122"/>
              </a:rPr>
              <a:t>MyBatis</a:t>
            </a:r>
            <a:r>
              <a:rPr lang="zh-CN" altLang="zh-CN" sz="2000" dirty="0">
                <a:solidFill>
                  <a:srgbClr val="595959"/>
                </a:solidFill>
                <a:latin typeface="微软雅黑" panose="020B0503020204020204" pitchFamily="34" charset="-122"/>
                <a:ea typeface="微软雅黑" panose="020B0503020204020204" pitchFamily="34" charset="-122"/>
              </a:rPr>
              <a:t>缓存机制进行详细讲解</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 </a:t>
            </a:r>
          </a:p>
          <a:p>
            <a:pPr algn="just">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3" name="圆角矩形 12"/>
          <p:cNvSpPr/>
          <p:nvPr/>
        </p:nvSpPr>
        <p:spPr>
          <a:xfrm>
            <a:off x="1306456" y="2514600"/>
            <a:ext cx="9865885" cy="29032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4504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cs typeface="+mn-ea"/>
              <a:sym typeface="+mn-lt"/>
            </a:endParaRPr>
          </a:p>
        </p:txBody>
      </p:sp>
      <p:sp>
        <p:nvSpPr>
          <p:cNvPr id="19" name="矩形 93"/>
          <p:cNvSpPr/>
          <p:nvPr/>
        </p:nvSpPr>
        <p:spPr>
          <a:xfrm rot="10800000">
            <a:off x="10855533" y="50638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1"/>
            </p:custDataLst>
          </p:nvPr>
        </p:nvSpPr>
        <p:spPr>
          <a:xfrm>
            <a:off x="838731" y="1131537"/>
            <a:ext cx="2361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495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en-US" sz="2000" dirty="0">
                <a:solidFill>
                  <a:srgbClr val="1369B2"/>
                </a:solidFill>
                <a:latin typeface="微软雅黑" panose="020B0503020204020204" pitchFamily="34" charset="-122"/>
                <a:ea typeface="微软雅黑" panose="020B0503020204020204" pitchFamily="34" charset="-122"/>
              </a:rPr>
              <a:t>嵌套结果方式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4"/>
          <a:stretch>
            <a:fillRect/>
          </a:stretch>
        </p:blipFill>
        <p:spPr>
          <a:xfrm>
            <a:off x="2328091" y="3157014"/>
            <a:ext cx="7878899" cy="1657142"/>
          </a:xfrm>
          <a:prstGeom prst="rect">
            <a:avLst/>
          </a:prstGeom>
        </p:spPr>
      </p:pic>
      <p:sp>
        <p:nvSpPr>
          <p:cNvPr id="2" name="文本框 1"/>
          <p:cNvSpPr txBox="1"/>
          <p:nvPr/>
        </p:nvSpPr>
        <p:spPr>
          <a:xfrm>
            <a:off x="2321485" y="3086100"/>
            <a:ext cx="8179717" cy="1705403"/>
          </a:xfrm>
          <a:prstGeom prst="rect">
            <a:avLst/>
          </a:prstGeom>
          <a:noFill/>
        </p:spPr>
        <p:txBody>
          <a:bodyPr wrap="square" rtlCol="0">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 property="</a:t>
            </a:r>
            <a:r>
              <a:rPr lang="en-US" altLang="zh-CN" dirty="0" err="1">
                <a:solidFill>
                  <a:srgbClr val="595959"/>
                </a:solidFill>
                <a:latin typeface="微软雅黑" panose="020B0503020204020204" pitchFamily="34" charset="-122"/>
                <a:ea typeface="微软雅黑" panose="020B0503020204020204" pitchFamily="34" charset="-122"/>
                <a:cs typeface="+mn-ea"/>
              </a:rPr>
              <a:t>ordersList"ofType</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com.itheima.pojo.Orders</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&lt;id property="id" column="</a:t>
            </a:r>
            <a:r>
              <a:rPr lang="en-US" altLang="zh-CN" dirty="0" err="1">
                <a:solidFill>
                  <a:srgbClr val="595959"/>
                </a:solidFill>
                <a:latin typeface="微软雅黑" panose="020B0503020204020204" pitchFamily="34" charset="-122"/>
                <a:ea typeface="微软雅黑" panose="020B0503020204020204" pitchFamily="34" charset="-122"/>
                <a:cs typeface="+mn-ea"/>
              </a:rPr>
              <a:t>orders_id</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&lt;result property="number" column="number"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&lt;/collection&gt;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8431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202002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2"/>
            </p:custDataLst>
          </p:nvPr>
        </p:nvSpPr>
        <p:spPr>
          <a:xfrm>
            <a:off x="2917359" y="18075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的数据库中，创建两个数据表，分别为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zh-CN" altLang="zh-CN" sz="1600" dirty="0">
                <a:solidFill>
                  <a:srgbClr val="595959"/>
                </a:solidFill>
                <a:latin typeface="微软雅黑" panose="020B0503020204020204" pitchFamily="34" charset="-122"/>
                <a:ea typeface="微软雅黑" panose="020B0503020204020204" pitchFamily="34" charset="-122"/>
                <a:cs typeface="+mn-ea"/>
              </a:rPr>
              <a:t>（用户数据表）和</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a:t>
            </a:r>
            <a:r>
              <a:rPr lang="zh-CN" altLang="zh-CN" sz="1600" dirty="0">
                <a:solidFill>
                  <a:srgbClr val="595959"/>
                </a:solidFill>
                <a:latin typeface="微软雅黑" panose="020B0503020204020204" pitchFamily="34" charset="-122"/>
                <a:ea typeface="微软雅黑" panose="020B0503020204020204" pitchFamily="34" charset="-122"/>
                <a:cs typeface="+mn-ea"/>
              </a:rPr>
              <a:t>（订单表），同时在表中预先插入几条测试数据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5"/>
          <a:stretch>
            <a:fillRect/>
          </a:stretch>
        </p:blipFill>
        <p:spPr>
          <a:xfrm>
            <a:off x="2651708" y="2997347"/>
            <a:ext cx="6880912" cy="3347906"/>
          </a:xfrm>
          <a:prstGeom prst="rect">
            <a:avLst/>
          </a:prstGeom>
        </p:spPr>
      </p:pic>
      <p:sp>
        <p:nvSpPr>
          <p:cNvPr id="2" name="矩形 1"/>
          <p:cNvSpPr/>
          <p:nvPr/>
        </p:nvSpPr>
        <p:spPr>
          <a:xfrm>
            <a:off x="3546608" y="2938180"/>
            <a:ext cx="7026142"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int(32)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username varchar(32),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address varchar(256)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，其他语句省略</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tb_user</a:t>
            </a:r>
            <a:r>
              <a:rPr lang="en-US" altLang="zh-CN" sz="1600" dirty="0">
                <a:solidFill>
                  <a:srgbClr val="595959"/>
                </a:solidFill>
                <a:latin typeface="微软雅黑" panose="020B0503020204020204" pitchFamily="34" charset="-122"/>
                <a:ea typeface="微软雅黑" panose="020B0503020204020204" pitchFamily="34" charset="-122"/>
                <a:cs typeface="+mn-ea"/>
              </a:rPr>
              <a:t> VALUES ('1', '</a:t>
            </a:r>
            <a:r>
              <a:rPr lang="zh-CN" altLang="zh-CN" sz="1600" dirty="0">
                <a:solidFill>
                  <a:srgbClr val="595959"/>
                </a:solidFill>
                <a:latin typeface="微软雅黑" panose="020B0503020204020204" pitchFamily="34" charset="-122"/>
                <a:ea typeface="微软雅黑" panose="020B0503020204020204" pitchFamily="34" charset="-122"/>
                <a:cs typeface="+mn-ea"/>
              </a:rPr>
              <a:t>小明</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北京</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106170"/>
            <a:ext cx="9507855" cy="64516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接下来以用户和订单之间的一对多关联关系为例，详细讲解如何在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中处理一对多关联</a:t>
            </a:r>
          </a:p>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关系，具体步骤如下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和订单编号等属性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860187"/>
            <a:ext cx="6880912" cy="3347906"/>
          </a:xfrm>
          <a:prstGeom prst="rect">
            <a:avLst/>
          </a:prstGeom>
        </p:spPr>
      </p:pic>
      <p:sp>
        <p:nvSpPr>
          <p:cNvPr id="2" name="矩形 1"/>
          <p:cNvSpPr/>
          <p:nvPr/>
        </p:nvSpPr>
        <p:spPr>
          <a:xfrm>
            <a:off x="2883668" y="2812450"/>
            <a:ext cx="70261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Orders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zh-CN" sz="1600" dirty="0">
                <a:solidFill>
                  <a:srgbClr val="595959"/>
                </a:solidFill>
                <a:latin typeface="微软雅黑" panose="020B0503020204020204" pitchFamily="34" charset="-122"/>
                <a:ea typeface="微软雅黑" panose="020B0503020204020204" pitchFamily="34" charset="-122"/>
                <a:cs typeface="+mn-ea"/>
              </a:rPr>
              <a:t>订单</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number;			//</a:t>
            </a:r>
            <a:r>
              <a:rPr lang="zh-CN" altLang="zh-CN" sz="1600" dirty="0">
                <a:solidFill>
                  <a:srgbClr val="595959"/>
                </a:solidFill>
                <a:latin typeface="微软雅黑" panose="020B0503020204020204" pitchFamily="34" charset="-122"/>
                <a:ea typeface="微软雅黑" panose="020B0503020204020204" pitchFamily="34" charset="-122"/>
                <a:cs typeface="+mn-ea"/>
              </a:rPr>
              <a:t>订单编号</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return "Orders [id=" + id + ", number=" + number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，并在类中定义用户编号、用户姓名、 用户地址以及用户关联的订单等属性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423160"/>
            <a:ext cx="6880912" cy="4043537"/>
          </a:xfrm>
          <a:prstGeom prst="rect">
            <a:avLst/>
          </a:prstGeom>
        </p:spPr>
      </p:pic>
      <p:sp>
        <p:nvSpPr>
          <p:cNvPr id="2" name="矩形 1"/>
          <p:cNvSpPr/>
          <p:nvPr/>
        </p:nvSpPr>
        <p:spPr>
          <a:xfrm>
            <a:off x="2792228" y="2366680"/>
            <a:ext cx="710615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Users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用户编号</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username;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用户姓名</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address;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用户地址</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List&lt;Orders&gt;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用户关联的订单</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"User [id=" + id + ", username=" + username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 address="+ address +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ordersList</a:t>
            </a:r>
            <a:r>
              <a:rPr lang="en-US" altLang="zh-CN" sz="1600" dirty="0">
                <a:solidFill>
                  <a:srgbClr val="595959"/>
                </a:solidFill>
                <a:latin typeface="微软雅黑" panose="020B0503020204020204" pitchFamily="34" charset="-122"/>
                <a:ea typeface="微软雅黑" panose="020B0503020204020204" pitchFamily="34" charset="-122"/>
                <a:cs typeface="+mn-ea"/>
              </a:rPr>
              <a:t>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创建用户实体映射文件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，并在文件中编写一对多关联映射查询的配置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491741"/>
            <a:ext cx="6880912" cy="3577590"/>
          </a:xfrm>
          <a:prstGeom prst="rect">
            <a:avLst/>
          </a:prstGeom>
        </p:spPr>
      </p:pic>
      <p:sp>
        <p:nvSpPr>
          <p:cNvPr id="2" name="矩形 1"/>
          <p:cNvSpPr/>
          <p:nvPr/>
        </p:nvSpPr>
        <p:spPr>
          <a:xfrm>
            <a:off x="2677928" y="2572420"/>
            <a:ext cx="710615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com.itheima.mapper.UsersMapper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type="Users" id="</a:t>
            </a:r>
            <a:r>
              <a:rPr lang="en-US" altLang="zh-CN" sz="1600" dirty="0" err="1">
                <a:solidFill>
                  <a:srgbClr val="1369B2"/>
                </a:solidFill>
                <a:latin typeface="微软雅黑" panose="020B0503020204020204" pitchFamily="34" charset="-122"/>
                <a:ea typeface="微软雅黑" panose="020B0503020204020204" pitchFamily="34" charset="-122"/>
                <a:cs typeface="+mn-ea"/>
              </a:rPr>
              <a:t>UserWithOrdersResult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只展示了部分标签内容，</a:t>
            </a:r>
            <a:r>
              <a:rPr lang="zh-CN" altLang="zh-CN" sz="1600" dirty="0">
                <a:solidFill>
                  <a:srgbClr val="595959"/>
                </a:solidFill>
                <a:latin typeface="微软雅黑" panose="020B0503020204020204" pitchFamily="34" charset="-122"/>
                <a:ea typeface="微软雅黑" panose="020B0503020204020204" pitchFamily="34" charset="-122"/>
                <a:cs typeface="+mn-ea"/>
              </a:rPr>
              <a:t>一对多关联映射</a:t>
            </a:r>
            <a:r>
              <a:rPr lang="en-US" altLang="zh-CN" sz="1600" dirty="0">
                <a:solidFill>
                  <a:srgbClr val="595959"/>
                </a:solidFill>
                <a:latin typeface="微软雅黑" panose="020B0503020204020204" pitchFamily="34" charset="-122"/>
                <a:ea typeface="微软雅黑" panose="020B0503020204020204" pitchFamily="34" charset="-122"/>
                <a:cs typeface="+mn-ea"/>
              </a:rPr>
              <a:t>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&lt;collection property="</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ordersList</a:t>
            </a:r>
            <a:r>
              <a:rPr lang="en-US" altLang="zh-CN"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err="1">
                <a:solidFill>
                  <a:srgbClr val="1369B2"/>
                </a:solidFill>
                <a:latin typeface="微软雅黑" panose="020B0503020204020204" pitchFamily="34" charset="-122"/>
                <a:ea typeface="微软雅黑" panose="020B0503020204020204" pitchFamily="34" charset="-122"/>
                <a:cs typeface="+mn-ea"/>
              </a:rPr>
              <a:t>ofType</a:t>
            </a:r>
            <a:r>
              <a:rPr lang="en-US" altLang="zh-CN" sz="1600" dirty="0">
                <a:solidFill>
                  <a:srgbClr val="1369B2"/>
                </a:solidFill>
                <a:latin typeface="微软雅黑" panose="020B0503020204020204" pitchFamily="34" charset="-122"/>
                <a:ea typeface="微软雅黑" panose="020B0503020204020204" pitchFamily="34" charset="-122"/>
                <a:cs typeface="+mn-ea"/>
              </a:rPr>
              <a:t>="Orders"&gt;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&lt;id property="id" column="</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orders_id</a:t>
            </a:r>
            <a:r>
              <a:rPr lang="en-US" altLang="zh-CN" sz="1600" dirty="0">
                <a:solidFill>
                  <a:srgbClr val="1369B2"/>
                </a:solidFill>
                <a:latin typeface="微软雅黑" panose="020B0503020204020204" pitchFamily="34" charset="-122"/>
                <a:ea typeface="微软雅黑" panose="020B0503020204020204" pitchFamily="34" charset="-122"/>
                <a:cs typeface="+mn-ea"/>
              </a:rPr>
              <a: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&lt;result property="number" column="number"/&gt;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&lt;/collection&gt;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60" y="3303270"/>
            <a:ext cx="7237095" cy="973455"/>
          </a:xfrm>
          <a:prstGeom prst="rect">
            <a:avLst/>
          </a:prstGeom>
        </p:spPr>
      </p:pic>
      <p:sp>
        <p:nvSpPr>
          <p:cNvPr id="2" name="矩形 1"/>
          <p:cNvSpPr/>
          <p:nvPr/>
        </p:nvSpPr>
        <p:spPr>
          <a:xfrm>
            <a:off x="2677795" y="3528695"/>
            <a:ext cx="7343140" cy="922020"/>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UsersMapper.xml</a:t>
            </a:r>
            <a:r>
              <a:rPr lang="en-US" altLang="zh-CN" dirty="0">
                <a:solidFill>
                  <a:srgbClr val="595959"/>
                </a:solidFill>
                <a:latin typeface="微软雅黑" panose="020B0503020204020204" pitchFamily="34" charset="-122"/>
                <a:ea typeface="微软雅黑" panose="020B0503020204020204" pitchFamily="34" charset="-122"/>
                <a:cs typeface="+mn-ea"/>
              </a:rPr>
              <a:t>”/&gt;</a:t>
            </a:r>
          </a:p>
          <a:p>
            <a:pPr lvl="0">
              <a:lnSpc>
                <a:spcPct val="150000"/>
              </a:lnSpc>
            </a:pP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411729"/>
            <a:ext cx="6880912" cy="3960451"/>
          </a:xfrm>
          <a:prstGeom prst="rect">
            <a:avLst/>
          </a:prstGeom>
        </p:spPr>
      </p:pic>
      <p:sp>
        <p:nvSpPr>
          <p:cNvPr id="2" name="矩形 1"/>
          <p:cNvSpPr/>
          <p:nvPr/>
        </p:nvSpPr>
        <p:spPr>
          <a:xfrm>
            <a:off x="2986538" y="2355250"/>
            <a:ext cx="6237472" cy="40626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findUserTest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的用户信息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Users users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UsersMapper.findUserWithOrders</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(users);</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9946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1924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掌握</a:t>
            </a:r>
            <a:r>
              <a:rPr lang="zh-CN" altLang="en-US" dirty="0">
                <a:solidFill>
                  <a:srgbClr val="1369B2"/>
                </a:solidFill>
                <a:latin typeface="微软雅黑" panose="020B0503020204020204" pitchFamily="34" charset="-122"/>
                <a:ea typeface="微软雅黑" panose="020B0503020204020204" pitchFamily="34" charset="-122"/>
              </a:rPr>
              <a:t>多对多</a:t>
            </a:r>
            <a:r>
              <a:rPr lang="zh-CN" altLang="en-US" dirty="0">
                <a:solidFill>
                  <a:srgbClr val="595959"/>
                </a:solidFill>
                <a:latin typeface="微软雅黑" panose="020B0503020204020204" pitchFamily="34" charset="-122"/>
                <a:ea typeface="微软雅黑" panose="020B0503020204020204" pitchFamily="34" charset="-122"/>
              </a:rPr>
              <a:t>查询，能够通使用多对多查询完成</a:t>
            </a:r>
            <a:r>
              <a:rPr lang="zh-CN" altLang="en-US" dirty="0">
                <a:solidFill>
                  <a:srgbClr val="1369B2"/>
                </a:solidFill>
                <a:latin typeface="微软雅黑" panose="020B0503020204020204" pitchFamily="34" charset="-122"/>
                <a:ea typeface="微软雅黑" panose="020B0503020204020204" pitchFamily="34" charset="-122"/>
              </a:rPr>
              <a:t>商品和订单案例</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596571" y="3161227"/>
            <a:ext cx="451847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在实际项目开发中，</a:t>
            </a:r>
            <a:r>
              <a:rPr lang="zh-CN" altLang="zh-CN" dirty="0">
                <a:solidFill>
                  <a:srgbClr val="1369B2"/>
                </a:solidFill>
                <a:latin typeface="微软雅黑" panose="020B0503020204020204" pitchFamily="34" charset="-122"/>
                <a:ea typeface="微软雅黑" panose="020B0503020204020204" pitchFamily="34" charset="-122"/>
              </a:rPr>
              <a:t>多对多</a:t>
            </a:r>
            <a:r>
              <a:rPr lang="zh-CN" altLang="zh-CN" dirty="0">
                <a:solidFill>
                  <a:srgbClr val="595959"/>
                </a:solidFill>
                <a:latin typeface="微软雅黑" panose="020B0503020204020204" pitchFamily="34" charset="-122"/>
                <a:ea typeface="微软雅黑" panose="020B0503020204020204" pitchFamily="34" charset="-122"/>
              </a:rPr>
              <a:t>的关联关系非常常见。以订单和商品为例，一个订单可以包含多种商品，而一种商品又可以属于多个订单，订单和商品属于</a:t>
            </a:r>
            <a:r>
              <a:rPr lang="zh-CN" altLang="zh-CN" dirty="0">
                <a:solidFill>
                  <a:srgbClr val="1369B2"/>
                </a:solidFill>
                <a:latin typeface="微软雅黑" panose="020B0503020204020204" pitchFamily="34" charset="-122"/>
                <a:ea typeface="微软雅黑" panose="020B0503020204020204" pitchFamily="34" charset="-122"/>
              </a:rPr>
              <a:t>多对多</a:t>
            </a:r>
            <a:r>
              <a:rPr lang="zh-CN" altLang="zh-CN" dirty="0">
                <a:solidFill>
                  <a:srgbClr val="595959"/>
                </a:solidFill>
                <a:latin typeface="微软雅黑" panose="020B0503020204020204" pitchFamily="34" charset="-122"/>
                <a:ea typeface="微软雅黑" panose="020B0503020204020204" pitchFamily="34" charset="-122"/>
              </a:rPr>
              <a:t>关联关系，订单和商品之间的关联关系如图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823878"/>
            <a:ext cx="4934324"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5917773" y="52467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413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订单和商品</a:t>
            </a:r>
            <a:r>
              <a:rPr lang="zh-CN" altLang="en-US" sz="2000" dirty="0">
                <a:solidFill>
                  <a:srgbClr val="1369B2"/>
                </a:solidFill>
                <a:latin typeface="微软雅黑" panose="020B0503020204020204" pitchFamily="34" charset="-122"/>
                <a:ea typeface="微软雅黑" panose="020B0503020204020204" pitchFamily="34" charset="-122"/>
              </a:rPr>
              <a:t>多对多关系图</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p:nvPr/>
        </p:nvPicPr>
        <p:blipFill>
          <a:blip r:embed="rId5">
            <a:extLst>
              <a:ext uri="{28A0092B-C50C-407E-A947-70E740481C1C}">
                <a14:useLocalDpi xmlns:a14="http://schemas.microsoft.com/office/drawing/2010/main" val="0"/>
              </a:ext>
            </a:extLst>
          </a:blip>
          <a:srcRect/>
          <a:stretch>
            <a:fillRect/>
          </a:stretch>
        </p:blipFill>
        <p:spPr bwMode="auto">
          <a:xfrm>
            <a:off x="6640830" y="2772410"/>
            <a:ext cx="4160520" cy="26339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关联映射概述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一对一查询</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一对多查询</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596571" y="2864047"/>
            <a:ext cx="9101909" cy="128990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在数据库中，多对多的关联关系通常使用一个中间表来维护，中间表中的订单</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作为外键关联订单表的</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，中间表中的商品</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作为外键关联商品表的</a:t>
            </a:r>
            <a:r>
              <a:rPr lang="en-US" altLang="zh-CN" dirty="0">
                <a:solidFill>
                  <a:srgbClr val="595959"/>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。这三个表之间的关系如图</a:t>
            </a:r>
            <a:r>
              <a:rPr lang="zh-CN" altLang="en-US"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7" y="2686718"/>
            <a:ext cx="9629312" cy="165668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561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615503" y="40237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413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58237" y="1271522"/>
            <a:ext cx="3005951"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订单和商品</a:t>
            </a:r>
            <a:r>
              <a:rPr lang="zh-CN" altLang="en-US" sz="2000" dirty="0">
                <a:solidFill>
                  <a:srgbClr val="1369B2"/>
                </a:solidFill>
                <a:latin typeface="微软雅黑" panose="020B0503020204020204" pitchFamily="34" charset="-122"/>
                <a:ea typeface="微软雅黑" panose="020B0503020204020204" pitchFamily="34" charset="-122"/>
              </a:rPr>
              <a:t>多对多关系图</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1" name="图片 20"/>
          <p:cNvPicPr/>
          <p:nvPr/>
        </p:nvPicPr>
        <p:blipFill>
          <a:blip r:embed="rId5">
            <a:extLst>
              <a:ext uri="{28A0092B-C50C-407E-A947-70E740481C1C}">
                <a14:useLocalDpi xmlns:a14="http://schemas.microsoft.com/office/drawing/2010/main" val="0"/>
              </a:ext>
            </a:extLst>
          </a:blip>
          <a:srcRect b="13860"/>
          <a:stretch>
            <a:fillRect/>
          </a:stretch>
        </p:blipFill>
        <p:spPr bwMode="auto">
          <a:xfrm>
            <a:off x="3520440" y="4411980"/>
            <a:ext cx="5166360" cy="21259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78469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tb_product</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的商品表和名称为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tb_ordersitem</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的中间表，同时在表中预先插入几条数据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3065927"/>
            <a:ext cx="6880912" cy="2684999"/>
          </a:xfrm>
          <a:prstGeom prst="rect">
            <a:avLst/>
          </a:prstGeom>
        </p:spPr>
      </p:pic>
      <p:sp>
        <p:nvSpPr>
          <p:cNvPr id="2" name="矩形 1"/>
          <p:cNvSpPr/>
          <p:nvPr/>
        </p:nvSpPr>
        <p:spPr>
          <a:xfrm>
            <a:off x="2735078" y="3109630"/>
            <a:ext cx="7026142" cy="2536400"/>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CREATE TABLE </a:t>
            </a:r>
            <a:r>
              <a:rPr lang="en-US" altLang="zh-CN" dirty="0" err="1">
                <a:solidFill>
                  <a:srgbClr val="1369B2"/>
                </a:solidFill>
                <a:latin typeface="微软雅黑" panose="020B0503020204020204" pitchFamily="34" charset="-122"/>
                <a:ea typeface="微软雅黑" panose="020B0503020204020204" pitchFamily="34" charset="-122"/>
                <a:cs typeface="+mn-ea"/>
              </a:rPr>
              <a:t>tb_product</a:t>
            </a:r>
            <a:r>
              <a:rPr lang="en-US" altLang="zh-CN" dirty="0">
                <a:solidFill>
                  <a:srgbClr val="1369B2"/>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id INT(32) PRIMARY KEY AUTO_INCREMENT,</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NAME VARCHAR(32),</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a:solidFill>
                  <a:srgbClr val="595959"/>
                </a:solidFill>
                <a:latin typeface="微软雅黑" panose="020B0503020204020204" pitchFamily="34" charset="-122"/>
                <a:ea typeface="微软雅黑" panose="020B0503020204020204" pitchFamily="34" charset="-122"/>
                <a:cs typeface="+mn-ea"/>
              </a:rPr>
              <a:t>price DOUBLE );</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插入</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条数据</a:t>
            </a:r>
            <a:r>
              <a:rPr lang="zh-CN" altLang="en-US" dirty="0">
                <a:solidFill>
                  <a:srgbClr val="595959"/>
                </a:solidFill>
                <a:latin typeface="微软雅黑" panose="020B0503020204020204" pitchFamily="34" charset="-122"/>
                <a:ea typeface="微软雅黑" panose="020B0503020204020204" pitchFamily="34" charset="-122"/>
                <a:cs typeface="+mn-ea"/>
              </a:rPr>
              <a:t>，其他省略</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INSERT INTO </a:t>
            </a:r>
            <a:r>
              <a:rPr lang="en-US" altLang="zh-CN" dirty="0" err="1">
                <a:solidFill>
                  <a:srgbClr val="595959"/>
                </a:solidFill>
                <a:latin typeface="微软雅黑" panose="020B0503020204020204" pitchFamily="34" charset="-122"/>
                <a:ea typeface="微软雅黑" panose="020B0503020204020204" pitchFamily="34" charset="-122"/>
                <a:cs typeface="+mn-ea"/>
              </a:rPr>
              <a:t>tb_product</a:t>
            </a:r>
            <a:r>
              <a:rPr lang="en-US" altLang="zh-CN" dirty="0">
                <a:solidFill>
                  <a:srgbClr val="595959"/>
                </a:solidFill>
                <a:latin typeface="微软雅黑" panose="020B0503020204020204" pitchFamily="34" charset="-122"/>
                <a:ea typeface="微软雅黑" panose="020B0503020204020204" pitchFamily="34" charset="-122"/>
                <a:cs typeface="+mn-ea"/>
              </a:rPr>
              <a:t> VALUES ('1', 'Java</a:t>
            </a:r>
            <a:r>
              <a:rPr lang="zh-CN" altLang="zh-CN" dirty="0">
                <a:solidFill>
                  <a:srgbClr val="595959"/>
                </a:solidFill>
                <a:latin typeface="微软雅黑" panose="020B0503020204020204" pitchFamily="34" charset="-122"/>
                <a:ea typeface="微软雅黑" panose="020B0503020204020204" pitchFamily="34" charset="-122"/>
                <a:cs typeface="+mn-ea"/>
              </a:rPr>
              <a:t>基础入门</a:t>
            </a:r>
            <a:r>
              <a:rPr lang="en-US" altLang="zh-CN" dirty="0">
                <a:solidFill>
                  <a:srgbClr val="595959"/>
                </a:solidFill>
                <a:latin typeface="微软雅黑" panose="020B0503020204020204" pitchFamily="34" charset="-122"/>
                <a:ea typeface="微软雅黑" panose="020B0503020204020204" pitchFamily="34" charset="-122"/>
                <a:cs typeface="+mn-ea"/>
              </a:rPr>
              <a:t>', '44.5’);</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en-US" altLang="zh-CN" dirty="0" err="1">
                <a:solidFill>
                  <a:srgbClr val="595959"/>
                </a:solidFill>
                <a:latin typeface="微软雅黑" panose="020B0503020204020204" pitchFamily="34" charset="-122"/>
                <a:ea typeface="微软雅黑" panose="020B0503020204020204" pitchFamily="34" charset="-122"/>
                <a:cs typeface="+mn-ea"/>
              </a:rPr>
              <a:t>tb_ordersitem</a:t>
            </a:r>
            <a:r>
              <a:rPr lang="zh-CN" altLang="en-US" dirty="0">
                <a:solidFill>
                  <a:srgbClr val="595959"/>
                </a:solidFill>
                <a:latin typeface="微软雅黑" panose="020B0503020204020204" pitchFamily="34" charset="-122"/>
                <a:ea typeface="微软雅黑" panose="020B0503020204020204" pitchFamily="34" charset="-122"/>
                <a:cs typeface="+mn-ea"/>
              </a:rPr>
              <a:t>表的创建省略</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094740"/>
            <a:ext cx="9050655"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下面以订单表与商品表之间的多对多关系为例</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讲解如何使用</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处理多对多的关系</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，并在类中定义商品</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、商品名称、商品单价等属性，以及与订单关联的属性</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457450"/>
            <a:ext cx="6880912" cy="3651345"/>
          </a:xfrm>
          <a:prstGeom prst="rect">
            <a:avLst/>
          </a:prstGeom>
        </p:spPr>
      </p:pic>
      <p:sp>
        <p:nvSpPr>
          <p:cNvPr id="2" name="矩形 1"/>
          <p:cNvSpPr/>
          <p:nvPr/>
        </p:nvSpPr>
        <p:spPr>
          <a:xfrm>
            <a:off x="2872238" y="2389540"/>
            <a:ext cx="702614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Integer id;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String name; 	</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private Double price;</a:t>
            </a:r>
            <a:r>
              <a:rPr lang="zh-CN" altLang="en-US" sz="1600" dirty="0">
                <a:solidFill>
                  <a:srgbClr val="595959"/>
                </a:solidFill>
                <a:latin typeface="微软雅黑" panose="020B0503020204020204" pitchFamily="34" charset="-122"/>
                <a:ea typeface="微软雅黑" panose="020B0503020204020204" pitchFamily="34" charset="-122"/>
                <a:cs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private List&lt;Orders&gt; orders;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关联订单</a:t>
            </a:r>
            <a:r>
              <a:rPr lang="zh-CN" altLang="zh-CN" sz="1600" dirty="0">
                <a:solidFill>
                  <a:srgbClr val="595959"/>
                </a:solidFill>
                <a:latin typeface="微软雅黑" panose="020B0503020204020204" pitchFamily="34" charset="-122"/>
                <a:ea typeface="微软雅黑" panose="020B0503020204020204" pitchFamily="34" charset="-122"/>
                <a:cs typeface="+mn-ea"/>
              </a:rPr>
              <a:t>属性</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@Override</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"Product [id=" + id + ", name=" + name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 price=" + price + "]";}</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1161536"/>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在商品持久化类中，除了需要添加订单的集合属性外，还需要在订单持久化类（</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Orders.java</a:t>
            </a:r>
            <a:r>
              <a:rPr lang="zh-CN" altLang="zh-CN" sz="1600" dirty="0">
                <a:solidFill>
                  <a:srgbClr val="595959"/>
                </a:solidFill>
                <a:latin typeface="微软雅黑" panose="020B0503020204020204" pitchFamily="34" charset="-122"/>
                <a:ea typeface="微软雅黑" panose="020B0503020204020204" pitchFamily="34" charset="-122"/>
                <a:cs typeface="+mn-ea"/>
              </a:rPr>
              <a:t>）中增加商品集合的属性及其对应的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en-US" sz="1600" dirty="0">
                <a:solidFill>
                  <a:srgbClr val="595959"/>
                </a:solidFill>
                <a:latin typeface="微软雅黑" panose="020B0503020204020204" pitchFamily="34" charset="-122"/>
                <a:ea typeface="微软雅黑" panose="020B0503020204020204" pitchFamily="34" charset="-122"/>
                <a:cs typeface="+mn-ea"/>
              </a:rPr>
              <a:t>类中添加的代码如下。</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3280409"/>
            <a:ext cx="6880912" cy="1463041"/>
          </a:xfrm>
          <a:prstGeom prst="rect">
            <a:avLst/>
          </a:prstGeom>
        </p:spPr>
      </p:pic>
      <p:sp>
        <p:nvSpPr>
          <p:cNvPr id="2" name="矩形 1"/>
          <p:cNvSpPr/>
          <p:nvPr/>
        </p:nvSpPr>
        <p:spPr>
          <a:xfrm>
            <a:off x="2780798" y="3315370"/>
            <a:ext cx="7026142"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关联商品集合属性</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private List&lt;Product&gt; </a:t>
            </a:r>
            <a:r>
              <a:rPr lang="en-US" altLang="zh-CN"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省略</a:t>
            </a:r>
            <a:r>
              <a:rPr lang="en-US" altLang="zh-CN" dirty="0">
                <a:solidFill>
                  <a:srgbClr val="595959"/>
                </a:solidFill>
                <a:latin typeface="微软雅黑" panose="020B0503020204020204" pitchFamily="34" charset="-122"/>
                <a:ea typeface="微软雅黑" panose="020B0503020204020204" pitchFamily="34" charset="-122"/>
                <a:cs typeface="+mn-ea"/>
              </a:rPr>
              <a:t>getter/setter</a:t>
            </a:r>
            <a:r>
              <a:rPr lang="zh-CN" altLang="zh-CN" dirty="0">
                <a:solidFill>
                  <a:srgbClr val="595959"/>
                </a:solidFill>
                <a:latin typeface="微软雅黑" panose="020B0503020204020204" pitchFamily="34" charset="-122"/>
                <a:ea typeface="微软雅黑" panose="020B0503020204020204" pitchFamily="34" charset="-122"/>
                <a:cs typeface="+mn-ea"/>
              </a:rPr>
              <a:t>方法，以及重写的</a:t>
            </a:r>
            <a:r>
              <a:rPr lang="en-US" altLang="zh-CN" dirty="0" err="1">
                <a:solidFill>
                  <a:srgbClr val="595959"/>
                </a:solidFill>
                <a:latin typeface="微软雅黑" panose="020B0503020204020204" pitchFamily="34" charset="-122"/>
                <a:ea typeface="微软雅黑" panose="020B0503020204020204" pitchFamily="34" charset="-122"/>
                <a:cs typeface="+mn-ea"/>
              </a:rPr>
              <a:t>toString</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创建订单实体映射文件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，用于编写订单信息的查询</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语句，并在映射文件中编写多对多关联映射查询的配置信息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1840230" y="2377440"/>
            <a:ext cx="8698230" cy="3646170"/>
          </a:xfrm>
          <a:prstGeom prst="rect">
            <a:avLst/>
          </a:prstGeom>
        </p:spPr>
      </p:pic>
      <p:sp>
        <p:nvSpPr>
          <p:cNvPr id="2" name="矩形 1"/>
          <p:cNvSpPr/>
          <p:nvPr/>
        </p:nvSpPr>
        <p:spPr>
          <a:xfrm>
            <a:off x="1969268" y="2286670"/>
            <a:ext cx="895781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com.itheima.mapper.OrdersMapper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findOrdersWithPorduct</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tb_orders</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id=#{id}</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 type="Orders" id="</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&lt;id property="id" column="id" /&gt;&lt;result property="number" column="number" /&gt;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&lt;collection property="</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column="id" </a:t>
            </a:r>
            <a:r>
              <a:rPr lang="en-US" altLang="zh-CN" sz="1600" dirty="0" err="1">
                <a:solidFill>
                  <a:srgbClr val="595959"/>
                </a:solidFill>
                <a:latin typeface="微软雅黑" panose="020B0503020204020204" pitchFamily="34" charset="-122"/>
                <a:ea typeface="微软雅黑" panose="020B0503020204020204" pitchFamily="34" charset="-122"/>
                <a:cs typeface="+mn-ea"/>
              </a:rPr>
              <a:t>ofType</a:t>
            </a:r>
            <a:r>
              <a:rPr lang="en-US" altLang="zh-CN" sz="1600" dirty="0">
                <a:solidFill>
                  <a:srgbClr val="595959"/>
                </a:solidFill>
                <a:latin typeface="微软雅黑" panose="020B0503020204020204" pitchFamily="34" charset="-122"/>
                <a:ea typeface="微软雅黑" panose="020B0503020204020204" pitchFamily="34" charset="-122"/>
                <a:cs typeface="+mn-ea"/>
              </a:rPr>
              <a:t>="Product"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a:t>
            </a:r>
            <a:r>
              <a:rPr lang="en-US" altLang="zh-CN" sz="1600" dirty="0" err="1">
                <a:solidFill>
                  <a:srgbClr val="1369B2"/>
                </a:solidFill>
                <a:latin typeface="微软雅黑" panose="020B0503020204020204" pitchFamily="34" charset="-122"/>
                <a:ea typeface="微软雅黑" panose="020B0503020204020204" pitchFamily="34" charset="-122"/>
                <a:cs typeface="+mn-ea"/>
              </a:rPr>
              <a:t>com.itheima.mapper.ProductMapper.findProductById</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&gt;&lt;/collection&gt;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创建商品实体映射文件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，用于编写订单与商品信息的关联查询</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754630"/>
            <a:ext cx="6880912" cy="2981611"/>
          </a:xfrm>
          <a:prstGeom prst="rect">
            <a:avLst/>
          </a:prstGeom>
        </p:spPr>
      </p:pic>
      <p:sp>
        <p:nvSpPr>
          <p:cNvPr id="2" name="矩形 1"/>
          <p:cNvSpPr/>
          <p:nvPr/>
        </p:nvSpPr>
        <p:spPr>
          <a:xfrm>
            <a:off x="2780798" y="2698150"/>
            <a:ext cx="7026142" cy="3003451"/>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com.itheima.mapper.ProductMapper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 id="</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findProductById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="Product"&gt;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SELECT *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tb_product</a:t>
            </a:r>
            <a:r>
              <a:rPr lang="en-US" altLang="zh-CN" sz="1600" dirty="0">
                <a:solidFill>
                  <a:srgbClr val="1369B2"/>
                </a:solidFill>
                <a:latin typeface="微软雅黑" panose="020B0503020204020204" pitchFamily="34" charset="-122"/>
                <a:ea typeface="微软雅黑" panose="020B0503020204020204" pitchFamily="34" charset="-122"/>
                <a:cs typeface="+mn-ea"/>
              </a:rPr>
              <a:t> where id IN(</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SELECT </a:t>
            </a:r>
            <a:r>
              <a:rPr lang="en-US" altLang="zh-CN" sz="1600" dirty="0" err="1">
                <a:solidFill>
                  <a:srgbClr val="1369B2"/>
                </a:solidFill>
                <a:latin typeface="微软雅黑" panose="020B0503020204020204" pitchFamily="34" charset="-122"/>
                <a:ea typeface="微软雅黑" panose="020B0503020204020204" pitchFamily="34" charset="-122"/>
                <a:cs typeface="+mn-ea"/>
              </a:rPr>
              <a:t>product_id</a:t>
            </a:r>
            <a:r>
              <a:rPr lang="en-US" altLang="zh-CN" sz="1600" dirty="0">
                <a:solidFill>
                  <a:srgbClr val="1369B2"/>
                </a:solidFill>
                <a:latin typeface="微软雅黑" panose="020B0503020204020204" pitchFamily="34" charset="-122"/>
                <a:ea typeface="微软雅黑" panose="020B0503020204020204" pitchFamily="34" charset="-122"/>
                <a:cs typeface="+mn-ea"/>
              </a:rPr>
              <a:t> FROM </a:t>
            </a:r>
            <a:r>
              <a:rPr lang="en-US" altLang="zh-CN" sz="1600" dirty="0" err="1">
                <a:solidFill>
                  <a:srgbClr val="1369B2"/>
                </a:solidFill>
                <a:latin typeface="微软雅黑" panose="020B0503020204020204" pitchFamily="34" charset="-122"/>
                <a:ea typeface="微软雅黑" panose="020B0503020204020204" pitchFamily="34" charset="-122"/>
                <a:cs typeface="+mn-ea"/>
              </a:rPr>
              <a:t>tb_ordersitem</a:t>
            </a:r>
            <a:r>
              <a:rPr lang="en-US" altLang="zh-CN" sz="1600" dirty="0">
                <a:solidFill>
                  <a:srgbClr val="1369B2"/>
                </a:solidFill>
                <a:latin typeface="微软雅黑" panose="020B0503020204020204" pitchFamily="34" charset="-122"/>
                <a:ea typeface="微软雅黑" panose="020B0503020204020204" pitchFamily="34" charset="-122"/>
                <a:cs typeface="+mn-ea"/>
              </a:rPr>
              <a:t>  </a:t>
            </a:r>
          </a:p>
          <a:p>
            <a:pPr lvl="0">
              <a:lnSpc>
                <a:spcPct val="150000"/>
              </a:lnSpc>
            </a:pPr>
            <a:r>
              <a:rPr lang="en-US" altLang="zh-CN" sz="1600" dirty="0">
                <a:solidFill>
                  <a:srgbClr val="1369B2"/>
                </a:solidFill>
                <a:latin typeface="微软雅黑" panose="020B0503020204020204" pitchFamily="34" charset="-122"/>
                <a:ea typeface="微软雅黑" panose="020B0503020204020204" pitchFamily="34" charset="-122"/>
                <a:cs typeface="+mn-ea"/>
              </a:rPr>
              <a:t>			WHERE </a:t>
            </a:r>
            <a:r>
              <a:rPr lang="en-US" altLang="zh-CN" sz="1600" dirty="0" err="1">
                <a:solidFill>
                  <a:srgbClr val="1369B2"/>
                </a:solidFill>
                <a:latin typeface="微软雅黑" panose="020B0503020204020204" pitchFamily="34" charset="-122"/>
                <a:ea typeface="微软雅黑" panose="020B0503020204020204" pitchFamily="34" charset="-122"/>
                <a:cs typeface="+mn-ea"/>
              </a:rPr>
              <a:t>orders_id</a:t>
            </a:r>
            <a:r>
              <a:rPr lang="en-US" altLang="zh-CN" sz="1600" dirty="0">
                <a:solidFill>
                  <a:srgbClr val="1369B2"/>
                </a:solidFill>
                <a:latin typeface="微软雅黑" panose="020B0503020204020204" pitchFamily="34" charset="-122"/>
                <a:ea typeface="微软雅黑" panose="020B0503020204020204" pitchFamily="34" charset="-122"/>
                <a:cs typeface="+mn-ea"/>
              </a:rPr>
              <a:t> = #{id}</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&lt;/select&gt;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9220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将新创建的映射文件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的文件路径配置到核心配置文件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3166109"/>
            <a:ext cx="6880912" cy="1705403"/>
          </a:xfrm>
          <a:prstGeom prst="rect">
            <a:avLst/>
          </a:prstGeom>
        </p:spPr>
      </p:pic>
      <p:sp>
        <p:nvSpPr>
          <p:cNvPr id="2" name="矩形 1"/>
          <p:cNvSpPr/>
          <p:nvPr/>
        </p:nvSpPr>
        <p:spPr>
          <a:xfrm>
            <a:off x="2780798" y="3086770"/>
            <a:ext cx="7026142" cy="1705403"/>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OrdersMapper.xml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ProductMapper.xml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22873"/>
          </a:xfrm>
          <a:prstGeom prst="rect">
            <a:avLst/>
          </a:prstGeom>
          <a:noFill/>
          <a:ln>
            <a:noFill/>
          </a:ln>
        </p:spPr>
        <p:txBody>
          <a:bodyPr wrap="square" rtlCol="0">
            <a:spAutoFit/>
          </a:bodyPr>
          <a:lstStyle/>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中，编写多对多关联查询的测试方法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findOrdersTest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686050"/>
            <a:ext cx="6880912" cy="3225299"/>
          </a:xfrm>
          <a:prstGeom prst="rect">
            <a:avLst/>
          </a:prstGeom>
        </p:spPr>
      </p:pic>
      <p:sp>
        <p:nvSpPr>
          <p:cNvPr id="2" name="矩形 1"/>
          <p:cNvSpPr/>
          <p:nvPr/>
        </p:nvSpPr>
        <p:spPr>
          <a:xfrm>
            <a:off x="2780798" y="2618140"/>
            <a:ext cx="7026142" cy="3293209"/>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1369B2"/>
                </a:solidFill>
                <a:latin typeface="微软雅黑" panose="020B0503020204020204" pitchFamily="34" charset="-122"/>
                <a:ea typeface="微软雅黑" panose="020B0503020204020204" pitchFamily="34" charset="-122"/>
                <a:cs typeface="+mn-ea"/>
              </a:rPr>
              <a:t>findOrdersTest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en-US" sz="1600" dirty="0">
                <a:solidFill>
                  <a:srgbClr val="1369B2"/>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的订单中的商品信息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Orders orders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OrdersMapper.findOrdersWithPorduct</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(orders);//</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除了使用</a:t>
            </a:r>
            <a:r>
              <a:rPr lang="zh-CN" altLang="zh-CN" dirty="0">
                <a:solidFill>
                  <a:srgbClr val="1369B2"/>
                </a:solidFill>
                <a:latin typeface="微软雅黑" panose="020B0503020204020204" pitchFamily="34" charset="-122"/>
                <a:ea typeface="微软雅黑" panose="020B0503020204020204" pitchFamily="34" charset="-122"/>
                <a:cs typeface="+mn-ea"/>
              </a:rPr>
              <a:t>嵌套查询</a:t>
            </a:r>
            <a:r>
              <a:rPr lang="zh-CN" altLang="zh-CN" dirty="0">
                <a:solidFill>
                  <a:srgbClr val="595959"/>
                </a:solidFill>
                <a:latin typeface="微软雅黑" panose="020B0503020204020204" pitchFamily="34" charset="-122"/>
                <a:ea typeface="微软雅黑" panose="020B0503020204020204" pitchFamily="34" charset="-122"/>
                <a:cs typeface="+mn-ea"/>
              </a:rPr>
              <a:t>的方式查询订单及其关联的商品信息外，还可以在</a:t>
            </a:r>
            <a:r>
              <a:rPr lang="en-US" altLang="zh-CN" dirty="0" err="1">
                <a:solidFill>
                  <a:srgbClr val="595959"/>
                </a:solidFill>
                <a:latin typeface="微软雅黑" panose="020B0503020204020204" pitchFamily="34" charset="-122"/>
                <a:ea typeface="微软雅黑" panose="020B0503020204020204" pitchFamily="34" charset="-122"/>
                <a:cs typeface="+mn-ea"/>
              </a:rPr>
              <a:t>OrdersMapper.xml</a:t>
            </a:r>
            <a:r>
              <a:rPr lang="zh-CN" altLang="zh-CN" dirty="0">
                <a:solidFill>
                  <a:srgbClr val="595959"/>
                </a:solidFill>
                <a:latin typeface="微软雅黑" panose="020B0503020204020204" pitchFamily="34" charset="-122"/>
                <a:ea typeface="微软雅黑" panose="020B0503020204020204" pitchFamily="34" charset="-122"/>
                <a:cs typeface="+mn-ea"/>
              </a:rPr>
              <a:t>中使用</a:t>
            </a:r>
            <a:r>
              <a:rPr lang="zh-CN" altLang="zh-CN" dirty="0">
                <a:solidFill>
                  <a:srgbClr val="1369B2"/>
                </a:solidFill>
                <a:latin typeface="微软雅黑" panose="020B0503020204020204" pitchFamily="34" charset="-122"/>
                <a:ea typeface="微软雅黑" panose="020B0503020204020204" pitchFamily="34" charset="-122"/>
                <a:cs typeface="+mn-ea"/>
              </a:rPr>
              <a:t>嵌套结果</a:t>
            </a:r>
            <a:r>
              <a:rPr lang="zh-CN" altLang="zh-CN" dirty="0">
                <a:solidFill>
                  <a:srgbClr val="595959"/>
                </a:solidFill>
                <a:latin typeface="微软雅黑" panose="020B0503020204020204" pitchFamily="34" charset="-122"/>
                <a:ea typeface="微软雅黑" panose="020B0503020204020204" pitchFamily="34" charset="-122"/>
                <a:cs typeface="+mn-ea"/>
              </a:rPr>
              <a:t>的方式进行查询</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2704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77539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查询订单及关联商品的另一方式</a:t>
            </a:r>
          </a:p>
        </p:txBody>
      </p:sp>
      <p:sp>
        <p:nvSpPr>
          <p:cNvPr id="12" name="Title 1"/>
          <p:cNvSpPr txBox="1"/>
          <p:nvPr/>
        </p:nvSpPr>
        <p:spPr>
          <a:xfrm>
            <a:off x="1143840" y="266933"/>
            <a:ext cx="41408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多对多查询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en-US" altLang="zh-CN" sz="4800" b="1" dirty="0" err="1">
                <a:solidFill>
                  <a:srgbClr val="595959"/>
                </a:solidFill>
                <a:latin typeface="微软雅黑" panose="020B0503020204020204" pitchFamily="34" charset="-122"/>
                <a:ea typeface="微软雅黑" panose="020B0503020204020204" pitchFamily="34" charset="-122"/>
                <a:cs typeface="+mn-ea"/>
                <a:sym typeface="+mn-lt"/>
              </a:rPr>
              <a:t>MyBatis</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缓存机制</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5</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9988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62006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55042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67770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多对多查询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603243"/>
            <a:ext cx="5143000" cy="612920"/>
            <a:chOff x="4315150" y="1647579"/>
            <a:chExt cx="3857250" cy="540057"/>
          </a:xfrm>
        </p:grpSpPr>
        <p:sp>
          <p:nvSpPr>
            <p:cNvPr id="64" name="矩形 63"/>
            <p:cNvSpPr/>
            <p:nvPr/>
          </p:nvSpPr>
          <p:spPr>
            <a:xfrm>
              <a:off x="4841196" y="1730243"/>
              <a:ext cx="2827147" cy="332206"/>
            </a:xfrm>
            <a:prstGeom prst="rect">
              <a:avLst/>
            </a:prstGeom>
            <a:ln w="15875">
              <a:noFill/>
            </a:ln>
          </p:spPr>
          <p:txBody>
            <a:bodyPr wrap="square" lIns="68580" tIns="34290" rIns="68580" bIns="34290">
              <a:spAutoFit/>
            </a:bodyPr>
            <a:lstStyle/>
            <a:p>
              <a:r>
                <a:rPr lang="en-US" altLang="zh-CN" sz="2000"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MyBatis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缓存机制</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528780"/>
            <a:ext cx="5143000" cy="612920"/>
            <a:chOff x="4315150" y="2341731"/>
            <a:chExt cx="3857250" cy="540057"/>
          </a:xfrm>
        </p:grpSpPr>
        <p:sp>
          <p:nvSpPr>
            <p:cNvPr id="67" name="矩形 66"/>
            <p:cNvSpPr/>
            <p:nvPr/>
          </p:nvSpPr>
          <p:spPr>
            <a:xfrm>
              <a:off x="4841197" y="2424395"/>
              <a:ext cx="2827146" cy="332206"/>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案例：商品的类别</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3088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一级缓存</a:t>
            </a:r>
            <a:r>
              <a:rPr lang="zh-CN" altLang="en-US" dirty="0">
                <a:solidFill>
                  <a:srgbClr val="595959"/>
                </a:solidFill>
                <a:latin typeface="微软雅黑" panose="020B0503020204020204" pitchFamily="34" charset="-122"/>
                <a:ea typeface="微软雅黑" panose="020B0503020204020204" pitchFamily="34" charset="-122"/>
              </a:rPr>
              <a:t>，能够理解一级缓存的实现原理</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1612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的一级缓存是</a:t>
            </a:r>
            <a:r>
              <a:rPr lang="en-US" altLang="zh-CN" dirty="0" err="1">
                <a:solidFill>
                  <a:srgbClr val="1369B2"/>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级别的缓存。如果同一个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对象多次执行完全相同的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语句时，在第一次执行完成后，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会将查询结果写入到一级缓存中，此后，如果程序没有执行插入、更新、删除操作，当第二次执行相同的查询语句时，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会直接读取一级缓存中的数据，而不用再去数据库查询，从而提高了数据库的查询效率。</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696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5389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004349"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的一级缓存级别</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1612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例如，</a:t>
            </a:r>
            <a:r>
              <a:rPr lang="zh-CN" altLang="en-US" dirty="0">
                <a:solidFill>
                  <a:srgbClr val="595959"/>
                </a:solidFill>
                <a:latin typeface="微软雅黑" panose="020B0503020204020204" pitchFamily="34" charset="-122"/>
                <a:ea typeface="微软雅黑" panose="020B0503020204020204" pitchFamily="34" charset="-122"/>
                <a:cs typeface="+mn-ea"/>
              </a:rPr>
              <a:t>存在数据表</a:t>
            </a:r>
            <a:r>
              <a:rPr lang="en-US" altLang="zh-CN" dirty="0" err="1">
                <a:solidFill>
                  <a:srgbClr val="595959"/>
                </a:solidFill>
                <a:latin typeface="微软雅黑" panose="020B0503020204020204" pitchFamily="34" charset="-122"/>
                <a:ea typeface="微软雅黑" panose="020B0503020204020204" pitchFamily="34" charset="-122"/>
                <a:cs typeface="+mn-ea"/>
              </a:rPr>
              <a:t>tb_book</a:t>
            </a:r>
            <a:r>
              <a:rPr lang="zh-CN" altLang="en-US" dirty="0">
                <a:solidFill>
                  <a:srgbClr val="595959"/>
                </a:solidFill>
                <a:latin typeface="微软雅黑" panose="020B0503020204020204" pitchFamily="34" charset="-122"/>
                <a:ea typeface="微软雅黑" panose="020B0503020204020204" pitchFamily="34" charset="-122"/>
                <a:cs typeface="+mn-ea"/>
              </a:rPr>
              <a:t>，从表</a:t>
            </a:r>
            <a:r>
              <a:rPr lang="zh-CN" altLang="zh-CN" dirty="0">
                <a:solidFill>
                  <a:srgbClr val="595959"/>
                </a:solidFill>
                <a:latin typeface="微软雅黑" panose="020B0503020204020204" pitchFamily="34" charset="-122"/>
                <a:ea typeface="微软雅黑" panose="020B0503020204020204" pitchFamily="34" charset="-122"/>
                <a:cs typeface="+mn-ea"/>
              </a:rPr>
              <a:t>中多次查询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的图书信息，当程序第一次查询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的图书信息时，程序会将查询结果写入</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一级缓存，当程序第二次查询</a:t>
            </a:r>
            <a:r>
              <a:rPr lang="en-US" altLang="zh-CN" dirty="0">
                <a:solidFill>
                  <a:srgbClr val="595959"/>
                </a:solidFill>
                <a:latin typeface="微软雅黑" panose="020B0503020204020204" pitchFamily="34" charset="-122"/>
                <a:ea typeface="微软雅黑" panose="020B0503020204020204" pitchFamily="34" charset="-122"/>
                <a:cs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的图书信息时，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直接从一级缓存中读取，不再访问数据库进行查询。当程序对数据库执行了插入、更新、删除操作，</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会清空一级缓存中的内容以防止程序误读</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76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696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5676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9773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举例说明</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en-US" sz="2000" dirty="0">
                <a:solidFill>
                  <a:srgbClr val="1369B2"/>
                </a:solidFill>
                <a:latin typeface="微软雅黑" panose="020B0503020204020204" pitchFamily="34" charset="-122"/>
                <a:ea typeface="微软雅黑" panose="020B0503020204020204" pitchFamily="34" charset="-122"/>
              </a:rPr>
              <a:t>的一级缓存级别</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1"/>
            </p:custDataLst>
          </p:nvPr>
        </p:nvSpPr>
        <p:spPr>
          <a:xfrm>
            <a:off x="838731" y="1131537"/>
            <a:ext cx="260169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98002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案例的查询过程</a:t>
            </a:r>
          </a:p>
        </p:txBody>
      </p:sp>
      <p:sp>
        <p:nvSpPr>
          <p:cNvPr id="12" name="Title 1"/>
          <p:cNvSpPr txBox="1"/>
          <p:nvPr/>
        </p:nvSpPr>
        <p:spPr>
          <a:xfrm>
            <a:off x="1143840" y="266933"/>
            <a:ext cx="24794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4"/>
          <a:stretch>
            <a:fillRect/>
          </a:stretch>
        </p:blipFill>
        <p:spPr>
          <a:xfrm>
            <a:off x="3440430" y="2506980"/>
            <a:ext cx="5280660" cy="30594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3859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7430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8075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数据库中创建名为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的数据表，同时预先插入几条测试数据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673129"/>
            <a:ext cx="6880912" cy="3497363"/>
          </a:xfrm>
          <a:prstGeom prst="rect">
            <a:avLst/>
          </a:prstGeom>
        </p:spPr>
      </p:pic>
      <p:sp>
        <p:nvSpPr>
          <p:cNvPr id="2" name="矩形 1"/>
          <p:cNvSpPr/>
          <p:nvPr/>
        </p:nvSpPr>
        <p:spPr>
          <a:xfrm>
            <a:off x="2860808" y="2709580"/>
            <a:ext cx="7026142" cy="3372783"/>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，并</a:t>
            </a:r>
            <a:r>
              <a:rPr lang="zh-CN" altLang="zh-CN" sz="1600" dirty="0">
                <a:solidFill>
                  <a:srgbClr val="595959"/>
                </a:solidFill>
                <a:latin typeface="微软雅黑" panose="020B0503020204020204" pitchFamily="34" charset="-122"/>
                <a:ea typeface="微软雅黑" panose="020B0503020204020204" pitchFamily="34" charset="-122"/>
                <a:cs typeface="+mn-ea"/>
              </a:rPr>
              <a:t>插入数据</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，这里只展示一条</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VARCHAR(255),</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price double,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author VARCHAR(40)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bookName,price,author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VALUES('Java</a:t>
            </a:r>
            <a:r>
              <a:rPr lang="zh-CN" altLang="zh-CN" sz="1600" dirty="0">
                <a:solidFill>
                  <a:srgbClr val="595959"/>
                </a:solidFill>
                <a:latin typeface="微软雅黑" panose="020B0503020204020204" pitchFamily="34" charset="-122"/>
                <a:ea typeface="微软雅黑" panose="020B0503020204020204" pitchFamily="34" charset="-122"/>
                <a:cs typeface="+mn-ea"/>
              </a:rPr>
              <a:t>基础入门</a:t>
            </a:r>
            <a:r>
              <a:rPr lang="en-US" altLang="zh-CN" sz="1600" dirty="0">
                <a:solidFill>
                  <a:srgbClr val="595959"/>
                </a:solidFill>
                <a:latin typeface="微软雅黑" panose="020B0503020204020204" pitchFamily="34" charset="-122"/>
                <a:ea typeface="微软雅黑" panose="020B0503020204020204" pitchFamily="34" charset="-122"/>
                <a:cs typeface="+mn-ea"/>
              </a:rPr>
              <a:t>',45.0,'	</a:t>
            </a:r>
            <a:r>
              <a:rPr lang="zh-CN" altLang="zh-CN" sz="1600" dirty="0">
                <a:solidFill>
                  <a:srgbClr val="595959"/>
                </a:solidFill>
                <a:latin typeface="微软雅黑" panose="020B0503020204020204" pitchFamily="34" charset="-122"/>
                <a:ea typeface="微软雅黑" panose="020B0503020204020204" pitchFamily="34" charset="-122"/>
                <a:cs typeface="+mn-ea"/>
              </a:rPr>
              <a:t>传智播客高教产品研发部</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961390" y="1003300"/>
            <a:ext cx="10268585" cy="645160"/>
          </a:xfrm>
          <a:prstGeom prst="rect">
            <a:avLst/>
          </a:prstGeom>
          <a:noFill/>
        </p:spPr>
        <p:txBody>
          <a:bodyPr wrap="squar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通过一个案例来对</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一级缓存的应用进行详细讲解，该案例要求根据图书</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查询图书信息。案例具体步骤如下。</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Book</a:t>
            </a:r>
            <a:r>
              <a:rPr lang="zh-CN" altLang="zh-CN" sz="1600" dirty="0">
                <a:solidFill>
                  <a:srgbClr val="595959"/>
                </a:solidFill>
                <a:latin typeface="微软雅黑" panose="020B0503020204020204" pitchFamily="34" charset="-122"/>
                <a:ea typeface="微软雅黑" panose="020B0503020204020204" pitchFamily="34" charset="-122"/>
                <a:cs typeface="+mn-ea"/>
              </a:rPr>
              <a:t>类中定义图书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、图书名称、图书价格、图书作者属性，以及属性对应的</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zh-CN" sz="1600" dirty="0">
                <a:solidFill>
                  <a:srgbClr val="595959"/>
                </a:solidFill>
                <a:latin typeface="微软雅黑" panose="020B0503020204020204" pitchFamily="34" charset="-122"/>
                <a:ea typeface="微软雅黑" panose="020B0503020204020204" pitchFamily="34" charset="-122"/>
                <a:cs typeface="+mn-ea"/>
              </a:rPr>
              <a:t>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292367"/>
            <a:ext cx="6880912" cy="4037170"/>
          </a:xfrm>
          <a:prstGeom prst="rect">
            <a:avLst/>
          </a:prstGeom>
        </p:spPr>
      </p:pic>
      <p:sp>
        <p:nvSpPr>
          <p:cNvPr id="2" name="矩形 1"/>
          <p:cNvSpPr/>
          <p:nvPr/>
        </p:nvSpPr>
        <p:spPr>
          <a:xfrm>
            <a:off x="2860808" y="222952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Book implements Serializable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图书名称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    private String author;     //</a:t>
            </a:r>
            <a:r>
              <a:rPr lang="zh-CN" altLang="en-US" sz="1600" dirty="0">
                <a:solidFill>
                  <a:srgbClr val="595959"/>
                </a:solidFill>
                <a:latin typeface="微软雅黑" panose="020B0503020204020204" pitchFamily="34" charset="-122"/>
                <a:ea typeface="微软雅黑" panose="020B0503020204020204" pitchFamily="34" charset="-122"/>
                <a:cs typeface="+mn-ea"/>
              </a:rPr>
              <a:t> 价格、</a:t>
            </a:r>
            <a:r>
              <a:rPr lang="zh-CN" altLang="zh-CN" sz="1600" dirty="0">
                <a:solidFill>
                  <a:srgbClr val="595959"/>
                </a:solidFill>
                <a:latin typeface="微软雅黑" panose="020B0503020204020204" pitchFamily="34" charset="-122"/>
                <a:ea typeface="微软雅黑" panose="020B0503020204020204" pitchFamily="34" charset="-122"/>
                <a:cs typeface="+mn-ea"/>
              </a:rPr>
              <a:t>作者</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"Book{"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price=" + price + ", author='" + author+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创建图书映射文件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，并在该文件中编写根据图书</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查询图书信息的</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zh-CN" sz="1600" dirty="0">
                <a:solidFill>
                  <a:srgbClr val="595959"/>
                </a:solidFill>
                <a:latin typeface="微软雅黑" panose="020B0503020204020204" pitchFamily="34" charset="-122"/>
                <a:ea typeface="微软雅黑" panose="020B0503020204020204" pitchFamily="34" charset="-122"/>
                <a:cs typeface="+mn-ea"/>
              </a:rPr>
              <a:t>语句</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292367"/>
            <a:ext cx="6880912" cy="4037170"/>
          </a:xfrm>
          <a:prstGeom prst="rect">
            <a:avLst/>
          </a:prstGeom>
        </p:spPr>
      </p:pic>
      <p:sp>
        <p:nvSpPr>
          <p:cNvPr id="2" name="矩形 1"/>
          <p:cNvSpPr/>
          <p:nvPr/>
        </p:nvSpPr>
        <p:spPr>
          <a:xfrm>
            <a:off x="2860808" y="2229520"/>
            <a:ext cx="70261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 namespace="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com.itheima.mapper.BookMapper</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查询图书信息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com.itheima.pojo.Book</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 from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where id=#{id}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根据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更新图书信息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updateBook</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com.itheima.pojo.Book</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update </a:t>
            </a:r>
            <a:r>
              <a:rPr lang="en-US" altLang="zh-CN" sz="1600" dirty="0" err="1">
                <a:solidFill>
                  <a:srgbClr val="595959"/>
                </a:solidFill>
                <a:latin typeface="微软雅黑" panose="020B0503020204020204" pitchFamily="34" charset="-122"/>
                <a:ea typeface="微软雅黑" panose="020B0503020204020204" pitchFamily="34" charset="-122"/>
                <a:cs typeface="+mn-ea"/>
              </a:rPr>
              <a:t>tb_book</a:t>
            </a:r>
            <a:r>
              <a:rPr lang="en-US" altLang="zh-CN" sz="1600" dirty="0">
                <a:solidFill>
                  <a:srgbClr val="595959"/>
                </a:solidFill>
                <a:latin typeface="微软雅黑" panose="020B0503020204020204" pitchFamily="34" charset="-122"/>
                <a:ea typeface="微软雅黑" panose="020B0503020204020204" pitchFamily="34" charset="-122"/>
                <a:cs typeface="+mn-ea"/>
              </a:rPr>
              <a:t> set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bookName</a:t>
            </a:r>
            <a:r>
              <a:rPr lang="en-US" altLang="zh-CN" sz="1600" dirty="0">
                <a:solidFill>
                  <a:srgbClr val="595959"/>
                </a:solidFill>
                <a:latin typeface="微软雅黑" panose="020B0503020204020204" pitchFamily="34" charset="-122"/>
                <a:ea typeface="微软雅黑" panose="020B0503020204020204" pitchFamily="34" charset="-122"/>
                <a:cs typeface="+mn-ea"/>
              </a:rPr>
              <a:t>},price=#{price}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id=#{id}		</a:t>
            </a:r>
            <a:r>
              <a:rPr lang="en-US" altLang="zh-CN" sz="1600" dirty="0">
                <a:solidFill>
                  <a:srgbClr val="1369B2"/>
                </a:solidFill>
                <a:latin typeface="微软雅黑" panose="020B0503020204020204" pitchFamily="34" charset="-122"/>
                <a:ea typeface="微软雅黑" panose="020B0503020204020204" pitchFamily="34" charset="-122"/>
                <a:cs typeface="+mn-ea"/>
              </a:rPr>
              <a:t>&lt;/update&gt;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&lt;mappers&gt;</a:t>
            </a:r>
            <a:r>
              <a:rPr lang="zh-CN" altLang="zh-CN" sz="1600" dirty="0">
                <a:solidFill>
                  <a:srgbClr val="595959"/>
                </a:solidFill>
                <a:latin typeface="微软雅黑" panose="020B0503020204020204" pitchFamily="34" charset="-122"/>
                <a:ea typeface="微软雅黑" panose="020B0503020204020204" pitchFamily="34" charset="-122"/>
                <a:cs typeface="+mn-ea"/>
              </a:rPr>
              <a:t>标签下，引入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60" y="3263900"/>
            <a:ext cx="7235825" cy="1064895"/>
          </a:xfrm>
          <a:prstGeom prst="rect">
            <a:avLst/>
          </a:prstGeom>
        </p:spPr>
      </p:pic>
      <p:sp>
        <p:nvSpPr>
          <p:cNvPr id="2" name="矩形 1"/>
          <p:cNvSpPr/>
          <p:nvPr/>
        </p:nvSpPr>
        <p:spPr>
          <a:xfrm>
            <a:off x="2677795" y="3475355"/>
            <a:ext cx="7302500" cy="922020"/>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BookMapper.xml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787460"/>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由于需要通过</a:t>
            </a:r>
            <a:r>
              <a:rPr lang="en-US" altLang="zh-CN" sz="1600" dirty="0">
                <a:solidFill>
                  <a:srgbClr val="595959"/>
                </a:solidFill>
                <a:latin typeface="微软雅黑" panose="020B0503020204020204" pitchFamily="34" charset="-122"/>
                <a:ea typeface="微软雅黑" panose="020B0503020204020204" pitchFamily="34" charset="-122"/>
                <a:cs typeface="+mn-ea"/>
              </a:rPr>
              <a:t>log4j</a:t>
            </a:r>
            <a:r>
              <a:rPr lang="zh-CN" altLang="zh-CN" sz="1600" dirty="0">
                <a:solidFill>
                  <a:srgbClr val="595959"/>
                </a:solidFill>
                <a:latin typeface="微软雅黑" panose="020B0503020204020204" pitchFamily="34" charset="-122"/>
                <a:ea typeface="微软雅黑" panose="020B0503020204020204" pitchFamily="34" charset="-122"/>
                <a:cs typeface="+mn-ea"/>
              </a:rPr>
              <a:t>日志组件查看一级缓存的工作状态，因此需要在</a:t>
            </a:r>
            <a:r>
              <a:rPr lang="en-US" altLang="zh-CN" sz="1600" dirty="0" err="1">
                <a:solidFill>
                  <a:srgbClr val="595959"/>
                </a:solidFill>
                <a:latin typeface="微软雅黑" panose="020B0503020204020204" pitchFamily="34" charset="-122"/>
                <a:ea typeface="微软雅黑" panose="020B0503020204020204" pitchFamily="34" charset="-122"/>
                <a:cs typeface="+mn-ea"/>
              </a:rPr>
              <a:t>pom.xml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a:solidFill>
                  <a:srgbClr val="595959"/>
                </a:solidFill>
                <a:latin typeface="微软雅黑" panose="020B0503020204020204" pitchFamily="34" charset="-122"/>
                <a:ea typeface="微软雅黑" panose="020B0503020204020204" pitchFamily="34" charset="-122"/>
                <a:cs typeface="+mn-ea"/>
              </a:rPr>
              <a:t>log4j</a:t>
            </a:r>
            <a:r>
              <a:rPr lang="zh-CN" altLang="zh-CN" sz="1600" dirty="0">
                <a:solidFill>
                  <a:srgbClr val="595959"/>
                </a:solidFill>
                <a:latin typeface="微软雅黑" panose="020B0503020204020204" pitchFamily="34" charset="-122"/>
                <a:ea typeface="微软雅黑" panose="020B0503020204020204" pitchFamily="34" charset="-122"/>
                <a:cs typeface="+mn-ea"/>
              </a:rPr>
              <a:t>的相关依赖</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3263917"/>
            <a:ext cx="6880912" cy="1895455"/>
          </a:xfrm>
          <a:prstGeom prst="rect">
            <a:avLst/>
          </a:prstGeom>
        </p:spPr>
      </p:pic>
      <p:sp>
        <p:nvSpPr>
          <p:cNvPr id="2" name="矩形 1"/>
          <p:cNvSpPr/>
          <p:nvPr/>
        </p:nvSpPr>
        <p:spPr>
          <a:xfrm>
            <a:off x="4095248" y="3223930"/>
            <a:ext cx="4591552" cy="189545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&gt;log4j&lt;/</a:t>
            </a:r>
            <a:r>
              <a:rPr lang="en-US" altLang="zh-CN" sz="1600" dirty="0" err="1">
                <a:solidFill>
                  <a:srgbClr val="595959"/>
                </a:solidFill>
                <a:latin typeface="微软雅黑" panose="020B0503020204020204" pitchFamily="34" charset="-122"/>
                <a:ea typeface="微软雅黑" panose="020B0503020204020204" pitchFamily="34" charset="-122"/>
                <a:cs typeface="+mn-ea"/>
              </a:rPr>
              <a:t>groupId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&gt;log4j&lt;/</a:t>
            </a:r>
            <a:r>
              <a:rPr lang="en-US" altLang="zh-CN" sz="1600" dirty="0" err="1">
                <a:solidFill>
                  <a:srgbClr val="595959"/>
                </a:solidFill>
                <a:latin typeface="微软雅黑" panose="020B0503020204020204" pitchFamily="34" charset="-122"/>
                <a:ea typeface="微软雅黑" panose="020B0503020204020204" pitchFamily="34" charset="-122"/>
                <a:cs typeface="+mn-ea"/>
              </a:rPr>
              <a:t>artifactId</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&lt;version&gt;1.2.17&lt;/version&gt;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&lt;/dependency&gt;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6037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log4j.properties</a:t>
            </a:r>
            <a:r>
              <a:rPr lang="zh-CN" altLang="zh-CN" sz="1600" dirty="0">
                <a:solidFill>
                  <a:srgbClr val="595959"/>
                </a:solidFill>
                <a:latin typeface="微软雅黑" panose="020B0503020204020204" pitchFamily="34" charset="-122"/>
                <a:ea typeface="微软雅黑" panose="020B0503020204020204" pitchFamily="34" charset="-122"/>
                <a:cs typeface="+mn-ea"/>
              </a:rPr>
              <a:t>文件，用于配置</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和控制台的</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641000"/>
            <a:ext cx="6880912" cy="3554060"/>
          </a:xfrm>
          <a:prstGeom prst="rect">
            <a:avLst/>
          </a:prstGeom>
        </p:spPr>
      </p:pic>
      <p:sp>
        <p:nvSpPr>
          <p:cNvPr id="2" name="矩形 1"/>
          <p:cNvSpPr/>
          <p:nvPr/>
        </p:nvSpPr>
        <p:spPr>
          <a:xfrm>
            <a:off x="2963678" y="2709580"/>
            <a:ext cx="6340342" cy="3372783"/>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全局日志配置</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log4j.rootLogger=DEBUG, Console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控制台输出配置</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log4j.appender.Console=org.apache.log4j.ConsoleAppender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log4j.appender.Console.layout=org.apache.log4j.PatternLayout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log4j.appender.Console.layout.ConversionPattern=%d [%t] %-5p [%c] - %</a:t>
            </a:r>
            <a:r>
              <a:rPr lang="en-US" altLang="zh-CN" sz="1600" dirty="0" err="1">
                <a:solidFill>
                  <a:srgbClr val="595959"/>
                </a:solidFill>
                <a:latin typeface="微软雅黑" panose="020B0503020204020204" pitchFamily="34" charset="-122"/>
                <a:ea typeface="微软雅黑" panose="020B0503020204020204" pitchFamily="34" charset="-122"/>
                <a:cs typeface="+mn-ea"/>
              </a:rPr>
              <a:t>m%n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日志输出级别</a:t>
            </a:r>
            <a:r>
              <a:rPr lang="zh-CN" altLang="en-US" sz="1600" dirty="0">
                <a:solidFill>
                  <a:srgbClr val="595959"/>
                </a:solidFill>
                <a:latin typeface="微软雅黑" panose="020B0503020204020204" pitchFamily="34" charset="-122"/>
                <a:ea typeface="微软雅黑" panose="020B0503020204020204" pitchFamily="34" charset="-122"/>
                <a:cs typeface="+mn-ea"/>
              </a:rPr>
              <a:t>，只展示了一个</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log4j.logger.java.sql.PreparedStatement=DEBUG</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400420"/>
            <a:ext cx="6880912" cy="4011810"/>
          </a:xfrm>
          <a:prstGeom prst="rect">
            <a:avLst/>
          </a:prstGeom>
        </p:spPr>
      </p:pic>
      <p:sp>
        <p:nvSpPr>
          <p:cNvPr id="2" name="矩形 1"/>
          <p:cNvSpPr/>
          <p:nvPr/>
        </p:nvSpPr>
        <p:spPr>
          <a:xfrm>
            <a:off x="2963678" y="2332390"/>
            <a:ext cx="6340342" cy="4111447"/>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findBookByIdTest1()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session1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Book book1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(book1.toString());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 再次</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r>
              <a:rPr lang="zh-CN" altLang="en-US" sz="1600" dirty="0">
                <a:solidFill>
                  <a:srgbClr val="595959"/>
                </a:solidFill>
                <a:latin typeface="微软雅黑" panose="020B0503020204020204" pitchFamily="34" charset="-122"/>
                <a:ea typeface="微软雅黑" panose="020B0503020204020204" pitchFamily="34" charset="-122"/>
                <a:cs typeface="+mn-ea"/>
              </a:rPr>
              <a:t>，同</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3</a:t>
            </a:r>
            <a:r>
              <a:rPr lang="zh-CN" altLang="en-US" sz="1600" dirty="0">
                <a:solidFill>
                  <a:srgbClr val="595959"/>
                </a:solidFill>
                <a:latin typeface="微软雅黑" panose="020B0503020204020204" pitchFamily="34" charset="-122"/>
                <a:ea typeface="微软雅黑" panose="020B0503020204020204" pitchFamily="34" charset="-122"/>
                <a:cs typeface="+mn-ea"/>
              </a:rPr>
              <a:t>步</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session1.close();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3651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一级缓存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6" y="1112004"/>
            <a:ext cx="3889596"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835052" cy="461665"/>
          </a:xfrm>
          <a:prstGeom prst="rect">
            <a:avLst/>
          </a:prstGeom>
          <a:solidFill>
            <a:srgbClr val="C00000"/>
          </a:solidFill>
        </p:spPr>
        <p:txBody>
          <a:bodyPr wrap="square" rtlCol="0">
            <a:spAutoFit/>
          </a:bodyPr>
          <a:lstStyle/>
          <a:p>
            <a:pPr algn="dist"/>
            <a:r>
              <a:rPr lang="en-US" altLang="zh-CN" sz="2400" dirty="0" err="1">
                <a:solidFill>
                  <a:schemeClr val="bg1"/>
                </a:solidFill>
                <a:latin typeface="Arial" panose="020B0604020202020204" pitchFamily="34" charset="0"/>
                <a:ea typeface="思源黑体 CN Regular" panose="020B0500000000000000" pitchFamily="34" charset="-122"/>
                <a:sym typeface="Arial" panose="020B0604020202020204" pitchFamily="34" charset="0"/>
              </a:rPr>
              <a:t>MyBatis</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如何防止程序误读</a:t>
            </a:r>
          </a:p>
        </p:txBody>
      </p:sp>
      <p:sp>
        <p:nvSpPr>
          <p:cNvPr id="15" name="矩形 14"/>
          <p:cNvSpPr/>
          <p:nvPr/>
        </p:nvSpPr>
        <p:spPr>
          <a:xfrm>
            <a:off x="580779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99552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2777240"/>
            <a:ext cx="9142101" cy="21948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        </a:t>
            </a:r>
            <a:r>
              <a:rPr lang="zh-CN" altLang="en-US" dirty="0">
                <a:solidFill>
                  <a:srgbClr val="595959"/>
                </a:solidFill>
                <a:latin typeface="微软雅黑" panose="020B0503020204020204" pitchFamily="34" charset="-122"/>
              </a:rPr>
              <a:t>当</a:t>
            </a:r>
            <a:r>
              <a:rPr lang="zh-CN" altLang="zh-CN" dirty="0">
                <a:solidFill>
                  <a:srgbClr val="595959"/>
                </a:solidFill>
                <a:latin typeface="微软雅黑" panose="020B0503020204020204" pitchFamily="34" charset="-122"/>
              </a:rPr>
              <a:t>程序对数据库执行了插入、更新、删除操作后，</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会清空一级缓存中的内容，以防止程序误读。</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一级缓存被清空之后，再次使用</a:t>
            </a:r>
            <a:r>
              <a:rPr lang="en-US" altLang="zh-CN" dirty="0">
                <a:solidFill>
                  <a:srgbClr val="595959"/>
                </a:solidFill>
                <a:latin typeface="微软雅黑" panose="020B0503020204020204" pitchFamily="34" charset="-122"/>
              </a:rPr>
              <a:t>SQL</a:t>
            </a:r>
            <a:r>
              <a:rPr lang="zh-CN" altLang="zh-CN" dirty="0">
                <a:solidFill>
                  <a:srgbClr val="595959"/>
                </a:solidFill>
                <a:latin typeface="微软雅黑" panose="020B0503020204020204" pitchFamily="34" charset="-122"/>
              </a:rPr>
              <a:t>查询语句访问数据库时，</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会重新访问数据库。</a:t>
            </a:r>
            <a:r>
              <a:rPr lang="zh-CN" altLang="en-US" dirty="0">
                <a:solidFill>
                  <a:srgbClr val="595959"/>
                </a:solidFill>
                <a:latin typeface="微软雅黑" panose="020B0503020204020204" pitchFamily="34" charset="-122"/>
              </a:rPr>
              <a:t>例如上面的例子</a:t>
            </a:r>
            <a:r>
              <a:rPr lang="zh-CN" altLang="zh-CN" dirty="0">
                <a:solidFill>
                  <a:srgbClr val="595959"/>
                </a:solidFill>
                <a:latin typeface="微软雅黑" panose="020B0503020204020204" pitchFamily="34" charset="-122"/>
              </a:rPr>
              <a:t>，首先查询</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的图书信息，然后使用更新语句对数据库中的图书信息进行更改，更改之后，再次对</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为</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的图书信息进行查询时，</a:t>
            </a:r>
            <a:r>
              <a:rPr lang="en-US" altLang="zh-CN" dirty="0" err="1">
                <a:solidFill>
                  <a:srgbClr val="595959"/>
                </a:solidFill>
                <a:latin typeface="微软雅黑" panose="020B0503020204020204" pitchFamily="34" charset="-122"/>
              </a:rPr>
              <a:t>MyBatis</a:t>
            </a:r>
            <a:r>
              <a:rPr lang="zh-CN" altLang="zh-CN" dirty="0">
                <a:solidFill>
                  <a:srgbClr val="595959"/>
                </a:solidFill>
                <a:latin typeface="微软雅黑" panose="020B0503020204020204" pitchFamily="34" charset="-122"/>
              </a:rPr>
              <a:t>依然会从数据库中查询</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554217"/>
            <a:ext cx="9794240" cy="26355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4947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86628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231945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二级缓存</a:t>
            </a:r>
            <a:r>
              <a:rPr lang="zh-CN" altLang="en-US" dirty="0">
                <a:solidFill>
                  <a:srgbClr val="595959"/>
                </a:solidFill>
                <a:latin typeface="微软雅黑" panose="020B0503020204020204" pitchFamily="34" charset="-122"/>
                <a:ea typeface="微软雅黑" panose="020B0503020204020204" pitchFamily="34" charset="-122"/>
              </a:rPr>
              <a:t>，能够应用</a:t>
            </a:r>
            <a:r>
              <a:rPr lang="en-US" altLang="zh-CN" dirty="0">
                <a:solidFill>
                  <a:srgbClr val="595959"/>
                </a:solidFill>
                <a:latin typeface="微软雅黑" panose="020B0503020204020204" pitchFamily="34" charset="-122"/>
                <a:ea typeface="微软雅黑" panose="020B0503020204020204" pitchFamily="34" charset="-122"/>
              </a:rPr>
              <a:t>MyBatis</a:t>
            </a:r>
            <a:r>
              <a:rPr lang="zh-CN" altLang="en-US" dirty="0">
                <a:solidFill>
                  <a:srgbClr val="595959"/>
                </a:solidFill>
                <a:latin typeface="微软雅黑" panose="020B0503020204020204" pitchFamily="34" charset="-122"/>
                <a:ea typeface="微软雅黑" panose="020B0503020204020204" pitchFamily="34" charset="-122"/>
              </a:rPr>
              <a:t>的二级缓存</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0469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由</a:t>
            </a:r>
            <a:r>
              <a:rPr lang="en-US" altLang="zh-CN" dirty="0">
                <a:solidFill>
                  <a:srgbClr val="595959"/>
                </a:solidFill>
                <a:latin typeface="微软雅黑" panose="020B0503020204020204" pitchFamily="34" charset="-122"/>
                <a:ea typeface="微软雅黑" panose="020B0503020204020204" pitchFamily="34" charset="-122"/>
                <a:cs typeface="+mn-ea"/>
              </a:rPr>
              <a:t>4.5.1</a:t>
            </a:r>
            <a:r>
              <a:rPr lang="zh-CN" altLang="zh-CN" dirty="0">
                <a:solidFill>
                  <a:srgbClr val="595959"/>
                </a:solidFill>
                <a:latin typeface="微软雅黑" panose="020B0503020204020204" pitchFamily="34" charset="-122"/>
                <a:ea typeface="微软雅黑" panose="020B0503020204020204" pitchFamily="34" charset="-122"/>
                <a:cs typeface="+mn-ea"/>
              </a:rPr>
              <a:t>节的内容可知，相同的</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类，相同的</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语句，如果</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不同，则两个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1369B2"/>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数据库时，会查询数据库两次，这样也会降低数据库的查询效率。为了解决这个问题，就需要用到</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zh-CN" altLang="zh-CN" dirty="0">
                <a:solidFill>
                  <a:srgbClr val="1369B2"/>
                </a:solidFill>
                <a:latin typeface="微软雅黑" panose="020B0503020204020204" pitchFamily="34" charset="-122"/>
                <a:ea typeface="微软雅黑" panose="020B0503020204020204" pitchFamily="34" charset="-122"/>
                <a:cs typeface="+mn-ea"/>
              </a:rPr>
              <a:t>二级缓存</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的二级缓存是</a:t>
            </a:r>
            <a:r>
              <a:rPr lang="en-US" altLang="zh-CN" dirty="0">
                <a:solidFill>
                  <a:srgbClr val="1369B2"/>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级别的缓存，与一级缓存相比，二级缓存的范围更大，多个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可以共用二级缓存，并且二级缓存可以</a:t>
            </a:r>
            <a:r>
              <a:rPr lang="zh-CN" altLang="zh-CN" dirty="0">
                <a:solidFill>
                  <a:srgbClr val="1369B2"/>
                </a:solidFill>
                <a:latin typeface="微软雅黑" panose="020B0503020204020204" pitchFamily="34" charset="-122"/>
                <a:ea typeface="微软雅黑" panose="020B0503020204020204" pitchFamily="34" charset="-122"/>
                <a:cs typeface="+mn-ea"/>
              </a:rPr>
              <a:t>自定义</a:t>
            </a:r>
            <a:r>
              <a:rPr lang="zh-CN" altLang="zh-CN" dirty="0">
                <a:solidFill>
                  <a:srgbClr val="595959"/>
                </a:solidFill>
                <a:latin typeface="微软雅黑" panose="020B0503020204020204" pitchFamily="34" charset="-122"/>
                <a:ea typeface="微软雅黑" panose="020B0503020204020204" pitchFamily="34" charset="-122"/>
                <a:cs typeface="+mn-ea"/>
              </a:rPr>
              <a:t>缓存资源</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7"/>
            <a:ext cx="9865885" cy="257255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753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01317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使用二级缓存的好处</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046927"/>
            <a:ext cx="8678999" cy="2120902"/>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中，一个</a:t>
            </a:r>
            <a:r>
              <a:rPr lang="en-US" altLang="zh-CN" dirty="0" err="1">
                <a:solidFill>
                  <a:srgbClr val="595959"/>
                </a:solidFill>
                <a:latin typeface="微软雅黑" panose="020B0503020204020204" pitchFamily="34" charset="-122"/>
                <a:ea typeface="微软雅黑" panose="020B0503020204020204" pitchFamily="34" charset="-122"/>
                <a:cs typeface="+mn-ea"/>
              </a:rPr>
              <a:t>Mapper.xml</a:t>
            </a:r>
            <a:r>
              <a:rPr lang="zh-CN" altLang="zh-CN" dirty="0">
                <a:solidFill>
                  <a:srgbClr val="595959"/>
                </a:solidFill>
                <a:latin typeface="微软雅黑" panose="020B0503020204020204" pitchFamily="34" charset="-122"/>
                <a:ea typeface="微软雅黑" panose="020B0503020204020204" pitchFamily="34" charset="-122"/>
                <a:cs typeface="+mn-ea"/>
              </a:rPr>
              <a:t>文件通常称为一个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以</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区分</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，如果多个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对象使用同一个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的相同</a:t>
            </a:r>
            <a:r>
              <a:rPr lang="zh-CN" altLang="zh-CN" dirty="0">
                <a:solidFill>
                  <a:srgbClr val="1369B2"/>
                </a:solidFill>
                <a:latin typeface="微软雅黑" panose="020B0503020204020204" pitchFamily="34" charset="-122"/>
                <a:ea typeface="微软雅黑" panose="020B0503020204020204" pitchFamily="34" charset="-122"/>
                <a:cs typeface="+mn-ea"/>
              </a:rPr>
              <a:t>查询</a:t>
            </a:r>
            <a:r>
              <a:rPr lang="zh-CN" altLang="zh-CN" dirty="0">
                <a:solidFill>
                  <a:srgbClr val="595959"/>
                </a:solidFill>
                <a:latin typeface="微软雅黑" panose="020B0503020204020204" pitchFamily="34" charset="-122"/>
                <a:ea typeface="微软雅黑" panose="020B0503020204020204" pitchFamily="34" charset="-122"/>
                <a:cs typeface="+mn-ea"/>
              </a:rPr>
              <a:t>语句去操作数据库，在第一个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对象执行完后，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会将查询结果写入</a:t>
            </a:r>
            <a:r>
              <a:rPr lang="zh-CN" altLang="zh-CN" dirty="0">
                <a:solidFill>
                  <a:srgbClr val="1369B2"/>
                </a:solidFill>
                <a:latin typeface="微软雅黑" panose="020B0503020204020204" pitchFamily="34" charset="-122"/>
                <a:ea typeface="微软雅黑" panose="020B0503020204020204" pitchFamily="34" charset="-122"/>
                <a:cs typeface="+mn-ea"/>
              </a:rPr>
              <a:t>二级缓存</a:t>
            </a:r>
            <a:r>
              <a:rPr lang="zh-CN" altLang="zh-CN" dirty="0">
                <a:solidFill>
                  <a:srgbClr val="595959"/>
                </a:solidFill>
                <a:latin typeface="微软雅黑" panose="020B0503020204020204" pitchFamily="34" charset="-122"/>
                <a:ea typeface="微软雅黑" panose="020B0503020204020204" pitchFamily="34" charset="-122"/>
                <a:cs typeface="+mn-ea"/>
              </a:rPr>
              <a:t>，此后，如果程序没有执行插入、更新、删除操作，当第二个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对象执行相同的查询语句时，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a:t>
            </a:r>
            <a:r>
              <a:rPr lang="zh-CN" altLang="zh-CN" dirty="0">
                <a:solidFill>
                  <a:srgbClr val="1369B2"/>
                </a:solidFill>
                <a:latin typeface="微软雅黑" panose="020B0503020204020204" pitchFamily="34" charset="-122"/>
                <a:ea typeface="微软雅黑" panose="020B0503020204020204" pitchFamily="34" charset="-122"/>
                <a:cs typeface="+mn-ea"/>
              </a:rPr>
              <a:t>直接读取</a:t>
            </a:r>
            <a:r>
              <a:rPr lang="zh-CN" altLang="zh-CN" dirty="0">
                <a:solidFill>
                  <a:srgbClr val="595959"/>
                </a:solidFill>
                <a:latin typeface="微软雅黑" panose="020B0503020204020204" pitchFamily="34" charset="-122"/>
                <a:ea typeface="微软雅黑" panose="020B0503020204020204" pitchFamily="34" charset="-122"/>
                <a:cs typeface="+mn-ea"/>
              </a:rPr>
              <a:t>二级缓存中的数据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7"/>
            <a:ext cx="9865885" cy="257255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0753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89328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464410"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二级缓存的执行过程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1"/>
            </p:custDataLst>
          </p:nvPr>
        </p:nvSpPr>
        <p:spPr>
          <a:xfrm>
            <a:off x="838731" y="1131537"/>
            <a:ext cx="44121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78361" cy="400110"/>
          </a:xfrm>
          <a:prstGeom prst="rect">
            <a:avLst/>
          </a:prstGeom>
          <a:noFill/>
        </p:spPr>
        <p:txBody>
          <a:bodyPr wrap="none" rtlCol="0">
            <a:spAutoFit/>
          </a:bodyPr>
          <a:lstStyle/>
          <a:p>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二级缓存的执行过程</a:t>
            </a:r>
            <a:r>
              <a:rPr lang="zh-CN" altLang="en-US" sz="2000" dirty="0">
                <a:solidFill>
                  <a:srgbClr val="1369B2"/>
                </a:solidFill>
                <a:latin typeface="微软雅黑" panose="020B0503020204020204" pitchFamily="34" charset="-122"/>
                <a:ea typeface="微软雅黑" panose="020B0503020204020204" pitchFamily="34" charset="-122"/>
              </a:rPr>
              <a:t>图解</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4"/>
          <a:stretch>
            <a:fillRect/>
          </a:stretch>
        </p:blipFill>
        <p:spPr>
          <a:xfrm>
            <a:off x="3308350" y="2795270"/>
            <a:ext cx="5575300" cy="28448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的一级缓存不同的是，</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的二级缓存需要手动开启，开启二级缓存通常要完成以下两个步骤</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06473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351891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二级缓存与一级缓存的不同点</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0812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与使用二级缓存前，需要在</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的核心配置</a:t>
            </a:r>
            <a:r>
              <a:rPr lang="en-US" altLang="zh-CN"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dirty="0">
                <a:solidFill>
                  <a:srgbClr val="595959"/>
                </a:solidFill>
                <a:latin typeface="微软雅黑" panose="020B0503020204020204" pitchFamily="34" charset="-122"/>
                <a:ea typeface="微软雅黑" panose="020B0503020204020204" pitchFamily="34" charset="-122"/>
                <a:cs typeface="+mn-ea"/>
              </a:rPr>
              <a:t>文件中通过</a:t>
            </a:r>
            <a:r>
              <a:rPr lang="en-US" altLang="zh-CN" dirty="0">
                <a:solidFill>
                  <a:srgbClr val="595959"/>
                </a:solidFill>
                <a:latin typeface="微软雅黑" panose="020B0503020204020204" pitchFamily="34" charset="-122"/>
                <a:ea typeface="微软雅黑" panose="020B0503020204020204" pitchFamily="34" charset="-122"/>
                <a:cs typeface="+mn-ea"/>
              </a:rPr>
              <a:t>&lt;settings&gt;</a:t>
            </a:r>
            <a:r>
              <a:rPr lang="zh-CN" altLang="zh-CN" dirty="0">
                <a:solidFill>
                  <a:srgbClr val="595959"/>
                </a:solidFill>
                <a:latin typeface="微软雅黑" panose="020B0503020204020204" pitchFamily="34" charset="-122"/>
                <a:ea typeface="微软雅黑" panose="020B0503020204020204" pitchFamily="34" charset="-122"/>
                <a:cs typeface="+mn-ea"/>
              </a:rPr>
              <a:t>元素开启二级缓存的全局配置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674620"/>
            <a:ext cx="9865885" cy="2911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104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58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3504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15387" y="1271522"/>
            <a:ext cx="320953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a:t>
            </a:r>
            <a:r>
              <a:rPr lang="zh-CN" altLang="en-US" sz="2000" dirty="0">
                <a:solidFill>
                  <a:srgbClr val="1369B2"/>
                </a:solidFill>
                <a:latin typeface="微软雅黑" panose="020B0503020204020204" pitchFamily="34" charset="-122"/>
                <a:ea typeface="微软雅黑" panose="020B0503020204020204" pitchFamily="34" charset="-122"/>
              </a:rPr>
              <a:t>开启二级缓存的全局配置</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5"/>
          <a:stretch>
            <a:fillRect/>
          </a:stretch>
        </p:blipFill>
        <p:spPr>
          <a:xfrm>
            <a:off x="2377440" y="3989070"/>
            <a:ext cx="7783830" cy="1132424"/>
          </a:xfrm>
          <a:prstGeom prst="rect">
            <a:avLst/>
          </a:prstGeom>
        </p:spPr>
      </p:pic>
      <p:sp>
        <p:nvSpPr>
          <p:cNvPr id="3" name="矩形 2"/>
          <p:cNvSpPr/>
          <p:nvPr/>
        </p:nvSpPr>
        <p:spPr>
          <a:xfrm>
            <a:off x="2750820" y="3854449"/>
            <a:ext cx="6473190"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	&lt;setting name="</a:t>
            </a:r>
            <a:r>
              <a:rPr lang="en-US" altLang="zh-CN" dirty="0" err="1">
                <a:solidFill>
                  <a:srgbClr val="595959"/>
                </a:solidFill>
                <a:latin typeface="微软雅黑" panose="020B0503020204020204" pitchFamily="34" charset="-122"/>
                <a:ea typeface="微软雅黑" panose="020B0503020204020204" pitchFamily="34" charset="-122"/>
                <a:cs typeface="+mn-ea"/>
              </a:rPr>
              <a:t>cacheEnabled</a:t>
            </a:r>
            <a:r>
              <a:rPr lang="en-US" altLang="zh-CN" dirty="0">
                <a:solidFill>
                  <a:srgbClr val="595959"/>
                </a:solidFill>
                <a:latin typeface="微软雅黑" panose="020B0503020204020204" pitchFamily="34" charset="-122"/>
                <a:ea typeface="微软雅黑" panose="020B0503020204020204" pitchFamily="34" charset="-122"/>
                <a:cs typeface="+mn-ea"/>
              </a:rPr>
              <a:t>" value="true" /&gt;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&lt;/settings&gt;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0812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下的二级缓存，可以通过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映射文件中的</a:t>
            </a:r>
            <a:r>
              <a:rPr lang="en-US" altLang="zh-CN" dirty="0">
                <a:solidFill>
                  <a:srgbClr val="595959"/>
                </a:solidFill>
                <a:latin typeface="微软雅黑" panose="020B0503020204020204" pitchFamily="34" charset="-122"/>
                <a:ea typeface="微软雅黑" panose="020B0503020204020204" pitchFamily="34" charset="-122"/>
                <a:cs typeface="+mn-ea"/>
              </a:rPr>
              <a:t>&lt;cache&gt;</a:t>
            </a:r>
            <a:r>
              <a:rPr lang="zh-CN" altLang="zh-CN" dirty="0">
                <a:solidFill>
                  <a:srgbClr val="595959"/>
                </a:solidFill>
                <a:latin typeface="微软雅黑" panose="020B0503020204020204" pitchFamily="34" charset="-122"/>
                <a:ea typeface="微软雅黑" panose="020B0503020204020204" pitchFamily="34" charset="-122"/>
                <a:cs typeface="+mn-ea"/>
              </a:rPr>
              <a:t>元素来完成</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p>
        </p:txBody>
      </p:sp>
      <p:sp>
        <p:nvSpPr>
          <p:cNvPr id="13" name="圆角矩形 12"/>
          <p:cNvSpPr/>
          <p:nvPr/>
        </p:nvSpPr>
        <p:spPr>
          <a:xfrm>
            <a:off x="1306456" y="2674620"/>
            <a:ext cx="9865885" cy="291185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61044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25820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0" y="1131537"/>
            <a:ext cx="579066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069667" y="1271522"/>
            <a:ext cx="557351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a:t>
            </a:r>
            <a:r>
              <a:rPr lang="zh-CN" altLang="zh-CN" sz="2000" dirty="0">
                <a:solidFill>
                  <a:srgbClr val="1369B2"/>
                </a:solidFill>
                <a:latin typeface="微软雅黑" panose="020B0503020204020204" pitchFamily="34" charset="-122"/>
                <a:ea typeface="微软雅黑" panose="020B0503020204020204" pitchFamily="34" charset="-122"/>
              </a:rPr>
              <a:t>开启当前</a:t>
            </a:r>
            <a:r>
              <a:rPr lang="en-US" altLang="zh-CN" sz="2000" dirty="0">
                <a:solidFill>
                  <a:srgbClr val="1369B2"/>
                </a:solidFill>
                <a:latin typeface="微软雅黑" panose="020B0503020204020204" pitchFamily="34" charset="-122"/>
                <a:ea typeface="微软雅黑" panose="020B0503020204020204" pitchFamily="34" charset="-122"/>
              </a:rPr>
              <a:t>Mapper</a:t>
            </a:r>
            <a:r>
              <a:rPr lang="zh-CN" altLang="zh-CN" sz="2000" dirty="0">
                <a:solidFill>
                  <a:srgbClr val="1369B2"/>
                </a:solidFill>
                <a:latin typeface="微软雅黑" panose="020B0503020204020204" pitchFamily="34" charset="-122"/>
                <a:ea typeface="微软雅黑" panose="020B0503020204020204" pitchFamily="34" charset="-122"/>
              </a:rPr>
              <a:t>的</a:t>
            </a:r>
            <a:r>
              <a:rPr lang="en-US" altLang="zh-CN" sz="2000" dirty="0">
                <a:solidFill>
                  <a:srgbClr val="1369B2"/>
                </a:solidFill>
                <a:latin typeface="微软雅黑" panose="020B0503020204020204" pitchFamily="34" charset="-122"/>
                <a:ea typeface="微软雅黑" panose="020B0503020204020204" pitchFamily="34" charset="-122"/>
              </a:rPr>
              <a:t>namespace</a:t>
            </a:r>
            <a:r>
              <a:rPr lang="zh-CN" altLang="zh-CN" sz="2000" dirty="0">
                <a:solidFill>
                  <a:srgbClr val="1369B2"/>
                </a:solidFill>
                <a:latin typeface="微软雅黑" panose="020B0503020204020204" pitchFamily="34" charset="-122"/>
                <a:ea typeface="微软雅黑" panose="020B0503020204020204" pitchFamily="34" charset="-122"/>
              </a:rPr>
              <a:t>下的二级缓存</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 name="图片 10"/>
          <p:cNvPicPr>
            <a:picLocks noChangeAspect="1"/>
          </p:cNvPicPr>
          <p:nvPr/>
        </p:nvPicPr>
        <p:blipFill>
          <a:blip r:embed="rId5"/>
          <a:stretch>
            <a:fillRect/>
          </a:stretch>
        </p:blipFill>
        <p:spPr>
          <a:xfrm>
            <a:off x="2377440" y="3989070"/>
            <a:ext cx="7783830" cy="1132424"/>
          </a:xfrm>
          <a:prstGeom prst="rect">
            <a:avLst/>
          </a:prstGeom>
        </p:spPr>
      </p:pic>
      <p:sp>
        <p:nvSpPr>
          <p:cNvPr id="3" name="矩形 2"/>
          <p:cNvSpPr/>
          <p:nvPr/>
        </p:nvSpPr>
        <p:spPr>
          <a:xfrm>
            <a:off x="2750820" y="3877309"/>
            <a:ext cx="6473190"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2898337"/>
            <a:ext cx="8678999" cy="2951898"/>
          </a:xfrm>
          <a:prstGeom prst="rect">
            <a:avLst/>
          </a:prstGeom>
          <a:noFill/>
          <a:ln>
            <a:noFill/>
          </a:ln>
        </p:spPr>
        <p:txBody>
          <a:bodyPr wrap="square" rtlCol="0">
            <a:spAutoFit/>
          </a:bodyPr>
          <a:lstStyle/>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映射文件中所有</a:t>
            </a:r>
            <a:r>
              <a:rPr lang="en-US" altLang="zh-CN" dirty="0">
                <a:solidFill>
                  <a:srgbClr val="595959"/>
                </a:solidFill>
                <a:latin typeface="微软雅黑" panose="020B0503020204020204" pitchFamily="34" charset="-122"/>
                <a:ea typeface="微软雅黑" panose="020B0503020204020204" pitchFamily="34" charset="-122"/>
                <a:cs typeface="+mn-ea"/>
              </a:rPr>
              <a:t>select</a:t>
            </a:r>
            <a:r>
              <a:rPr lang="zh-CN" altLang="zh-CN" dirty="0">
                <a:solidFill>
                  <a:srgbClr val="595959"/>
                </a:solidFill>
                <a:latin typeface="微软雅黑" panose="020B0503020204020204" pitchFamily="34" charset="-122"/>
                <a:ea typeface="微软雅黑" panose="020B0503020204020204" pitchFamily="34" charset="-122"/>
                <a:cs typeface="+mn-ea"/>
              </a:rPr>
              <a:t>语句将会被缓存</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映射文件中的所有</a:t>
            </a:r>
            <a:r>
              <a:rPr lang="en-US" altLang="zh-CN" dirty="0">
                <a:solidFill>
                  <a:srgbClr val="595959"/>
                </a:solidFill>
                <a:latin typeface="微软雅黑" panose="020B0503020204020204" pitchFamily="34" charset="-122"/>
                <a:ea typeface="微软雅黑" panose="020B0503020204020204" pitchFamily="34" charset="-122"/>
                <a:cs typeface="+mn-ea"/>
              </a:rPr>
              <a:t>insert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update</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delete</a:t>
            </a:r>
            <a:r>
              <a:rPr lang="zh-CN" altLang="zh-CN" dirty="0">
                <a:solidFill>
                  <a:srgbClr val="595959"/>
                </a:solidFill>
                <a:latin typeface="微软雅黑" panose="020B0503020204020204" pitchFamily="34" charset="-122"/>
                <a:ea typeface="微软雅黑" panose="020B0503020204020204" pitchFamily="34" charset="-122"/>
                <a:cs typeface="+mn-ea"/>
              </a:rPr>
              <a:t>语句都会刷新缓存。</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3</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缓存会使用</a:t>
            </a:r>
            <a:r>
              <a:rPr lang="en-US" altLang="zh-CN" dirty="0">
                <a:solidFill>
                  <a:srgbClr val="595959"/>
                </a:solidFill>
                <a:latin typeface="微软雅黑" panose="020B0503020204020204" pitchFamily="34" charset="-122"/>
                <a:ea typeface="微软雅黑" panose="020B0503020204020204" pitchFamily="34" charset="-122"/>
                <a:cs typeface="+mn-ea"/>
              </a:rPr>
              <a:t>LRU</a:t>
            </a:r>
            <a:r>
              <a:rPr lang="zh-CN" altLang="zh-CN" dirty="0">
                <a:solidFill>
                  <a:srgbClr val="595959"/>
                </a:solidFill>
                <a:latin typeface="微软雅黑" panose="020B0503020204020204" pitchFamily="34" charset="-122"/>
                <a:ea typeface="微软雅黑" panose="020B0503020204020204" pitchFamily="34" charset="-122"/>
                <a:cs typeface="+mn-ea"/>
              </a:rPr>
              <a:t>算法回收。</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4</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没有刷新间隔，缓存不会以任何时间顺序来刷新。</a:t>
            </a:r>
          </a:p>
          <a:p>
            <a:pPr lvl="0">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5</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缓存会存储列表集合或对象的</a:t>
            </a:r>
            <a:r>
              <a:rPr lang="en-US" altLang="zh-CN" dirty="0">
                <a:solidFill>
                  <a:srgbClr val="595959"/>
                </a:solidFill>
                <a:latin typeface="微软雅黑" panose="020B0503020204020204" pitchFamily="34" charset="-122"/>
                <a:ea typeface="微软雅黑" panose="020B0503020204020204" pitchFamily="34" charset="-122"/>
                <a:cs typeface="+mn-ea"/>
              </a:rPr>
              <a:t>1024</a:t>
            </a:r>
            <a:r>
              <a:rPr lang="zh-CN" altLang="zh-CN" dirty="0">
                <a:solidFill>
                  <a:srgbClr val="595959"/>
                </a:solidFill>
                <a:latin typeface="微软雅黑" panose="020B0503020204020204" pitchFamily="34" charset="-122"/>
                <a:ea typeface="微软雅黑" panose="020B0503020204020204" pitchFamily="34" charset="-122"/>
                <a:cs typeface="+mn-ea"/>
              </a:rPr>
              <a:t>个引用。</a:t>
            </a: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6</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缓存是可读</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可写的缓存，这意味着对象检索不是共享的，缓存可以安全的被调用者修改，而不干扰其他调用者或线程所做的潜在修改</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 </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629568"/>
            <a:ext cx="9865885" cy="349691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564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8068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451050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03187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默认状态的二级缓存可实现的功能</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5953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592288"/>
            <a:ext cx="5430275" cy="905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了解表与表之间的</a:t>
            </a:r>
            <a:r>
              <a:rPr lang="zh-CN" altLang="en-US" dirty="0">
                <a:solidFill>
                  <a:srgbClr val="1369B2"/>
                </a:solidFill>
                <a:latin typeface="微软雅黑" panose="020B0503020204020204" pitchFamily="34" charset="-122"/>
                <a:ea typeface="微软雅黑" panose="020B0503020204020204" pitchFamily="34" charset="-122"/>
              </a:rPr>
              <a:t>关联映射</a:t>
            </a:r>
            <a:r>
              <a:rPr lang="zh-CN" altLang="en-US" dirty="0">
                <a:solidFill>
                  <a:srgbClr val="595959"/>
                </a:solidFill>
                <a:latin typeface="微软雅黑" panose="020B0503020204020204" pitchFamily="34" charset="-122"/>
                <a:ea typeface="微软雅黑" panose="020B0503020204020204" pitchFamily="34" charset="-122"/>
              </a:rPr>
              <a:t>关系，能够说出有哪三种关联映射关系以及它们的含义</a:t>
            </a: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294796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172537" y="1244628"/>
            <a:ext cx="255069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&lt;cache&gt;</a:t>
            </a:r>
            <a:r>
              <a:rPr lang="zh-CN" altLang="en-US" sz="2000" dirty="0">
                <a:solidFill>
                  <a:srgbClr val="1369B2"/>
                </a:solidFill>
                <a:latin typeface="微软雅黑" panose="020B0503020204020204" pitchFamily="34" charset="-122"/>
                <a:ea typeface="微软雅黑" panose="020B0503020204020204" pitchFamily="34" charset="-122"/>
              </a:rPr>
              <a:t>元素的属性</a:t>
            </a:r>
          </a:p>
        </p:txBody>
      </p:sp>
      <p:graphicFrame>
        <p:nvGraphicFramePr>
          <p:cNvPr id="2" name="表格 1"/>
          <p:cNvGraphicFramePr>
            <a:graphicFrameLocks noGrp="1"/>
          </p:cNvGraphicFramePr>
          <p:nvPr>
            <p:custDataLst>
              <p:tags r:id="rId2"/>
            </p:custDataLst>
          </p:nvPr>
        </p:nvGraphicFramePr>
        <p:xfrm>
          <a:off x="216048" y="2198554"/>
          <a:ext cx="7186930" cy="3898900"/>
        </p:xfrm>
        <a:graphic>
          <a:graphicData uri="http://schemas.openxmlformats.org/drawingml/2006/table">
            <a:tbl>
              <a:tblPr>
                <a:tableStyleId>{5C22544A-7EE6-4342-B048-85BDC9FD1C3A}</a:tableStyleId>
              </a:tblPr>
              <a:tblGrid>
                <a:gridCol w="1805305">
                  <a:extLst>
                    <a:ext uri="{9D8B030D-6E8A-4147-A177-3AD203B41FA5}">
                      <a16:colId xmlns:a16="http://schemas.microsoft.com/office/drawing/2014/main" val="20000"/>
                    </a:ext>
                  </a:extLst>
                </a:gridCol>
                <a:gridCol w="5381625">
                  <a:extLst>
                    <a:ext uri="{9D8B030D-6E8A-4147-A177-3AD203B41FA5}">
                      <a16:colId xmlns:a16="http://schemas.microsoft.com/office/drawing/2014/main" val="20001"/>
                    </a:ext>
                  </a:extLst>
                </a:gridCol>
              </a:tblGrid>
              <a:tr h="4406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属性</a:t>
                      </a: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30">
                          <a:solidFill>
                            <a:schemeClr val="tx1">
                              <a:lumMod val="75000"/>
                              <a:lumOff val="25000"/>
                            </a:schemeClr>
                          </a:solidFill>
                          <a:latin typeface="微软雅黑" panose="020B0503020204020204" pitchFamily="34" charset="-122"/>
                          <a:ea typeface="微软雅黑" panose="020B0503020204020204" pitchFamily="34" charset="-122"/>
                        </a:rPr>
                        <a:t>说明</a:t>
                      </a: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103505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flushInterval</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rPr>
                        <a:t>刷新间隔。该属性可以被设置为任意的正整数，而且它们代表一个合理的毫秒形式的时间段。默认情况下是不设置值。</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73723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size</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引用数目。该属性可以被设置为任意正整数，默认值为1024。</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124523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readOnly</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lvl="0" indent="0" algn="l" defTabSz="1219200" rtl="0" eaLnBrk="1" fontAlgn="auto" latinLnBrk="0" hangingPunct="1">
                        <a:lnSpc>
                          <a:spcPct val="120000"/>
                        </a:lnSpc>
                        <a:spcBef>
                          <a:spcPts val="0"/>
                        </a:spcBef>
                        <a:spcAft>
                          <a:spcPts val="0"/>
                        </a:spcAft>
                        <a:buClrTx/>
                        <a:buSzTx/>
                        <a:buFontTx/>
                        <a:buNone/>
                        <a:tabLst>
                          <a:tab pos="228600" algn="l"/>
                          <a:tab pos="266700" algn="l"/>
                        </a:tabLst>
                        <a:defRPr/>
                      </a:pPr>
                      <a:r>
                        <a:rPr lang="zh-CN" altLang="zh-CN"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只读。该属性可以被设置为true或者false。当缓存设置为只读时，缓存对象不能被修改，但此时缓存性能较高。当缓存设置为可读写时，性能较低，但安全性高。</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44069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eviction</a:t>
                      </a: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indent="0" algn="l" defTabSz="914400" rtl="0" eaLnBrk="1" latinLnBrk="0" hangingPunct="1">
                        <a:lnSpc>
                          <a:spcPct val="120000"/>
                        </a:lnSpc>
                        <a:spcBef>
                          <a:spcPts val="0"/>
                        </a:spcBef>
                        <a:spcAft>
                          <a:spcPts val="0"/>
                        </a:spcAf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回收策略。该属性有4个可选值。</a:t>
                      </a: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sp>
        <p:nvSpPr>
          <p:cNvPr id="7" name="Title 1"/>
          <p:cNvSpPr txBox="1"/>
          <p:nvPr/>
        </p:nvSpPr>
        <p:spPr>
          <a:xfrm>
            <a:off x="1143837" y="266933"/>
            <a:ext cx="239946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文本框 3"/>
          <p:cNvSpPr txBox="1"/>
          <p:nvPr/>
        </p:nvSpPr>
        <p:spPr>
          <a:xfrm>
            <a:off x="4149089" y="1244628"/>
            <a:ext cx="6870373" cy="368300"/>
          </a:xfrm>
          <a:prstGeom prst="rect">
            <a:avLst/>
          </a:prstGeom>
          <a:noFill/>
        </p:spPr>
        <p:txBody>
          <a:bodyPr wrap="square" rtlCol="0">
            <a:spAutoFit/>
          </a:bodyPr>
          <a:lstStyle/>
          <a:p>
            <a:r>
              <a:rPr lang="zh-CN" altLang="zh-CN" dirty="0">
                <a:solidFill>
                  <a:srgbClr val="595959"/>
                </a:solidFill>
                <a:latin typeface="微软雅黑" panose="020B0503020204020204" pitchFamily="34" charset="-122"/>
                <a:ea typeface="微软雅黑" panose="020B0503020204020204" pitchFamily="34" charset="-122"/>
              </a:rPr>
              <a:t>如果需要调整</a:t>
            </a:r>
            <a:r>
              <a:rPr lang="zh-CN" altLang="zh-CN" dirty="0">
                <a:solidFill>
                  <a:srgbClr val="595959"/>
                </a:solidFill>
                <a:latin typeface="微软雅黑" panose="020B0503020204020204" pitchFamily="34" charset="-122"/>
                <a:ea typeface="微软雅黑" panose="020B0503020204020204" pitchFamily="34" charset="-122"/>
                <a:sym typeface="+mn-ea"/>
              </a:rPr>
              <a:t>级缓存的</a:t>
            </a:r>
            <a:r>
              <a:rPr lang="zh-CN" altLang="zh-CN" dirty="0">
                <a:solidFill>
                  <a:srgbClr val="595959"/>
                </a:solidFill>
                <a:latin typeface="微软雅黑" panose="020B0503020204020204" pitchFamily="34" charset="-122"/>
                <a:ea typeface="微软雅黑" panose="020B0503020204020204" pitchFamily="34" charset="-122"/>
              </a:rPr>
              <a:t>特性，可通过</a:t>
            </a:r>
            <a:r>
              <a:rPr lang="en-US" altLang="zh-CN" dirty="0">
                <a:solidFill>
                  <a:srgbClr val="595959"/>
                </a:solidFill>
                <a:latin typeface="微软雅黑" panose="020B0503020204020204" pitchFamily="34" charset="-122"/>
                <a:ea typeface="微软雅黑" panose="020B0503020204020204" pitchFamily="34" charset="-122"/>
              </a:rPr>
              <a:t>&lt;cache&gt;</a:t>
            </a:r>
            <a:r>
              <a:rPr lang="zh-CN" altLang="zh-CN" dirty="0">
                <a:solidFill>
                  <a:srgbClr val="595959"/>
                </a:solidFill>
                <a:latin typeface="微软雅黑" panose="020B0503020204020204" pitchFamily="34" charset="-122"/>
                <a:ea typeface="微软雅黑" panose="020B0503020204020204" pitchFamily="34" charset="-122"/>
              </a:rPr>
              <a:t>元素的属性来实现</a:t>
            </a:r>
            <a:r>
              <a:rPr lang="zh-CN" altLang="en-US" dirty="0">
                <a:solidFill>
                  <a:srgbClr val="595959"/>
                </a:solidFill>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865870" y="2700655"/>
            <a:ext cx="3014345" cy="3291840"/>
          </a:xfrm>
          <a:prstGeom prst="rect">
            <a:avLst/>
          </a:prstGeom>
          <a:noFill/>
        </p:spPr>
        <p:txBody>
          <a:bodyPr wrap="square" rtlCol="0">
            <a:spAutoFit/>
          </a:bodyPr>
          <a:lstStyle/>
          <a:p>
            <a:pPr lvl="0"/>
            <a:r>
              <a:rPr lang="en-US" altLang="zh-CN" sz="1600" dirty="0">
                <a:solidFill>
                  <a:srgbClr val="595959"/>
                </a:solidFill>
                <a:latin typeface="微软雅黑" panose="020B0503020204020204" pitchFamily="34" charset="-122"/>
                <a:ea typeface="微软雅黑" panose="020B0503020204020204" pitchFamily="34" charset="-122"/>
              </a:rPr>
              <a:t>LRU</a:t>
            </a:r>
            <a:r>
              <a:rPr lang="zh-CN" altLang="zh-CN" sz="1600" dirty="0">
                <a:solidFill>
                  <a:srgbClr val="595959"/>
                </a:solidFill>
                <a:latin typeface="微软雅黑" panose="020B0503020204020204" pitchFamily="34" charset="-122"/>
                <a:ea typeface="微软雅黑" panose="020B0503020204020204" pitchFamily="34" charset="-122"/>
              </a:rPr>
              <a:t>：最近最少使用的策略。移除最长时间不被使用的对象。</a:t>
            </a: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FIFO</a:t>
            </a:r>
            <a:r>
              <a:rPr lang="zh-CN" altLang="zh-CN" sz="1600" dirty="0">
                <a:solidFill>
                  <a:srgbClr val="595959"/>
                </a:solidFill>
                <a:latin typeface="微软雅黑" panose="020B0503020204020204" pitchFamily="34" charset="-122"/>
                <a:ea typeface="微软雅黑" panose="020B0503020204020204" pitchFamily="34" charset="-122"/>
              </a:rPr>
              <a:t>：先进先出策略。按对象进入缓存的顺序来移除它们。</a:t>
            </a: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pPr lvl="0"/>
            <a:r>
              <a:rPr lang="en-US" altLang="zh-CN" sz="1600" dirty="0">
                <a:solidFill>
                  <a:srgbClr val="595959"/>
                </a:solidFill>
                <a:latin typeface="微软雅黑" panose="020B0503020204020204" pitchFamily="34" charset="-122"/>
                <a:ea typeface="微软雅黑" panose="020B0503020204020204" pitchFamily="34" charset="-122"/>
              </a:rPr>
              <a:t>SOFT</a:t>
            </a:r>
            <a:r>
              <a:rPr lang="zh-CN" altLang="zh-CN" sz="1600" dirty="0">
                <a:solidFill>
                  <a:srgbClr val="595959"/>
                </a:solidFill>
                <a:latin typeface="微软雅黑" panose="020B0503020204020204" pitchFamily="34" charset="-122"/>
                <a:ea typeface="微软雅黑" panose="020B0503020204020204" pitchFamily="34" charset="-122"/>
              </a:rPr>
              <a:t>：软引用策略。移除基于垃圾回收器状态和软引用规则的对象。</a:t>
            </a:r>
          </a:p>
          <a:p>
            <a:pPr lvl="0"/>
            <a:endParaRPr lang="zh-CN" altLang="zh-CN" sz="1600" dirty="0">
              <a:solidFill>
                <a:srgbClr val="595959"/>
              </a:solidFill>
              <a:latin typeface="微软雅黑" panose="020B0503020204020204" pitchFamily="34" charset="-122"/>
              <a:ea typeface="微软雅黑" panose="020B0503020204020204" pitchFamily="34" charset="-122"/>
            </a:endParaRPr>
          </a:p>
          <a:p>
            <a:r>
              <a:rPr lang="en-US" altLang="zh-CN" sz="1600" dirty="0">
                <a:solidFill>
                  <a:srgbClr val="595959"/>
                </a:solidFill>
                <a:latin typeface="微软雅黑" panose="020B0503020204020204" pitchFamily="34" charset="-122"/>
                <a:ea typeface="微软雅黑" panose="020B0503020204020204" pitchFamily="34" charset="-122"/>
              </a:rPr>
              <a:t>WEAK</a:t>
            </a:r>
            <a:r>
              <a:rPr lang="zh-CN" altLang="zh-CN" sz="1600" dirty="0">
                <a:solidFill>
                  <a:srgbClr val="595959"/>
                </a:solidFill>
                <a:latin typeface="微软雅黑" panose="020B0503020204020204" pitchFamily="34" charset="-122"/>
                <a:ea typeface="微软雅黑" panose="020B0503020204020204" pitchFamily="34" charset="-122"/>
              </a:rPr>
              <a:t>：弱引用策略。更积极地移除基于垃圾收集器状态和弱引用规则的对象</a:t>
            </a:r>
            <a:r>
              <a:rPr lang="en-US" altLang="zh-CN" sz="1600" dirty="0">
                <a:solidFill>
                  <a:srgbClr val="595959"/>
                </a:solidFill>
                <a:latin typeface="微软雅黑" panose="020B0503020204020204" pitchFamily="34" charset="-122"/>
                <a:ea typeface="微软雅黑" panose="020B0503020204020204" pitchFamily="34" charset="-122"/>
              </a:rPr>
              <a:t>.</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865235" y="2701290"/>
            <a:ext cx="3014980" cy="329120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8782252" y="25875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1602928" y="57242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12" name="肘形连接符 11"/>
          <p:cNvCxnSpPr>
            <a:endCxn id="13" idx="1"/>
          </p:cNvCxnSpPr>
          <p:nvPr/>
        </p:nvCxnSpPr>
        <p:spPr>
          <a:xfrm flipV="1">
            <a:off x="7349490" y="4347210"/>
            <a:ext cx="1515745" cy="1457960"/>
          </a:xfrm>
          <a:prstGeom prst="bentConnector3">
            <a:avLst>
              <a:gd name="adj1" fmla="val 50021"/>
            </a:avLst>
          </a:prstGeom>
          <a:ln w="698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81573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95144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761839"/>
            <a:ext cx="8143641" cy="829945"/>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修改映射文件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，在映射文件的</a:t>
            </a:r>
            <a:r>
              <a:rPr lang="en-US" altLang="zh-CN" sz="1600" dirty="0">
                <a:solidFill>
                  <a:srgbClr val="595959"/>
                </a:solidFill>
                <a:latin typeface="微软雅黑" panose="020B0503020204020204" pitchFamily="34" charset="-122"/>
                <a:ea typeface="微软雅黑" panose="020B0503020204020204" pitchFamily="34" charset="-122"/>
                <a:cs typeface="+mn-ea"/>
              </a:rPr>
              <a:t>&lt;mapper&gt;</a:t>
            </a:r>
            <a:r>
              <a:rPr lang="zh-CN" altLang="zh-CN" sz="1600" dirty="0">
                <a:solidFill>
                  <a:srgbClr val="595959"/>
                </a:solidFill>
                <a:latin typeface="微软雅黑" panose="020B0503020204020204" pitchFamily="34" charset="-122"/>
                <a:ea typeface="微软雅黑" panose="020B0503020204020204" pitchFamily="34" charset="-122"/>
                <a:cs typeface="+mn-ea"/>
              </a:rPr>
              <a:t>元素下追加编写</a:t>
            </a:r>
            <a:r>
              <a:rPr lang="en-US" altLang="zh-CN" sz="1600" dirty="0">
                <a:solidFill>
                  <a:srgbClr val="595959"/>
                </a:solidFill>
                <a:latin typeface="微软雅黑" panose="020B0503020204020204" pitchFamily="34" charset="-122"/>
                <a:ea typeface="微软雅黑" panose="020B0503020204020204" pitchFamily="34" charset="-122"/>
                <a:cs typeface="+mn-ea"/>
              </a:rPr>
              <a:t>&lt;cache&gt;</a:t>
            </a:r>
            <a:r>
              <a:rPr lang="zh-CN" altLang="zh-CN" sz="1600" dirty="0">
                <a:solidFill>
                  <a:srgbClr val="595959"/>
                </a:solidFill>
                <a:latin typeface="微软雅黑" panose="020B0503020204020204" pitchFamily="34" charset="-122"/>
                <a:ea typeface="微软雅黑" panose="020B0503020204020204" pitchFamily="34" charset="-122"/>
                <a:cs typeface="+mn-ea"/>
              </a:rPr>
              <a:t>元素开启当前</a:t>
            </a:r>
            <a:r>
              <a:rPr lang="en-US" altLang="zh-CN" sz="1600" dirty="0">
                <a:solidFill>
                  <a:srgbClr val="595959"/>
                </a:solidFill>
                <a:latin typeface="微软雅黑" panose="020B0503020204020204" pitchFamily="34" charset="-122"/>
                <a:ea typeface="微软雅黑" panose="020B0503020204020204" pitchFamily="34" charset="-122"/>
                <a:cs typeface="+mn-ea"/>
              </a:rPr>
              <a:t>Mapper</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namespace</a:t>
            </a:r>
            <a:r>
              <a:rPr lang="zh-CN" altLang="zh-CN" sz="1600" dirty="0">
                <a:solidFill>
                  <a:srgbClr val="595959"/>
                </a:solidFill>
                <a:latin typeface="微软雅黑" panose="020B0503020204020204" pitchFamily="34" charset="-122"/>
                <a:ea typeface="微软雅黑" panose="020B0503020204020204" pitchFamily="34" charset="-122"/>
                <a:cs typeface="+mn-ea"/>
              </a:rPr>
              <a:t>的二级缓存</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3267489"/>
            <a:ext cx="6880912" cy="1906321"/>
          </a:xfrm>
          <a:prstGeom prst="rect">
            <a:avLst/>
          </a:prstGeom>
        </p:spPr>
      </p:pic>
      <p:sp>
        <p:nvSpPr>
          <p:cNvPr id="2" name="矩形 1"/>
          <p:cNvSpPr/>
          <p:nvPr/>
        </p:nvSpPr>
        <p:spPr>
          <a:xfrm>
            <a:off x="2860808" y="3578260"/>
            <a:ext cx="6420352" cy="1289905"/>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zh-CN" dirty="0">
                <a:solidFill>
                  <a:srgbClr val="595959"/>
                </a:solidFill>
                <a:latin typeface="微软雅黑" panose="020B0503020204020204" pitchFamily="34" charset="-122"/>
                <a:ea typeface="微软雅黑" panose="020B0503020204020204" pitchFamily="34" charset="-122"/>
                <a:cs typeface="+mn-ea"/>
              </a:rPr>
              <a:t>开启当前</a:t>
            </a:r>
            <a:r>
              <a:rPr lang="en-US" altLang="zh-CN" dirty="0" err="1">
                <a:solidFill>
                  <a:srgbClr val="595959"/>
                </a:solidFill>
                <a:latin typeface="微软雅黑" panose="020B0503020204020204" pitchFamily="34" charset="-122"/>
                <a:ea typeface="微软雅黑" panose="020B0503020204020204" pitchFamily="34" charset="-122"/>
                <a:cs typeface="+mn-ea"/>
              </a:rPr>
              <a:t>BookMapper</a:t>
            </a:r>
            <a:r>
              <a:rPr lang="zh-CN" altLang="zh-CN" dirty="0">
                <a:solidFill>
                  <a:srgbClr val="595959"/>
                </a:solidFill>
                <a:latin typeface="微软雅黑" panose="020B0503020204020204" pitchFamily="34" charset="-122"/>
                <a:ea typeface="微软雅黑" panose="020B0503020204020204" pitchFamily="34" charset="-122"/>
                <a:cs typeface="+mn-ea"/>
              </a:rPr>
              <a:t>的</a:t>
            </a:r>
            <a:r>
              <a:rPr lang="en-US" altLang="zh-CN" dirty="0">
                <a:solidFill>
                  <a:srgbClr val="595959"/>
                </a:solidFill>
                <a:latin typeface="微软雅黑" panose="020B0503020204020204" pitchFamily="34" charset="-122"/>
                <a:ea typeface="微软雅黑" panose="020B0503020204020204" pitchFamily="34" charset="-122"/>
                <a:cs typeface="+mn-ea"/>
              </a:rPr>
              <a:t>namespace</a:t>
            </a:r>
            <a:r>
              <a:rPr lang="zh-CN" altLang="zh-CN" dirty="0">
                <a:solidFill>
                  <a:srgbClr val="595959"/>
                </a:solidFill>
                <a:latin typeface="微软雅黑" panose="020B0503020204020204" pitchFamily="34" charset="-122"/>
                <a:ea typeface="微软雅黑" panose="020B0503020204020204" pitchFamily="34" charset="-122"/>
                <a:cs typeface="+mn-ea"/>
              </a:rPr>
              <a:t>下的二级缓存</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p>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&lt;/cache&gt;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3" name="文本框 2"/>
          <p:cNvSpPr txBox="1"/>
          <p:nvPr/>
        </p:nvSpPr>
        <p:spPr>
          <a:xfrm>
            <a:off x="1050925" y="1083310"/>
            <a:ext cx="10857865" cy="368300"/>
          </a:xfrm>
          <a:prstGeom prst="rect">
            <a:avLst/>
          </a:prstGeom>
          <a:noFill/>
        </p:spPr>
        <p:txBody>
          <a:bodyPr wrap="none" rtlCol="0" anchor="t">
            <a:spAutoFit/>
          </a:bodyPr>
          <a:lstStyle/>
          <a:p>
            <a:r>
              <a:rPr lang="zh-CN" altLang="zh-CN" dirty="0">
                <a:solidFill>
                  <a:srgbClr val="595959"/>
                </a:solidFill>
                <a:latin typeface="微软雅黑" panose="020B0503020204020204" pitchFamily="34" charset="-122"/>
                <a:ea typeface="微软雅黑" panose="020B0503020204020204" pitchFamily="34" charset="-122"/>
                <a:cs typeface="+mn-ea"/>
                <a:sym typeface="+mn-ea"/>
              </a:rPr>
              <a:t>接下来通过一个案例演示</a:t>
            </a:r>
            <a:r>
              <a:rPr lang="en-US" altLang="zh-CN" dirty="0" err="1">
                <a:solidFill>
                  <a:srgbClr val="595959"/>
                </a:solidFill>
                <a:latin typeface="微软雅黑" panose="020B0503020204020204" pitchFamily="34" charset="-122"/>
                <a:ea typeface="微软雅黑" panose="020B0503020204020204" pitchFamily="34" charset="-122"/>
                <a:cs typeface="+mn-ea"/>
                <a:sym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二级缓存的应用，该案例仍旧根据</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id</a:t>
            </a:r>
            <a:r>
              <a:rPr lang="zh-CN" altLang="zh-CN" dirty="0">
                <a:solidFill>
                  <a:srgbClr val="595959"/>
                </a:solidFill>
                <a:latin typeface="微软雅黑" panose="020B0503020204020204" pitchFamily="34" charset="-122"/>
                <a:ea typeface="微软雅黑" panose="020B0503020204020204" pitchFamily="34" charset="-122"/>
                <a:cs typeface="+mn-ea"/>
                <a:sym typeface="+mn-ea"/>
              </a:rPr>
              <a:t>查询图书信息，案例具体步骤如下。</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538130"/>
            <a:ext cx="6880912" cy="3662105"/>
          </a:xfrm>
          <a:prstGeom prst="rect">
            <a:avLst/>
          </a:prstGeom>
        </p:spPr>
      </p:pic>
      <p:sp>
        <p:nvSpPr>
          <p:cNvPr id="2" name="矩形 1"/>
          <p:cNvSpPr/>
          <p:nvPr/>
        </p:nvSpPr>
        <p:spPr>
          <a:xfrm>
            <a:off x="3043688" y="246955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findBookByIdTest3()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zh-CN" altLang="en-US" sz="1600" dirty="0">
                <a:solidFill>
                  <a:srgbClr val="595959"/>
                </a:solidFill>
                <a:latin typeface="微软雅黑" panose="020B0503020204020204" pitchFamily="34" charset="-122"/>
                <a:ea typeface="微软雅黑" panose="020B0503020204020204" pitchFamily="34" charset="-122"/>
                <a:cs typeface="+mn-ea"/>
              </a:rPr>
              <a:t>两个</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r>
              <a:rPr lang="zh-CN" altLang="en-US" sz="1600" dirty="0">
                <a:solidFill>
                  <a:srgbClr val="595959"/>
                </a:solidFill>
                <a:latin typeface="微软雅黑" panose="020B0503020204020204" pitchFamily="34" charset="-122"/>
                <a:ea typeface="微软雅黑" panose="020B0503020204020204" pitchFamily="34" charset="-122"/>
                <a:cs typeface="+mn-ea"/>
              </a:rPr>
              <a:t>，这里只展示了一个</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session1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2.</a:t>
            </a:r>
            <a:r>
              <a:rPr lang="zh-CN" altLang="zh-CN" sz="1600" dirty="0">
                <a:solidFill>
                  <a:srgbClr val="595959"/>
                </a:solidFill>
                <a:latin typeface="微软雅黑" panose="020B0503020204020204" pitchFamily="34" charset="-122"/>
                <a:ea typeface="微软雅黑" panose="020B0503020204020204" pitchFamily="34" charset="-122"/>
                <a:cs typeface="+mn-ea"/>
              </a:rPr>
              <a:t>使用</a:t>
            </a:r>
            <a:r>
              <a:rPr lang="en-US" altLang="zh-CN" sz="1600" dirty="0">
                <a:solidFill>
                  <a:srgbClr val="595959"/>
                </a:solidFill>
                <a:latin typeface="微软雅黑" panose="020B0503020204020204" pitchFamily="34" charset="-122"/>
                <a:ea typeface="微软雅黑" panose="020B0503020204020204" pitchFamily="34" charset="-122"/>
                <a:cs typeface="+mn-ea"/>
              </a:rPr>
              <a:t>session1</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zh-CN" sz="1600" dirty="0">
                <a:solidFill>
                  <a:srgbClr val="595959"/>
                </a:solidFill>
                <a:latin typeface="微软雅黑" panose="020B0503020204020204" pitchFamily="34" charset="-122"/>
                <a:ea typeface="微软雅黑" panose="020B0503020204020204" pitchFamily="34" charset="-122"/>
                <a:cs typeface="+mn-ea"/>
              </a:rPr>
              <a:t>的图书的信息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Book book1 = session1.selectOne("</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BookMapper.findBookById</a:t>
            </a:r>
            <a:r>
              <a:rPr lang="en-US" altLang="zh-CN" sz="1600" dirty="0">
                <a:solidFill>
                  <a:srgbClr val="595959"/>
                </a:solidFill>
                <a:latin typeface="微软雅黑" panose="020B0503020204020204" pitchFamily="34" charset="-122"/>
                <a:ea typeface="微软雅黑" panose="020B0503020204020204" pitchFamily="34" charset="-122"/>
                <a:cs typeface="+mn-ea"/>
              </a:rPr>
              <a:t>", 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(book1.toString());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a:solidFill>
                  <a:srgbClr val="595959"/>
                </a:solidFill>
                <a:latin typeface="微软雅黑" panose="020B0503020204020204" pitchFamily="34" charset="-122"/>
                <a:ea typeface="微软雅黑" panose="020B0503020204020204" pitchFamily="34" charset="-122"/>
                <a:cs typeface="+mn-ea"/>
              </a:rPr>
              <a:t>SqlSession1</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session1.close();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2479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测试类的</a:t>
            </a:r>
            <a:r>
              <a:rPr lang="en-US" altLang="zh-CN" sz="1600" dirty="0">
                <a:solidFill>
                  <a:srgbClr val="595959"/>
                </a:solidFill>
                <a:latin typeface="微软雅黑" panose="020B0503020204020204" pitchFamily="34" charset="-122"/>
                <a:ea typeface="微软雅黑" panose="020B0503020204020204" pitchFamily="34" charset="-122"/>
                <a:cs typeface="+mn-ea"/>
              </a:rPr>
              <a:t>findBookByIdTest3()</a:t>
            </a:r>
            <a:r>
              <a:rPr lang="zh-CN" altLang="zh-CN" sz="1600" dirty="0">
                <a:solidFill>
                  <a:srgbClr val="595959"/>
                </a:solidFill>
                <a:latin typeface="微软雅黑" panose="020B0503020204020204" pitchFamily="34" charset="-122"/>
                <a:ea typeface="微软雅黑" panose="020B0503020204020204" pitchFamily="34" charset="-122"/>
                <a:cs typeface="+mn-ea"/>
              </a:rPr>
              <a:t>方法，控制台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8" name="图片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7642" y="1624399"/>
            <a:ext cx="9322357" cy="48251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058357"/>
            <a:ext cx="8678999" cy="212609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控制台输出了执行</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语句的日志信息以及查询结果。通过分析</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语句日志信息可以发现，当第一个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a:t>
            </a:r>
            <a:r>
              <a:rPr lang="en-US" altLang="zh-CN" dirty="0">
                <a:solidFill>
                  <a:srgbClr val="595959"/>
                </a:solidFill>
                <a:latin typeface="微软雅黑" panose="020B0503020204020204" pitchFamily="34" charset="-122"/>
                <a:ea typeface="微软雅黑" panose="020B0503020204020204" pitchFamily="34" charset="-122"/>
                <a:cs typeface="+mn-ea"/>
              </a:rPr>
              <a:t>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执行查询时，</a:t>
            </a:r>
            <a:r>
              <a:rPr lang="en-US" altLang="zh-CN" dirty="0">
                <a:solidFill>
                  <a:srgbClr val="595959"/>
                </a:solidFill>
                <a:latin typeface="微软雅黑" panose="020B0503020204020204" pitchFamily="34" charset="-122"/>
                <a:ea typeface="微软雅黑" panose="020B0503020204020204" pitchFamily="34" charset="-122"/>
                <a:cs typeface="+mn-ea"/>
              </a:rPr>
              <a:t>Cache Hit Ratio</a:t>
            </a:r>
            <a:r>
              <a:rPr lang="zh-CN" altLang="zh-CN" dirty="0">
                <a:solidFill>
                  <a:srgbClr val="595959"/>
                </a:solidFill>
                <a:latin typeface="微软雅黑" panose="020B0503020204020204" pitchFamily="34" charset="-122"/>
                <a:ea typeface="微软雅黑" panose="020B0503020204020204" pitchFamily="34" charset="-122"/>
                <a:cs typeface="+mn-ea"/>
              </a:rPr>
              <a:t>（缓存命中率）为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a:t>
            </a:r>
            <a:r>
              <a:rPr lang="zh-CN" altLang="zh-CN" dirty="0">
                <a:solidFill>
                  <a:srgbClr val="595959"/>
                </a:solidFill>
                <a:latin typeface="微软雅黑" panose="020B0503020204020204" pitchFamily="34" charset="-122"/>
                <a:ea typeface="微软雅黑" panose="020B0503020204020204" pitchFamily="34" charset="-122"/>
                <a:cs typeface="+mn-ea"/>
              </a:rPr>
              <a:t>，程序发送了</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语句；当第二个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对象</a:t>
            </a:r>
            <a:r>
              <a:rPr lang="en-US" altLang="zh-CN" dirty="0">
                <a:solidFill>
                  <a:srgbClr val="595959"/>
                </a:solidFill>
                <a:latin typeface="微软雅黑" panose="020B0503020204020204" pitchFamily="34" charset="-122"/>
                <a:ea typeface="微软雅黑" panose="020B0503020204020204" pitchFamily="34" charset="-122"/>
                <a:cs typeface="+mn-ea"/>
              </a:rPr>
              <a:t>session2</a:t>
            </a:r>
            <a:r>
              <a:rPr lang="zh-CN" altLang="zh-CN" dirty="0">
                <a:solidFill>
                  <a:srgbClr val="595959"/>
                </a:solidFill>
                <a:latin typeface="微软雅黑" panose="020B0503020204020204" pitchFamily="34" charset="-122"/>
                <a:ea typeface="微软雅黑" panose="020B0503020204020204" pitchFamily="34" charset="-122"/>
                <a:cs typeface="+mn-ea"/>
              </a:rPr>
              <a:t>执行相同的查询时，</a:t>
            </a:r>
            <a:r>
              <a:rPr lang="en-US" altLang="zh-CN" dirty="0">
                <a:solidFill>
                  <a:srgbClr val="595959"/>
                </a:solidFill>
                <a:latin typeface="微软雅黑" panose="020B0503020204020204" pitchFamily="34" charset="-122"/>
                <a:ea typeface="微软雅黑" panose="020B0503020204020204" pitchFamily="34" charset="-122"/>
                <a:cs typeface="+mn-ea"/>
              </a:rPr>
              <a:t>Cache Hit Ratio</a:t>
            </a:r>
            <a:r>
              <a:rPr lang="zh-CN" altLang="zh-CN" dirty="0">
                <a:solidFill>
                  <a:srgbClr val="595959"/>
                </a:solidFill>
                <a:latin typeface="微软雅黑" panose="020B0503020204020204" pitchFamily="34" charset="-122"/>
                <a:ea typeface="微软雅黑" panose="020B0503020204020204" pitchFamily="34" charset="-122"/>
                <a:cs typeface="+mn-ea"/>
              </a:rPr>
              <a:t>为</a:t>
            </a:r>
            <a:r>
              <a:rPr lang="en-US" altLang="zh-CN" dirty="0">
                <a:solidFill>
                  <a:srgbClr val="595959"/>
                </a:solidFill>
                <a:latin typeface="微软雅黑" panose="020B0503020204020204" pitchFamily="34" charset="-122"/>
                <a:ea typeface="微软雅黑" panose="020B0503020204020204" pitchFamily="34" charset="-122"/>
                <a:cs typeface="+mn-ea"/>
              </a:rPr>
              <a:t>0.5</a:t>
            </a:r>
            <a:r>
              <a:rPr lang="zh-CN" altLang="zh-CN" dirty="0">
                <a:solidFill>
                  <a:srgbClr val="595959"/>
                </a:solidFill>
                <a:latin typeface="微软雅黑" panose="020B0503020204020204" pitchFamily="34" charset="-122"/>
                <a:ea typeface="微软雅黑" panose="020B0503020204020204" pitchFamily="34" charset="-122"/>
                <a:cs typeface="+mn-ea"/>
              </a:rPr>
              <a:t>，程序没有发出</a:t>
            </a:r>
            <a:r>
              <a:rPr lang="en-US" altLang="zh-CN" dirty="0">
                <a:solidFill>
                  <a:srgbClr val="595959"/>
                </a:solidFill>
                <a:latin typeface="微软雅黑" panose="020B0503020204020204" pitchFamily="34" charset="-122"/>
                <a:ea typeface="微软雅黑" panose="020B0503020204020204" pitchFamily="34" charset="-122"/>
                <a:cs typeface="+mn-ea"/>
              </a:rPr>
              <a:t>SQL</a:t>
            </a:r>
            <a:r>
              <a:rPr lang="zh-CN" altLang="zh-CN" dirty="0">
                <a:solidFill>
                  <a:srgbClr val="595959"/>
                </a:solidFill>
                <a:latin typeface="微软雅黑" panose="020B0503020204020204" pitchFamily="34" charset="-122"/>
                <a:ea typeface="微软雅黑" panose="020B0503020204020204" pitchFamily="34" charset="-122"/>
                <a:cs typeface="+mn-ea"/>
              </a:rPr>
              <a:t>语句，这就说明，程序直接从二级缓存中获取了数据</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6743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1667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59029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556915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对</a:t>
            </a:r>
            <a:r>
              <a:rPr lang="en-US" altLang="zh-CN" sz="2000" dirty="0" err="1">
                <a:solidFill>
                  <a:srgbClr val="1369B2"/>
                </a:solidFill>
                <a:latin typeface="微软雅黑" panose="020B0503020204020204" pitchFamily="34" charset="-122"/>
                <a:ea typeface="微软雅黑" panose="020B0503020204020204" pitchFamily="34" charset="-122"/>
              </a:rPr>
              <a:t>MyBatis</a:t>
            </a:r>
            <a:r>
              <a:rPr lang="zh-CN" altLang="zh-CN" sz="2000" dirty="0">
                <a:solidFill>
                  <a:srgbClr val="1369B2"/>
                </a:solidFill>
                <a:latin typeface="微软雅黑" panose="020B0503020204020204" pitchFamily="34" charset="-122"/>
                <a:ea typeface="微软雅黑" panose="020B0503020204020204" pitchFamily="34" charset="-122"/>
              </a:rPr>
              <a:t>二级缓存的应用</a:t>
            </a:r>
            <a:r>
              <a:rPr lang="zh-CN" altLang="en-US" sz="2000" dirty="0">
                <a:solidFill>
                  <a:srgbClr val="1369B2"/>
                </a:solidFill>
                <a:latin typeface="微软雅黑" panose="020B0503020204020204" pitchFamily="34" charset="-122"/>
                <a:ea typeface="微软雅黑" panose="020B0503020204020204" pitchFamily="34" charset="-122"/>
              </a:rPr>
              <a:t>案例的运行结果分析</a:t>
            </a: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058357"/>
            <a:ext cx="8678999" cy="2541593"/>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在实际开发中，经常会遇到多个</a:t>
            </a:r>
            <a:r>
              <a:rPr lang="en-US" altLang="zh-CN"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dirty="0">
                <a:solidFill>
                  <a:srgbClr val="595959"/>
                </a:solidFill>
                <a:latin typeface="微软雅黑" panose="020B0503020204020204" pitchFamily="34" charset="-122"/>
                <a:ea typeface="微软雅黑" panose="020B0503020204020204" pitchFamily="34" charset="-122"/>
                <a:cs typeface="+mn-ea"/>
              </a:rPr>
              <a:t>在同一个</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zh-CN" altLang="zh-CN" dirty="0">
                <a:solidFill>
                  <a:srgbClr val="595959"/>
                </a:solidFill>
                <a:latin typeface="微软雅黑" panose="020B0503020204020204" pitchFamily="34" charset="-122"/>
                <a:ea typeface="微软雅黑" panose="020B0503020204020204" pitchFamily="34" charset="-122"/>
                <a:cs typeface="+mn-ea"/>
              </a:rPr>
              <a:t>中执行操作，例如，</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执行查询操作，</a:t>
            </a:r>
            <a:r>
              <a:rPr lang="en-US" altLang="zh-CN" dirty="0">
                <a:solidFill>
                  <a:srgbClr val="595959"/>
                </a:solidFill>
                <a:latin typeface="微软雅黑" panose="020B0503020204020204" pitchFamily="34" charset="-122"/>
                <a:ea typeface="微软雅黑" panose="020B0503020204020204" pitchFamily="34" charset="-122"/>
                <a:cs typeface="+mn-ea"/>
              </a:rPr>
              <a:t>SqlSession2</a:t>
            </a:r>
            <a:r>
              <a:rPr lang="zh-CN" altLang="zh-CN" dirty="0">
                <a:solidFill>
                  <a:srgbClr val="595959"/>
                </a:solidFill>
                <a:latin typeface="微软雅黑" panose="020B0503020204020204" pitchFamily="34" charset="-122"/>
                <a:ea typeface="微软雅黑" panose="020B0503020204020204" pitchFamily="34" charset="-122"/>
                <a:cs typeface="+mn-ea"/>
              </a:rPr>
              <a:t>执行插入、更新、删除操作，</a:t>
            </a:r>
            <a:r>
              <a:rPr lang="en-US" altLang="zh-CN" dirty="0">
                <a:solidFill>
                  <a:srgbClr val="595959"/>
                </a:solidFill>
                <a:latin typeface="微软雅黑" panose="020B0503020204020204" pitchFamily="34" charset="-122"/>
                <a:ea typeface="微软雅黑" panose="020B0503020204020204" pitchFamily="34" charset="-122"/>
                <a:cs typeface="+mn-ea"/>
              </a:rPr>
              <a:t>SqlSession3</a:t>
            </a:r>
            <a:r>
              <a:rPr lang="zh-CN" altLang="zh-CN" dirty="0">
                <a:solidFill>
                  <a:srgbClr val="595959"/>
                </a:solidFill>
                <a:latin typeface="微软雅黑" panose="020B0503020204020204" pitchFamily="34" charset="-122"/>
                <a:ea typeface="微软雅黑" panose="020B0503020204020204" pitchFamily="34" charset="-122"/>
                <a:cs typeface="+mn-ea"/>
              </a:rPr>
              <a:t>又执行和</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相同的查询操作。当</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执行查询操作时，程序会将查询结果写入</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二级缓存，当</a:t>
            </a:r>
            <a:r>
              <a:rPr lang="en-US" altLang="zh-CN" dirty="0">
                <a:solidFill>
                  <a:srgbClr val="595959"/>
                </a:solidFill>
                <a:latin typeface="微软雅黑" panose="020B0503020204020204" pitchFamily="34" charset="-122"/>
                <a:ea typeface="微软雅黑" panose="020B0503020204020204" pitchFamily="34" charset="-122"/>
                <a:cs typeface="+mn-ea"/>
              </a:rPr>
              <a:t>SqlSession2</a:t>
            </a:r>
            <a:r>
              <a:rPr lang="zh-CN" altLang="zh-CN" dirty="0">
                <a:solidFill>
                  <a:srgbClr val="595959"/>
                </a:solidFill>
                <a:latin typeface="微软雅黑" panose="020B0503020204020204" pitchFamily="34" charset="-122"/>
                <a:ea typeface="微软雅黑" panose="020B0503020204020204" pitchFamily="34" charset="-122"/>
                <a:cs typeface="+mn-ea"/>
              </a:rPr>
              <a:t>对数据库执行了插入、更新、删除操作后，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会清空二级缓存中的内容，以防止程序误读。当</a:t>
            </a:r>
            <a:r>
              <a:rPr lang="en-US" altLang="zh-CN" dirty="0">
                <a:solidFill>
                  <a:srgbClr val="595959"/>
                </a:solidFill>
                <a:latin typeface="微软雅黑" panose="020B0503020204020204" pitchFamily="34" charset="-122"/>
                <a:ea typeface="微软雅黑" panose="020B0503020204020204" pitchFamily="34" charset="-122"/>
                <a:cs typeface="+mn-ea"/>
              </a:rPr>
              <a:t>SqlSession3</a:t>
            </a:r>
            <a:r>
              <a:rPr lang="zh-CN" altLang="zh-CN" dirty="0">
                <a:solidFill>
                  <a:srgbClr val="595959"/>
                </a:solidFill>
                <a:latin typeface="微软雅黑" panose="020B0503020204020204" pitchFamily="34" charset="-122"/>
                <a:ea typeface="微软雅黑" panose="020B0503020204020204" pitchFamily="34" charset="-122"/>
                <a:cs typeface="+mn-ea"/>
              </a:rPr>
              <a:t>执行和</a:t>
            </a:r>
            <a:r>
              <a:rPr lang="en-US" altLang="zh-CN" dirty="0">
                <a:solidFill>
                  <a:srgbClr val="595959"/>
                </a:solidFill>
                <a:latin typeface="微软雅黑" panose="020B0503020204020204" pitchFamily="34" charset="-122"/>
                <a:ea typeface="微软雅黑" panose="020B0503020204020204" pitchFamily="34" charset="-122"/>
                <a:cs typeface="+mn-ea"/>
              </a:rPr>
              <a:t>SqlSession1</a:t>
            </a:r>
            <a:r>
              <a:rPr lang="zh-CN" altLang="zh-CN" dirty="0">
                <a:solidFill>
                  <a:srgbClr val="595959"/>
                </a:solidFill>
                <a:latin typeface="微软雅黑" panose="020B0503020204020204" pitchFamily="34" charset="-122"/>
                <a:ea typeface="微软雅黑" panose="020B0503020204020204" pitchFamily="34" charset="-122"/>
                <a:cs typeface="+mn-ea"/>
              </a:rPr>
              <a:t>相同的查询操作时，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会重新访问数据库</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823878"/>
            <a:ext cx="9865885" cy="299324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4982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517344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4756430"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多个</a:t>
            </a:r>
            <a:r>
              <a:rPr lang="en-US" altLang="zh-CN" sz="2000" dirty="0" err="1">
                <a:solidFill>
                  <a:srgbClr val="1369B2"/>
                </a:solidFill>
                <a:latin typeface="微软雅黑" panose="020B0503020204020204" pitchFamily="34" charset="-122"/>
                <a:ea typeface="微软雅黑" panose="020B0503020204020204" pitchFamily="34" charset="-122"/>
              </a:rPr>
              <a:t>SqlSession</a:t>
            </a:r>
            <a:r>
              <a:rPr lang="zh-CN" altLang="zh-CN" sz="2000" dirty="0">
                <a:solidFill>
                  <a:srgbClr val="1369B2"/>
                </a:solidFill>
                <a:latin typeface="微软雅黑" panose="020B0503020204020204" pitchFamily="34" charset="-122"/>
                <a:ea typeface="微软雅黑" panose="020B0503020204020204" pitchFamily="34" charset="-122"/>
              </a:rPr>
              <a:t>在同一个</a:t>
            </a:r>
            <a:r>
              <a:rPr lang="en-US" altLang="zh-CN" sz="2000" dirty="0">
                <a:solidFill>
                  <a:srgbClr val="1369B2"/>
                </a:solidFill>
                <a:latin typeface="微软雅黑" panose="020B0503020204020204" pitchFamily="34" charset="-122"/>
                <a:ea typeface="微软雅黑" panose="020B0503020204020204" pitchFamily="34" charset="-122"/>
              </a:rPr>
              <a:t>Mapper</a:t>
            </a:r>
            <a:r>
              <a:rPr lang="zh-CN" altLang="zh-CN" sz="2000" dirty="0">
                <a:solidFill>
                  <a:srgbClr val="1369B2"/>
                </a:solidFill>
                <a:latin typeface="微软雅黑" panose="020B0503020204020204" pitchFamily="34" charset="-122"/>
                <a:ea typeface="微软雅黑" panose="020B0503020204020204" pitchFamily="34" charset="-122"/>
              </a:rPr>
              <a:t>中执行</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2463997"/>
            <a:ext cx="8678999" cy="3782895"/>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终端用户访问缓存时，如果在缓存中查找到了要被访问的数据，就叫做命中。如果缓存中没有查找到要被访问的数据，就是没有命中。当多次执行查询操作时，缓存命中次数与总的查询次数（缓存命中次数</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缓存没有命中次数）的比，就叫作缓存命中率，即缓存命中率</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缓存命中次数</a:t>
            </a:r>
            <a:r>
              <a:rPr lang="en-US" altLang="zh-CN"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总的查询次数。当</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开启二级缓存后，第一次查询数据时，由于数据还没有进入缓存，所以需要在数据库中查询而不是在缓存中查询，此时，缓存命中率为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a:t>
            </a:r>
            <a:r>
              <a:rPr lang="zh-CN" altLang="zh-CN" dirty="0">
                <a:solidFill>
                  <a:srgbClr val="595959"/>
                </a:solidFill>
                <a:latin typeface="微软雅黑" panose="020B0503020204020204" pitchFamily="34" charset="-122"/>
                <a:ea typeface="微软雅黑" panose="020B0503020204020204" pitchFamily="34" charset="-122"/>
                <a:cs typeface="+mn-ea"/>
              </a:rPr>
              <a:t>。第一次查询过后，</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会将查询到的数据写入缓存中，当第二次再查询相同的数据时，</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会直接从缓存中获取这条数据，缓存将命中，此时的缓存命中率为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0.5</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1/2</a:t>
            </a:r>
            <a:r>
              <a:rPr lang="zh-CN" altLang="zh-CN" dirty="0">
                <a:solidFill>
                  <a:srgbClr val="595959"/>
                </a:solidFill>
                <a:latin typeface="微软雅黑" panose="020B0503020204020204" pitchFamily="34" charset="-122"/>
                <a:ea typeface="微软雅黑" panose="020B0503020204020204" pitchFamily="34" charset="-122"/>
                <a:cs typeface="+mn-ea"/>
              </a:rPr>
              <a:t>）。当第三次查询相同的数据，则缓存命中率为</a:t>
            </a:r>
            <a:r>
              <a:rPr lang="en-US" altLang="zh-CN" dirty="0">
                <a:solidFill>
                  <a:srgbClr val="595959"/>
                </a:solidFill>
                <a:latin typeface="微软雅黑" panose="020B0503020204020204" pitchFamily="34" charset="-122"/>
                <a:ea typeface="微软雅黑" panose="020B0503020204020204" pitchFamily="34" charset="-122"/>
                <a:cs typeface="+mn-ea"/>
              </a:rPr>
              <a:t>0.66666</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2/3</a:t>
            </a:r>
            <a:r>
              <a:rPr lang="zh-CN" altLang="zh-CN" dirty="0">
                <a:solidFill>
                  <a:srgbClr val="595959"/>
                </a:solidFill>
                <a:latin typeface="微软雅黑" panose="020B0503020204020204" pitchFamily="34" charset="-122"/>
                <a:ea typeface="微软雅黑" panose="020B0503020204020204" pitchFamily="34" charset="-122"/>
                <a:cs typeface="+mn-ea"/>
              </a:rPr>
              <a:t>），以此类推</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2388870"/>
            <a:ext cx="9865885" cy="394335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32469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59897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54925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5158785"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多</a:t>
            </a:r>
            <a:r>
              <a:rPr lang="zh-CN" altLang="en-US" sz="2000" dirty="0">
                <a:solidFill>
                  <a:srgbClr val="1369B2"/>
                </a:solidFill>
                <a:latin typeface="微软雅黑" panose="020B0503020204020204" pitchFamily="34" charset="-122"/>
                <a:ea typeface="微软雅黑" panose="020B0503020204020204" pitchFamily="34" charset="-122"/>
              </a:rPr>
              <a:t>学一招：</a:t>
            </a:r>
            <a:r>
              <a:rPr lang="en-US" altLang="zh-CN" sz="2000" dirty="0">
                <a:solidFill>
                  <a:srgbClr val="1369B2"/>
                </a:solidFill>
                <a:latin typeface="微软雅黑" panose="020B0503020204020204" pitchFamily="34" charset="-122"/>
                <a:ea typeface="微软雅黑" panose="020B0503020204020204" pitchFamily="34" charset="-122"/>
              </a:rPr>
              <a:t>Cache Hit Ratio</a:t>
            </a:r>
            <a:r>
              <a:rPr lang="zh-CN" altLang="zh-CN" sz="2000" dirty="0">
                <a:solidFill>
                  <a:srgbClr val="1369B2"/>
                </a:solidFill>
                <a:latin typeface="微软雅黑" panose="020B0503020204020204" pitchFamily="34" charset="-122"/>
                <a:ea typeface="微软雅黑" panose="020B0503020204020204" pitchFamily="34" charset="-122"/>
              </a:rPr>
              <a:t>（缓存命中率</a:t>
            </a:r>
            <a:r>
              <a:rPr lang="zh-CN" altLang="zh-CN" sz="2000" dirty="0">
                <a:solidFill>
                  <a:srgbClr val="1369B2"/>
                </a:solidFill>
              </a:rPr>
              <a:t>）</a:t>
            </a:r>
            <a:endParaRPr lang="en-US" altLang="zh-CN" sz="2000" dirty="0">
              <a:solidFill>
                <a:srgbClr val="1369B2"/>
              </a:solidFill>
            </a:endParaRPr>
          </a:p>
        </p:txBody>
      </p:sp>
      <p:sp>
        <p:nvSpPr>
          <p:cNvPr id="12" name="Title 1"/>
          <p:cNvSpPr txBox="1"/>
          <p:nvPr/>
        </p:nvSpPr>
        <p:spPr>
          <a:xfrm>
            <a:off x="1143840" y="266933"/>
            <a:ext cx="255948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8.5.2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二级缓存</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8</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6</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39" y="266933"/>
            <a:ext cx="351960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738390"/>
            <a:ext cx="5176459" cy="132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完成</a:t>
            </a:r>
            <a:r>
              <a:rPr lang="zh-CN" altLang="en-US" dirty="0">
                <a:solidFill>
                  <a:srgbClr val="1369B2"/>
                </a:solidFill>
                <a:latin typeface="微软雅黑" panose="020B0503020204020204" pitchFamily="34" charset="-122"/>
                <a:ea typeface="微软雅黑" panose="020B0503020204020204" pitchFamily="34" charset="-122"/>
              </a:rPr>
              <a:t>商品的类别</a:t>
            </a:r>
            <a:r>
              <a:rPr lang="zh-CN" altLang="en-US" dirty="0">
                <a:solidFill>
                  <a:srgbClr val="595959"/>
                </a:solidFill>
                <a:latin typeface="微软雅黑" panose="020B0503020204020204" pitchFamily="34" charset="-122"/>
                <a:ea typeface="微软雅黑" panose="020B0503020204020204" pitchFamily="34" charset="-122"/>
              </a:rPr>
              <a:t>案例，能够</a:t>
            </a:r>
            <a:r>
              <a:rPr lang="zh-CN" altLang="zh-CN" dirty="0">
                <a:solidFill>
                  <a:srgbClr val="595959"/>
                </a:solidFill>
                <a:latin typeface="微软雅黑" panose="020B0503020204020204" pitchFamily="34" charset="-122"/>
                <a:ea typeface="微软雅黑" panose="020B0503020204020204" pitchFamily="34" charset="-122"/>
              </a:rPr>
              <a:t>根据表</a:t>
            </a:r>
            <a:r>
              <a:rPr lang="en-US" altLang="zh-CN" dirty="0">
                <a:solidFill>
                  <a:srgbClr val="595959"/>
                </a:solidFill>
                <a:latin typeface="微软雅黑" panose="020B0503020204020204" pitchFamily="34" charset="-122"/>
                <a:ea typeface="微软雅黑" panose="020B0503020204020204" pitchFamily="34" charset="-122"/>
              </a:rPr>
              <a:t>1</a:t>
            </a:r>
            <a:r>
              <a:rPr lang="zh-CN" altLang="zh-CN" dirty="0">
                <a:solidFill>
                  <a:srgbClr val="595959"/>
                </a:solidFill>
                <a:latin typeface="微软雅黑" panose="020B0503020204020204" pitchFamily="34" charset="-122"/>
                <a:ea typeface="微软雅黑" panose="020B0503020204020204" pitchFamily="34" charset="-122"/>
              </a:rPr>
              <a:t>和表</a:t>
            </a:r>
            <a:r>
              <a:rPr lang="en-US" altLang="zh-CN" dirty="0">
                <a:solidFill>
                  <a:srgbClr val="595959"/>
                </a:solidFill>
                <a:latin typeface="微软雅黑" panose="020B0503020204020204" pitchFamily="34" charset="-122"/>
                <a:ea typeface="微软雅黑" panose="020B0503020204020204" pitchFamily="34" charset="-122"/>
              </a:rPr>
              <a:t>2</a:t>
            </a:r>
            <a:r>
              <a:rPr lang="zh-CN" altLang="zh-CN" dirty="0">
                <a:solidFill>
                  <a:srgbClr val="595959"/>
                </a:solidFill>
                <a:latin typeface="微软雅黑" panose="020B0503020204020204" pitchFamily="34" charset="-122"/>
                <a:ea typeface="微软雅黑" panose="020B0503020204020204" pitchFamily="34" charset="-122"/>
              </a:rPr>
              <a:t>在数据库分别创建一个商品表和一个商品类别表， 查询商品类别为白色家电的商品的信息 </a:t>
            </a:r>
            <a:endParaRPr lang="zh-CN" altLang="en-US" dirty="0">
              <a:solidFill>
                <a:srgbClr val="595959"/>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evron 3"/>
          <p:cNvSpPr/>
          <p:nvPr>
            <p:custDataLst>
              <p:tags r:id="rId1"/>
            </p:custDataLst>
          </p:nvPr>
        </p:nvSpPr>
        <p:spPr>
          <a:xfrm>
            <a:off x="892519" y="1118090"/>
            <a:ext cx="53271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4" name="文本框 1"/>
          <p:cNvSpPr txBox="1"/>
          <p:nvPr/>
        </p:nvSpPr>
        <p:spPr>
          <a:xfrm>
            <a:off x="1081097" y="1244628"/>
            <a:ext cx="5138523" cy="400110"/>
          </a:xfrm>
          <a:prstGeom prst="rect">
            <a:avLst/>
          </a:prstGeom>
          <a:noFill/>
        </p:spPr>
        <p:txBody>
          <a:bodyPr wrap="none" rtlCol="0">
            <a:spAutoFit/>
          </a:bodyPr>
          <a:lstStyle/>
          <a:p>
            <a:r>
              <a:rPr lang="zh-CN" altLang="zh-CN" sz="2000" dirty="0">
                <a:solidFill>
                  <a:srgbClr val="1369B2"/>
                </a:solidFill>
                <a:latin typeface="微软雅黑" panose="020B0503020204020204" pitchFamily="34" charset="-122"/>
                <a:ea typeface="微软雅黑" panose="020B0503020204020204" pitchFamily="34" charset="-122"/>
              </a:rPr>
              <a:t>商品表</a:t>
            </a:r>
            <a:r>
              <a:rPr lang="en-US" altLang="zh-CN" sz="2000" dirty="0">
                <a:solidFill>
                  <a:srgbClr val="1369B2"/>
                </a:solidFill>
                <a:latin typeface="微软雅黑" panose="020B0503020204020204" pitchFamily="34" charset="-122"/>
                <a:ea typeface="微软雅黑" panose="020B0503020204020204" pitchFamily="34" charset="-122"/>
              </a:rPr>
              <a:t>(product)</a:t>
            </a:r>
            <a:r>
              <a:rPr lang="zh-CN" altLang="zh-CN" sz="2000" dirty="0">
                <a:solidFill>
                  <a:srgbClr val="1369B2"/>
                </a:solidFill>
                <a:latin typeface="微软雅黑" panose="020B0503020204020204" pitchFamily="34" charset="-122"/>
                <a:ea typeface="微软雅黑" panose="020B0503020204020204" pitchFamily="34" charset="-122"/>
              </a:rPr>
              <a:t>商品类别表</a:t>
            </a:r>
            <a:r>
              <a:rPr lang="en-US" altLang="zh-CN" sz="2000" dirty="0">
                <a:solidFill>
                  <a:srgbClr val="1369B2"/>
                </a:solidFill>
                <a:latin typeface="微软雅黑" panose="020B0503020204020204" pitchFamily="34" charset="-122"/>
                <a:ea typeface="微软雅黑" panose="020B0503020204020204" pitchFamily="34" charset="-122"/>
              </a:rPr>
              <a:t>(category)</a:t>
            </a:r>
            <a:r>
              <a:rPr lang="zh-CN" altLang="en-US" sz="2000" dirty="0">
                <a:solidFill>
                  <a:srgbClr val="1369B2"/>
                </a:solidFill>
                <a:latin typeface="微软雅黑" panose="020B0503020204020204" pitchFamily="34" charset="-122"/>
                <a:ea typeface="微软雅黑" panose="020B0503020204020204" pitchFamily="34" charset="-122"/>
              </a:rPr>
              <a:t>详情</a:t>
            </a:r>
          </a:p>
        </p:txBody>
      </p:sp>
      <p:graphicFrame>
        <p:nvGraphicFramePr>
          <p:cNvPr id="2" name="表格 1"/>
          <p:cNvGraphicFramePr>
            <a:graphicFrameLocks noGrp="1"/>
          </p:cNvGraphicFramePr>
          <p:nvPr>
            <p:custDataLst>
              <p:tags r:id="rId2"/>
            </p:custDataLst>
          </p:nvPr>
        </p:nvGraphicFramePr>
        <p:xfrm>
          <a:off x="916567" y="3150280"/>
          <a:ext cx="6548755" cy="2719959"/>
        </p:xfrm>
        <a:graphic>
          <a:graphicData uri="http://schemas.openxmlformats.org/drawingml/2006/table">
            <a:tbl>
              <a:tblPr>
                <a:tableStyleId>{5C22544A-7EE6-4342-B048-85BDC9FD1C3A}</a:tableStyleId>
              </a:tblPr>
              <a:tblGrid>
                <a:gridCol w="1336675">
                  <a:extLst>
                    <a:ext uri="{9D8B030D-6E8A-4147-A177-3AD203B41FA5}">
                      <a16:colId xmlns:a16="http://schemas.microsoft.com/office/drawing/2014/main" val="20000"/>
                    </a:ext>
                  </a:extLst>
                </a:gridCol>
                <a:gridCol w="2183765">
                  <a:extLst>
                    <a:ext uri="{9D8B030D-6E8A-4147-A177-3AD203B41FA5}">
                      <a16:colId xmlns:a16="http://schemas.microsoft.com/office/drawing/2014/main" val="20001"/>
                    </a:ext>
                  </a:extLst>
                </a:gridCol>
                <a:gridCol w="1384935">
                  <a:extLst>
                    <a:ext uri="{9D8B030D-6E8A-4147-A177-3AD203B41FA5}">
                      <a16:colId xmlns:a16="http://schemas.microsoft.com/office/drawing/2014/main" val="20002"/>
                    </a:ext>
                  </a:extLst>
                </a:gridCol>
                <a:gridCol w="1643380">
                  <a:extLst>
                    <a:ext uri="{9D8B030D-6E8A-4147-A177-3AD203B41FA5}">
                      <a16:colId xmlns:a16="http://schemas.microsoft.com/office/drawing/2014/main" val="20003"/>
                    </a:ext>
                  </a:extLst>
                </a:gridCol>
              </a:tblGrid>
              <a:tr h="79883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商品编号id</a:t>
                      </a:r>
                    </a:p>
                  </a:txBody>
                  <a:tcPr marL="177800" marR="177800" marT="66675" marB="6667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商品名称  goodsname</a:t>
                      </a:r>
                    </a:p>
                  </a:txBody>
                  <a:tcPr marL="177800" marR="177800" marT="66675" marB="6667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商品单价price</a:t>
                      </a:r>
                    </a:p>
                  </a:txBody>
                  <a:tcPr marL="177800" marR="177800" marT="66675" marB="66675" anchor="ctr">
                    <a:lnL w="12700">
                      <a:solidFill>
                        <a:schemeClr val="bg1"/>
                      </a:solidFill>
                      <a:prstDash val="solid"/>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商品类别typeid</a:t>
                      </a:r>
                    </a:p>
                  </a:txBody>
                  <a:tcPr marL="177800" marR="177800" marT="66675" marB="6667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43370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电视机</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5000</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43307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冰箱</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4000</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2"/>
                  </a:ext>
                </a:extLst>
              </a:tr>
              <a:tr h="43370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3</a:t>
                      </a:r>
                    </a:p>
                  </a:txBody>
                  <a:tcPr marL="177800" marR="177800" marT="66675" marB="6667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空调</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3000</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66675" marB="6667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3"/>
                  </a:ext>
                </a:extLst>
              </a:tr>
              <a:tr h="43307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4</a:t>
                      </a:r>
                    </a:p>
                  </a:txBody>
                  <a:tcPr marL="177800" marR="177800" marT="66675" marB="6667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洗衣机</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2000</a:t>
                      </a:r>
                    </a:p>
                  </a:txBody>
                  <a:tcPr marL="177800" marR="177800" marT="66675" marB="66675" anchor="ctr">
                    <a:lnL w="12700">
                      <a:solidFill>
                        <a:schemeClr val="bg1"/>
                      </a:solidFill>
                      <a:prstDash val="solid"/>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66675" marB="6667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4"/>
                  </a:ext>
                </a:extLst>
              </a:tr>
            </a:tbl>
          </a:graphicData>
        </a:graphic>
      </p:graphicFrame>
      <p:sp>
        <p:nvSpPr>
          <p:cNvPr id="7" name="Title 1"/>
          <p:cNvSpPr txBox="1"/>
          <p:nvPr/>
        </p:nvSpPr>
        <p:spPr>
          <a:xfrm>
            <a:off x="1143837" y="266933"/>
            <a:ext cx="33355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marL="0" lvl="2">
              <a:spcBef>
                <a:spcPct val="0"/>
              </a:spcBef>
            </a:pP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9" name="表格 8"/>
          <p:cNvGraphicFramePr>
            <a:graphicFrameLocks noGrp="1"/>
          </p:cNvGraphicFramePr>
          <p:nvPr>
            <p:custDataLst>
              <p:tags r:id="rId3"/>
            </p:custDataLst>
          </p:nvPr>
        </p:nvGraphicFramePr>
        <p:xfrm>
          <a:off x="7874898" y="3150428"/>
          <a:ext cx="3977005" cy="1947545"/>
        </p:xfrm>
        <a:graphic>
          <a:graphicData uri="http://schemas.openxmlformats.org/drawingml/2006/table">
            <a:tbl>
              <a:tblPr>
                <a:tableStyleId>{5C22544A-7EE6-4342-B048-85BDC9FD1C3A}</a:tableStyleId>
              </a:tblPr>
              <a:tblGrid>
                <a:gridCol w="1674495">
                  <a:extLst>
                    <a:ext uri="{9D8B030D-6E8A-4147-A177-3AD203B41FA5}">
                      <a16:colId xmlns:a16="http://schemas.microsoft.com/office/drawing/2014/main" val="20000"/>
                    </a:ext>
                  </a:extLst>
                </a:gridCol>
                <a:gridCol w="2302510">
                  <a:extLst>
                    <a:ext uri="{9D8B030D-6E8A-4147-A177-3AD203B41FA5}">
                      <a16:colId xmlns:a16="http://schemas.microsoft.com/office/drawing/2014/main" val="20001"/>
                    </a:ext>
                  </a:extLst>
                </a:gridCol>
              </a:tblGrid>
              <a:tr h="104648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商品类别编号 </a:t>
                      </a:r>
                    </a:p>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id</a:t>
                      </a:r>
                    </a:p>
                  </a:txBody>
                  <a:tcPr marL="177800" marR="177800" marT="71755" marB="71755" anchor="ctr">
                    <a:lnL>
                      <a:noFill/>
                    </a:lnL>
                    <a:lnR w="12700">
                      <a:solidFill>
                        <a:schemeClr val="bg1"/>
                      </a:solidFill>
                      <a:prstDash val="solid"/>
                    </a:lnR>
                    <a:lnT>
                      <a:noFill/>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商品类别名称 </a:t>
                      </a:r>
                    </a:p>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1" spc="12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typename</a:t>
                      </a:r>
                    </a:p>
                  </a:txBody>
                  <a:tcPr marL="177800" marR="177800" marT="71755" marB="71755" anchor="ctr">
                    <a:lnL w="12700">
                      <a:solidFill>
                        <a:schemeClr val="bg1"/>
                      </a:solidFill>
                      <a:prstDash val="solid"/>
                    </a:lnL>
                    <a:lnR>
                      <a:noFill/>
                    </a:lnR>
                    <a:lnT>
                      <a:noFill/>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0"/>
                  </a:ext>
                </a:extLst>
              </a:tr>
              <a:tr h="450850">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1</a:t>
                      </a:r>
                    </a:p>
                  </a:txBody>
                  <a:tcPr marL="177800" marR="177800" marT="71755" marB="7175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黑色家电</a:t>
                      </a:r>
                    </a:p>
                  </a:txBody>
                  <a:tcPr marL="177800" marR="177800" marT="71755" marB="7175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rgbClr val="F2F2F2"/>
                    </a:solidFill>
                  </a:tcPr>
                </a:tc>
                <a:extLst>
                  <a:ext uri="{0D108BD9-81ED-4DB2-BD59-A6C34878D82A}">
                    <a16:rowId xmlns:a16="http://schemas.microsoft.com/office/drawing/2014/main" val="10001"/>
                  </a:ext>
                </a:extLst>
              </a:tr>
              <a:tr h="450215">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en-US" altLang="zh-CN" sz="1600" b="0" spc="120">
                          <a:solidFill>
                            <a:schemeClr val="tx1">
                              <a:lumMod val="75000"/>
                              <a:lumOff val="25000"/>
                            </a:schemeClr>
                          </a:solidFill>
                          <a:latin typeface="微软雅黑" panose="020B0503020204020204" pitchFamily="34" charset="-122"/>
                          <a:ea typeface="微软雅黑" panose="020B0503020204020204" pitchFamily="34" charset="-122"/>
                        </a:rPr>
                        <a:t>2</a:t>
                      </a:r>
                    </a:p>
                  </a:txBody>
                  <a:tcPr marL="177800" marR="177800" marT="71755" marB="71755" anchor="ctr">
                    <a:lnL>
                      <a:noFill/>
                    </a:lnL>
                    <a:lnR w="12700">
                      <a:solidFill>
                        <a:schemeClr val="bg1"/>
                      </a:solidFill>
                      <a:prstDash val="solid"/>
                    </a:lnR>
                    <a:lnT w="12700">
                      <a:solidFill>
                        <a:schemeClr val="bg1"/>
                      </a:solidFill>
                      <a:prstDash val="solid"/>
                    </a:lnT>
                    <a:lnB>
                      <a:noFill/>
                    </a:lnB>
                    <a:lnTlToBr>
                      <a:noFill/>
                    </a:lnTlToBr>
                    <a:lnBlToTr>
                      <a:noFill/>
                    </a:lnBlToTr>
                    <a:solidFill>
                      <a:srgbClr val="F2F2F2"/>
                    </a:solidFill>
                  </a:tcPr>
                </a:tc>
                <a:tc>
                  <a:txBody>
                    <a:bodyPr/>
                    <a:lstStyle/>
                    <a:p>
                      <a:pPr marR="292100" indent="0" algn="ctr" defTabSz="1219200" rtl="0" eaLnBrk="1" latinLnBrk="0" hangingPunct="1">
                        <a:lnSpc>
                          <a:spcPct val="120000"/>
                        </a:lnSpc>
                        <a:spcBef>
                          <a:spcPts val="0"/>
                        </a:spcBef>
                        <a:spcAft>
                          <a:spcPts val="0"/>
                        </a:spcAft>
                        <a:tabLst>
                          <a:tab pos="228600" algn="l"/>
                          <a:tab pos="266700" algn="l"/>
                        </a:tabLst>
                      </a:pPr>
                      <a:r>
                        <a:rPr lang="zh-CN" altLang="en-US" sz="1600" b="0" spc="120">
                          <a:solidFill>
                            <a:schemeClr val="tx1">
                              <a:lumMod val="75000"/>
                              <a:lumOff val="25000"/>
                            </a:schemeClr>
                          </a:solidFill>
                          <a:latin typeface="微软雅黑" panose="020B0503020204020204" pitchFamily="34" charset="-122"/>
                          <a:ea typeface="微软雅黑" panose="020B0503020204020204" pitchFamily="34" charset="-122"/>
                        </a:rPr>
                        <a:t>白色家电</a:t>
                      </a:r>
                    </a:p>
                  </a:txBody>
                  <a:tcPr marL="177800" marR="177800" marT="71755" marB="71755" anchor="ctr">
                    <a:lnL w="12700">
                      <a:solidFill>
                        <a:schemeClr val="bg1"/>
                      </a:solidFill>
                      <a:prstDash val="solid"/>
                    </a:lnL>
                    <a:lnR>
                      <a:noFill/>
                    </a:lnR>
                    <a:lnT w="12700">
                      <a:solidFill>
                        <a:schemeClr val="bg1"/>
                      </a:solidFill>
                      <a:prstDash val="solid"/>
                    </a:lnT>
                    <a:lnB>
                      <a:noFill/>
                    </a:lnB>
                    <a:lnTlToBr>
                      <a:noFill/>
                    </a:lnTlToBr>
                    <a:lnBlToTr>
                      <a:noFill/>
                    </a:lnBlToTr>
                    <a:solidFill>
                      <a:srgbClr val="F2F2F2"/>
                    </a:solidFill>
                  </a:tcPr>
                </a:tc>
                <a:extLst>
                  <a:ext uri="{0D108BD9-81ED-4DB2-BD59-A6C34878D82A}">
                    <a16:rowId xmlns:a16="http://schemas.microsoft.com/office/drawing/2014/main" val="10002"/>
                  </a:ext>
                </a:extLst>
              </a:tr>
            </a:tbl>
          </a:graphicData>
        </a:graphic>
      </p:graphicFrame>
      <p:sp>
        <p:nvSpPr>
          <p:cNvPr id="11" name="文本框 10"/>
          <p:cNvSpPr txBox="1"/>
          <p:nvPr/>
        </p:nvSpPr>
        <p:spPr>
          <a:xfrm>
            <a:off x="892810" y="1870710"/>
            <a:ext cx="10661015" cy="922020"/>
          </a:xfrm>
          <a:prstGeom prst="rect">
            <a:avLst/>
          </a:prstGeom>
          <a:noFill/>
        </p:spPr>
        <p:txBody>
          <a:bodyPr wrap="square" rtlCol="0">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rPr>
              <a:t>现有一个商品表</a:t>
            </a:r>
            <a:r>
              <a:rPr lang="en-US" altLang="zh-CN" dirty="0">
                <a:solidFill>
                  <a:srgbClr val="595959"/>
                </a:solidFill>
                <a:latin typeface="微软雅黑" panose="020B0503020204020204" pitchFamily="34" charset="-122"/>
                <a:ea typeface="微软雅黑" panose="020B0503020204020204" pitchFamily="34" charset="-122"/>
              </a:rPr>
              <a:t>product</a:t>
            </a:r>
            <a:r>
              <a:rPr lang="zh-CN" altLang="zh-CN" dirty="0">
                <a:solidFill>
                  <a:srgbClr val="595959"/>
                </a:solidFill>
                <a:latin typeface="微软雅黑" panose="020B0503020204020204" pitchFamily="34" charset="-122"/>
                <a:ea typeface="微软雅黑" panose="020B0503020204020204" pitchFamily="34" charset="-122"/>
              </a:rPr>
              <a:t>和一个商品类别表</a:t>
            </a:r>
            <a:r>
              <a:rPr lang="en-US" altLang="zh-CN" dirty="0">
                <a:solidFill>
                  <a:srgbClr val="595959"/>
                </a:solidFill>
                <a:latin typeface="微软雅黑" panose="020B0503020204020204" pitchFamily="34" charset="-122"/>
                <a:ea typeface="微软雅黑" panose="020B0503020204020204" pitchFamily="34" charset="-122"/>
              </a:rPr>
              <a:t>category</a:t>
            </a:r>
            <a:r>
              <a:rPr lang="zh-CN" altLang="zh-CN" dirty="0">
                <a:solidFill>
                  <a:srgbClr val="595959"/>
                </a:solidFill>
                <a:latin typeface="微软雅黑" panose="020B0503020204020204" pitchFamily="34" charset="-122"/>
                <a:ea typeface="微软雅黑" panose="020B0503020204020204" pitchFamily="34" charset="-122"/>
              </a:rPr>
              <a:t>，商品类别表</a:t>
            </a:r>
            <a:r>
              <a:rPr lang="en-US" altLang="zh-CN" dirty="0">
                <a:solidFill>
                  <a:srgbClr val="595959"/>
                </a:solidFill>
                <a:latin typeface="微软雅黑" panose="020B0503020204020204" pitchFamily="34" charset="-122"/>
                <a:ea typeface="微软雅黑" panose="020B0503020204020204" pitchFamily="34" charset="-122"/>
              </a:rPr>
              <a:t>category</a:t>
            </a:r>
            <a:r>
              <a:rPr lang="zh-CN" altLang="zh-CN" dirty="0">
                <a:solidFill>
                  <a:srgbClr val="595959"/>
                </a:solidFill>
                <a:latin typeface="微软雅黑" panose="020B0503020204020204" pitchFamily="34" charset="-122"/>
                <a:ea typeface="微软雅黑" panose="020B0503020204020204" pitchFamily="34" charset="-122"/>
              </a:rPr>
              <a:t>和商品表</a:t>
            </a:r>
            <a:r>
              <a:rPr lang="en-US" altLang="zh-CN" dirty="0">
                <a:solidFill>
                  <a:srgbClr val="595959"/>
                </a:solidFill>
                <a:latin typeface="微软雅黑" panose="020B0503020204020204" pitchFamily="34" charset="-122"/>
                <a:ea typeface="微软雅黑" panose="020B0503020204020204" pitchFamily="34" charset="-122"/>
              </a:rPr>
              <a:t>product</a:t>
            </a:r>
            <a:r>
              <a:rPr lang="zh-CN" altLang="zh-CN" dirty="0">
                <a:solidFill>
                  <a:srgbClr val="595959"/>
                </a:solidFill>
                <a:latin typeface="微软雅黑" panose="020B0503020204020204" pitchFamily="34" charset="-122"/>
                <a:ea typeface="微软雅黑" panose="020B0503020204020204" pitchFamily="34" charset="-122"/>
              </a:rPr>
              <a:t>是一对多的关系</a:t>
            </a:r>
            <a:r>
              <a:rPr lang="zh-CN" altLang="en-US"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275527"/>
            <a:ext cx="864470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在关系型数据库中，表与表之间存在着三种关联映射关系，分别为一对一</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zh-CN" dirty="0">
                <a:solidFill>
                  <a:srgbClr val="595959"/>
                </a:solidFill>
                <a:latin typeface="微软雅黑" panose="020B0503020204020204" pitchFamily="34" charset="-122"/>
                <a:ea typeface="微软雅黑" panose="020B0503020204020204" pitchFamily="34" charset="-122"/>
              </a:rPr>
              <a:t>、一对多</a:t>
            </a:r>
            <a:r>
              <a:rPr lang="zh-CN" altLang="en-US" dirty="0">
                <a:solidFill>
                  <a:srgbClr val="595959"/>
                </a:solidFill>
                <a:latin typeface="微软雅黑" panose="020B0503020204020204" pitchFamily="34" charset="-122"/>
                <a:ea typeface="微软雅黑" panose="020B0503020204020204" pitchFamily="34" charset="-122"/>
              </a:rPr>
              <a:t>关系</a:t>
            </a:r>
            <a:r>
              <a:rPr lang="zh-CN" altLang="zh-CN" dirty="0">
                <a:solidFill>
                  <a:srgbClr val="595959"/>
                </a:solidFill>
                <a:latin typeface="微软雅黑" panose="020B0503020204020204" pitchFamily="34" charset="-122"/>
                <a:ea typeface="微软雅黑" panose="020B0503020204020204" pitchFamily="34" charset="-122"/>
              </a:rPr>
              <a:t>和多对多</a:t>
            </a:r>
            <a:r>
              <a:rPr lang="zh-CN" altLang="en-US" dirty="0">
                <a:solidFill>
                  <a:srgbClr val="595959"/>
                </a:solidFill>
                <a:latin typeface="微软雅黑" panose="020B0503020204020204" pitchFamily="34" charset="-122"/>
                <a:ea typeface="微软雅黑" panose="020B0503020204020204" pitchFamily="34" charset="-122"/>
              </a:rPr>
              <a:t>关系。</a:t>
            </a:r>
            <a:endParaRPr lang="zh-CN" altLang="zh-CN" dirty="0">
              <a:solidFill>
                <a:srgbClr val="595959"/>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1306456" y="2823878"/>
            <a:ext cx="9865885" cy="17969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27704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9808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2702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关联映射关系</a:t>
            </a:r>
          </a:p>
        </p:txBody>
      </p:sp>
      <p:sp>
        <p:nvSpPr>
          <p:cNvPr id="12" name="Title 1"/>
          <p:cNvSpPr txBox="1"/>
          <p:nvPr/>
        </p:nvSpPr>
        <p:spPr>
          <a:xfrm>
            <a:off x="1143840" y="266933"/>
            <a:ext cx="323385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关联映射概述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7" name="1"/>
          <p:cNvSpPr txBox="1"/>
          <p:nvPr>
            <p:custDataLst>
              <p:tags r:id="rId1"/>
            </p:custDataLst>
          </p:nvPr>
        </p:nvSpPr>
        <p:spPr>
          <a:xfrm>
            <a:off x="1882321" y="3309817"/>
            <a:ext cx="8678999" cy="874407"/>
          </a:xfrm>
          <a:prstGeom prst="rect">
            <a:avLst/>
          </a:prstGeom>
          <a:noFill/>
          <a:ln>
            <a:noFill/>
          </a:ln>
        </p:spPr>
        <p:txBody>
          <a:bodyPr wrap="square" rtlCol="0">
            <a:spAutoFit/>
          </a:bodyPr>
          <a:lstStyle/>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       </a:t>
            </a:r>
            <a:r>
              <a:rPr lang="zh-CN" altLang="zh-CN" dirty="0">
                <a:solidFill>
                  <a:srgbClr val="595959"/>
                </a:solidFill>
                <a:latin typeface="微软雅黑" panose="020B0503020204020204" pitchFamily="34" charset="-122"/>
                <a:ea typeface="微软雅黑" panose="020B0503020204020204" pitchFamily="34" charset="-122"/>
                <a:cs typeface="+mn-ea"/>
              </a:rPr>
              <a:t>本案例具体要求</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根据表</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和表</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在数据库分别创建一个商品表</a:t>
            </a:r>
            <a:r>
              <a:rPr lang="en-US" altLang="zh-CN" dirty="0">
                <a:solidFill>
                  <a:srgbClr val="595959"/>
                </a:solidFill>
                <a:latin typeface="微软雅黑" panose="020B0503020204020204" pitchFamily="34" charset="-122"/>
                <a:ea typeface="微软雅黑" panose="020B0503020204020204" pitchFamily="34" charset="-122"/>
                <a:cs typeface="+mn-ea"/>
              </a:rPr>
              <a:t>product</a:t>
            </a:r>
            <a:r>
              <a:rPr lang="zh-CN" altLang="zh-CN" dirty="0">
                <a:solidFill>
                  <a:srgbClr val="595959"/>
                </a:solidFill>
                <a:latin typeface="微软雅黑" panose="020B0503020204020204" pitchFamily="34" charset="-122"/>
                <a:ea typeface="微软雅黑" panose="020B0503020204020204" pitchFamily="34" charset="-122"/>
                <a:cs typeface="+mn-ea"/>
              </a:rPr>
              <a:t>和一个商品类别表</a:t>
            </a:r>
            <a:r>
              <a:rPr lang="en-US" altLang="zh-CN" dirty="0">
                <a:solidFill>
                  <a:srgbClr val="595959"/>
                </a:solidFill>
                <a:latin typeface="微软雅黑" panose="020B0503020204020204" pitchFamily="34" charset="-122"/>
                <a:ea typeface="微软雅黑" panose="020B0503020204020204" pitchFamily="34" charset="-122"/>
                <a:cs typeface="+mn-ea"/>
              </a:rPr>
              <a:t>category</a:t>
            </a:r>
            <a:r>
              <a:rPr lang="zh-CN" altLang="zh-CN" dirty="0">
                <a:solidFill>
                  <a:srgbClr val="595959"/>
                </a:solidFill>
                <a:latin typeface="微软雅黑" panose="020B0503020204020204" pitchFamily="34" charset="-122"/>
                <a:ea typeface="微软雅黑" panose="020B0503020204020204" pitchFamily="34" charset="-122"/>
                <a:cs typeface="+mn-ea"/>
              </a:rPr>
              <a:t>， 并通过</a:t>
            </a:r>
            <a:r>
              <a:rPr lang="en-US" altLang="zh-CN" dirty="0" err="1">
                <a:solidFill>
                  <a:srgbClr val="595959"/>
                </a:solidFill>
                <a:latin typeface="微软雅黑" panose="020B0503020204020204" pitchFamily="34" charset="-122"/>
                <a:ea typeface="微软雅黑" panose="020B0503020204020204" pitchFamily="34" charset="-122"/>
                <a:cs typeface="+mn-ea"/>
              </a:rPr>
              <a:t>MyBatis</a:t>
            </a:r>
            <a:r>
              <a:rPr lang="zh-CN" altLang="zh-CN" dirty="0">
                <a:solidFill>
                  <a:srgbClr val="595959"/>
                </a:solidFill>
                <a:latin typeface="微软雅黑" panose="020B0503020204020204" pitchFamily="34" charset="-122"/>
                <a:ea typeface="微软雅黑" panose="020B0503020204020204" pitchFamily="34" charset="-122"/>
                <a:cs typeface="+mn-ea"/>
              </a:rPr>
              <a:t>查询商品类别为白色家电的商品的所有信息</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13" name="圆角矩形 12"/>
          <p:cNvSpPr/>
          <p:nvPr/>
        </p:nvSpPr>
        <p:spPr>
          <a:xfrm>
            <a:off x="1306456" y="3075338"/>
            <a:ext cx="9865885" cy="1473802"/>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256232" y="30219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855533" y="421807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6" name="Chevron 3"/>
          <p:cNvSpPr/>
          <p:nvPr>
            <p:custDataLst>
              <p:tags r:id="rId2"/>
            </p:custDataLst>
          </p:nvPr>
        </p:nvSpPr>
        <p:spPr>
          <a:xfrm>
            <a:off x="838731" y="1131537"/>
            <a:ext cx="23845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0" name="文本框 1"/>
          <p:cNvSpPr txBox="1"/>
          <p:nvPr/>
        </p:nvSpPr>
        <p:spPr>
          <a:xfrm>
            <a:off x="1172537" y="1271522"/>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案例具体要求</a:t>
            </a:r>
          </a:p>
        </p:txBody>
      </p:sp>
      <p:sp>
        <p:nvSpPr>
          <p:cNvPr id="12" name="Title 1"/>
          <p:cNvSpPr txBox="1"/>
          <p:nvPr/>
        </p:nvSpPr>
        <p:spPr>
          <a:xfrm>
            <a:off x="1143840" y="266933"/>
            <a:ext cx="355389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58908"/>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项目搭建</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mybatis-demo04</a:t>
            </a:r>
            <a:r>
              <a:rPr lang="zh-CN" altLang="zh-CN" sz="1600" dirty="0">
                <a:solidFill>
                  <a:srgbClr val="595959"/>
                </a:solidFill>
                <a:latin typeface="微软雅黑" panose="020B0503020204020204" pitchFamily="34" charset="-122"/>
                <a:ea typeface="微软雅黑" panose="020B0503020204020204" pitchFamily="34" charset="-122"/>
                <a:cs typeface="+mn-ea"/>
              </a:rPr>
              <a:t>的项目，项目的具体搭建过程请参考</a:t>
            </a:r>
            <a:r>
              <a:rPr lang="en-US" altLang="zh-CN" sz="1600" dirty="0">
                <a:solidFill>
                  <a:srgbClr val="595959"/>
                </a:solidFill>
                <a:latin typeface="微软雅黑" panose="020B0503020204020204" pitchFamily="34" charset="-122"/>
                <a:ea typeface="微软雅黑" panose="020B0503020204020204" pitchFamily="34" charset="-122"/>
                <a:cs typeface="+mn-ea"/>
              </a:rPr>
              <a:t>1.3</a:t>
            </a:r>
            <a:r>
              <a:rPr lang="zh-CN" altLang="zh-CN" sz="1600" dirty="0">
                <a:solidFill>
                  <a:srgbClr val="595959"/>
                </a:solidFill>
                <a:latin typeface="微软雅黑" panose="020B0503020204020204" pitchFamily="34" charset="-122"/>
                <a:ea typeface="微软雅黑" panose="020B0503020204020204" pitchFamily="34" charset="-122"/>
                <a:cs typeface="+mn-ea"/>
              </a:rPr>
              <a:t>节</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3324639"/>
            <a:ext cx="6880912" cy="1064481"/>
          </a:xfrm>
          <a:prstGeom prst="rect">
            <a:avLst/>
          </a:prstGeom>
        </p:spPr>
      </p:pic>
      <p:sp>
        <p:nvSpPr>
          <p:cNvPr id="2" name="矩形 1"/>
          <p:cNvSpPr/>
          <p:nvPr/>
        </p:nvSpPr>
        <p:spPr>
          <a:xfrm>
            <a:off x="2860808" y="3578260"/>
            <a:ext cx="6420352" cy="458908"/>
          </a:xfrm>
          <a:prstGeom prst="rect">
            <a:avLst/>
          </a:prstGeom>
        </p:spPr>
        <p:txBody>
          <a:bodyPr wrap="square">
            <a:spAutoFit/>
          </a:body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 </a:t>
            </a:r>
            <a:r>
              <a:rPr lang="zh-CN" altLang="en-US" dirty="0">
                <a:solidFill>
                  <a:srgbClr val="595959"/>
                </a:solidFill>
                <a:latin typeface="微软雅黑" panose="020B0503020204020204" pitchFamily="34" charset="-122"/>
                <a:ea typeface="微软雅黑" panose="020B0503020204020204" pitchFamily="34" charset="-122"/>
                <a:cs typeface="+mn-ea"/>
              </a:rPr>
              <a:t>搭建过程省略</a:t>
            </a:r>
            <a:r>
              <a:rPr lang="en-US" altLang="zh-CN" dirty="0">
                <a:solidFill>
                  <a:srgbClr val="595959"/>
                </a:solidFill>
                <a:latin typeface="微软雅黑" panose="020B0503020204020204" pitchFamily="34" charset="-122"/>
                <a:ea typeface="微软雅黑" panose="020B0503020204020204" pitchFamily="34" charset="-122"/>
                <a:cs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en-US" b="1" dirty="0">
                <a:solidFill>
                  <a:srgbClr val="595959"/>
                </a:solidFill>
                <a:latin typeface="微软雅黑" panose="020B0503020204020204" pitchFamily="34" charset="-122"/>
                <a:ea typeface="微软雅黑" panose="020B0503020204020204" pitchFamily="34" charset="-122"/>
                <a:cs typeface="+mn-ea"/>
              </a:rPr>
              <a:t>数据库准备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在名为</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zh-CN" altLang="zh-CN" sz="1600" dirty="0">
                <a:solidFill>
                  <a:srgbClr val="595959"/>
                </a:solidFill>
                <a:latin typeface="微软雅黑" panose="020B0503020204020204" pitchFamily="34" charset="-122"/>
                <a:ea typeface="微软雅黑" panose="020B0503020204020204" pitchFamily="34" charset="-122"/>
                <a:cs typeface="+mn-ea"/>
              </a:rPr>
              <a:t>的数据库中，创建两个数据表，分别为</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，同时在表中预先插入几条测试数据</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663191"/>
            <a:ext cx="6880912" cy="3685634"/>
          </a:xfrm>
          <a:prstGeom prst="rect">
            <a:avLst/>
          </a:prstGeom>
        </p:spPr>
      </p:pic>
      <p:sp>
        <p:nvSpPr>
          <p:cNvPr id="2" name="矩形 1"/>
          <p:cNvSpPr/>
          <p:nvPr/>
        </p:nvSpPr>
        <p:spPr>
          <a:xfrm>
            <a:off x="3375158" y="2618140"/>
            <a:ext cx="6420352" cy="3742115"/>
          </a:xfrm>
          <a:prstGeom prst="rect">
            <a:avLst/>
          </a:prstGeom>
        </p:spPr>
        <p:txBody>
          <a:bodyPr wrap="square">
            <a:spAutoFit/>
          </a:bodyPr>
          <a:lstStyle/>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CREATE TABLE category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id int(32) PRIMARY KEY AUTO_INCREMENT,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varchar(40)</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插入</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条数据</a:t>
            </a: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category VALUES (1, '</a:t>
            </a:r>
            <a:r>
              <a:rPr lang="zh-CN" altLang="zh-CN" sz="1600" dirty="0">
                <a:solidFill>
                  <a:srgbClr val="595959"/>
                </a:solidFill>
                <a:latin typeface="微软雅黑" panose="020B0503020204020204" pitchFamily="34" charset="-122"/>
                <a:ea typeface="微软雅黑" panose="020B0503020204020204" pitchFamily="34" charset="-122"/>
                <a:cs typeface="+mn-ea"/>
              </a:rPr>
              <a:t>黑色家电</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INSERT INTO category VALUES (2, '</a:t>
            </a:r>
            <a:r>
              <a:rPr lang="zh-CN" altLang="zh-CN" sz="1600" dirty="0">
                <a:solidFill>
                  <a:srgbClr val="595959"/>
                </a:solidFill>
                <a:latin typeface="微软雅黑" panose="020B0503020204020204" pitchFamily="34" charset="-122"/>
                <a:ea typeface="微软雅黑" panose="020B0503020204020204" pitchFamily="34" charset="-122"/>
                <a:cs typeface="+mn-ea"/>
              </a:rPr>
              <a:t>白色家电</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创建一个名称为</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的表</a:t>
            </a:r>
            <a:r>
              <a:rPr lang="zh-CN" altLang="en-US" sz="1600" dirty="0">
                <a:solidFill>
                  <a:srgbClr val="595959"/>
                </a:solidFill>
                <a:latin typeface="微软雅黑" panose="020B0503020204020204" pitchFamily="34" charset="-122"/>
                <a:ea typeface="微软雅黑" panose="020B0503020204020204" pitchFamily="34" charset="-122"/>
                <a:cs typeface="+mn-ea"/>
              </a:rPr>
              <a:t>，同理</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75665"/>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1</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Category</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，并在类中定义商品类别的相关属性和方法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503840"/>
            <a:ext cx="6880912" cy="3799265"/>
          </a:xfrm>
          <a:prstGeom prst="rect">
            <a:avLst/>
          </a:prstGeom>
        </p:spPr>
      </p:pic>
      <p:sp>
        <p:nvSpPr>
          <p:cNvPr id="2" name="矩形 1"/>
          <p:cNvSpPr/>
          <p:nvPr/>
        </p:nvSpPr>
        <p:spPr>
          <a:xfrm>
            <a:off x="3066548" y="252670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Category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类别名称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List&lt;Product&gt;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商品集合</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a:t>
            </a:r>
            <a:r>
              <a:rPr lang="en-US" altLang="zh-CN" sz="1600" dirty="0" err="1">
                <a:solidFill>
                  <a:srgbClr val="595959"/>
                </a:solidFill>
                <a:latin typeface="微软雅黑" panose="020B0503020204020204" pitchFamily="34" charset="-122"/>
                <a:ea typeface="微软雅黑" panose="020B0503020204020204" pitchFamily="34" charset="-122"/>
                <a:cs typeface="+mn-ea"/>
              </a:rPr>
              <a:t>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"Category{"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typename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productList</a:t>
            </a:r>
            <a:r>
              <a:rPr lang="en-US" altLang="zh-CN" sz="1600" dirty="0">
                <a:solidFill>
                  <a:srgbClr val="595959"/>
                </a:solidFill>
                <a:latin typeface="微软雅黑" panose="020B0503020204020204" pitchFamily="34" charset="-122"/>
                <a:ea typeface="微软雅黑" panose="020B0503020204020204" pitchFamily="34" charset="-122"/>
                <a:cs typeface="+mn-ea"/>
              </a:rPr>
              <a:t> + '}';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506730"/>
          </a:xfrm>
          <a:prstGeom prst="rect">
            <a:avLst/>
          </a:prstGeom>
          <a:noFill/>
          <a:ln>
            <a:noFill/>
          </a:ln>
        </p:spPr>
        <p:txBody>
          <a:bodyPr wrap="square" rtlCol="0">
            <a:spAutoFit/>
          </a:bodyPr>
          <a:lstStyle/>
          <a:p>
            <a:pPr>
              <a:lnSpc>
                <a:spcPct val="150000"/>
              </a:lnSpc>
            </a:pPr>
            <a:r>
              <a:rPr lang="en-US" altLang="zh-CN" b="1" dirty="0">
                <a:solidFill>
                  <a:srgbClr val="595959"/>
                </a:solidFill>
                <a:latin typeface="微软雅黑" panose="020B0503020204020204" pitchFamily="34" charset="-122"/>
                <a:ea typeface="微软雅黑" panose="020B0503020204020204" pitchFamily="34" charset="-122"/>
                <a:cs typeface="+mn-ea"/>
              </a:rPr>
              <a:t>POJO</a:t>
            </a:r>
            <a:r>
              <a:rPr lang="zh-CN" altLang="en-US" b="1" dirty="0">
                <a:solidFill>
                  <a:srgbClr val="595959"/>
                </a:solidFill>
                <a:latin typeface="微软雅黑" panose="020B0503020204020204" pitchFamily="34" charset="-122"/>
                <a:ea typeface="微软雅黑" panose="020B0503020204020204" pitchFamily="34" charset="-122"/>
                <a:cs typeface="+mn-ea"/>
              </a:rPr>
              <a:t>类准备</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创建持久化类</a:t>
            </a:r>
            <a:r>
              <a:rPr lang="en-US" altLang="zh-CN" sz="1600" dirty="0">
                <a:solidFill>
                  <a:srgbClr val="595959"/>
                </a:solidFill>
                <a:latin typeface="微软雅黑" panose="020B0503020204020204" pitchFamily="34" charset="-122"/>
                <a:ea typeface="微软雅黑" panose="020B0503020204020204" pitchFamily="34" charset="-122"/>
                <a:cs typeface="+mn-ea"/>
              </a:rPr>
              <a:t>Product</a:t>
            </a:r>
            <a:r>
              <a:rPr lang="zh-CN" altLang="zh-CN" sz="1600" dirty="0">
                <a:solidFill>
                  <a:srgbClr val="595959"/>
                </a:solidFill>
                <a:latin typeface="微软雅黑" panose="020B0503020204020204" pitchFamily="34" charset="-122"/>
                <a:ea typeface="微软雅黑" panose="020B0503020204020204" pitchFamily="34" charset="-122"/>
                <a:cs typeface="+mn-ea"/>
              </a:rPr>
              <a:t>，并在类中定义相关属性和方法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503840"/>
            <a:ext cx="6880912" cy="3799265"/>
          </a:xfrm>
          <a:prstGeom prst="rect">
            <a:avLst/>
          </a:prstGeom>
        </p:spPr>
      </p:pic>
      <p:sp>
        <p:nvSpPr>
          <p:cNvPr id="2" name="矩形 1"/>
          <p:cNvSpPr/>
          <p:nvPr/>
        </p:nvSpPr>
        <p:spPr>
          <a:xfrm>
            <a:off x="3066548" y="252670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class Product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Integer id;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主键</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zh-CN" sz="1600" dirty="0">
                <a:solidFill>
                  <a:srgbClr val="595959"/>
                </a:solidFill>
                <a:latin typeface="微软雅黑" panose="020B0503020204020204" pitchFamily="34" charset="-122"/>
                <a:ea typeface="微软雅黑" panose="020B0503020204020204" pitchFamily="34" charset="-122"/>
                <a:cs typeface="+mn-ea"/>
              </a:rPr>
              <a:t>商品名称</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double price;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价格</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 省略</a:t>
            </a:r>
            <a:r>
              <a:rPr lang="en-US" altLang="zh-CN" sz="1600" dirty="0">
                <a:solidFill>
                  <a:srgbClr val="595959"/>
                </a:solidFill>
                <a:latin typeface="微软雅黑" panose="020B0503020204020204" pitchFamily="34" charset="-122"/>
                <a:ea typeface="微软雅黑" panose="020B0503020204020204" pitchFamily="34" charset="-122"/>
                <a:cs typeface="+mn-ea"/>
              </a:rPr>
              <a:t>getter/setter</a:t>
            </a:r>
            <a:r>
              <a:rPr lang="zh-CN" altLang="en-US" sz="1600" dirty="0">
                <a:solidFill>
                  <a:srgbClr val="595959"/>
                </a:solidFill>
                <a:latin typeface="微软雅黑" panose="020B0503020204020204" pitchFamily="34" charset="-122"/>
                <a:ea typeface="微软雅黑" panose="020B0503020204020204" pitchFamily="34" charset="-122"/>
                <a:cs typeface="+mn-ea"/>
              </a:rPr>
              <a:t>方法</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@Override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String </a:t>
            </a:r>
            <a:r>
              <a:rPr lang="en-US" altLang="zh-CN" sz="1600" dirty="0" err="1">
                <a:solidFill>
                  <a:srgbClr val="595959"/>
                </a:solidFill>
                <a:latin typeface="微软雅黑" panose="020B0503020204020204" pitchFamily="34" charset="-122"/>
                <a:ea typeface="微软雅黑" panose="020B0503020204020204" pitchFamily="34" charset="-122"/>
                <a:cs typeface="+mn-ea"/>
              </a:rPr>
              <a:t>toString</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“Product{” +“id=” + id + “,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goodsname</a:t>
            </a:r>
            <a:r>
              <a:rPr lang="en-US" altLang="zh-CN" sz="1600" dirty="0">
                <a:solidFill>
                  <a:srgbClr val="595959"/>
                </a:solidFill>
                <a:latin typeface="微软雅黑" panose="020B0503020204020204" pitchFamily="34" charset="-122"/>
                <a:ea typeface="微软雅黑" panose="020B0503020204020204" pitchFamily="34" charset="-122"/>
                <a:cs typeface="+mn-ea"/>
              </a:rPr>
              <a:t> +“, price=” + price + ’}‘;</a:t>
            </a:r>
            <a:r>
              <a:rPr lang="zh-CN" altLang="en-US"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75665"/>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编写映射文件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创建商品类别实体映射文件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，并在文件中编写一对多关联映射查询的配置</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19" name="图片 18"/>
          <p:cNvPicPr>
            <a:picLocks noChangeAspect="1"/>
          </p:cNvPicPr>
          <p:nvPr/>
        </p:nvPicPr>
        <p:blipFill>
          <a:blip r:embed="rId4"/>
          <a:stretch>
            <a:fillRect/>
          </a:stretch>
        </p:blipFill>
        <p:spPr>
          <a:xfrm>
            <a:off x="2651708" y="2583850"/>
            <a:ext cx="6880912" cy="3799265"/>
          </a:xfrm>
          <a:prstGeom prst="rect">
            <a:avLst/>
          </a:prstGeom>
        </p:spPr>
      </p:pic>
      <p:sp>
        <p:nvSpPr>
          <p:cNvPr id="2" name="矩形 1"/>
          <p:cNvSpPr/>
          <p:nvPr/>
        </p:nvSpPr>
        <p:spPr>
          <a:xfrm>
            <a:off x="306654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a:t>
            </a:r>
            <a:r>
              <a:rPr lang="zh-CN" altLang="en-US" sz="1600" dirty="0">
                <a:solidFill>
                  <a:srgbClr val="595959"/>
                </a:solidFill>
                <a:latin typeface="微软雅黑" panose="020B0503020204020204" pitchFamily="34" charset="-122"/>
                <a:ea typeface="微软雅黑" panose="020B0503020204020204" pitchFamily="34" charset="-122"/>
                <a:cs typeface="+mn-ea"/>
              </a:rPr>
              <a:t> 只展示了</a:t>
            </a:r>
            <a:r>
              <a:rPr lang="en-US" altLang="zh-CN" sz="1600" dirty="0">
                <a:solidFill>
                  <a:srgbClr val="595959"/>
                </a:solidFill>
                <a:latin typeface="微软雅黑" panose="020B0503020204020204" pitchFamily="34" charset="-122"/>
                <a:ea typeface="微软雅黑" panose="020B0503020204020204" pitchFamily="34" charset="-122"/>
                <a:cs typeface="+mn-ea"/>
              </a:rPr>
              <a:t>select</a:t>
            </a:r>
            <a:r>
              <a:rPr lang="zh-CN" altLang="en-US" sz="1600" dirty="0">
                <a:solidFill>
                  <a:srgbClr val="595959"/>
                </a:solidFill>
                <a:latin typeface="微软雅黑" panose="020B0503020204020204" pitchFamily="34" charset="-122"/>
                <a:ea typeface="微软雅黑" panose="020B0503020204020204" pitchFamily="34" charset="-122"/>
                <a:cs typeface="+mn-ea"/>
              </a:rPr>
              <a:t>标签的内容</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mn-ea"/>
                <a:sym typeface="Wingdings" panose="05000000000000000000" pitchFamily="2" charset="2"/>
              </a:rPr>
              <a:t>-- &gt;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&lt;!-- </a:t>
            </a:r>
            <a:r>
              <a:rPr lang="zh-CN" altLang="zh-CN" sz="1600" dirty="0">
                <a:solidFill>
                  <a:srgbClr val="595959"/>
                </a:solidFill>
                <a:latin typeface="微软雅黑" panose="020B0503020204020204" pitchFamily="34" charset="-122"/>
                <a:ea typeface="微软雅黑" panose="020B0503020204020204" pitchFamily="34" charset="-122"/>
                <a:cs typeface="+mn-ea"/>
              </a:rPr>
              <a:t>一对多：查看某一商品类别及其关联的商品信息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zh-CN" sz="1600" dirty="0">
                <a:solidFill>
                  <a:srgbClr val="595959"/>
                </a:solidFill>
                <a:latin typeface="微软雅黑" panose="020B0503020204020204" pitchFamily="34" charset="-122"/>
                <a:ea typeface="微软雅黑" panose="020B0503020204020204" pitchFamily="34" charset="-122"/>
                <a:cs typeface="+mn-ea"/>
              </a:rPr>
              <a:t>注意：当关联查询出的列名相同，则需要使用别名区分 </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 &lt;select </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findCategoryWithProduct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parameterType</a:t>
            </a:r>
            <a:r>
              <a:rPr lang="en-US" altLang="zh-CN" sz="1600" dirty="0">
                <a:solidFill>
                  <a:srgbClr val="595959"/>
                </a:solidFill>
                <a:latin typeface="微软雅黑" panose="020B0503020204020204" pitchFamily="34" charset="-122"/>
                <a:ea typeface="微软雅黑" panose="020B0503020204020204" pitchFamily="34" charset="-122"/>
                <a:cs typeface="+mn-ea"/>
              </a:rPr>
              <a:t>="Integer"</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resultMap</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CategoryWithProductResult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SELECT c.*,</a:t>
            </a:r>
            <a:r>
              <a:rPr lang="en-US" altLang="zh-CN" sz="1600" dirty="0" err="1">
                <a:solidFill>
                  <a:srgbClr val="595959"/>
                </a:solidFill>
                <a:latin typeface="微软雅黑" panose="020B0503020204020204" pitchFamily="34" charset="-122"/>
                <a:ea typeface="微软雅黑" panose="020B0503020204020204" pitchFamily="34" charset="-122"/>
                <a:cs typeface="+mn-ea"/>
              </a:rPr>
              <a:t>p.id</a:t>
            </a:r>
            <a:r>
              <a:rPr lang="en-US" altLang="zh-CN" sz="1600" dirty="0">
                <a:solidFill>
                  <a:srgbClr val="595959"/>
                </a:solidFill>
                <a:latin typeface="微软雅黑" panose="020B0503020204020204" pitchFamily="34" charset="-122"/>
                <a:ea typeface="微软雅黑" panose="020B0503020204020204" pitchFamily="34" charset="-122"/>
                <a:cs typeface="+mn-ea"/>
              </a:rPr>
              <a:t> as </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category_id,p.goodsname,p.price</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from category </a:t>
            </a:r>
            <a:r>
              <a:rPr lang="en-US" altLang="zh-CN" sz="1600" dirty="0" err="1">
                <a:solidFill>
                  <a:srgbClr val="595959"/>
                </a:solidFill>
                <a:latin typeface="微软雅黑" panose="020B0503020204020204" pitchFamily="34" charset="-122"/>
                <a:ea typeface="微软雅黑" panose="020B0503020204020204" pitchFamily="34" charset="-122"/>
                <a:cs typeface="+mn-ea"/>
              </a:rPr>
              <a:t>c,product</a:t>
            </a:r>
            <a:r>
              <a:rPr lang="en-US" altLang="zh-CN" sz="1600" dirty="0">
                <a:solidFill>
                  <a:srgbClr val="595959"/>
                </a:solidFill>
                <a:latin typeface="微软雅黑" panose="020B0503020204020204" pitchFamily="34" charset="-122"/>
                <a:ea typeface="微软雅黑" panose="020B0503020204020204" pitchFamily="34" charset="-122"/>
                <a:cs typeface="+mn-ea"/>
              </a:rPr>
              <a:t> p</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WHERE </a:t>
            </a:r>
            <a:r>
              <a:rPr lang="en-US" altLang="zh-CN" sz="1600" dirty="0" err="1">
                <a:solidFill>
                  <a:srgbClr val="595959"/>
                </a:solidFill>
                <a:latin typeface="微软雅黑" panose="020B0503020204020204" pitchFamily="34" charset="-122"/>
                <a:ea typeface="微软雅黑" panose="020B0503020204020204" pitchFamily="34" charset="-122"/>
                <a:cs typeface="+mn-ea"/>
              </a:rPr>
              <a:t>c.id</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p.category_id</a:t>
            </a:r>
            <a:r>
              <a:rPr lang="en-US" altLang="zh-CN" sz="1600" dirty="0">
                <a:solidFill>
                  <a:srgbClr val="595959"/>
                </a:solidFill>
                <a:latin typeface="微软雅黑" panose="020B0503020204020204" pitchFamily="34" charset="-122"/>
                <a:ea typeface="微软雅黑" panose="020B0503020204020204" pitchFamily="34" charset="-122"/>
                <a:cs typeface="+mn-ea"/>
              </a:rPr>
              <a:t>	and </a:t>
            </a:r>
            <a:r>
              <a:rPr lang="en-US" altLang="zh-CN" sz="1600" dirty="0" err="1">
                <a:solidFill>
                  <a:srgbClr val="595959"/>
                </a:solidFill>
                <a:latin typeface="微软雅黑" panose="020B0503020204020204" pitchFamily="34" charset="-122"/>
                <a:ea typeface="微软雅黑" panose="020B0503020204020204" pitchFamily="34" charset="-122"/>
                <a:cs typeface="+mn-ea"/>
              </a:rPr>
              <a:t>c.id</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mn-ea"/>
              </a:rPr>
              <a:t>&lt;/select&gt;</a:t>
            </a:r>
            <a:endParaRPr lang="zh-CN" altLang="zh-CN" sz="1600" dirty="0">
              <a:solidFill>
                <a:srgbClr val="1369B2"/>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833626"/>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修改</a:t>
            </a:r>
            <a:r>
              <a:rPr lang="en-US" altLang="zh-CN" b="1"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b="1" dirty="0">
                <a:solidFill>
                  <a:srgbClr val="595959"/>
                </a:solidFill>
                <a:latin typeface="微软雅黑" panose="020B0503020204020204" pitchFamily="34" charset="-122"/>
                <a:ea typeface="微软雅黑" panose="020B0503020204020204" pitchFamily="34" charset="-122"/>
                <a:cs typeface="+mn-ea"/>
              </a:rPr>
              <a:t>核心配置文件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在核心配置文件</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mybatis-config.xml</a:t>
            </a:r>
            <a:r>
              <a:rPr lang="zh-CN" altLang="zh-CN" sz="1600" dirty="0">
                <a:solidFill>
                  <a:srgbClr val="595959"/>
                </a:solidFill>
                <a:latin typeface="微软雅黑" panose="020B0503020204020204" pitchFamily="34" charset="-122"/>
                <a:ea typeface="微软雅黑" panose="020B0503020204020204" pitchFamily="34" charset="-122"/>
                <a:cs typeface="+mn-ea"/>
              </a:rPr>
              <a:t>中，引入</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，将</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CategoryMapper.xml</a:t>
            </a:r>
            <a:r>
              <a:rPr lang="zh-CN" altLang="zh-CN" sz="1600" dirty="0">
                <a:solidFill>
                  <a:srgbClr val="595959"/>
                </a:solidFill>
                <a:latin typeface="微软雅黑" panose="020B0503020204020204" pitchFamily="34" charset="-122"/>
                <a:ea typeface="微软雅黑" panose="020B0503020204020204" pitchFamily="34" charset="-122"/>
                <a:cs typeface="+mn-ea"/>
              </a:rPr>
              <a:t>映射文件加载到程序中</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3041051"/>
            <a:ext cx="6880912" cy="1850990"/>
          </a:xfrm>
          <a:prstGeom prst="rect">
            <a:avLst/>
          </a:prstGeom>
        </p:spPr>
      </p:pic>
      <p:sp>
        <p:nvSpPr>
          <p:cNvPr id="2" name="矩形 1"/>
          <p:cNvSpPr/>
          <p:nvPr/>
        </p:nvSpPr>
        <p:spPr>
          <a:xfrm>
            <a:off x="3066548" y="3063910"/>
            <a:ext cx="6420352" cy="1705403"/>
          </a:xfrm>
          <a:prstGeom prst="rect">
            <a:avLst/>
          </a:prstGeom>
        </p:spPr>
        <p:txBody>
          <a:bodyPr wrap="square">
            <a:spAutoFit/>
          </a:bodyPr>
          <a:lstStyle/>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 resource="com/</a:t>
            </a:r>
            <a:r>
              <a:rPr lang="en-US" altLang="zh-CN" dirty="0" err="1">
                <a:solidFill>
                  <a:srgbClr val="595959"/>
                </a:solidFill>
                <a:latin typeface="微软雅黑" panose="020B0503020204020204" pitchFamily="34" charset="-122"/>
                <a:ea typeface="微软雅黑" panose="020B0503020204020204" pitchFamily="34" charset="-122"/>
                <a:cs typeface="+mn-ea"/>
              </a:rPr>
              <a:t>itheima</a:t>
            </a:r>
            <a:r>
              <a:rPr lang="en-US" altLang="zh-CN" dirty="0">
                <a:solidFill>
                  <a:srgbClr val="595959"/>
                </a:solidFill>
                <a:latin typeface="微软雅黑" panose="020B0503020204020204" pitchFamily="34" charset="-122"/>
                <a:ea typeface="微软雅黑" panose="020B0503020204020204" pitchFamily="34" charset="-122"/>
                <a:cs typeface="+mn-ea"/>
              </a:rPr>
              <a:t>/mapper/</a:t>
            </a:r>
            <a:r>
              <a:rPr lang="en-US" altLang="zh-CN" dirty="0" err="1">
                <a:solidFill>
                  <a:srgbClr val="595959"/>
                </a:solidFill>
                <a:latin typeface="微软雅黑" panose="020B0503020204020204" pitchFamily="34" charset="-122"/>
                <a:ea typeface="微软雅黑" panose="020B0503020204020204" pitchFamily="34" charset="-122"/>
                <a:cs typeface="+mn-ea"/>
              </a:rPr>
              <a:t>CategoryMapper.xml</a:t>
            </a:r>
            <a:r>
              <a:rPr lang="en-US" altLang="zh-CN" dirty="0">
                <a:solidFill>
                  <a:srgbClr val="595959"/>
                </a:solidFill>
                <a:latin typeface="微软雅黑" panose="020B0503020204020204" pitchFamily="34" charset="-122"/>
                <a:ea typeface="微软雅黑" panose="020B0503020204020204" pitchFamily="34" charset="-122"/>
                <a:cs typeface="+mn-ea"/>
              </a:rPr>
              <a:t>" &gt;</a:t>
            </a:r>
          </a:p>
          <a:p>
            <a:pPr lvl="0">
              <a:lnSpc>
                <a:spcPct val="150000"/>
              </a:lnSpc>
            </a:pPr>
            <a:r>
              <a:rPr lang="en-US" altLang="zh-CN" dirty="0">
                <a:solidFill>
                  <a:srgbClr val="595959"/>
                </a:solidFill>
                <a:latin typeface="微软雅黑" panose="020B0503020204020204" pitchFamily="34" charset="-122"/>
                <a:ea typeface="微软雅黑" panose="020B0503020204020204" pitchFamily="34" charset="-122"/>
                <a:cs typeface="+mn-ea"/>
              </a:rPr>
              <a:t>&lt;/mapper&gt;</a:t>
            </a:r>
            <a:endParaRPr lang="zh-CN" altLang="zh-CN"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58908"/>
          </a:xfrm>
          <a:prstGeom prst="rect">
            <a:avLst/>
          </a:prstGeom>
          <a:noFill/>
          <a:ln>
            <a:noFill/>
          </a:ln>
        </p:spPr>
        <p:txBody>
          <a:bodyPr wrap="square" rtlCol="0">
            <a:spAutoFit/>
          </a:bodyPr>
          <a:lstStyle/>
          <a:p>
            <a:pPr>
              <a:lnSpc>
                <a:spcPct val="150000"/>
              </a:lnSpc>
            </a:pPr>
            <a:r>
              <a:rPr lang="zh-CN" altLang="zh-CN" b="1" dirty="0">
                <a:solidFill>
                  <a:srgbClr val="595959"/>
                </a:solidFill>
                <a:latin typeface="微软雅黑" panose="020B0503020204020204" pitchFamily="34" charset="-122"/>
                <a:ea typeface="微软雅黑" panose="020B0503020204020204" pitchFamily="34" charset="-122"/>
                <a:cs typeface="+mn-ea"/>
              </a:rPr>
              <a:t>编写测试方法</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在测试类</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中，编写测试方法</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 name="图片 18"/>
          <p:cNvPicPr>
            <a:picLocks noChangeAspect="1"/>
          </p:cNvPicPr>
          <p:nvPr/>
        </p:nvPicPr>
        <p:blipFill>
          <a:blip r:embed="rId4"/>
          <a:stretch>
            <a:fillRect/>
          </a:stretch>
        </p:blipFill>
        <p:spPr>
          <a:xfrm>
            <a:off x="2651708" y="2640330"/>
            <a:ext cx="6880912" cy="3719925"/>
          </a:xfrm>
          <a:prstGeom prst="rect">
            <a:avLst/>
          </a:prstGeom>
        </p:spPr>
      </p:pic>
      <p:sp>
        <p:nvSpPr>
          <p:cNvPr id="2" name="矩形 1"/>
          <p:cNvSpPr/>
          <p:nvPr/>
        </p:nvSpPr>
        <p:spPr>
          <a:xfrm>
            <a:off x="3135128" y="2606710"/>
            <a:ext cx="6420352" cy="3742115"/>
          </a:xfrm>
          <a:prstGeom prst="rect">
            <a:avLst/>
          </a:prstGeom>
        </p:spPr>
        <p:txBody>
          <a:bodyPr wrap="square">
            <a:spAutoFit/>
          </a:bodyPr>
          <a:lstStyle/>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public void </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 {</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1.</a:t>
            </a:r>
            <a:r>
              <a:rPr lang="zh-CN" altLang="zh-CN" sz="1600" dirty="0">
                <a:solidFill>
                  <a:srgbClr val="595959"/>
                </a:solidFill>
                <a:latin typeface="微软雅黑" panose="020B0503020204020204" pitchFamily="34" charset="-122"/>
                <a:ea typeface="微软雅黑" panose="020B0503020204020204" pitchFamily="34" charset="-122"/>
                <a:cs typeface="+mn-ea"/>
              </a:rPr>
              <a:t>通过工具类生成</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zh-CN" altLang="zh-CN" sz="1600" dirty="0">
                <a:solidFill>
                  <a:srgbClr val="595959"/>
                </a:solidFill>
                <a:latin typeface="微软雅黑" panose="020B0503020204020204" pitchFamily="34" charset="-122"/>
                <a:ea typeface="微软雅黑" panose="020B0503020204020204" pitchFamily="34" charset="-122"/>
                <a:cs typeface="+mn-ea"/>
              </a:rPr>
              <a:t>对象</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r>
              <a:rPr lang="en-US" altLang="zh-CN" sz="1600" dirty="0">
                <a:solidFill>
                  <a:srgbClr val="595959"/>
                </a:solidFill>
                <a:latin typeface="微软雅黑" panose="020B0503020204020204" pitchFamily="34" charset="-122"/>
                <a:ea typeface="微软雅黑" panose="020B0503020204020204" pitchFamily="34" charset="-122"/>
                <a:cs typeface="+mn-ea"/>
              </a:rPr>
              <a:t> session = </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MyBatisUtils.getSession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2.</a:t>
            </a:r>
            <a:r>
              <a:rPr lang="zh-CN" altLang="zh-CN" sz="1600" dirty="0">
                <a:solidFill>
                  <a:srgbClr val="595959"/>
                </a:solidFill>
                <a:latin typeface="微软雅黑" panose="020B0503020204020204" pitchFamily="34" charset="-122"/>
                <a:ea typeface="微软雅黑" panose="020B0503020204020204" pitchFamily="34" charset="-122"/>
                <a:cs typeface="+mn-ea"/>
              </a:rPr>
              <a:t>查询</a:t>
            </a:r>
            <a:r>
              <a:rPr lang="en-US" altLang="zh-CN" sz="1600" dirty="0">
                <a:solidFill>
                  <a:srgbClr val="595959"/>
                </a:solidFill>
                <a:latin typeface="微软雅黑" panose="020B0503020204020204" pitchFamily="34" charset="-122"/>
                <a:ea typeface="微软雅黑" panose="020B0503020204020204" pitchFamily="34" charset="-122"/>
                <a:cs typeface="+mn-ea"/>
              </a:rPr>
              <a:t>id</a:t>
            </a:r>
            <a:r>
              <a:rPr lang="zh-CN" altLang="zh-CN" sz="1600" dirty="0">
                <a:solidFill>
                  <a:srgbClr val="595959"/>
                </a:solidFill>
                <a:latin typeface="微软雅黑" panose="020B0503020204020204" pitchFamily="34" charset="-122"/>
                <a:ea typeface="微软雅黑" panose="020B0503020204020204" pitchFamily="34" charset="-122"/>
                <a:cs typeface="+mn-ea"/>
              </a:rPr>
              <a:t>为</a:t>
            </a:r>
            <a:r>
              <a:rPr lang="en-US" altLang="zh-CN" sz="1600" dirty="0">
                <a:solidFill>
                  <a:srgbClr val="595959"/>
                </a:solidFill>
                <a:latin typeface="微软雅黑" panose="020B0503020204020204" pitchFamily="34" charset="-122"/>
                <a:ea typeface="微软雅黑" panose="020B0503020204020204" pitchFamily="34" charset="-122"/>
                <a:cs typeface="+mn-ea"/>
              </a:rPr>
              <a:t>2</a:t>
            </a:r>
            <a:r>
              <a:rPr lang="zh-CN" altLang="zh-CN" sz="1600" dirty="0">
                <a:solidFill>
                  <a:srgbClr val="595959"/>
                </a:solidFill>
                <a:latin typeface="微软雅黑" panose="020B0503020204020204" pitchFamily="34" charset="-122"/>
                <a:ea typeface="微软雅黑" panose="020B0503020204020204" pitchFamily="34" charset="-122"/>
                <a:cs typeface="+mn-ea"/>
              </a:rPr>
              <a:t>的商品类别信息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Category category =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session.selectOne</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com.itheima.mapper</a:t>
            </a: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en-US" altLang="zh-CN" sz="1600" dirty="0" err="1">
                <a:solidFill>
                  <a:srgbClr val="595959"/>
                </a:solidFill>
                <a:latin typeface="微软雅黑" panose="020B0503020204020204" pitchFamily="34" charset="-122"/>
                <a:ea typeface="微软雅黑" panose="020B0503020204020204" pitchFamily="34" charset="-122"/>
                <a:cs typeface="+mn-ea"/>
              </a:rPr>
              <a:t>CategoryMapper.findCategoryWithProduct</a:t>
            </a:r>
            <a:r>
              <a:rPr lang="en-US" altLang="zh-CN" sz="1600" dirty="0">
                <a:solidFill>
                  <a:srgbClr val="595959"/>
                </a:solidFill>
                <a:latin typeface="微软雅黑" panose="020B0503020204020204" pitchFamily="34" charset="-122"/>
                <a:ea typeface="微软雅黑" panose="020B0503020204020204" pitchFamily="34" charset="-122"/>
                <a:cs typeface="+mn-ea"/>
              </a:rPr>
              <a:t>", 2);</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System.out.println</a:t>
            </a:r>
            <a:r>
              <a:rPr lang="en-US" altLang="zh-CN" sz="1600" dirty="0">
                <a:solidFill>
                  <a:srgbClr val="595959"/>
                </a:solidFill>
                <a:latin typeface="微软雅黑" panose="020B0503020204020204" pitchFamily="34" charset="-122"/>
                <a:ea typeface="微软雅黑" panose="020B0503020204020204" pitchFamily="34" charset="-122"/>
                <a:cs typeface="+mn-ea"/>
              </a:rPr>
              <a:t>(category); // 3.</a:t>
            </a:r>
            <a:r>
              <a:rPr lang="zh-CN" altLang="zh-CN" sz="1600" dirty="0">
                <a:solidFill>
                  <a:srgbClr val="595959"/>
                </a:solidFill>
                <a:latin typeface="微软雅黑" panose="020B0503020204020204" pitchFamily="34" charset="-122"/>
                <a:ea typeface="微软雅黑" panose="020B0503020204020204" pitchFamily="34" charset="-122"/>
                <a:cs typeface="+mn-ea"/>
              </a:rPr>
              <a:t>输出查询结果信息</a:t>
            </a: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session.close</a:t>
            </a:r>
            <a:r>
              <a:rPr lang="en-US" altLang="zh-CN" sz="1600" dirty="0">
                <a:solidFill>
                  <a:srgbClr val="595959"/>
                </a:solidFill>
                <a:latin typeface="微软雅黑" panose="020B0503020204020204" pitchFamily="34" charset="-122"/>
                <a:ea typeface="微软雅黑" panose="020B0503020204020204" pitchFamily="34" charset="-122"/>
                <a:cs typeface="+mn-ea"/>
              </a:rPr>
              <a:t>(); // 4.</a:t>
            </a:r>
            <a:r>
              <a:rPr lang="zh-CN" altLang="zh-CN" sz="1600" dirty="0">
                <a:solidFill>
                  <a:srgbClr val="595959"/>
                </a:solidFill>
                <a:latin typeface="微软雅黑" panose="020B0503020204020204" pitchFamily="34" charset="-122"/>
                <a:ea typeface="微软雅黑" panose="020B0503020204020204" pitchFamily="34" charset="-122"/>
                <a:cs typeface="+mn-ea"/>
              </a:rPr>
              <a:t>关闭</a:t>
            </a:r>
            <a:r>
              <a:rPr lang="en-US" altLang="zh-CN" sz="1600" dirty="0" err="1">
                <a:solidFill>
                  <a:srgbClr val="595959"/>
                </a:solidFill>
                <a:latin typeface="微软雅黑" panose="020B0503020204020204" pitchFamily="34" charset="-122"/>
                <a:ea typeface="微软雅黑" panose="020B0503020204020204" pitchFamily="34" charset="-122"/>
                <a:cs typeface="+mn-ea"/>
              </a:rPr>
              <a:t>SqlSession</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961515" y="1107074"/>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42782"/>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2" name="Title 1"/>
          <p:cNvSpPr txBox="1"/>
          <p:nvPr/>
        </p:nvSpPr>
        <p:spPr>
          <a:xfrm>
            <a:off x="1143839" y="266933"/>
            <a:ext cx="310812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8.6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案例：商品的类别</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1"/>
          <p:cNvSpPr txBox="1"/>
          <p:nvPr>
            <p:custDataLst>
              <p:tags r:id="rId1"/>
            </p:custDataLst>
          </p:nvPr>
        </p:nvSpPr>
        <p:spPr>
          <a:xfrm>
            <a:off x="2917359" y="1121759"/>
            <a:ext cx="8143641" cy="418128"/>
          </a:xfrm>
          <a:prstGeom prst="rect">
            <a:avLst/>
          </a:prstGeom>
          <a:noFill/>
          <a:ln>
            <a:noFill/>
          </a:ln>
        </p:spPr>
        <p:txBody>
          <a:bodyPr wrap="square" rtlCol="0">
            <a:spAutoFit/>
          </a:bodyPr>
          <a:lstStyle/>
          <a:p>
            <a:pPr>
              <a:lnSpc>
                <a:spcPct val="150000"/>
              </a:lnSpc>
            </a:pPr>
            <a:r>
              <a:rPr lang="zh-CN" altLang="en-US" sz="1600" b="1" dirty="0">
                <a:solidFill>
                  <a:srgbClr val="595959"/>
                </a:solidFill>
                <a:latin typeface="微软雅黑" panose="020B0503020204020204" pitchFamily="34" charset="-122"/>
                <a:ea typeface="微软雅黑" panose="020B0503020204020204" pitchFamily="34" charset="-122"/>
                <a:cs typeface="+mn-ea"/>
              </a:rPr>
              <a:t>查看运行结果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执行</a:t>
            </a:r>
            <a:r>
              <a:rPr lang="en-US" altLang="zh-CN" sz="1600" dirty="0" err="1">
                <a:solidFill>
                  <a:srgbClr val="595959"/>
                </a:solidFill>
                <a:latin typeface="微软雅黑" panose="020B0503020204020204" pitchFamily="34" charset="-122"/>
                <a:ea typeface="微软雅黑" panose="020B0503020204020204" pitchFamily="34" charset="-122"/>
                <a:cs typeface="+mn-ea"/>
              </a:rPr>
              <a:t>MyBatisTest</a:t>
            </a:r>
            <a:r>
              <a:rPr lang="zh-CN" altLang="zh-CN" sz="1600" dirty="0">
                <a:solidFill>
                  <a:srgbClr val="595959"/>
                </a:solidFill>
                <a:latin typeface="微软雅黑" panose="020B0503020204020204" pitchFamily="34" charset="-122"/>
                <a:ea typeface="微软雅黑" panose="020B0503020204020204" pitchFamily="34" charset="-122"/>
                <a:cs typeface="+mn-ea"/>
              </a:rPr>
              <a:t>测试类的</a:t>
            </a:r>
            <a:r>
              <a:rPr lang="en-US" altLang="zh-CN" sz="1600" dirty="0" err="1">
                <a:solidFill>
                  <a:srgbClr val="595959"/>
                </a:solidFill>
                <a:latin typeface="微软雅黑" panose="020B0503020204020204" pitchFamily="34" charset="-122"/>
                <a:ea typeface="微软雅黑" panose="020B0503020204020204" pitchFamily="34" charset="-122"/>
                <a:cs typeface="+mn-ea"/>
              </a:rPr>
              <a:t>findCategoryTest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方法，控制台</a:t>
            </a:r>
            <a:r>
              <a:rPr lang="zh-CN" altLang="en-US" sz="1600" dirty="0">
                <a:solidFill>
                  <a:srgbClr val="595959"/>
                </a:solidFill>
                <a:latin typeface="微软雅黑" panose="020B0503020204020204" pitchFamily="34" charset="-122"/>
                <a:ea typeface="微软雅黑" panose="020B0503020204020204" pitchFamily="34" charset="-122"/>
                <a:cs typeface="+mn-ea"/>
              </a:rPr>
              <a:t>会</a:t>
            </a:r>
            <a:r>
              <a:rPr lang="zh-CN" altLang="zh-CN" sz="1600" dirty="0">
                <a:solidFill>
                  <a:srgbClr val="595959"/>
                </a:solidFill>
                <a:latin typeface="微软雅黑" panose="020B0503020204020204" pitchFamily="34" charset="-122"/>
                <a:ea typeface="微软雅黑" panose="020B0503020204020204" pitchFamily="34" charset="-122"/>
                <a:cs typeface="+mn-ea"/>
              </a:rPr>
              <a:t>输出结果</a:t>
            </a:r>
            <a:r>
              <a:rPr lang="zh-CN" altLang="en-US"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 </a:t>
            </a:r>
          </a:p>
        </p:txBody>
      </p:sp>
      <p:pic>
        <p:nvPicPr>
          <p:cNvPr id="8" name="图片 7"/>
          <p:cNvPicPr>
            <a:picLocks noChangeAspect="1"/>
          </p:cNvPicPr>
          <p:nvPr/>
        </p:nvPicPr>
        <p:blipFill>
          <a:blip r:embed="rId4"/>
          <a:stretch>
            <a:fillRect/>
          </a:stretch>
        </p:blipFill>
        <p:spPr>
          <a:xfrm>
            <a:off x="3397567" y="2522219"/>
            <a:ext cx="5397421" cy="259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568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本章首先对开发中涉及到的</a:t>
            </a:r>
            <a:r>
              <a:rPr lang="zh-CN" altLang="zh-CN" dirty="0">
                <a:solidFill>
                  <a:srgbClr val="1369B2"/>
                </a:solidFill>
                <a:latin typeface="微软雅黑" panose="020B0503020204020204" pitchFamily="34" charset="-122"/>
                <a:ea typeface="微软雅黑" panose="020B0503020204020204" pitchFamily="34" charset="-122"/>
              </a:rPr>
              <a:t>数据表之间以及对象之间的关联关系</a:t>
            </a:r>
            <a:r>
              <a:rPr lang="zh-CN" altLang="zh-CN" dirty="0">
                <a:solidFill>
                  <a:srgbClr val="595959"/>
                </a:solidFill>
                <a:latin typeface="微软雅黑" panose="020B0503020204020204" pitchFamily="34" charset="-122"/>
                <a:ea typeface="微软雅黑" panose="020B0503020204020204" pitchFamily="34" charset="-122"/>
              </a:rPr>
              <a:t>作了简要介绍，并由此引出了</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框架中对关联关系的处理；然后通过案例对</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框架处理实体对象之间的三种关联关系进行了详细讲解；最后讲解了</a:t>
            </a:r>
            <a:r>
              <a:rPr lang="en-US" altLang="zh-CN" dirty="0" err="1">
                <a:solidFill>
                  <a:srgbClr val="1369B2"/>
                </a:solidFill>
                <a:latin typeface="微软雅黑" panose="020B0503020204020204" pitchFamily="34" charset="-122"/>
                <a:ea typeface="微软雅黑" panose="020B0503020204020204" pitchFamily="34" charset="-122"/>
              </a:rPr>
              <a:t>MyBatis</a:t>
            </a:r>
            <a:r>
              <a:rPr lang="zh-CN" altLang="zh-CN" dirty="0">
                <a:solidFill>
                  <a:srgbClr val="1369B2"/>
                </a:solidFill>
                <a:latin typeface="微软雅黑" panose="020B0503020204020204" pitchFamily="34" charset="-122"/>
                <a:ea typeface="微软雅黑" panose="020B0503020204020204" pitchFamily="34" charset="-122"/>
              </a:rPr>
              <a:t>的缓存机制</a:t>
            </a:r>
            <a:r>
              <a:rPr lang="zh-CN" altLang="zh-CN" dirty="0">
                <a:solidFill>
                  <a:srgbClr val="595959"/>
                </a:solidFill>
                <a:latin typeface="微软雅黑" panose="020B0503020204020204" pitchFamily="34" charset="-122"/>
                <a:ea typeface="微软雅黑" panose="020B0503020204020204" pitchFamily="34" charset="-122"/>
              </a:rPr>
              <a:t>，包括一级缓存和二级缓存。通过本章的学习，读者可以了解数据表之间以及对象之间的三种关联关系，熟悉</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的缓存机制，并能够在</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框架中熟练运用三种关联关系进行查询，熟练配置</a:t>
            </a:r>
            <a:r>
              <a:rPr lang="en-US" altLang="zh-CN" dirty="0" err="1">
                <a:solidFill>
                  <a:srgbClr val="595959"/>
                </a:solidFill>
                <a:latin typeface="微软雅黑" panose="020B0503020204020204" pitchFamily="34" charset="-122"/>
                <a:ea typeface="微软雅黑" panose="020B0503020204020204" pitchFamily="34" charset="-122"/>
              </a:rPr>
              <a:t>MyBatis</a:t>
            </a:r>
            <a:r>
              <a:rPr lang="zh-CN" altLang="zh-CN" dirty="0">
                <a:solidFill>
                  <a:srgbClr val="595959"/>
                </a:solidFill>
                <a:latin typeface="微软雅黑" panose="020B0503020204020204" pitchFamily="34" charset="-122"/>
                <a:ea typeface="微软雅黑" panose="020B0503020204020204" pitchFamily="34" charset="-122"/>
              </a:rPr>
              <a:t>缓存，提高项目的开发效率，读者一定要多加练习</a:t>
            </a:r>
            <a:r>
              <a:rPr lang="zh-CN" altLang="en-US" dirty="0">
                <a:solidFill>
                  <a:srgbClr val="595959"/>
                </a:solidFill>
                <a:latin typeface="微软雅黑" panose="020B0503020204020204" pitchFamily="34" charset="-122"/>
                <a:ea typeface="微软雅黑" panose="020B0503020204020204" pitchFamily="34" charset="-122"/>
              </a:rPr>
              <a:t>。</a:t>
            </a:r>
            <a:r>
              <a:rPr lang="zh-CN" altLang="zh-CN" dirty="0">
                <a:solidFill>
                  <a:srgbClr val="595959"/>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TABLE_BEAUTIFY" val="smartTable{5a6451c6-af93-4db2-9100-2df22bd36ad0}"/>
</p:tagLst>
</file>

<file path=ppt/tags/tag108.xml><?xml version="1.0" encoding="utf-8"?>
<p:tagLst xmlns:a="http://schemas.openxmlformats.org/drawingml/2006/main" xmlns:r="http://schemas.openxmlformats.org/officeDocument/2006/relationships" xmlns:p="http://schemas.openxmlformats.org/presentationml/2006/main">
  <p:tag name="KSO_WM_UNIT_TABLE_BEAUTIFY" val="smartTable{957ad5e9-f5c1-4e29-a0cc-18f11bedb3f7}"/>
</p:tagLst>
</file>

<file path=ppt/tags/tag10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76f418b5-0630-42e9-8d8c-ce60c06bca32}"/>
</p:tagLst>
</file>

<file path=ppt/tags/tag2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TABLE_BEAUTIFY" val="smartTable{8e6dcf1e-3782-45bd-9eca-e1e0dd6075e9}"/>
</p:tagLst>
</file>

<file path=ppt/tags/tag9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ThemeSS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SM" id="{070B86A0-3FB4-E642-8598-D90EA5356DD9}" vid="{E9AE5C60-B9D2-C04A-8B09-BA110B01026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ThemeSSM</Template>
  <TotalTime>382</TotalTime>
  <Words>7961</Words>
  <Application>Microsoft Macintosh PowerPoint</Application>
  <PresentationFormat>宽屏</PresentationFormat>
  <Paragraphs>863</Paragraphs>
  <Slides>99</Slides>
  <Notes>98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99</vt:i4>
      </vt:variant>
    </vt:vector>
  </HeadingPairs>
  <TitlesOfParts>
    <vt:vector size="106" baseType="lpstr">
      <vt:lpstr>等线</vt:lpstr>
      <vt:lpstr>等线 Light</vt:lpstr>
      <vt:lpstr>微软雅黑</vt:lpstr>
      <vt:lpstr>Source Han Sans K Bold</vt:lpstr>
      <vt:lpstr>Arial</vt:lpstr>
      <vt:lpstr>Impact</vt:lpstr>
      <vt:lpstr>ThemeSSM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xiang chen</cp:lastModifiedBy>
  <cp:revision>1494</cp:revision>
  <dcterms:created xsi:type="dcterms:W3CDTF">2020-11-25T06:00:00Z</dcterms:created>
  <dcterms:modified xsi:type="dcterms:W3CDTF">2023-03-15T07:45:47Z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y fmtid="{D5CDD505-2E9C-101B-9397-08002B2CF9AE}" pid="3" name="ICV">
    <vt:lpwstr>01DC807F1BD5445C99134FA03D574C55</vt:lpwstr>
  </property>
</Properties>
</file>