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notesSlides/notesSlide35.xml" ContentType="application/vnd.openxmlformats-officedocument.presentationml.notesSlide+xml"/>
  <Override PartName="/ppt/tags/tag26.xml" ContentType="application/vnd.openxmlformats-officedocument.presentationml.tags+xml"/>
  <Override PartName="/ppt/notesSlides/notesSlide36.xml" ContentType="application/vnd.openxmlformats-officedocument.presentationml.notesSlide+xml"/>
  <Override PartName="/ppt/tags/tag27.xml" ContentType="application/vnd.openxmlformats-officedocument.presentationml.tags+xml"/>
  <Override PartName="/ppt/notesSlides/notesSlide3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8.xml" ContentType="application/vnd.openxmlformats-officedocument.presentationml.notesSlide+xml"/>
  <Override PartName="/ppt/tags/tag30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1.xml" ContentType="application/vnd.openxmlformats-officedocument.presentationml.notesSlide+xml"/>
  <Override PartName="/ppt/tags/tag33.xml" ContentType="application/vnd.openxmlformats-officedocument.presentationml.tags+xml"/>
  <Override PartName="/ppt/notesSlides/notesSlide42.xml" ContentType="application/vnd.openxmlformats-officedocument.presentationml.notesSlide+xml"/>
  <Override PartName="/ppt/tags/tag34.xml" ContentType="application/vnd.openxmlformats-officedocument.presentationml.tags+xml"/>
  <Override PartName="/ppt/notesSlides/notesSlide43.xml" ContentType="application/vnd.openxmlformats-officedocument.presentationml.notesSlide+xml"/>
  <Override PartName="/ppt/tags/tag35.xml" ContentType="application/vnd.openxmlformats-officedocument.presentationml.tags+xml"/>
  <Override PartName="/ppt/notesSlides/notesSlide44.xml" ContentType="application/vnd.openxmlformats-officedocument.presentationml.notesSlide+xml"/>
  <Override PartName="/ppt/tags/tag36.xml" ContentType="application/vnd.openxmlformats-officedocument.presentationml.tags+xml"/>
  <Override PartName="/ppt/notesSlides/notesSlide4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6.xml" ContentType="application/vnd.openxmlformats-officedocument.presentationml.notesSlide+xml"/>
  <Override PartName="/ppt/tags/tag39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2.xml" ContentType="application/vnd.openxmlformats-officedocument.presentationml.notesSlide+xml"/>
  <Override PartName="/ppt/tags/tag47.xml" ContentType="application/vnd.openxmlformats-officedocument.presentationml.tags+xml"/>
  <Override PartName="/ppt/notesSlides/notesSlide53.xml" ContentType="application/vnd.openxmlformats-officedocument.presentationml.notesSlide+xml"/>
  <Override PartName="/ppt/tags/tag48.xml" ContentType="application/vnd.openxmlformats-officedocument.presentationml.tags+xml"/>
  <Override PartName="/ppt/notesSlides/notesSlide54.xml" ContentType="application/vnd.openxmlformats-officedocument.presentationml.notesSlide+xml"/>
  <Override PartName="/ppt/tags/tag49.xml" ContentType="application/vnd.openxmlformats-officedocument.presentationml.tags+xml"/>
  <Override PartName="/ppt/notesSlides/notesSlide55.xml" ContentType="application/vnd.openxmlformats-officedocument.presentationml.notesSlide+xml"/>
  <Override PartName="/ppt/tags/tag50.xml" ContentType="application/vnd.openxmlformats-officedocument.presentationml.tags+xml"/>
  <Override PartName="/ppt/notesSlides/notesSlide56.xml" ContentType="application/vnd.openxmlformats-officedocument.presentationml.notesSlide+xml"/>
  <Override PartName="/ppt/tags/tag51.xml" ContentType="application/vnd.openxmlformats-officedocument.presentationml.tags+xml"/>
  <Override PartName="/ppt/notesSlides/notesSlide57.xml" ContentType="application/vnd.openxmlformats-officedocument.presentationml.notesSlide+xml"/>
  <Override PartName="/ppt/tags/tag52.xml" ContentType="application/vnd.openxmlformats-officedocument.presentationml.tags+xml"/>
  <Override PartName="/ppt/notesSlides/notesSlide5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59.xml" ContentType="application/vnd.openxmlformats-officedocument.presentationml.notesSlide+xml"/>
  <Override PartName="/ppt/tags/tag55.xml" ContentType="application/vnd.openxmlformats-officedocument.presentationml.tags+xml"/>
  <Override PartName="/ppt/notesSlides/notesSlide6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6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2.xml" ContentType="application/vnd.openxmlformats-officedocument.presentationml.notesSlide+xml"/>
  <Override PartName="/ppt/tags/tag60.xml" ContentType="application/vnd.openxmlformats-officedocument.presentationml.tags+xml"/>
  <Override PartName="/ppt/notesSlides/notesSlide63.xml" ContentType="application/vnd.openxmlformats-officedocument.presentationml.notesSlide+xml"/>
  <Override PartName="/ppt/tags/tag61.xml" ContentType="application/vnd.openxmlformats-officedocument.presentationml.tags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7"/>
  </p:notesMasterIdLst>
  <p:sldIdLst>
    <p:sldId id="459" r:id="rId2"/>
    <p:sldId id="460" r:id="rId3"/>
    <p:sldId id="462" r:id="rId4"/>
    <p:sldId id="463" r:id="rId5"/>
    <p:sldId id="464" r:id="rId6"/>
    <p:sldId id="465" r:id="rId7"/>
    <p:sldId id="600" r:id="rId8"/>
    <p:sldId id="733" r:id="rId9"/>
    <p:sldId id="734" r:id="rId10"/>
    <p:sldId id="735" r:id="rId11"/>
    <p:sldId id="736" r:id="rId12"/>
    <p:sldId id="699" r:id="rId13"/>
    <p:sldId id="737" r:id="rId14"/>
    <p:sldId id="738" r:id="rId15"/>
    <p:sldId id="700" r:id="rId16"/>
    <p:sldId id="739" r:id="rId17"/>
    <p:sldId id="740" r:id="rId18"/>
    <p:sldId id="703" r:id="rId19"/>
    <p:sldId id="741" r:id="rId20"/>
    <p:sldId id="742" r:id="rId21"/>
    <p:sldId id="706" r:id="rId22"/>
    <p:sldId id="743" r:id="rId23"/>
    <p:sldId id="744" r:id="rId24"/>
    <p:sldId id="670" r:id="rId25"/>
    <p:sldId id="654" r:id="rId26"/>
    <p:sldId id="745" r:id="rId27"/>
    <p:sldId id="746" r:id="rId28"/>
    <p:sldId id="748" r:id="rId29"/>
    <p:sldId id="766" r:id="rId30"/>
    <p:sldId id="749" r:id="rId31"/>
    <p:sldId id="765" r:id="rId32"/>
    <p:sldId id="750" r:id="rId33"/>
    <p:sldId id="713" r:id="rId34"/>
    <p:sldId id="752" r:id="rId35"/>
    <p:sldId id="753" r:id="rId36"/>
    <p:sldId id="754" r:id="rId37"/>
    <p:sldId id="755" r:id="rId38"/>
    <p:sldId id="767" r:id="rId39"/>
    <p:sldId id="756" r:id="rId40"/>
    <p:sldId id="717" r:id="rId41"/>
    <p:sldId id="583" r:id="rId42"/>
    <p:sldId id="757" r:id="rId43"/>
    <p:sldId id="758" r:id="rId44"/>
    <p:sldId id="759" r:id="rId45"/>
    <p:sldId id="760" r:id="rId46"/>
    <p:sldId id="761" r:id="rId47"/>
    <p:sldId id="762" r:id="rId48"/>
    <p:sldId id="671" r:id="rId49"/>
    <p:sldId id="615" r:id="rId50"/>
    <p:sldId id="662" r:id="rId51"/>
    <p:sldId id="764" r:id="rId52"/>
    <p:sldId id="768" r:id="rId53"/>
    <p:sldId id="769" r:id="rId54"/>
    <p:sldId id="770" r:id="rId55"/>
    <p:sldId id="771" r:id="rId56"/>
    <p:sldId id="772" r:id="rId57"/>
    <p:sldId id="773" r:id="rId58"/>
    <p:sldId id="774" r:id="rId59"/>
    <p:sldId id="775" r:id="rId60"/>
    <p:sldId id="776" r:id="rId61"/>
    <p:sldId id="777" r:id="rId62"/>
    <p:sldId id="778" r:id="rId63"/>
    <p:sldId id="779" r:id="rId64"/>
    <p:sldId id="780" r:id="rId65"/>
    <p:sldId id="531" r:id="rId66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2" autoAdjust="0"/>
    <p:restoredTop sz="94857"/>
  </p:normalViewPr>
  <p:slideViewPr>
    <p:cSldViewPr snapToGrid="0" snapToObjects="1">
      <p:cViewPr varScale="1">
        <p:scale>
          <a:sx n="109" d="100"/>
          <a:sy n="109" d="100"/>
        </p:scale>
        <p:origin x="520" y="184"/>
      </p:cViewPr>
      <p:guideLst>
        <p:guide orient="horz" pos="215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5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9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326896" y="3798288"/>
            <a:ext cx="5163261" cy="227059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湖南科技大学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计算机科学与工程学院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7">
            <a:extLst>
              <a:ext uri="{FF2B5EF4-FFF2-40B4-BE49-F238E27FC236}">
                <a16:creationId xmlns:a16="http://schemas.microsoft.com/office/drawing/2014/main" id="{13ECC6E4-DA5E-804F-9515-94390BF03250}"/>
              </a:ext>
            </a:extLst>
          </p:cNvPr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8">
            <a:extLst>
              <a:ext uri="{FF2B5EF4-FFF2-40B4-BE49-F238E27FC236}">
                <a16:creationId xmlns:a16="http://schemas.microsoft.com/office/drawing/2014/main" id="{3ED2ED9B-08A3-7A4C-A324-54C316A8AB0E}"/>
              </a:ext>
            </a:extLst>
          </p:cNvPr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9">
            <a:extLst>
              <a:ext uri="{FF2B5EF4-FFF2-40B4-BE49-F238E27FC236}">
                <a16:creationId xmlns:a16="http://schemas.microsoft.com/office/drawing/2014/main" id="{AA4C8BC6-A949-684C-B4EA-EF3397176CFC}"/>
              </a:ext>
            </a:extLst>
          </p:cNvPr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>
            <a:extLst>
              <a:ext uri="{FF2B5EF4-FFF2-40B4-BE49-F238E27FC236}">
                <a16:creationId xmlns:a16="http://schemas.microsoft.com/office/drawing/2014/main" id="{98E4B298-8C47-FA48-85A6-FF29A654898C}"/>
              </a:ext>
            </a:extLst>
          </p:cNvPr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40">
            <a:extLst>
              <a:ext uri="{FF2B5EF4-FFF2-40B4-BE49-F238E27FC236}">
                <a16:creationId xmlns:a16="http://schemas.microsoft.com/office/drawing/2014/main" id="{837C7F16-ABB1-0740-A21D-104D63C91822}"/>
              </a:ext>
            </a:extLst>
          </p:cNvPr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17" name="直接连接符 41">
              <a:extLst>
                <a:ext uri="{FF2B5EF4-FFF2-40B4-BE49-F238E27FC236}">
                  <a16:creationId xmlns:a16="http://schemas.microsoft.com/office/drawing/2014/main" id="{B9A6E02E-29F1-9F4C-8DAD-734D419E4A9D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44">
              <a:extLst>
                <a:ext uri="{FF2B5EF4-FFF2-40B4-BE49-F238E27FC236}">
                  <a16:creationId xmlns:a16="http://schemas.microsoft.com/office/drawing/2014/main" id="{6A8D7571-E0CC-4F4B-9806-7B4F20170A05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">
            <a:extLst>
              <a:ext uri="{FF2B5EF4-FFF2-40B4-BE49-F238E27FC236}">
                <a16:creationId xmlns:a16="http://schemas.microsoft.com/office/drawing/2014/main" id="{69B7763C-4064-AD47-8D8D-8A526068F57A}"/>
              </a:ext>
            </a:extLst>
          </p:cNvPr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4238100A-B6EA-5C4E-B200-ECB282EAECB6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EDE2D581-E55F-5048-8F90-6815C857350E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09398FE5-42E1-B043-812D-57432D2E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421EA824-8725-3044-B566-3D326951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6CBC99C6-B96A-A041-B687-003D49771D54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6CC4C358-C975-BE49-A0DC-5B53CCBD0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4E2BF395-724A-6345-9FCC-F14D5BAD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04C643D0-A8F5-F04A-9D85-E985C9977571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1AEB3A90-44AA-534B-8774-ED9DF038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4694BEA-5A3A-CF41-9CAC-4F98CC43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66AC7397-3224-9147-BD38-2FD0388B9EEB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4F10BF23-A68E-F54A-8A04-484034F46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A9646CC9-3E35-4D44-91AE-9217A4F1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2C52BD62-40FE-984B-8710-93197BB73DE6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C995E8F7-1ADE-ED4F-8D63-C34345D1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1B266C0E-3FEC-B348-AEFC-A5F4A5A5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869B6B5D-C04A-F34F-9701-E03C8F1E46CF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B3D68081-0065-4342-9BC7-E12FE357A26F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E9DCDA13-0A23-394C-8DD5-BCC21B32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7079A1A8-028C-304E-A8DE-FFE923927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FCC10A4D-7247-8F46-9630-4C04736E9CED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E18F5607-6A1E-7A48-881E-B163F0D8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9795CB3E-5D3A-854B-81B3-A20A7139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E18CD719-D0D3-B647-8059-ED7CDD00BD93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E3B0529A-8459-CB4F-888B-92C0A982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57A03CF-E538-7242-B3B9-8CD54C85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FED70FFF-1101-B14C-BC4F-9D7137DAF95C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8709314E-AF64-6B4C-91A7-1FB80FD63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98B1778-E6C8-6E45-A724-1890F3B40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18B09590-E187-0E40-9DF8-98459AF24F1F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A1B9578A-5F9F-6F49-AD7F-D79626C55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F2EC9849-9BB4-8740-BE56-FC15A9B4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0C8B5679-A87A-1148-BF48-1EE5564A8838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0B4569F9-49E2-4141-8C7C-053E93F7C972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5B5A1805-1F0B-F747-A5D5-769B169D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D7DB6399-A5D4-3540-AA91-9C854DDF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096DBBCB-2426-7A48-918E-42B917906833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483AA502-D074-D14D-AD05-C394032A5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7F408C91-2F0A-144C-B98E-71469A444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079CA092-0C96-BC4F-A89D-84A3140EF73A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1B973E78-F3BA-FF47-85FD-9CC97FF9A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9FFEC26-25B8-E747-AD4B-15BE6A61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B22B229A-612E-7043-80C7-17B82530C97C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36E9E601-ECDB-E54C-9F03-81565B6BA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33E43BF0-8C5F-FD47-98C3-687E81E1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30332333-56E7-F847-A8A5-5B5DE50A7AC6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B0660825-661E-2B44-8A1A-9E23BF61E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2B6B16F0-2B99-3B4D-ADE7-FCDC6A4A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8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41">
            <a:extLst>
              <a:ext uri="{FF2B5EF4-FFF2-40B4-BE49-F238E27FC236}">
                <a16:creationId xmlns:a16="http://schemas.microsoft.com/office/drawing/2014/main" id="{D8245604-3067-FC45-B823-1C0322C1BCC7}"/>
              </a:ext>
            </a:extLst>
          </p:cNvPr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27" name="等腰三角形 43">
              <a:extLst>
                <a:ext uri="{FF2B5EF4-FFF2-40B4-BE49-F238E27FC236}">
                  <a16:creationId xmlns:a16="http://schemas.microsoft.com/office/drawing/2014/main" id="{32A6EE0A-C373-AB47-B18A-3DE54A26A54F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44">
              <a:extLst>
                <a:ext uri="{FF2B5EF4-FFF2-40B4-BE49-F238E27FC236}">
                  <a16:creationId xmlns:a16="http://schemas.microsoft.com/office/drawing/2014/main" id="{9AAB0ABB-44F7-FF4C-AB2B-8757EC070E4A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45">
              <a:extLst>
                <a:ext uri="{FF2B5EF4-FFF2-40B4-BE49-F238E27FC236}">
                  <a16:creationId xmlns:a16="http://schemas.microsoft.com/office/drawing/2014/main" id="{ECAB84C8-BBB5-874D-B686-E6EA07D16718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平行四边形 46">
              <a:extLst>
                <a:ext uri="{FF2B5EF4-FFF2-40B4-BE49-F238E27FC236}">
                  <a16:creationId xmlns:a16="http://schemas.microsoft.com/office/drawing/2014/main" id="{C9265A34-C555-1C41-83E8-D8B2F517199C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6">
              <a:extLst>
                <a:ext uri="{FF2B5EF4-FFF2-40B4-BE49-F238E27FC236}">
                  <a16:creationId xmlns:a16="http://schemas.microsoft.com/office/drawing/2014/main" id="{434E0DC8-D768-3C42-8CBA-0DDFE509F756}"/>
                </a:ext>
              </a:extLst>
            </p:cNvPr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6">
            <a:extLst>
              <a:ext uri="{FF2B5EF4-FFF2-40B4-BE49-F238E27FC236}">
                <a16:creationId xmlns:a16="http://schemas.microsoft.com/office/drawing/2014/main" id="{1015D79E-B8D9-B542-BD7D-C07AB2324313}"/>
              </a:ext>
            </a:extLst>
          </p:cNvPr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33" name="椭圆 22">
              <a:extLst>
                <a:ext uri="{FF2B5EF4-FFF2-40B4-BE49-F238E27FC236}">
                  <a16:creationId xmlns:a16="http://schemas.microsoft.com/office/drawing/2014/main" id="{C2BCE8A7-0C7B-4E4B-86EA-9A4B676C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D735D4D1-A965-7245-836A-2A294EBC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7">
            <a:extLst>
              <a:ext uri="{FF2B5EF4-FFF2-40B4-BE49-F238E27FC236}">
                <a16:creationId xmlns:a16="http://schemas.microsoft.com/office/drawing/2014/main" id="{EFE64CE2-0FB2-BF4B-AFC6-3A94F602B126}"/>
              </a:ext>
            </a:extLst>
          </p:cNvPr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36" name="椭圆 65">
              <a:extLst>
                <a:ext uri="{FF2B5EF4-FFF2-40B4-BE49-F238E27FC236}">
                  <a16:creationId xmlns:a16="http://schemas.microsoft.com/office/drawing/2014/main" id="{598BA76C-8F29-774C-A169-790505BB4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7A289587-00F2-5644-BD5B-BC34D8237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8">
            <a:extLst>
              <a:ext uri="{FF2B5EF4-FFF2-40B4-BE49-F238E27FC236}">
                <a16:creationId xmlns:a16="http://schemas.microsoft.com/office/drawing/2014/main" id="{A037B436-997C-B240-818D-ADEAC56E7698}"/>
              </a:ext>
            </a:extLst>
          </p:cNvPr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39" name="椭圆 16">
              <a:extLst>
                <a:ext uri="{FF2B5EF4-FFF2-40B4-BE49-F238E27FC236}">
                  <a16:creationId xmlns:a16="http://schemas.microsoft.com/office/drawing/2014/main" id="{13FB60B6-65D9-9C46-B886-2CB872C7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48A68E6-2527-7947-8C82-248144E6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A93416AC-7936-7C40-8BE6-52270EF02B93}"/>
              </a:ext>
            </a:extLst>
          </p:cNvPr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43" name="椭圆 16">
              <a:extLst>
                <a:ext uri="{FF2B5EF4-FFF2-40B4-BE49-F238E27FC236}">
                  <a16:creationId xmlns:a16="http://schemas.microsoft.com/office/drawing/2014/main" id="{B653DB09-DAC9-0A46-9A3A-409B1B645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2425A7C2-C9D1-C24A-879D-994A3DCF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0" name="组合 11">
            <a:extLst>
              <a:ext uri="{FF2B5EF4-FFF2-40B4-BE49-F238E27FC236}">
                <a16:creationId xmlns:a16="http://schemas.microsoft.com/office/drawing/2014/main" id="{F736F04E-D6AA-724E-9EE2-7AB4E4FB8240}"/>
              </a:ext>
            </a:extLst>
          </p:cNvPr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51" name="椭圆 16">
              <a:extLst>
                <a:ext uri="{FF2B5EF4-FFF2-40B4-BE49-F238E27FC236}">
                  <a16:creationId xmlns:a16="http://schemas.microsoft.com/office/drawing/2014/main" id="{72A88940-57D8-E545-B8D2-C457B1F97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57FDA718-8922-8E4F-AC58-9E6A1BE01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9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1007435" y="833864"/>
            <a:ext cx="101107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909A2-51B4-2A41-A1F3-F36BDAFF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03" y="36516"/>
            <a:ext cx="104391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D6F10635-AF42-A347-97A9-94A72FDBA47C}"/>
              </a:ext>
            </a:extLst>
          </p:cNvPr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>
            <a:extLst>
              <a:ext uri="{FF2B5EF4-FFF2-40B4-BE49-F238E27FC236}">
                <a16:creationId xmlns:a16="http://schemas.microsoft.com/office/drawing/2014/main" id="{7DD75CF5-C655-E145-BFE3-0EF1F24B0412}"/>
              </a:ext>
            </a:extLst>
          </p:cNvPr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9AD5946-5E42-C649-827E-D322899FA9F4}"/>
                </a:ext>
              </a:extLst>
            </p:cNvPr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AB1B4A5-E877-BB4A-8136-F4A53DD61941}"/>
                </a:ext>
              </a:extLst>
            </p:cNvPr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D6D4EDD-F2A0-6142-9D4E-DB2294F5D42F}"/>
                </a:ext>
              </a:extLst>
            </p:cNvPr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5">
            <a:extLst>
              <a:ext uri="{FF2B5EF4-FFF2-40B4-BE49-F238E27FC236}">
                <a16:creationId xmlns:a16="http://schemas.microsoft.com/office/drawing/2014/main" id="{8F911BE6-4DA0-7E4A-B1C4-009CA4515307}"/>
              </a:ext>
            </a:extLst>
          </p:cNvPr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3">
            <a:extLst>
              <a:ext uri="{FF2B5EF4-FFF2-40B4-BE49-F238E27FC236}">
                <a16:creationId xmlns:a16="http://schemas.microsoft.com/office/drawing/2014/main" id="{FA6DAD0B-8FAD-3A45-8E26-3A7EA9DF3A5A}"/>
              </a:ext>
            </a:extLst>
          </p:cNvPr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383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31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5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8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3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8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91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9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60" r:id="rId18"/>
    <p:sldLayoutId id="2147483661" r:id="rId19"/>
    <p:sldLayoutId id="2147483662" r:id="rId20"/>
    <p:sldLayoutId id="2147483663" r:id="rId21"/>
    <p:sldLayoutId id="2147483665" r:id="rId22"/>
    <p:sldLayoutId id="214748366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1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49513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9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MyBatis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的注解开发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加载配置文件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393469"/>
            <a:ext cx="7806690" cy="5977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413330"/>
            <a:ext cx="790824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findWorkerByIdTest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47817"/>
            <a:ext cx="7806690" cy="37073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3980" y="2501663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findWorkerByIdTest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8085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@Insert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注解进行数据插入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833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190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92681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接口中添加向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数据表插入数据的方法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@Insert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+"values(#{name},#{age},#{sex},#{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54100"/>
            <a:ext cx="9956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@Insert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注解的使用，要求实现员工信息的插入，案例具体实现步骤如下。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095818"/>
            <a:ext cx="7806690" cy="43512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003218"/>
            <a:ext cx="7289800" cy="448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赵六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(36);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worker.setSex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("1004");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@Update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注解进行数据更新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595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952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0601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92200"/>
            <a:ext cx="10821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注解的使用，该案例要求实现员工信息的修改，案例具体实现步骤如下。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214284"/>
            <a:ext cx="7806690" cy="40591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142123"/>
            <a:ext cx="728980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5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updateWorkerTest</a:t>
            </a:r>
            <a:r>
              <a:rPr lang="en-US" altLang="zh-CN" sz="1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李华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(28);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更新员工信息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mapper.updateWorker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输出语句省略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5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@Delete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注解删除数据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214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571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00428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接口中添加删除数据库中数据的方法，并在方法上添加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1103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90147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@Delete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("delete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65530"/>
            <a:ext cx="10726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注解的使用，该案例要求实现员工信息的删除，案例具体实现步骤如下。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9658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的单表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增删改查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6666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一对一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3463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一对多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0958" y="4895693"/>
            <a:ext cx="7249419" cy="687918"/>
            <a:chOff x="978872" y="3338787"/>
            <a:chExt cx="5437064" cy="515938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注解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多对多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deleteWorkerTest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235835"/>
            <a:ext cx="7806690" cy="420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191459"/>
            <a:ext cx="72898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删除员工信息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mapper.deleteWorker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}else 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5799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注解，能够运用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@Param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23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58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10588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接口中添加多条件查询的方法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29000"/>
            <a:ext cx="7806690" cy="19185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507932"/>
            <a:ext cx="72898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#{param01}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and name = #{param02}")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(@Param("param01") int id,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	    @Param("param02") String name);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024255"/>
            <a:ext cx="95402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注解的使用，该案例要求根据员工的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和姓名查询员工信息，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案例具体实现步骤如下。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selectWorkerByIdAndNameTest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376836"/>
            <a:ext cx="7806690" cy="33041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73960" y="2319760"/>
            <a:ext cx="728980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姓名为王五的员工的信息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mapper.selectWorkerByIdAndName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(3,"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基于注解的关联查询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@One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注解进行一对一关联查询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416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87738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295" y="2692400"/>
            <a:ext cx="6958330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274445"/>
            <a:ext cx="94710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节中使用的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数据表为例，详细讲解基于注解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</a:p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数据表之间的一对一关联查询，具体步骤如下。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selectIdCardById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查询人员对应的身份证信息。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30" y="2840941"/>
            <a:ext cx="7806690" cy="28601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01060" y="2737427"/>
            <a:ext cx="728980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selectPersonById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查询人员信息。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865342"/>
            <a:ext cx="7806690" cy="3234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743997"/>
            <a:ext cx="728980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tb_person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card_id",property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"card",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one = @One(select = 				 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com.itheima.dao.IdCardMapper.selectIdCardById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265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property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属性用来指定关联属性，这里为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属性用来指定关联的数据库表中的字段，这里为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card_id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属性用来指定数据表之间属于哪种关联关系，通过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注解表明数据表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之间是一对一关联关系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376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@Result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前面的章节介绍了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的基本用法、关联映射、动态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和缓存机制等知识，所有的配置都是基于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文件完成的，但在实际开发中，大量的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配置文件的编写是非常繁琐的，为此，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提供了更加简便的基于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的配置方式。本章将对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67226"/>
            <a:ext cx="7806690" cy="116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554228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selectPersonByIdTest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47017"/>
            <a:ext cx="7806690" cy="36412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4881" y="2338889"/>
            <a:ext cx="819760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selectPersonByIdTest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PersonMapper.class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的人员的信息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person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person.toString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@Many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注解进行一对多关联查询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96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67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295" y="2726690"/>
            <a:ext cx="8197215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301750"/>
            <a:ext cx="93548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数据表为例，详细讲解基于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@Many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注解配置实现</a:t>
            </a:r>
          </a:p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数据表之间的一对多关联查询，具体步骤如下。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965850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查询用户对应的订单信息。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4141"/>
            <a:ext cx="7806690" cy="253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998647"/>
            <a:ext cx="728980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 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List&lt;Orders&gt;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selectOrdersByUserId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12149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69581"/>
            <a:ext cx="7806690" cy="36155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489355"/>
            <a:ext cx="728980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"username"),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address",property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"address"),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many = @Many(select = 			 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com.itheima.dao.OrdersMapper.selectOrdersByUserId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42950"/>
            <a:ext cx="7806690" cy="8744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40375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com.itheima.dao.UsersMapper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selectUserByIdTest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336165"/>
            <a:ext cx="7806690" cy="362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336285"/>
            <a:ext cx="7289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users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566876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的单表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增删改查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58304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关联查询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69023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案例：基于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的学生管理程序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07375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中进行多对多关联查询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324713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84350"/>
            <a:ext cx="8720911" cy="21791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在数据库中，表与表之间的多对多关联关系通常使用一个中间表来维护，以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为例，这两个表之间的关联关系使用了一个中间表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来维护，订单表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，都与中间表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形成了一对多关联关系，即中间表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拆分成了两个一对多的关联关系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多对多关联使用中间表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274689" cy="28381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926810"/>
            <a:ext cx="802473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在订单持久化类（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）中增加商品集合的属性及其对应的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9270"/>
            <a:ext cx="8437880" cy="2911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5680" y="2964180"/>
            <a:ext cx="798703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"Orders{"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number=" + number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'}’;}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"Product{"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name=" + name +", price=" + price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1092200"/>
            <a:ext cx="98069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为例，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详细讲解多对多关联查询，具体步骤如下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selectProductByOrdersId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查询用户对应的订单信息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0" y="2744470"/>
            <a:ext cx="9624060" cy="2483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4270" y="2682240"/>
            <a:ext cx="944626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tb_product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 (select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tb_ordersitem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#{id} 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List&lt;Product&gt;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查询订单信息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55" y="2731770"/>
            <a:ext cx="9410065" cy="2865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3655" y="2669540"/>
            <a:ext cx="94507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",many = @Many(select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com.itheima.dao.ProductMapper.selectProductByOrdersId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接口，将这两个接口加载到核心配置文件中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530" y="3123884"/>
            <a:ext cx="7331260" cy="9307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1307" y="3107962"/>
            <a:ext cx="705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0" y="1279454"/>
            <a:ext cx="4948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54739"/>
            <a:ext cx="8720911" cy="1776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449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274689" cy="25135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selectOrdersByIdTest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的订单的信息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375732"/>
            <a:ext cx="7331260" cy="31968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65907" y="2257373"/>
            <a:ext cx="70517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的订单的信息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orders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mapper.selectOrdersById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659229"/>
            <a:ext cx="7185046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6319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736360"/>
            <a:ext cx="5176459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的学生管理程序，能够用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基于注解的单表增删改查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118090"/>
            <a:ext cx="52034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244628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29915" y="3400470"/>
          <a:ext cx="6128385" cy="253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8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学生id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学生姓名  name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学生年龄age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所属班级cid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赵六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66675" marB="66675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7" y="266933"/>
            <a:ext cx="62755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541523" y="3455228"/>
          <a:ext cx="418973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24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班级id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班级名称     classname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一班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77800" marR="177800" marT="107950" marB="107950" anchor="ctr">
                    <a:lnL>
                      <a:noFill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92100" indent="0" algn="ctr" defTabSz="12192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spc="1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二班</a:t>
                      </a:r>
                    </a:p>
                  </a:txBody>
                  <a:tcPr marL="177800" marR="177800" marT="107950" marB="107950" anchor="ctr">
                    <a:lnL w="12700">
                      <a:solidFill>
                        <a:schemeClr val="bg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29970" y="1975485"/>
            <a:ext cx="10190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是一对多的关系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63218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1447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31589"/>
            <a:ext cx="9288075" cy="20886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在数据库分别创建一个学生表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 并查询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的学生的信息。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注解实现修改操作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的学生的姓名修改为李雷，年龄修改为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注解实现一对多查询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查询出二班所有学生的信息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实现下列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844464" cy="28140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731411" y="52433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mybatis-demo05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注解实现查询操作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的数据库中，创建两个数据表，分别为学生表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和班级表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，同时在表中预先插入几条测试数据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680990"/>
            <a:ext cx="7331260" cy="29116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0337" y="2595620"/>
            <a:ext cx="5083584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varchar(40));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(1,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(2,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’);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表同理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，并在类中定义相关属性和方法，该类用于封装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、班级名称以及关联的学生集合等属性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880" y="2548890"/>
            <a:ext cx="7705725" cy="3287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30170" y="2486660"/>
            <a:ext cx="76720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Integer id;         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班级名称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List&lt;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学生集合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{return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{" +"id=" + id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'}’;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980709"/>
            <a:ext cx="7331260" cy="28943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2918200"/>
            <a:ext cx="683514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392189"/>
            <a:ext cx="7331260" cy="12029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3718300"/>
            <a:ext cx="68351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08226"/>
            <a:ext cx="7331260" cy="3988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312410"/>
            <a:ext cx="856107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null;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	try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 reader = 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catch (Exception e) {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通过工具类获取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student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mapper.selectStudent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注解实现修改操作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274820"/>
            <a:ext cx="7331260" cy="16949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686" y="4217670"/>
            <a:ext cx="65714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4656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注解进行查询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updateIStudentTest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updateIStudentTest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更新学生信息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成功更新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查询对应班级中的学生信息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206240"/>
            <a:ext cx="7331260" cy="20637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09686" y="4149090"/>
            <a:ext cx="745158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selectStudentByCid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5586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6943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521170"/>
            <a:ext cx="802473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查询班级信息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3"/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3611879"/>
            <a:ext cx="7331260" cy="29463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6160" y="3554730"/>
            <a:ext cx="765511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many = @Many(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select"com.itheima.dao.IStudentMapper.selectStudentByCid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436927"/>
            <a:ext cx="7331260" cy="10685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6030" y="3718300"/>
            <a:ext cx="58864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com.itheima.dao.IClassMapper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736819"/>
            <a:ext cx="7331260" cy="33255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08910" y="2689600"/>
            <a:ext cx="698373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的班级中学生的信息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的注解开发。首先讲解了基于注解的单表增删改查常用注解，包括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等；然后讲解了基于注解的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，包括一对一查询、一对多查询和多对多查询。通过本章的学习，读者可以了解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中常用注解的主要作用，并能够掌握这些注解在实际开发中的应用。在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框架中，这些注解十分重要，熟练的掌握它们能够极大的提高开发效率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141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498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215287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数据库中创建名为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的数据表，同时预先插入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229610"/>
            <a:ext cx="7806690" cy="29727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3204210"/>
            <a:ext cx="728980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id INT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name VARCHAR(32),	age INT,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sex VARCHAR(8),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UNIQUE 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)VALUES('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',32,'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',1001);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996950"/>
            <a:ext cx="97358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下面通过一个案例演示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注解的使用，该案例要求根据员工的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查找员工信息，案例具体</a:t>
            </a: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实现步骤如下。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、员工姓名、年龄、性别、工号等属性以及属性对应的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30684"/>
            <a:ext cx="7806690" cy="36332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1100" y="2350322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 private String name;     private Integer age;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sex;   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return "Worker{" + "id=" + id + ", name=" + name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", age=" + age + ", sex=" + sex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编写查询方法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30" y="2558389"/>
            <a:ext cx="7806690" cy="29518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0580" y="2501317"/>
            <a:ext cx="656717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677cef-1814-4866-be35-2ca77b0b6080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a72caba-483c-4d2c-a6a8-3d33443c3bfc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ThemeSS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SM" id="{070B86A0-3FB4-E642-8598-D90EA5356DD9}" vid="{E9AE5C60-B9D2-C04A-8B09-BA110B01026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ThemeSSM</Template>
  <TotalTime>399</TotalTime>
  <Words>5421</Words>
  <Application>Microsoft Macintosh PowerPoint</Application>
  <PresentationFormat>Widescreen</PresentationFormat>
  <Paragraphs>576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等线</vt:lpstr>
      <vt:lpstr>等线 Light</vt:lpstr>
      <vt:lpstr>微软雅黑</vt:lpstr>
      <vt:lpstr>Source Han Sans K Bold</vt:lpstr>
      <vt:lpstr>Arial</vt:lpstr>
      <vt:lpstr>Impact</vt:lpstr>
      <vt:lpstr>ThemeSSM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xiang chen</cp:lastModifiedBy>
  <cp:revision>1316</cp:revision>
  <dcterms:created xsi:type="dcterms:W3CDTF">2020-11-25T06:00:00Z</dcterms:created>
  <dcterms:modified xsi:type="dcterms:W3CDTF">2022-04-04T07:40:09Z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