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0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2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8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3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33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40.xml" ContentType="application/vnd.openxmlformats-officedocument.presentationml.tags+xml"/>
  <Override PartName="/ppt/notesSlides/notesSlide36.xml" ContentType="application/vnd.openxmlformats-officedocument.presentationml.notesSlide+xml"/>
  <Override PartName="/ppt/tags/tag41.xml" ContentType="application/vnd.openxmlformats-officedocument.presentationml.tags+xml"/>
  <Override PartName="/ppt/notesSlides/notesSlide37.xml" ContentType="application/vnd.openxmlformats-officedocument.presentationml.notesSlide+xml"/>
  <Override PartName="/ppt/tags/tag42.xml" ContentType="application/vnd.openxmlformats-officedocument.presentationml.tags+xml"/>
  <Override PartName="/ppt/notesSlides/notesSlide38.xml" ContentType="application/vnd.openxmlformats-officedocument.presentationml.notesSlide+xml"/>
  <Override PartName="/ppt/tags/tag43.xml" ContentType="application/vnd.openxmlformats-officedocument.presentationml.tags+xml"/>
  <Override PartName="/ppt/notesSlides/notesSlide39.xml" ContentType="application/vnd.openxmlformats-officedocument.presentationml.notesSlide+xml"/>
  <Override PartName="/ppt/tags/tag44.xml" ContentType="application/vnd.openxmlformats-officedocument.presentationml.tags+xml"/>
  <Override PartName="/ppt/notesSlides/notesSlide4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41.xml" ContentType="application/vnd.openxmlformats-officedocument.presentationml.notesSlide+xml"/>
  <Override PartName="/ppt/tags/tag47.xml" ContentType="application/vnd.openxmlformats-officedocument.presentationml.tags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45"/>
  </p:notesMasterIdLst>
  <p:sldIdLst>
    <p:sldId id="459" r:id="rId2"/>
    <p:sldId id="460" r:id="rId3"/>
    <p:sldId id="462" r:id="rId4"/>
    <p:sldId id="463" r:id="rId5"/>
    <p:sldId id="464" r:id="rId6"/>
    <p:sldId id="465" r:id="rId7"/>
    <p:sldId id="860" r:id="rId8"/>
    <p:sldId id="1197" r:id="rId9"/>
    <p:sldId id="1198" r:id="rId10"/>
    <p:sldId id="949" r:id="rId11"/>
    <p:sldId id="1199" r:id="rId12"/>
    <p:sldId id="1200" r:id="rId13"/>
    <p:sldId id="1201" r:id="rId14"/>
    <p:sldId id="1202" r:id="rId15"/>
    <p:sldId id="1203" r:id="rId16"/>
    <p:sldId id="1204" r:id="rId17"/>
    <p:sldId id="1205" r:id="rId18"/>
    <p:sldId id="1206" r:id="rId19"/>
    <p:sldId id="1004" r:id="rId20"/>
    <p:sldId id="958" r:id="rId21"/>
    <p:sldId id="1207" r:id="rId22"/>
    <p:sldId id="1208" r:id="rId23"/>
    <p:sldId id="1209" r:id="rId24"/>
    <p:sldId id="1210" r:id="rId25"/>
    <p:sldId id="1211" r:id="rId26"/>
    <p:sldId id="1212" r:id="rId27"/>
    <p:sldId id="1213" r:id="rId28"/>
    <p:sldId id="1214" r:id="rId29"/>
    <p:sldId id="1215" r:id="rId30"/>
    <p:sldId id="1216" r:id="rId31"/>
    <p:sldId id="1217" r:id="rId32"/>
    <p:sldId id="1218" r:id="rId33"/>
    <p:sldId id="1219" r:id="rId34"/>
    <p:sldId id="1220" r:id="rId35"/>
    <p:sldId id="1221" r:id="rId36"/>
    <p:sldId id="1222" r:id="rId37"/>
    <p:sldId id="1223" r:id="rId38"/>
    <p:sldId id="1224" r:id="rId39"/>
    <p:sldId id="1225" r:id="rId40"/>
    <p:sldId id="1226" r:id="rId41"/>
    <p:sldId id="1227" r:id="rId42"/>
    <p:sldId id="1228" r:id="rId43"/>
    <p:sldId id="531" r:id="rId44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冬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24" autoAdjust="0"/>
    <p:restoredTop sz="94857"/>
  </p:normalViewPr>
  <p:slideViewPr>
    <p:cSldViewPr snapToGrid="0" snapToObjects="1">
      <p:cViewPr varScale="1">
        <p:scale>
          <a:sx n="109" d="100"/>
          <a:sy n="109" d="100"/>
        </p:scale>
        <p:origin x="35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E150F-0196-F444-8870-EA447953DA30}" type="datetimeFigureOut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2EF1E-9A17-3443-B981-F6B06733D9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357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252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769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3326896" y="3798288"/>
            <a:ext cx="5163261" cy="227059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湖南科技大学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计算机科学与工程学院</a:t>
            </a:r>
          </a:p>
        </p:txBody>
      </p:sp>
      <p:sp>
        <p:nvSpPr>
          <p:cNvPr id="11" name="等腰三角形 10"/>
          <p:cNvSpPr/>
          <p:nvPr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等腰三角形 7">
            <a:extLst>
              <a:ext uri="{FF2B5EF4-FFF2-40B4-BE49-F238E27FC236}">
                <a16:creationId xmlns:a16="http://schemas.microsoft.com/office/drawing/2014/main" id="{E0E04224-4AC0-6342-B23A-3A00E5BAB3C5}"/>
              </a:ext>
            </a:extLst>
          </p:cNvPr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8">
            <a:extLst>
              <a:ext uri="{FF2B5EF4-FFF2-40B4-BE49-F238E27FC236}">
                <a16:creationId xmlns:a16="http://schemas.microsoft.com/office/drawing/2014/main" id="{18AFE7E7-4CB8-914F-903D-0F862574A824}"/>
              </a:ext>
            </a:extLst>
          </p:cNvPr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9">
            <a:extLst>
              <a:ext uri="{FF2B5EF4-FFF2-40B4-BE49-F238E27FC236}">
                <a16:creationId xmlns:a16="http://schemas.microsoft.com/office/drawing/2014/main" id="{07837004-8190-5942-9A0B-17A27CE11FAD}"/>
              </a:ext>
            </a:extLst>
          </p:cNvPr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0">
            <a:extLst>
              <a:ext uri="{FF2B5EF4-FFF2-40B4-BE49-F238E27FC236}">
                <a16:creationId xmlns:a16="http://schemas.microsoft.com/office/drawing/2014/main" id="{F36F3B59-B693-B04F-BBA0-96E3EFA852B1}"/>
              </a:ext>
            </a:extLst>
          </p:cNvPr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40">
            <a:extLst>
              <a:ext uri="{FF2B5EF4-FFF2-40B4-BE49-F238E27FC236}">
                <a16:creationId xmlns:a16="http://schemas.microsoft.com/office/drawing/2014/main" id="{5C2D85BB-E9A0-3A4B-8F7E-B0CAEB2A8159}"/>
              </a:ext>
            </a:extLst>
          </p:cNvPr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17" name="直接连接符 41">
              <a:extLst>
                <a:ext uri="{FF2B5EF4-FFF2-40B4-BE49-F238E27FC236}">
                  <a16:creationId xmlns:a16="http://schemas.microsoft.com/office/drawing/2014/main" id="{FDC68A52-FECD-2045-8A1B-8A87571B828A}"/>
                </a:ext>
              </a:extLst>
            </p:cNvPr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44">
              <a:extLst>
                <a:ext uri="{FF2B5EF4-FFF2-40B4-BE49-F238E27FC236}">
                  <a16:creationId xmlns:a16="http://schemas.microsoft.com/office/drawing/2014/main" id="{74B6BE59-4F2A-5F4D-BC9F-CDC160F72242}"/>
                </a:ext>
              </a:extLst>
            </p:cNvPr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椭圆 1">
            <a:extLst>
              <a:ext uri="{FF2B5EF4-FFF2-40B4-BE49-F238E27FC236}">
                <a16:creationId xmlns:a16="http://schemas.microsoft.com/office/drawing/2014/main" id="{E2203820-62B4-A84C-B2A2-8594B8334303}"/>
              </a:ext>
            </a:extLst>
          </p:cNvPr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50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042045C2-807C-F949-B3C0-063F410CA79B}"/>
              </a:ext>
            </a:extLst>
          </p:cNvPr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8">
            <a:extLst>
              <a:ext uri="{FF2B5EF4-FFF2-40B4-BE49-F238E27FC236}">
                <a16:creationId xmlns:a16="http://schemas.microsoft.com/office/drawing/2014/main" id="{C7E4F405-7EE9-AE46-B6B3-74D42D4B9981}"/>
              </a:ext>
            </a:extLst>
          </p:cNvPr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26" name="椭圆 22">
              <a:extLst>
                <a:ext uri="{FF2B5EF4-FFF2-40B4-BE49-F238E27FC236}">
                  <a16:creationId xmlns:a16="http://schemas.microsoft.com/office/drawing/2014/main" id="{DA614BC5-9697-9A4F-B76A-2CDC09D87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D91FCA63-5FF8-A448-B1A4-B4846E47E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11">
            <a:extLst>
              <a:ext uri="{FF2B5EF4-FFF2-40B4-BE49-F238E27FC236}">
                <a16:creationId xmlns:a16="http://schemas.microsoft.com/office/drawing/2014/main" id="{CBC25D1B-6AF1-D14C-ADF2-73625D0F0867}"/>
              </a:ext>
            </a:extLst>
          </p:cNvPr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29" name="椭圆 65">
              <a:extLst>
                <a:ext uri="{FF2B5EF4-FFF2-40B4-BE49-F238E27FC236}">
                  <a16:creationId xmlns:a16="http://schemas.microsoft.com/office/drawing/2014/main" id="{B2334DA8-ACEC-5544-BA25-8372E3D62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Freeform 110">
              <a:extLst>
                <a:ext uri="{FF2B5EF4-FFF2-40B4-BE49-F238E27FC236}">
                  <a16:creationId xmlns:a16="http://schemas.microsoft.com/office/drawing/2014/main" id="{585CFB3F-1B91-5543-B5A6-F407E069F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4">
            <a:extLst>
              <a:ext uri="{FF2B5EF4-FFF2-40B4-BE49-F238E27FC236}">
                <a16:creationId xmlns:a16="http://schemas.microsoft.com/office/drawing/2014/main" id="{54071FBF-9D29-5D4B-9D7D-CB686DBB313E}"/>
              </a:ext>
            </a:extLst>
          </p:cNvPr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32" name="椭圆 16">
              <a:extLst>
                <a:ext uri="{FF2B5EF4-FFF2-40B4-BE49-F238E27FC236}">
                  <a16:creationId xmlns:a16="http://schemas.microsoft.com/office/drawing/2014/main" id="{2152D015-2D67-4D44-9394-F4DCA694F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EF88398-189A-A048-9493-DDE82EE7B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17">
            <a:extLst>
              <a:ext uri="{FF2B5EF4-FFF2-40B4-BE49-F238E27FC236}">
                <a16:creationId xmlns:a16="http://schemas.microsoft.com/office/drawing/2014/main" id="{9D532581-169B-9942-B218-5E4EC4E369CC}"/>
              </a:ext>
            </a:extLst>
          </p:cNvPr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35" name="椭圆 16">
              <a:extLst>
                <a:ext uri="{FF2B5EF4-FFF2-40B4-BE49-F238E27FC236}">
                  <a16:creationId xmlns:a16="http://schemas.microsoft.com/office/drawing/2014/main" id="{EC881BFB-0E6B-E24E-8F89-8AC13B9C3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id="{913DBF3C-7DD1-0741-B245-05D8B34EB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20">
            <a:extLst>
              <a:ext uri="{FF2B5EF4-FFF2-40B4-BE49-F238E27FC236}">
                <a16:creationId xmlns:a16="http://schemas.microsoft.com/office/drawing/2014/main" id="{0740922B-AC6D-C147-A095-CEE75679374D}"/>
              </a:ext>
            </a:extLst>
          </p:cNvPr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38" name="椭圆 16">
              <a:extLst>
                <a:ext uri="{FF2B5EF4-FFF2-40B4-BE49-F238E27FC236}">
                  <a16:creationId xmlns:a16="http://schemas.microsoft.com/office/drawing/2014/main" id="{C8C30FFE-498C-2B4B-B250-2B2DDB4AE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Freeform 84">
              <a:extLst>
                <a:ext uri="{FF2B5EF4-FFF2-40B4-BE49-F238E27FC236}">
                  <a16:creationId xmlns:a16="http://schemas.microsoft.com/office/drawing/2014/main" id="{FC4A9DB3-0250-9C47-86AE-80F83E891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61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FC4042A2-6149-004E-BF2E-3BE836183333}"/>
              </a:ext>
            </a:extLst>
          </p:cNvPr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8">
            <a:extLst>
              <a:ext uri="{FF2B5EF4-FFF2-40B4-BE49-F238E27FC236}">
                <a16:creationId xmlns:a16="http://schemas.microsoft.com/office/drawing/2014/main" id="{A4DDCA51-2CE9-2645-8768-57FCEB3F886E}"/>
              </a:ext>
            </a:extLst>
          </p:cNvPr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26" name="椭圆 22">
              <a:extLst>
                <a:ext uri="{FF2B5EF4-FFF2-40B4-BE49-F238E27FC236}">
                  <a16:creationId xmlns:a16="http://schemas.microsoft.com/office/drawing/2014/main" id="{945F45E6-7520-4F40-99B0-AF7851F43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47A2FD5C-61A8-1047-A714-2C7D462E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11">
            <a:extLst>
              <a:ext uri="{FF2B5EF4-FFF2-40B4-BE49-F238E27FC236}">
                <a16:creationId xmlns:a16="http://schemas.microsoft.com/office/drawing/2014/main" id="{E68F39F4-755E-A44A-A97E-F9AAC35C96F3}"/>
              </a:ext>
            </a:extLst>
          </p:cNvPr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29" name="椭圆 65">
              <a:extLst>
                <a:ext uri="{FF2B5EF4-FFF2-40B4-BE49-F238E27FC236}">
                  <a16:creationId xmlns:a16="http://schemas.microsoft.com/office/drawing/2014/main" id="{77472EA9-9486-384B-A272-0C1849C72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Freeform 110">
              <a:extLst>
                <a:ext uri="{FF2B5EF4-FFF2-40B4-BE49-F238E27FC236}">
                  <a16:creationId xmlns:a16="http://schemas.microsoft.com/office/drawing/2014/main" id="{18590B99-A9A4-5F40-B86F-1FECEBEFF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4">
            <a:extLst>
              <a:ext uri="{FF2B5EF4-FFF2-40B4-BE49-F238E27FC236}">
                <a16:creationId xmlns:a16="http://schemas.microsoft.com/office/drawing/2014/main" id="{269CC3BD-1ACC-A542-8515-167751254266}"/>
              </a:ext>
            </a:extLst>
          </p:cNvPr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32" name="椭圆 16">
              <a:extLst>
                <a:ext uri="{FF2B5EF4-FFF2-40B4-BE49-F238E27FC236}">
                  <a16:creationId xmlns:a16="http://schemas.microsoft.com/office/drawing/2014/main" id="{3338C8B8-581E-7843-B698-5715D5B6A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E043E62-73FC-6340-86F3-F64897970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17">
            <a:extLst>
              <a:ext uri="{FF2B5EF4-FFF2-40B4-BE49-F238E27FC236}">
                <a16:creationId xmlns:a16="http://schemas.microsoft.com/office/drawing/2014/main" id="{671A02FF-E5CD-F046-B703-45433621B00F}"/>
              </a:ext>
            </a:extLst>
          </p:cNvPr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35" name="椭圆 16">
              <a:extLst>
                <a:ext uri="{FF2B5EF4-FFF2-40B4-BE49-F238E27FC236}">
                  <a16:creationId xmlns:a16="http://schemas.microsoft.com/office/drawing/2014/main" id="{044D7802-4F0B-9A42-B455-15D7CC8F9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id="{91F49025-AB78-7849-BBB7-E16CBF2CE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20">
            <a:extLst>
              <a:ext uri="{FF2B5EF4-FFF2-40B4-BE49-F238E27FC236}">
                <a16:creationId xmlns:a16="http://schemas.microsoft.com/office/drawing/2014/main" id="{00A3BD27-9F38-C94F-895B-1FF6D4834D6B}"/>
              </a:ext>
            </a:extLst>
          </p:cNvPr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38" name="椭圆 16">
              <a:extLst>
                <a:ext uri="{FF2B5EF4-FFF2-40B4-BE49-F238E27FC236}">
                  <a16:creationId xmlns:a16="http://schemas.microsoft.com/office/drawing/2014/main" id="{400DA970-684D-9A4C-98C2-7E65B3ED2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Freeform 84">
              <a:extLst>
                <a:ext uri="{FF2B5EF4-FFF2-40B4-BE49-F238E27FC236}">
                  <a16:creationId xmlns:a16="http://schemas.microsoft.com/office/drawing/2014/main" id="{F718350E-63A7-F849-840E-76BFC880D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9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cxnSp>
        <p:nvCxnSpPr>
          <p:cNvPr id="24" name="直接连接符 7">
            <a:extLst>
              <a:ext uri="{FF2B5EF4-FFF2-40B4-BE49-F238E27FC236}">
                <a16:creationId xmlns:a16="http://schemas.microsoft.com/office/drawing/2014/main" id="{436712FC-037C-CA44-9F49-09615254B029}"/>
              </a:ext>
            </a:extLst>
          </p:cNvPr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8">
            <a:extLst>
              <a:ext uri="{FF2B5EF4-FFF2-40B4-BE49-F238E27FC236}">
                <a16:creationId xmlns:a16="http://schemas.microsoft.com/office/drawing/2014/main" id="{CE5A1D14-D8C9-644E-93FD-28D564438D16}"/>
              </a:ext>
            </a:extLst>
          </p:cNvPr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26" name="椭圆 22">
              <a:extLst>
                <a:ext uri="{FF2B5EF4-FFF2-40B4-BE49-F238E27FC236}">
                  <a16:creationId xmlns:a16="http://schemas.microsoft.com/office/drawing/2014/main" id="{E4214F5F-6BC8-2141-954A-12DF052D1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Freeform 59">
              <a:extLst>
                <a:ext uri="{FF2B5EF4-FFF2-40B4-BE49-F238E27FC236}">
                  <a16:creationId xmlns:a16="http://schemas.microsoft.com/office/drawing/2014/main" id="{4F253346-A563-D849-94B4-09C0839CE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8" name="组合 11">
            <a:extLst>
              <a:ext uri="{FF2B5EF4-FFF2-40B4-BE49-F238E27FC236}">
                <a16:creationId xmlns:a16="http://schemas.microsoft.com/office/drawing/2014/main" id="{3553B996-1D3A-8E4B-94ED-DC627DF6116C}"/>
              </a:ext>
            </a:extLst>
          </p:cNvPr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29" name="椭圆 65">
              <a:extLst>
                <a:ext uri="{FF2B5EF4-FFF2-40B4-BE49-F238E27FC236}">
                  <a16:creationId xmlns:a16="http://schemas.microsoft.com/office/drawing/2014/main" id="{97F84CEF-DA6F-3541-892A-52580C8F4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Freeform 110">
              <a:extLst>
                <a:ext uri="{FF2B5EF4-FFF2-40B4-BE49-F238E27FC236}">
                  <a16:creationId xmlns:a16="http://schemas.microsoft.com/office/drawing/2014/main" id="{1422CD72-8D55-2C4E-A262-0C27EBCB5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4">
            <a:extLst>
              <a:ext uri="{FF2B5EF4-FFF2-40B4-BE49-F238E27FC236}">
                <a16:creationId xmlns:a16="http://schemas.microsoft.com/office/drawing/2014/main" id="{F79FDCB6-EDE8-5645-B5FB-9477662E7A04}"/>
              </a:ext>
            </a:extLst>
          </p:cNvPr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32" name="椭圆 16">
              <a:extLst>
                <a:ext uri="{FF2B5EF4-FFF2-40B4-BE49-F238E27FC236}">
                  <a16:creationId xmlns:a16="http://schemas.microsoft.com/office/drawing/2014/main" id="{7F13E2C7-24B9-C049-8C15-317E49A50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6378792B-D953-E74B-B770-37C968D94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4" name="组合 17">
            <a:extLst>
              <a:ext uri="{FF2B5EF4-FFF2-40B4-BE49-F238E27FC236}">
                <a16:creationId xmlns:a16="http://schemas.microsoft.com/office/drawing/2014/main" id="{FDAA29FC-ACDD-0E48-AD38-6EA93C534BAF}"/>
              </a:ext>
            </a:extLst>
          </p:cNvPr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35" name="椭圆 16">
              <a:extLst>
                <a:ext uri="{FF2B5EF4-FFF2-40B4-BE49-F238E27FC236}">
                  <a16:creationId xmlns:a16="http://schemas.microsoft.com/office/drawing/2014/main" id="{A19FED92-8229-1043-9DDE-E439E97D0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id="{E496C4BE-A2E4-DC40-93B1-AB9E7E4EA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20">
            <a:extLst>
              <a:ext uri="{FF2B5EF4-FFF2-40B4-BE49-F238E27FC236}">
                <a16:creationId xmlns:a16="http://schemas.microsoft.com/office/drawing/2014/main" id="{864FE2AA-18A4-A345-8D36-EC1B83CB86D7}"/>
              </a:ext>
            </a:extLst>
          </p:cNvPr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38" name="椭圆 16">
              <a:extLst>
                <a:ext uri="{FF2B5EF4-FFF2-40B4-BE49-F238E27FC236}">
                  <a16:creationId xmlns:a16="http://schemas.microsoft.com/office/drawing/2014/main" id="{345F0404-3F6E-EE44-B1D7-05DE17348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Freeform 84">
              <a:extLst>
                <a:ext uri="{FF2B5EF4-FFF2-40B4-BE49-F238E27FC236}">
                  <a16:creationId xmlns:a16="http://schemas.microsoft.com/office/drawing/2014/main" id="{0D873583-BA2C-7A43-BE66-4F96B33D2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017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6" name="组合 41">
            <a:extLst>
              <a:ext uri="{FF2B5EF4-FFF2-40B4-BE49-F238E27FC236}">
                <a16:creationId xmlns:a16="http://schemas.microsoft.com/office/drawing/2014/main" id="{101D60A4-F1B2-F04C-AA4E-F7B4AB31A7D7}"/>
              </a:ext>
            </a:extLst>
          </p:cNvPr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27" name="等腰三角形 43">
              <a:extLst>
                <a:ext uri="{FF2B5EF4-FFF2-40B4-BE49-F238E27FC236}">
                  <a16:creationId xmlns:a16="http://schemas.microsoft.com/office/drawing/2014/main" id="{A764C66E-E4CE-4B49-85A0-F76C4FA8405B}"/>
                </a:ext>
              </a:extLst>
            </p:cNvPr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等腰三角形 44">
              <a:extLst>
                <a:ext uri="{FF2B5EF4-FFF2-40B4-BE49-F238E27FC236}">
                  <a16:creationId xmlns:a16="http://schemas.microsoft.com/office/drawing/2014/main" id="{C29E6BEA-2C56-364D-B65C-51E450C0F9DD}"/>
                </a:ext>
              </a:extLst>
            </p:cNvPr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矩形 45">
              <a:extLst>
                <a:ext uri="{FF2B5EF4-FFF2-40B4-BE49-F238E27FC236}">
                  <a16:creationId xmlns:a16="http://schemas.microsoft.com/office/drawing/2014/main" id="{CA70DEE6-F99E-2847-B964-569ADE0DBC31}"/>
                </a:ext>
              </a:extLst>
            </p:cNvPr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平行四边形 46">
              <a:extLst>
                <a:ext uri="{FF2B5EF4-FFF2-40B4-BE49-F238E27FC236}">
                  <a16:creationId xmlns:a16="http://schemas.microsoft.com/office/drawing/2014/main" id="{D1F5DE51-D180-4E4F-94A4-7BA4FC512FE2}"/>
                </a:ext>
              </a:extLst>
            </p:cNvPr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文本框 6">
              <a:extLst>
                <a:ext uri="{FF2B5EF4-FFF2-40B4-BE49-F238E27FC236}">
                  <a16:creationId xmlns:a16="http://schemas.microsoft.com/office/drawing/2014/main" id="{80183E79-8AF3-BE4B-B3F8-46FD3488B062}"/>
                </a:ext>
              </a:extLst>
            </p:cNvPr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2" name="组合 6">
            <a:extLst>
              <a:ext uri="{FF2B5EF4-FFF2-40B4-BE49-F238E27FC236}">
                <a16:creationId xmlns:a16="http://schemas.microsoft.com/office/drawing/2014/main" id="{5CEC1C44-E15D-3E45-AA12-8E4D3A8666C5}"/>
              </a:ext>
            </a:extLst>
          </p:cNvPr>
          <p:cNvGrpSpPr/>
          <p:nvPr userDrawn="1"/>
        </p:nvGrpSpPr>
        <p:grpSpPr>
          <a:xfrm>
            <a:off x="7920203" y="1699760"/>
            <a:ext cx="576064" cy="577112"/>
            <a:chOff x="6084168" y="1274820"/>
            <a:chExt cx="432048" cy="432834"/>
          </a:xfrm>
        </p:grpSpPr>
        <p:sp>
          <p:nvSpPr>
            <p:cNvPr id="33" name="椭圆 22">
              <a:extLst>
                <a:ext uri="{FF2B5EF4-FFF2-40B4-BE49-F238E27FC236}">
                  <a16:creationId xmlns:a16="http://schemas.microsoft.com/office/drawing/2014/main" id="{C83FC10D-B970-B247-9EDD-E902887FB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F5A7502D-08DD-584B-8538-8E3318EAB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5" name="组合 7">
            <a:extLst>
              <a:ext uri="{FF2B5EF4-FFF2-40B4-BE49-F238E27FC236}">
                <a16:creationId xmlns:a16="http://schemas.microsoft.com/office/drawing/2014/main" id="{9AF70EFE-389B-C543-AAB6-28CCD254128C}"/>
              </a:ext>
            </a:extLst>
          </p:cNvPr>
          <p:cNvGrpSpPr/>
          <p:nvPr userDrawn="1"/>
        </p:nvGrpSpPr>
        <p:grpSpPr>
          <a:xfrm>
            <a:off x="6192011" y="1700285"/>
            <a:ext cx="576064" cy="576064"/>
            <a:chOff x="4788024" y="1275213"/>
            <a:chExt cx="432048" cy="432048"/>
          </a:xfrm>
        </p:grpSpPr>
        <p:sp>
          <p:nvSpPr>
            <p:cNvPr id="36" name="椭圆 65">
              <a:extLst>
                <a:ext uri="{FF2B5EF4-FFF2-40B4-BE49-F238E27FC236}">
                  <a16:creationId xmlns:a16="http://schemas.microsoft.com/office/drawing/2014/main" id="{338DFCDF-6837-F946-924F-13EC775B0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Freeform 110">
              <a:extLst>
                <a:ext uri="{FF2B5EF4-FFF2-40B4-BE49-F238E27FC236}">
                  <a16:creationId xmlns:a16="http://schemas.microsoft.com/office/drawing/2014/main" id="{AC2F7DAB-C4B7-6E48-A211-786EB1229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38" name="组合 8">
            <a:extLst>
              <a:ext uri="{FF2B5EF4-FFF2-40B4-BE49-F238E27FC236}">
                <a16:creationId xmlns:a16="http://schemas.microsoft.com/office/drawing/2014/main" id="{92B0D4DB-26E4-6D41-BAAD-A70D2BC45BD3}"/>
              </a:ext>
            </a:extLst>
          </p:cNvPr>
          <p:cNvGrpSpPr/>
          <p:nvPr userDrawn="1"/>
        </p:nvGrpSpPr>
        <p:grpSpPr>
          <a:xfrm>
            <a:off x="7056108" y="1699760"/>
            <a:ext cx="577111" cy="577112"/>
            <a:chOff x="5436096" y="1274820"/>
            <a:chExt cx="432833" cy="432834"/>
          </a:xfrm>
        </p:grpSpPr>
        <p:sp>
          <p:nvSpPr>
            <p:cNvPr id="39" name="椭圆 16">
              <a:extLst>
                <a:ext uri="{FF2B5EF4-FFF2-40B4-BE49-F238E27FC236}">
                  <a16:creationId xmlns:a16="http://schemas.microsoft.com/office/drawing/2014/main" id="{C473DBB4-1977-3640-8C59-BF070A80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59849157-D1A6-2E43-A0E3-96D3F1C9F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41" name="组合 9">
            <a:extLst>
              <a:ext uri="{FF2B5EF4-FFF2-40B4-BE49-F238E27FC236}">
                <a16:creationId xmlns:a16="http://schemas.microsoft.com/office/drawing/2014/main" id="{AF9C3877-8042-3C40-B29C-F060EDF941BF}"/>
              </a:ext>
            </a:extLst>
          </p:cNvPr>
          <p:cNvGrpSpPr/>
          <p:nvPr userDrawn="1"/>
        </p:nvGrpSpPr>
        <p:grpSpPr>
          <a:xfrm>
            <a:off x="4463819" y="1699760"/>
            <a:ext cx="577111" cy="577112"/>
            <a:chOff x="3491880" y="1274820"/>
            <a:chExt cx="432833" cy="432834"/>
          </a:xfrm>
        </p:grpSpPr>
        <p:sp>
          <p:nvSpPr>
            <p:cNvPr id="43" name="椭圆 16">
              <a:extLst>
                <a:ext uri="{FF2B5EF4-FFF2-40B4-BE49-F238E27FC236}">
                  <a16:creationId xmlns:a16="http://schemas.microsoft.com/office/drawing/2014/main" id="{3C8A6092-E7C7-FB4D-AFAB-0A4311E44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Freeform 75">
              <a:extLst>
                <a:ext uri="{FF2B5EF4-FFF2-40B4-BE49-F238E27FC236}">
                  <a16:creationId xmlns:a16="http://schemas.microsoft.com/office/drawing/2014/main" id="{EA11FFED-119B-3F45-95D4-1A03B9090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50" name="组合 11">
            <a:extLst>
              <a:ext uri="{FF2B5EF4-FFF2-40B4-BE49-F238E27FC236}">
                <a16:creationId xmlns:a16="http://schemas.microsoft.com/office/drawing/2014/main" id="{69890075-588D-A24E-8835-AD64A152C3C2}"/>
              </a:ext>
            </a:extLst>
          </p:cNvPr>
          <p:cNvGrpSpPr/>
          <p:nvPr userDrawn="1"/>
        </p:nvGrpSpPr>
        <p:grpSpPr>
          <a:xfrm>
            <a:off x="5327916" y="1699760"/>
            <a:ext cx="577111" cy="577112"/>
            <a:chOff x="4139952" y="1274820"/>
            <a:chExt cx="432833" cy="432834"/>
          </a:xfrm>
        </p:grpSpPr>
        <p:sp>
          <p:nvSpPr>
            <p:cNvPr id="51" name="椭圆 16">
              <a:extLst>
                <a:ext uri="{FF2B5EF4-FFF2-40B4-BE49-F238E27FC236}">
                  <a16:creationId xmlns:a16="http://schemas.microsoft.com/office/drawing/2014/main" id="{504EEE68-C24C-DF4E-9EB8-E269C618B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Freeform 84">
              <a:extLst>
                <a:ext uri="{FF2B5EF4-FFF2-40B4-BE49-F238E27FC236}">
                  <a16:creationId xmlns:a16="http://schemas.microsoft.com/office/drawing/2014/main" id="{3AC5641C-5003-9746-961A-0125CD982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19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>
            <a:cxnSpLocks/>
          </p:cNvCxnSpPr>
          <p:nvPr/>
        </p:nvCxnSpPr>
        <p:spPr>
          <a:xfrm>
            <a:off x="1007435" y="833864"/>
            <a:ext cx="101107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5909A2-51B4-2A41-A1F3-F36BDAFFE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8203" y="36516"/>
            <a:ext cx="1043915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6">
            <a:extLst>
              <a:ext uri="{FF2B5EF4-FFF2-40B4-BE49-F238E27FC236}">
                <a16:creationId xmlns:a16="http://schemas.microsoft.com/office/drawing/2014/main" id="{1AB8BD5B-C4B8-9248-827E-754A423EBD42}"/>
              </a:ext>
            </a:extLst>
          </p:cNvPr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7">
            <a:extLst>
              <a:ext uri="{FF2B5EF4-FFF2-40B4-BE49-F238E27FC236}">
                <a16:creationId xmlns:a16="http://schemas.microsoft.com/office/drawing/2014/main" id="{A813A335-1502-4D4D-B268-EA0E4C6EB666}"/>
              </a:ext>
            </a:extLst>
          </p:cNvPr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EDB8FB6-EAB2-D844-A98C-A6162191DF8F}"/>
                </a:ext>
              </a:extLst>
            </p:cNvPr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DA5D4423-D662-9641-BF64-6E9FE6F92237}"/>
                </a:ext>
              </a:extLst>
            </p:cNvPr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4459B00F-960A-4443-B69E-1BC014CFD427}"/>
                </a:ext>
              </a:extLst>
            </p:cNvPr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矩形 5">
            <a:extLst>
              <a:ext uri="{FF2B5EF4-FFF2-40B4-BE49-F238E27FC236}">
                <a16:creationId xmlns:a16="http://schemas.microsoft.com/office/drawing/2014/main" id="{E18F4D6C-39AF-4043-8390-7572CCD304BD}"/>
              </a:ext>
            </a:extLst>
          </p:cNvPr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23">
            <a:extLst>
              <a:ext uri="{FF2B5EF4-FFF2-40B4-BE49-F238E27FC236}">
                <a16:creationId xmlns:a16="http://schemas.microsoft.com/office/drawing/2014/main" id="{5DE780E2-930F-5141-8137-3018091413A4}"/>
              </a:ext>
            </a:extLst>
          </p:cNvPr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3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129" y="-29119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723" y="0"/>
            <a:ext cx="3826346" cy="180402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6230" y="4297499"/>
            <a:ext cx="5427472" cy="2558914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2551" y="3608890"/>
            <a:ext cx="6888016" cy="3247523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9074" y="3692815"/>
            <a:ext cx="7552021" cy="105473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9925" y="3692815"/>
            <a:ext cx="105511" cy="10547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8204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763" y="1412776"/>
            <a:ext cx="10199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8501" y="654444"/>
            <a:ext cx="576064" cy="577112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80309" y="654969"/>
            <a:ext cx="576064" cy="576064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4405" y="654444"/>
            <a:ext cx="577111" cy="577112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2118" y="654444"/>
            <a:ext cx="577111" cy="577112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6214" y="654444"/>
            <a:ext cx="577111" cy="577112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435" y="833864"/>
            <a:ext cx="104651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71" y="390528"/>
            <a:ext cx="520496" cy="274638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2875"/>
            <a:ext cx="10633094" cy="8461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5111" y="6792874"/>
            <a:ext cx="1486889" cy="84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107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41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37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887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050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409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zh-CN"/>
              <a:t>Click icon to add picture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9AA9A-B51B-0C44-B12C-1AC238BD9F7C}" type="datetimeFigureOut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14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9AA9A-B51B-0C44-B12C-1AC238BD9F7C}" type="datetimeFigureOut">
              <a:rPr kumimoji="1" lang="zh-CN" altLang="en-US" smtClean="0"/>
              <a:t>2022/4/28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147B-1F4C-304A-A31F-A6046C35EF5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37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60" r:id="rId18"/>
    <p:sldLayoutId id="2147483661" r:id="rId19"/>
    <p:sldLayoutId id="2147483662" r:id="rId20"/>
    <p:sldLayoutId id="2147483663" r:id="rId21"/>
    <p:sldLayoutId id="214748366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4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4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0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1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4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47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777491" y="2732880"/>
            <a:ext cx="7155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14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 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SSM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框架整合</a:t>
            </a:r>
            <a:endParaRPr lang="en-US" altLang="zh-CN" sz="5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6927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8284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538874"/>
            <a:ext cx="8485746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搭建数据库环境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数据库中创建一个名称为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ssm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的数据库，在该数据库中创建一个名称为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tb_book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的表，并在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tb_book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表中插入数据。创建数据库和表，以及往表中插入数据的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语句如下所示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777490"/>
            <a:ext cx="7332167" cy="326897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011174" y="2688336"/>
            <a:ext cx="6876488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DATABASE 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ssm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ssm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 `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tb_book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  (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`id` int(11) 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`name` varchar(32) 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`press` varchar(32) 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`author` varchar(32) );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tb_book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` VALUES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(1, 'Java EE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企业级应用开发教程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人民邮电出版社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', '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黑马程序员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');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7580" y="1049020"/>
            <a:ext cx="88607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接下来，根据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14.1.1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中的整合思路搭建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框架整合的项目基础结构，具体如下所示。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197244"/>
            <a:ext cx="8485746" cy="4181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引入项目依赖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本案例中需要引入的相关依赖如下所示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220755"/>
            <a:ext cx="9390960" cy="257369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相关依赖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spring-context : 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上下文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tx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: 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事务管理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jdbc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: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SpringJDBC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spring-test : 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单元测试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webmvc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: 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核心。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相关依赖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: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核心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整合包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-spring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	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数据源相关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druid :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阿里提供的数据库连接池。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单元测试相关的依赖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junit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: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单元测试，与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spring-test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放在一起做单元测试。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ServletAPI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相关的依赖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jsp-api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: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页面使用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等对象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；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servlet-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api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: java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request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等对象。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7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）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数据库相关的依赖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mysql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-connector-java :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mysql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的数据库驱动包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211654" y="2160271"/>
            <a:ext cx="9865885" cy="436626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77542" y="1134379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创建实体类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创建名称为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的实体类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401571"/>
            <a:ext cx="7332167" cy="294654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274064" y="2369566"/>
            <a:ext cx="6876488" cy="2957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Book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Integer id;		//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图书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String name;		//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图书名称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String press;		//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出版社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String author;		//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作者</a:t>
            </a: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省略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getter/setter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r>
              <a:rPr lang="en-US" altLang="zh-CN" dirty="0"/>
              <a:t>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创建三层架构对应模块的类和接口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的持久层接口，在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接口中定义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方法，通过图书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获取对应的图书信息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592071"/>
            <a:ext cx="7332167" cy="274225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388364" y="2834386"/>
            <a:ext cx="5241286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com.itheima.domain.Book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Book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findBookById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(Integer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创建三层架构对应模块的类和接口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BookMapper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接口对应的映射文件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BookMapper.xml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386331"/>
            <a:ext cx="7332167" cy="361867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6884" y="2297176"/>
            <a:ext cx="6647176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&lt;?xml version="1.0" encoding="utf-8" ?&gt;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&lt;!DOCTYPE mapper 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PUBLIC "-//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//DTD Mapper 3.0//EN"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dtd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/mybatis-3-mapper.dtd"&gt;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&lt;mapper namespace="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com.itheima.dao.BookMapper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&lt;!--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查询图书信息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&lt;select id="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parameterType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="int"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resultType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com.itheima.domain.Book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		select * from book where id = #{id}&lt;/select&gt;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&lt;/mapper&gt;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创建三层架构对应模块的类和接口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的业务层接口，在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接口中定义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方法，通过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获取对应的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639061"/>
            <a:ext cx="7332167" cy="244605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6884" y="2755646"/>
            <a:ext cx="6647176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package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com.itheima.service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import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com.itheima.domain.Book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interface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Book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findBookById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(Integer 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创建三层架构对应模块的类和接口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接口的业务层实现类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BookServiceImpl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类实现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接口的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501266"/>
            <a:ext cx="7332167" cy="34518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76884" y="2514981"/>
            <a:ext cx="6647176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@Service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BookServiceImpl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implements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Autowired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bookMapper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Book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findBookById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(Integer id) {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return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bookMapper.findBookById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(id);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创建三层架构对应模块的类和接口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BookController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的类。在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BookController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类中注入一个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对象，并且定义一个名称为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的方法。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780" y="2655981"/>
            <a:ext cx="7467600" cy="34518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550086" y="2661666"/>
            <a:ext cx="7565464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@Controller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Autowired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private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RequestMapping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("/book")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ModelAndView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(Integer id){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Book book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bookService.findBookById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(id);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ModelAndView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modelAndView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ModelAndView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modelAndView.setViewName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book.jsp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modelAndView.addObject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book",book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return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modelAndView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1143635" y="2542540"/>
            <a:ext cx="371792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创建三层架构对应模块的类和接口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：（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至此，项目基础结构已经搭建完成，项目基础结构如图所示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270" y="1569085"/>
            <a:ext cx="3049271" cy="48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4399710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600" y="2730500"/>
            <a:ext cx="461772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，能够在项目中进行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的整合操作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414" y="572625"/>
            <a:ext cx="4776464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2567148" y="2856659"/>
            <a:ext cx="7294833" cy="687918"/>
            <a:chOff x="978872" y="1800499"/>
            <a:chExt cx="5471124" cy="515938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499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了解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SSM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整合思路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2567148" y="3726737"/>
            <a:ext cx="7249419" cy="685801"/>
            <a:chOff x="978872" y="2570437"/>
            <a:chExt cx="5437064" cy="514351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8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en-US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SSM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框架整合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时的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配置文件内容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 </a:t>
              </a:r>
              <a:endPara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2567148" y="4594698"/>
            <a:ext cx="7249419" cy="687920"/>
            <a:chOff x="978872" y="3338787"/>
            <a:chExt cx="5437064" cy="515940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9"/>
              <a:ext cx="5437064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SSM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框架整合</a:t>
              </a:r>
              <a:r>
                <a:rPr lang="zh-CN" altLang="zh-CN" sz="2000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应用程序的编写</a:t>
              </a:r>
              <a:endPara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398809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的整合步骤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5140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136425"/>
            <a:ext cx="9390960" cy="176831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的整合可以分为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步来完成，首先搭建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环境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，然后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整合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到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环境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中。框架环境包含框架对应的依赖和配置文件，其中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的依赖、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的依赖、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整合的依赖，在项目基础结构搭建时候已经引入到项目中了，接下来，只需编写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整合的配置文件即可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830030"/>
            <a:ext cx="9865885" cy="241305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71296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487775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271936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34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的配置文件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5140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86515"/>
            <a:ext cx="9390960" cy="99107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创建配置文件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application-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service.xml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，用于配置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层的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扫描信息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application-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service.xml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具体代码如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下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390610"/>
            <a:ext cx="9865885" cy="13355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1164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340201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780" y="3922085"/>
            <a:ext cx="7467600" cy="25324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54630" y="3840480"/>
            <a:ext cx="7955280" cy="2634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&lt;beans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/schema/beans"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xmlns:xsi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="http://www.w3.org/2001/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XMLSchema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-instance"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xmlns:context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="http://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www.springframework.org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/schema/context"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...&gt;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&lt;!--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开启注解扫描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扫描包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--&gt;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context:component-scan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base-package="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&lt;/beans&gt;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389665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3494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整合的配置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5140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495075"/>
            <a:ext cx="9390960" cy="177267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的整合包中提供了一个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SqlSessionFactoryBean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该对象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需要注入数据源，也可以根据需求在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SqlSessionFactoryBean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中配置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核心文件路径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、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别名映射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Mapper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映射文件路径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创建数据源属性文件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jdbc.properties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jdbc.properties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配置的数据源信息如下所示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390609"/>
            <a:ext cx="9865885" cy="1968577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31164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404209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9370" y="4583430"/>
            <a:ext cx="7353300" cy="18059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08960" y="4491990"/>
            <a:ext cx="6423660" cy="1936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jdbc.driverClassName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com.mysql.cj.jdbc.Driver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jdbc.url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jdbc:mysql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://localhost:3306/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ssm?useUnicode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=true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&amp;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characterEncoding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=utf-8&amp;serverTimezone=Asia/Shanghai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=root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=root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168685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5140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2889041" y="1070665"/>
            <a:ext cx="7794102" cy="9339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创建名称为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BookServiceTest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的测试类，用于对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的整合进行测试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2048" y="2508357"/>
            <a:ext cx="7353300" cy="374211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99672" y="2451658"/>
            <a:ext cx="7635240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RunWith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(SpringJUnit4ClassRunner.class)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ContextConfiguration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(locations = {"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classpath:application-service.xml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",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classpath:application-dao.xml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"})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BookServiceTest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Autowired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	private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@Test	</a:t>
            </a:r>
          </a:p>
          <a:p>
            <a:pPr lvl="0"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void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findBookById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Book book =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bookService.findBookById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(1);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输出语句输出：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图书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图书名称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作者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出版社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，省略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1686851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结果测试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51401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14.1.3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2889041" y="1070665"/>
            <a:ext cx="7794102" cy="9339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运行测试方法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findBookById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，方法运行后控制台打印信息如图所示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从图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所示的信息可以看出，程序打印出了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的图书信息。这表明测试类中成功装配了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BookService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BookService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对象成功调用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层的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findBookById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层的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findBookById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方法成功调用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Dao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层的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findBookById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方法完成了数据查询。说明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已经整合成功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9250" y="2004695"/>
            <a:ext cx="6566835" cy="21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514121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14.1.4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600" y="2712720"/>
            <a:ext cx="490664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，能够在项目中进行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的整合操作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2255795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18293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9521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14.1.4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645" y="2203450"/>
            <a:ext cx="9391015" cy="147510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之前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整合时，已经完成了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整合，只需在项目启动时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加载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容器和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的配置文件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即可。在项目的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文件中配置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的监听器来加载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容器及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的配置文件，具体配置如下所示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053625"/>
            <a:ext cx="9865885" cy="1624074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197465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335439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0780" y="4142009"/>
            <a:ext cx="7467600" cy="229748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23136" y="4118273"/>
            <a:ext cx="7955280" cy="2264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&lt;context-param&gt;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&lt;param-name&gt;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contextConfigLocation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&lt;/param-name&gt;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&lt;param-value&gt;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classpath:application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-*.xml&lt;/param-value&gt;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&lt;/context-param&gt;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&lt;listener&gt;</a:t>
            </a:r>
            <a:r>
              <a:rPr lang="zh-CN" altLang="en-US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&lt;listener-class&gt;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org.springframework.web.context.ContextLoaderListener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&lt;/listener-class&gt;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&lt;/listener&gt;</a:t>
            </a:r>
            <a:endParaRPr lang="zh-CN" altLang="zh-CN" sz="16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291555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493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的配置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7" y="266933"/>
            <a:ext cx="510649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14.1.4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598090"/>
            <a:ext cx="9390960" cy="337350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本案例主要测试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整合的情况，因此在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的配置文件中只配置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整合案例必须的配置。必须配置的项有以下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配置包扫描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，指定需要扫描到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层所在的包路径。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配置注解驱动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，让项目启动时启用注解驱动，并且自动注册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HandlerMapping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HandlerAdapter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在项目的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src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\main\resources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目录下创建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mvc.xml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mvc.xml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文件配置完成之后，在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的前端控制器，并在初始化前端控制器时加载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355884"/>
            <a:ext cx="9865885" cy="384814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27691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878991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8" y="266933"/>
            <a:ext cx="495216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14.1.4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</a:p>
        </p:txBody>
      </p:sp>
      <p:sp>
        <p:nvSpPr>
          <p:cNvPr id="8" name="文本框 18"/>
          <p:cNvSpPr txBox="1"/>
          <p:nvPr>
            <p:custDataLst>
              <p:tags r:id="rId1"/>
            </p:custDataLst>
          </p:nvPr>
        </p:nvSpPr>
        <p:spPr>
          <a:xfrm>
            <a:off x="3391535" y="1070610"/>
            <a:ext cx="7291705" cy="93408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）创建名称为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book.jsp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的文件，用于展示处理器返回的图书信息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2048" y="2508357"/>
            <a:ext cx="7353300" cy="374211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07072" y="2486383"/>
            <a:ext cx="7635240" cy="3742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&lt;%@ page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contentType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="text/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html;charset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=UTF-8" language="java" %&gt;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&lt;html&gt;&lt;head&gt;&lt;title&gt;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图书信息查询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&lt;/title&gt;&lt;/head&gt;&lt;body&gt;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&lt;table border="1"&gt;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&lt;tr&gt;&lt;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图书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图书名称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出版社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作者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th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&gt;&lt;/tr&gt;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&lt;tr&gt;&lt;td&gt;${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book.id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}&lt;/td&gt;&lt;td&gt;${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book.name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&lt;td&gt;${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book.press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}&lt;/td&gt;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&lt;td&gt;${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book.author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}&lt;/td&gt;&lt;/tr&gt;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&lt;/table&gt;&lt;/body&gt;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&lt;/html&gt;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Chevron 3"/>
          <p:cNvSpPr/>
          <p:nvPr>
            <p:custDataLst>
              <p:tags r:id="rId2"/>
            </p:custDataLst>
          </p:nvPr>
        </p:nvSpPr>
        <p:spPr>
          <a:xfrm>
            <a:off x="892810" y="1090930"/>
            <a:ext cx="1875790" cy="59372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1172537" y="121773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/>
          <p:nvPr/>
        </p:nvSpPr>
        <p:spPr>
          <a:xfrm>
            <a:off x="1143837" y="266933"/>
            <a:ext cx="5164365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14.1.4 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 </a:t>
            </a:r>
          </a:p>
        </p:txBody>
      </p:sp>
      <p:sp>
        <p:nvSpPr>
          <p:cNvPr id="8" name="文本框 18"/>
          <p:cNvSpPr txBox="1"/>
          <p:nvPr>
            <p:custDataLst>
              <p:tags r:id="rId1"/>
            </p:custDataLst>
          </p:nvPr>
        </p:nvSpPr>
        <p:spPr>
          <a:xfrm>
            <a:off x="2965241" y="1070665"/>
            <a:ext cx="7794102" cy="933925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2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）将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chapter14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项目部署到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Tomcat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中，启动项目，在浏览器中访问地址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http://localhost:8080/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book?id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=1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来进行图书查询，页面显示效果如图所示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从图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所示的信息可以看出，程序成功查询到了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的图书信息。表明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层成功将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层获取的图书信息返回给页面了，由此可以得出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框架整合成功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pic>
        <p:nvPicPr>
          <p:cNvPr id="7" name="图片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166" y="2833687"/>
            <a:ext cx="4637799" cy="159941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Chevron 3"/>
          <p:cNvSpPr/>
          <p:nvPr>
            <p:custDataLst>
              <p:tags r:id="rId2"/>
            </p:custDataLst>
          </p:nvPr>
        </p:nvSpPr>
        <p:spPr>
          <a:xfrm>
            <a:off x="892810" y="1090930"/>
            <a:ext cx="1875790" cy="593725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1172537" y="1217734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380" y="572625"/>
            <a:ext cx="3912255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0066" y="2895554"/>
            <a:ext cx="10152454" cy="237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应用程序的开发，行业中提供了非常多的技术框架，但是不管如何进行技术选型，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应用都可以分为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表现层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业务逻辑层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数据持久层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，当前，这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个层的主流框架分别是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，简称为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EE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应用程序也经常通过整合这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大框架来完成开发。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框架的整合有多种方式，本章将对图书完稿时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常用的整合方式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纯注解的整合方式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框架的整合进行讲解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7407280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纯注解方式整合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213338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89681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整合思路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600" y="2801620"/>
            <a:ext cx="465391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整合思路-纯注解方式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，能够说出配置类所需要替代的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配置文件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3089172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2627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application-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dao.xml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6642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14.2.1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思路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003206"/>
            <a:ext cx="9390960" cy="2542861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application-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dao.xml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配置文件中配置的内容包含以下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4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读取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jdbc.properties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文件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中的数据连接信息。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创建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Druid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，并将读取的数据连接信息注入到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Druid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数据连接池对象中。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创建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SqlSessionFactoryBean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，将并将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Druid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对象注入到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SqlSessionFactoryBean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对象中。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创建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MapperScannerConfigurer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，并指定扫描的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的路径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679979"/>
            <a:ext cx="9865885" cy="3223111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0101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578045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5566154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5152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application-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service.xml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spring-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mvc.xml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6642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14.2.1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思路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315723"/>
            <a:ext cx="9390960" cy="1383599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application-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service.xml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配置文件中只配置了包扫描，指定需要扫描到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层所在的包路径。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mvc.xml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配置文件中配置了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扫描的包路径和注解驱动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3015646"/>
            <a:ext cx="9865885" cy="192674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936677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460577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1792808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1196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web.xml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66423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14.2.1  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整合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思路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049506"/>
            <a:ext cx="9390960" cy="221697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web.xml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配置文件配置了项目启动时加载的信息，包含如下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个内容。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&lt;context-param&gt;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元素加载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application-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service.xml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的配置文件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application-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dao.xml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容器加载监听器。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的前端控制器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4" y="2749429"/>
            <a:ext cx="9865885" cy="274854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7045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1729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4446733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框架整合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600" y="2837180"/>
            <a:ext cx="431165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SSM框架整合-纯注解方式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，能够使用纯注解方式整合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2022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2158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01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1869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JdbcConfig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的类，用于获取数据库连接信息并定义创建数据源的对象方法，并定义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getDataSource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方法，用于创建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DruidDataSource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框架整合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3233171"/>
            <a:ext cx="7332167" cy="295473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683755" y="3184454"/>
            <a:ext cx="6876488" cy="30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PropertySource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classpath:jdbc.properties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JdbcConfig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下面为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使用注入的形式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dataSource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，省略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@Value("${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jdbc.driverClassName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}")	private String driver;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@Value("${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jdbc.url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}")	private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@Value("${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}")	private String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userName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@Value("${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jdbc.password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}")	private String password;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1390" y="1136650"/>
            <a:ext cx="917829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接下来，将项目中的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配置文件删除，使用纯注解的配置类依次替换对应的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文件内容，以完成</a:t>
            </a:r>
          </a:p>
          <a:p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纯注解的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SSM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框架整合。具体实现步骤如下所示。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02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MyBatisConfig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的类，在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MyBatisConfig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类中定义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getSqlSessionFactoryBean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方法，用于创建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对象并返回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框架整合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560899"/>
            <a:ext cx="7332167" cy="339840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799502" y="2539167"/>
            <a:ext cx="6876488" cy="3372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MyBatisConfig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的核心连接工厂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@Bean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public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getSqlSessionFactoryBean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       </a:t>
            </a:r>
            <a:r>
              <a:rPr lang="en-US" altLang="zh-CN" sz="16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Autowired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DataSource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dataSource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ssfb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= new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SqlSessionFactoryBean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ssfb.setDataSource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dataSource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 return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ssfb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;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定义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的映射扫描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，省略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03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SpringConfig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的类作为项目定义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Bean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的源头，并扫描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层对应的包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框架整合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624399"/>
            <a:ext cx="7332167" cy="293453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521706" y="2753138"/>
            <a:ext cx="8138574" cy="2634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@Configuration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@Import({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MyBatisConfig.class,JdbcConfig.class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等同于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context:component-scan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base-package="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ComponentScan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(value = 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com.itheima.service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MyBatisConfig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类和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JdbcConfig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类交给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管理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SpringConfig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04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SpringMvcConfig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的类作为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MVC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的配置类，在配置类中指定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Controller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层的扫描路径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框架整合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203" y="2510099"/>
            <a:ext cx="7332167" cy="308842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38395" y="2523092"/>
            <a:ext cx="6575995" cy="3003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@Configuration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等同于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context:component-scan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base-package="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"/&gt;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ComponentScan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("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com.itheima.controller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")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等同于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&lt;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mvc:annotation-driven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/&gt;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，还不完全相同</a:t>
            </a: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EnableWebMvc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SpringMvcConfig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lvl="0"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972" y="572625"/>
            <a:ext cx="3008380" cy="662379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671" y="3202800"/>
            <a:ext cx="1192345" cy="612920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671" y="4122985"/>
            <a:ext cx="1192345" cy="618263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5342" y="3180626"/>
            <a:ext cx="5143000" cy="612920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618311" y="1036090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常用方式整合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SSM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</a:t>
              </a:r>
              <a:endParaRPr lang="zh-CN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5342" y="4106163"/>
            <a:ext cx="5143000" cy="612920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584021" y="1730243"/>
              <a:ext cx="2827147" cy="332206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纯注解方式整合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SSM</a:t>
              </a:r>
              <a:r>
                <a:rPr lang="zh-CN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</a:rPr>
                <a:t>框架</a:t>
              </a: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05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创建名称为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ServletContainersInitConfig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的类，继承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AbstractAnnotationConfigDispatcherServletInitializer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抽象类，重写抽象类的方法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。用于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替代之前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web.xml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文件配置的信息 ，初始化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容器时加载指定初始化的信息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。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框架整合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1639" y="2665055"/>
            <a:ext cx="8174081" cy="374211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278638" y="2640446"/>
            <a:ext cx="7594567" cy="3742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public class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ServletContainersInitConfig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extends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AbstractAnnotationConfigDispatcherServletInitializer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配置类中的信息，初始化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protected Class&lt;?&gt;[]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getRootConfigClasses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return new Class[]{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SpringConfig.class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};	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加载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MVC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配置类中的信息，初始化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 MVC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容器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protected Class&lt;?&gt;[]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getServletConfigClasses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return new Class[]{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SpringMvcConfig.class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}; 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//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配置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DispatcherServlet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的映射路径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protected String[]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getServletMappings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 { return new String[]{"/"}; }}</a:t>
            </a: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19" y="1091196"/>
            <a:ext cx="790424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 dirty="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7" y="1217734"/>
            <a:ext cx="7450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AbstractAnnotationConfigDispatcherServletInitializer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</a:t>
            </a:r>
            <a:endParaRPr lang="zh-CN" altLang="zh-CN" sz="2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407634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框架整合</a:t>
            </a:r>
            <a:r>
              <a:rPr lang="zh-CN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3049506"/>
            <a:ext cx="9390960" cy="2216976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重写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AbstractAnnotationConfigDispatcherServletInitializer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抽象类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个方法。</a:t>
            </a:r>
            <a:endParaRPr lang="zh-CN" altLang="zh-CN" dirty="0">
              <a:solidFill>
                <a:srgbClr val="595959"/>
              </a:solidFill>
              <a:latin typeface="微软雅黑" panose="020B0503020204020204" pitchFamily="34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getRootConfigClasses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方法：将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配置类的信息加载到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容器中。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getServletConfigClasses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方法：将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配置类的信息加载到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容器中。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getServletMappings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()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方法：可以指定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DispatcherServlet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的映射路径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4" y="2749429"/>
            <a:ext cx="9865885" cy="274854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67045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897891" y="5172932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961515" y="1133968"/>
            <a:ext cx="1748171" cy="7730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10" name="文本框 10"/>
          <p:cNvSpPr txBox="1"/>
          <p:nvPr/>
        </p:nvSpPr>
        <p:spPr>
          <a:xfrm flipH="1">
            <a:off x="1050639" y="1269676"/>
            <a:ext cx="1625177" cy="523099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bg1"/>
                </a:solidFill>
                <a:latin typeface="Impact" panose="020B0806030902050204" charset="0"/>
                <a:ea typeface="微软雅黑" panose="020B0503020204020204" pitchFamily="34" charset="-122"/>
                <a:sym typeface="Arial" panose="020B0604020202020204" pitchFamily="34" charset="0"/>
              </a:rPr>
              <a:t>STEP  06</a:t>
            </a:r>
          </a:p>
        </p:txBody>
      </p:sp>
      <p:sp>
        <p:nvSpPr>
          <p:cNvPr id="11" name="1"/>
          <p:cNvSpPr txBox="1"/>
          <p:nvPr>
            <p:custDataLst>
              <p:tags r:id="rId1"/>
            </p:custDataLst>
          </p:nvPr>
        </p:nvSpPr>
        <p:spPr>
          <a:xfrm>
            <a:off x="2863572" y="980074"/>
            <a:ext cx="8485746" cy="49832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启动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chapter14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项目，在浏览器中访问图书信息查询地址，地址为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http://localhost:8080/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book?id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=1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，页面显示效果如图所示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从图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所示的信息可以看出，程序成功查询到了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id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的图书信息。表明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Controller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获取的图书信息成功返回给页面了，由此可以得出纯注解的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框架整合成功。</a:t>
            </a:r>
          </a:p>
        </p:txBody>
      </p:sp>
      <p:sp>
        <p:nvSpPr>
          <p:cNvPr id="13" name="Title 1"/>
          <p:cNvSpPr txBox="1"/>
          <p:nvPr/>
        </p:nvSpPr>
        <p:spPr>
          <a:xfrm>
            <a:off x="1143838" y="266933"/>
            <a:ext cx="406824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纯注解</a:t>
            </a: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框架整合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图片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675" y="2613768"/>
            <a:ext cx="5031338" cy="1865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/>
          <p:nvPr/>
        </p:nvSpPr>
        <p:spPr>
          <a:xfrm>
            <a:off x="1145632" y="266933"/>
            <a:ext cx="3894634" cy="505969"/>
          </a:xfrm>
          <a:prstGeom prst="rect">
            <a:avLst/>
          </a:prstGeom>
        </p:spPr>
        <p:txBody>
          <a:bodyPr lIns="0" tIns="60944" rIns="0" bIns="60944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GB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27" name="圆角矩形 26"/>
          <p:cNvSpPr/>
          <p:nvPr/>
        </p:nvSpPr>
        <p:spPr>
          <a:xfrm>
            <a:off x="1303020" y="2193925"/>
            <a:ext cx="9794240" cy="263715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524410" y="178473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/>
              <a:t>本</a:t>
            </a:r>
          </a:p>
        </p:txBody>
      </p:sp>
      <p:sp>
        <p:nvSpPr>
          <p:cNvPr id="9" name="椭圆 8"/>
          <p:cNvSpPr/>
          <p:nvPr/>
        </p:nvSpPr>
        <p:spPr>
          <a:xfrm>
            <a:off x="5243230" y="178473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章</a:t>
            </a:r>
          </a:p>
        </p:txBody>
      </p:sp>
      <p:sp>
        <p:nvSpPr>
          <p:cNvPr id="10" name="椭圆 9"/>
          <p:cNvSpPr/>
          <p:nvPr/>
        </p:nvSpPr>
        <p:spPr>
          <a:xfrm>
            <a:off x="5962050" y="178473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sym typeface="+mn-ea"/>
              </a:rPr>
              <a:t>小</a:t>
            </a:r>
          </a:p>
        </p:txBody>
      </p:sp>
      <p:sp>
        <p:nvSpPr>
          <p:cNvPr id="11" name="椭圆 10"/>
          <p:cNvSpPr/>
          <p:nvPr/>
        </p:nvSpPr>
        <p:spPr>
          <a:xfrm>
            <a:off x="6680870" y="178473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>
                <a:sym typeface="+mn-ea"/>
              </a:rPr>
              <a:t>结</a:t>
            </a:r>
          </a:p>
        </p:txBody>
      </p:sp>
      <p:sp>
        <p:nvSpPr>
          <p:cNvPr id="12" name="TextBox 35"/>
          <p:cNvSpPr txBox="1">
            <a:spLocks noChangeArrowheads="1"/>
          </p:cNvSpPr>
          <p:nvPr/>
        </p:nvSpPr>
        <p:spPr bwMode="auto">
          <a:xfrm>
            <a:off x="1521042" y="2742900"/>
            <a:ext cx="9504297" cy="173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框架的整合知识。首先对常用方式整合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框架进行了讲解，包括项目基础结构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整合；然后讲解了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纯注解方式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框架。通过本章的学习，读者将能够了解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框架的整合思路，掌握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框架的整合过程。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框架的整合是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框架使用的基础，读者一定要多加练习，并熟练掌握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634" y="3013559"/>
            <a:ext cx="6990735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常用方式整合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SSM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</a:t>
            </a:r>
            <a:endParaRPr lang="en-GB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2752" y="2808590"/>
            <a:ext cx="2133388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40" y="266933"/>
            <a:ext cx="2798174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整合思路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600" y="2730500"/>
            <a:ext cx="440118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常用方式整合思路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，能够说出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框架整合的大致思路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442243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8" y="1217734"/>
            <a:ext cx="391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框架整合时三层架构的分工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7309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整合思路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912564"/>
            <a:ext cx="9087451" cy="300413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进行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框架整合时，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个框架的分工如下所示。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负责与数据库进行交互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负责事务管理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可以管理持久层的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对象及业务层的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对象。由于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对象都在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容器中，所以可以在业务逻辑层通过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对象调用持久层的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负责管理表现层的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Handler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容器的子容器，因此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容器可以调用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容器中的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Service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 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360245" y="2487875"/>
            <a:ext cx="9658732" cy="374886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40890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90593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evron 3"/>
          <p:cNvSpPr/>
          <p:nvPr>
            <p:custDataLst>
              <p:tags r:id="rId1"/>
            </p:custDataLst>
          </p:nvPr>
        </p:nvSpPr>
        <p:spPr>
          <a:xfrm>
            <a:off x="892520" y="1091196"/>
            <a:ext cx="3256570" cy="665961"/>
          </a:xfrm>
          <a:prstGeom prst="chevron">
            <a:avLst>
              <a:gd name="adj" fmla="val 43848"/>
            </a:avLst>
          </a:prstGeom>
          <a:solidFill>
            <a:srgbClr val="FFFFFF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en-GB" sz="900">
              <a:solidFill>
                <a:sysClr val="windowText" lastClr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1172538" y="1217734"/>
            <a:ext cx="3090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框架整合实现思路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43838" y="266933"/>
            <a:ext cx="2730932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marL="0" lvl="2">
              <a:spcBef>
                <a:spcPct val="0"/>
              </a:spcBef>
            </a:pPr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14.1.1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整合思路</a:t>
            </a:r>
            <a:endParaRPr lang="zh-CN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8" name="文本框 18"/>
          <p:cNvSpPr txBox="1"/>
          <p:nvPr>
            <p:custDataLst>
              <p:tags r:id="rId2"/>
            </p:custDataLst>
          </p:nvPr>
        </p:nvSpPr>
        <p:spPr>
          <a:xfrm>
            <a:off x="1604700" y="2661104"/>
            <a:ext cx="9087451" cy="3004133"/>
          </a:xfrm>
          <a:prstGeom prst="rect">
            <a:avLst/>
          </a:prstGeom>
          <a:noFill/>
        </p:spPr>
        <p:txBody>
          <a:bodyPr wrap="square" lIns="89985" tIns="46792" rIns="89985" bIns="46792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1pPr>
            <a:lvl2pPr marL="457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2pPr>
            <a:lvl3pPr marL="914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3pPr>
            <a:lvl4pPr marL="1371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4pPr>
            <a:lvl5pPr marL="18288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5pPr>
            <a:lvl6pPr marL="22860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6pPr>
            <a:lvl7pPr marL="27432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7pPr>
            <a:lvl8pPr marL="32004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8pPr>
            <a:lvl9pPr marL="3657600" algn="l" defTabSz="913765" rtl="0" eaLnBrk="1" latinLnBrk="0" hangingPunct="1">
              <a:defRPr sz="1800" kern="120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    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下面通过一个图书信息查询案例来描述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SSM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框架的整合，案例实现思路如下。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搭建项目基础结构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。首先需要在数据库中搭建项目对应的数据库环境；然后创建一个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Maven Web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项目，并引入案例所需的依赖；最后创建项目的实体类，创建三层架构对应的模块、类和接口。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整合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pitchFamily="34" charset="-122"/>
              </a:rPr>
              <a:t>MyBatis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配置文件中配置数据源信息，并且将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pitchFamily="34" charset="-122"/>
              </a:rPr>
              <a:t>SqlSessionFactory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对象和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Mapper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对象都交由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管理。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</a:rPr>
              <a:t>    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整合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框架中的一个模块，所以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整合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Spring MVC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pitchFamily="34" charset="-122"/>
              </a:rPr>
              <a:t>只需在项目启动时分别加载各自的配置即可。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1360245" y="2487875"/>
            <a:ext cx="9658732" cy="3748862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矩形 93"/>
          <p:cNvSpPr/>
          <p:nvPr/>
        </p:nvSpPr>
        <p:spPr>
          <a:xfrm>
            <a:off x="1310020" y="2408906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矩形 93"/>
          <p:cNvSpPr/>
          <p:nvPr/>
        </p:nvSpPr>
        <p:spPr>
          <a:xfrm rot="10800000">
            <a:off x="10692151" y="5905934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839" y="266933"/>
            <a:ext cx="3896811" cy="505969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14.1.2 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项目基础结构搭建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03" y="2215002"/>
            <a:ext cx="2798174" cy="3897363"/>
          </a:xfrm>
          <a:prstGeom prst="rect">
            <a:avLst/>
          </a:prstGeom>
        </p:spPr>
      </p:pic>
      <p:sp>
        <p:nvSpPr>
          <p:cNvPr id="7" name="TextBox 35"/>
          <p:cNvSpPr txBox="1">
            <a:spLocks noChangeArrowheads="1"/>
          </p:cNvSpPr>
          <p:nvPr/>
        </p:nvSpPr>
        <p:spPr bwMode="auto">
          <a:xfrm>
            <a:off x="3247813" y="1637921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8" name="椭圆形标注 7"/>
          <p:cNvSpPr/>
          <p:nvPr/>
        </p:nvSpPr>
        <p:spPr>
          <a:xfrm>
            <a:off x="2969011" y="1559834"/>
            <a:ext cx="2071640" cy="1493174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3215305" y="1697255"/>
            <a:ext cx="1606759" cy="100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5816600" y="2730500"/>
            <a:ext cx="418401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项目基础结构搭建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，能够独立完成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SSM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框架的基础结构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搭建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380420" y="2819382"/>
            <a:ext cx="405183" cy="405036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94153ef6312bc9afc5f4be1f2e717ea832bbe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199030_1*m_h_i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FILL_FORE_SCHEMECOLOR_INDEX" val="16"/>
  <p:tag name="KSO_WM_UNIT_FILL_TYPE" val="1"/>
  <p:tag name="KSO_WM_UNIT_TEXT_FILL_FORE_SCHEMECOLOR_INDEX" val="13"/>
  <p:tag name="KSO_WM_UNIT_TEXT_FILL_TYP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199030_1*m_h_f*1_1_1"/>
  <p:tag name="KSO_WM_TEMPLATE_CATEGORY" val="diagram"/>
  <p:tag name="KSO_WM_TEMPLATE_INDEX" val="20199030"/>
  <p:tag name="KSO_WM_UNIT_LAYERLEVEL" val="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50"/>
</p:tagLst>
</file>

<file path=ppt/theme/theme1.xml><?xml version="1.0" encoding="utf-8"?>
<a:theme xmlns:a="http://schemas.openxmlformats.org/drawingml/2006/main" name="ThemeSS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SM" id="{070B86A0-3FB4-E642-8598-D90EA5356DD9}" vid="{E9AE5C60-B9D2-C04A-8B09-BA110B01026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ThemeSSM</Template>
  <TotalTime>4</TotalTime>
  <Words>3691</Words>
  <Application>Microsoft Macintosh PowerPoint</Application>
  <PresentationFormat>Widescreen</PresentationFormat>
  <Paragraphs>370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等线</vt:lpstr>
      <vt:lpstr>等线 Light</vt:lpstr>
      <vt:lpstr>微软雅黑</vt:lpstr>
      <vt:lpstr>Source Han Sans K Bold</vt:lpstr>
      <vt:lpstr>Arial</vt:lpstr>
      <vt:lpstr>Impact</vt:lpstr>
      <vt:lpstr>ThemeSSM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Lv0593</dc:creator>
  <cp:lastModifiedBy>xiang chen</cp:lastModifiedBy>
  <cp:revision>2725</cp:revision>
  <dcterms:created xsi:type="dcterms:W3CDTF">2020-11-25T06:00:00Z</dcterms:created>
  <dcterms:modified xsi:type="dcterms:W3CDTF">2022-04-28T00:28:14Z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  <property fmtid="{D5CDD505-2E9C-101B-9397-08002B2CF9AE}" pid="3" name="ICV">
    <vt:lpwstr>99EF53FDC1CD4D66803299ED6464C259</vt:lpwstr>
  </property>
</Properties>
</file>