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自定义版式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/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</a:p>
        </p:txBody>
      </p:sp>
      <p:sp>
        <p:nvSpPr>
          <p:cNvPr id="119" name="Shape 119"/>
          <p:cNvSpPr/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/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自定义版式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</a:p>
        </p:txBody>
      </p:sp>
      <p:sp>
        <p:nvSpPr>
          <p:cNvPr id="129" name="Shape 129"/>
          <p:cNvSpPr/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/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Data Visualization</a:t>
            </a:r>
          </a:p>
        </p:txBody>
      </p:sp>
      <p:sp>
        <p:nvSpPr>
          <p:cNvPr id="140" name="Shape 14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evan 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Techniques used in data exploration</a:t>
            </a:r>
          </a:p>
        </p:txBody>
      </p:sp>
      <p:pic>
        <p:nvPicPr>
          <p:cNvPr id="192" name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79" y="2585493"/>
            <a:ext cx="4876803" cy="3352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3627" y="2585493"/>
            <a:ext cx="4800603" cy="3352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8865" y="6033756"/>
            <a:ext cx="5194302" cy="345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Run through in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  <a:r>
              <a:rPr b="0"/>
              <a:t>Write your own </a:t>
            </a:r>
            <a:r>
              <a:rPr b="0"/>
              <a:t>Data Visualization program based on SF crime dataset and lecture notebook.</a:t>
            </a:r>
            <a:endParaRPr b="0"/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Add description for what you are visualizing and how does this image could help predict crime.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2600"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• Homework review &amp; Recap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2600"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• </a:t>
            </a:r>
            <a:r>
              <a:t>What is Data Visualization?Why do we do it?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2600"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•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 A </a:t>
            </a:r>
            <a:r>
              <a:t>first example of it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2600"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•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t>Tools we are gonna use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2600"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•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 More advanced example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2600"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• Data Visualization on SF crime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 Review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Read &lt;&lt;The discipline of Machine learning&gt;&gt;,Write a critique. 500 words.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/>
            <a:r>
              <a:t>Download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SF Crime Classification Dataset </a:t>
            </a:r>
            <a:r>
              <a:t>to your own cloud and start explore it.</a:t>
            </a:r>
          </a:p>
          <a:p>
            <a:pPr/>
            <a:r>
              <a:t>Set up the project directory.</a:t>
            </a:r>
          </a:p>
          <a:p>
            <a:pPr/>
            <a:r>
              <a:t>Type all the code again.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546" indent="-285546" defTabSz="375289">
              <a:spcBef>
                <a:spcPts val="2600"/>
              </a:spcBef>
              <a:defRPr sz="2263"/>
            </a:pPr>
            <a:r>
              <a:t>What is Machine Learning?</a:t>
            </a:r>
          </a:p>
          <a:p>
            <a:pPr lvl="1" marL="571092" indent="-285546" defTabSz="375289">
              <a:spcBef>
                <a:spcPts val="2600"/>
              </a:spcBef>
              <a:defRPr sz="2263"/>
            </a:pPr>
            <a:r>
              <a:t>Applications</a:t>
            </a:r>
          </a:p>
          <a:p>
            <a:pPr lvl="1" marL="571092" indent="-285546" defTabSz="375289">
              <a:spcBef>
                <a:spcPts val="2600"/>
              </a:spcBef>
              <a:defRPr sz="2263"/>
            </a:pPr>
            <a:r>
              <a:t>Formal Definition</a:t>
            </a:r>
          </a:p>
          <a:p>
            <a:pPr lvl="1" marL="571092" indent="-285546" defTabSz="375289">
              <a:spcBef>
                <a:spcPts val="2600"/>
              </a:spcBef>
              <a:defRPr sz="2263"/>
            </a:pPr>
            <a:r>
              <a:t>Data point of view</a:t>
            </a:r>
          </a:p>
          <a:p>
            <a:pPr lvl="1" marL="571092" indent="-285546" defTabSz="375289">
              <a:spcBef>
                <a:spcPts val="2600"/>
              </a:spcBef>
              <a:defRPr sz="2263"/>
            </a:pPr>
            <a:r>
              <a:t>industry point of view</a:t>
            </a:r>
          </a:p>
          <a:p>
            <a:pPr lvl="1" marL="571092" indent="-285546" defTabSz="375289">
              <a:spcBef>
                <a:spcPts val="2600"/>
              </a:spcBef>
              <a:defRPr sz="2263"/>
            </a:pPr>
            <a:r>
              <a:t>Supervised Learning vs Un-Supervised Learning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Supervised Learning: Classification</a:t>
            </a:r>
          </a:p>
          <a:p>
            <a:pPr lvl="1" marL="648970" indent="-324485" defTabSz="426466">
              <a:spcBef>
                <a:spcPts val="3000"/>
              </a:spcBef>
              <a:defRPr sz="2628"/>
            </a:pPr>
            <a:r>
              <a:t>What is Classification Problem?</a:t>
            </a:r>
          </a:p>
          <a:p>
            <a:pPr lvl="1" marL="648970" indent="-324485" defTabSz="426466">
              <a:spcBef>
                <a:spcPts val="3000"/>
              </a:spcBef>
              <a:defRPr sz="2628"/>
            </a:pPr>
            <a:r>
              <a:t>A typical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Visualization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Visualization is the most effective and intuitive way to explore the dataset in a machine learning problem.</a:t>
            </a:r>
          </a:p>
          <a:p>
            <a:pPr/>
            <a:r>
              <a:t>While making graphs and tables for the raw data, we are gaining insight about the dataset.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Data Visualization Comes firstly</a:t>
            </a:r>
          </a:p>
        </p:txBody>
      </p:sp>
      <p:grpSp>
        <p:nvGrpSpPr>
          <p:cNvPr id="157" name="Group 157"/>
          <p:cNvGrpSpPr/>
          <p:nvPr/>
        </p:nvGrpSpPr>
        <p:grpSpPr>
          <a:xfrm>
            <a:off x="1295399" y="3208865"/>
            <a:ext cx="2461224" cy="2285539"/>
            <a:chOff x="0" y="0"/>
            <a:chExt cx="2461222" cy="2285538"/>
          </a:xfrm>
        </p:grpSpPr>
        <p:sp>
          <p:nvSpPr>
            <p:cNvPr id="155" name="Shape 155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0436" y="723669"/>
              <a:ext cx="1740349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Understand problem</a:t>
              </a:r>
            </a:p>
          </p:txBody>
        </p:sp>
      </p:grpSp>
      <p:sp>
        <p:nvSpPr>
          <p:cNvPr id="158" name="Shape 158"/>
          <p:cNvSpPr/>
          <p:nvPr/>
        </p:nvSpPr>
        <p:spPr>
          <a:xfrm>
            <a:off x="3869266" y="3907464"/>
            <a:ext cx="1756042" cy="888341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61" name="Group 161"/>
          <p:cNvGrpSpPr/>
          <p:nvPr/>
        </p:nvGrpSpPr>
        <p:grpSpPr>
          <a:xfrm>
            <a:off x="5737952" y="3208865"/>
            <a:ext cx="2461223" cy="2285539"/>
            <a:chOff x="0" y="0"/>
            <a:chExt cx="2461222" cy="2285538"/>
          </a:xfrm>
        </p:grpSpPr>
        <p:sp>
          <p:nvSpPr>
            <p:cNvPr id="159" name="Shape 159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0436" y="723669"/>
              <a:ext cx="1740349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Choose features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8311819" y="3907464"/>
            <a:ext cx="1756040" cy="888341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65" name="Group 165"/>
          <p:cNvGrpSpPr/>
          <p:nvPr/>
        </p:nvGrpSpPr>
        <p:grpSpPr>
          <a:xfrm>
            <a:off x="10180504" y="3208865"/>
            <a:ext cx="2461223" cy="2285539"/>
            <a:chOff x="0" y="0"/>
            <a:chExt cx="2461222" cy="2285538"/>
          </a:xfrm>
        </p:grpSpPr>
        <p:sp>
          <p:nvSpPr>
            <p:cNvPr id="163" name="Shape 163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60437" y="723669"/>
              <a:ext cx="174034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Choose models</a:t>
              </a:r>
            </a:p>
          </p:txBody>
        </p:sp>
      </p:grpSp>
      <p:sp>
        <p:nvSpPr>
          <p:cNvPr id="166" name="Shape 166"/>
          <p:cNvSpPr/>
          <p:nvPr/>
        </p:nvSpPr>
        <p:spPr>
          <a:xfrm rot="5400000">
            <a:off x="10533095" y="6099769"/>
            <a:ext cx="1756042" cy="888340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69" name="Group 169"/>
          <p:cNvGrpSpPr/>
          <p:nvPr/>
        </p:nvGrpSpPr>
        <p:grpSpPr>
          <a:xfrm>
            <a:off x="10180504" y="7382933"/>
            <a:ext cx="2461223" cy="2285539"/>
            <a:chOff x="0" y="0"/>
            <a:chExt cx="2461222" cy="2285538"/>
          </a:xfrm>
        </p:grpSpPr>
        <p:sp>
          <p:nvSpPr>
            <p:cNvPr id="167" name="Shape 167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60437" y="723669"/>
              <a:ext cx="174034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Perform the prediction</a:t>
              </a:r>
            </a:p>
          </p:txBody>
        </p:sp>
      </p:grpSp>
      <p:sp>
        <p:nvSpPr>
          <p:cNvPr id="170" name="Shape 170"/>
          <p:cNvSpPr/>
          <p:nvPr/>
        </p:nvSpPr>
        <p:spPr>
          <a:xfrm rot="10800000">
            <a:off x="8311819" y="8081532"/>
            <a:ext cx="1756040" cy="888340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73" name="Group 173"/>
          <p:cNvGrpSpPr/>
          <p:nvPr/>
        </p:nvGrpSpPr>
        <p:grpSpPr>
          <a:xfrm>
            <a:off x="5737952" y="7382933"/>
            <a:ext cx="2461223" cy="2285539"/>
            <a:chOff x="0" y="0"/>
            <a:chExt cx="2461222" cy="2285538"/>
          </a:xfrm>
        </p:grpSpPr>
        <p:sp>
          <p:nvSpPr>
            <p:cNvPr id="171" name="Shape 171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60436" y="539518"/>
              <a:ext cx="1740349" cy="1206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 the goodness of fit</a:t>
              </a:r>
            </a:p>
          </p:txBody>
        </p:sp>
      </p:grpSp>
      <p:sp>
        <p:nvSpPr>
          <p:cNvPr id="174" name="Shape 174"/>
          <p:cNvSpPr/>
          <p:nvPr/>
        </p:nvSpPr>
        <p:spPr>
          <a:xfrm rot="16200000">
            <a:off x="1725722" y="5994498"/>
            <a:ext cx="1600575" cy="888340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77" name="Group 177"/>
          <p:cNvGrpSpPr/>
          <p:nvPr/>
        </p:nvGrpSpPr>
        <p:grpSpPr>
          <a:xfrm>
            <a:off x="1295399" y="7382933"/>
            <a:ext cx="2461224" cy="2285539"/>
            <a:chOff x="0" y="0"/>
            <a:chExt cx="2461222" cy="2285538"/>
          </a:xfrm>
        </p:grpSpPr>
        <p:sp>
          <p:nvSpPr>
            <p:cNvPr id="175" name="Shape 175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60436" y="539518"/>
              <a:ext cx="1740349" cy="1206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Decide the way to improve</a:t>
              </a:r>
            </a:p>
          </p:txBody>
        </p:sp>
      </p:grpSp>
      <p:sp>
        <p:nvSpPr>
          <p:cNvPr id="178" name="Shape 178"/>
          <p:cNvSpPr/>
          <p:nvPr/>
        </p:nvSpPr>
        <p:spPr>
          <a:xfrm rot="10800000">
            <a:off x="3869266" y="8081532"/>
            <a:ext cx="1756042" cy="888340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7577239" y="5782760"/>
            <a:ext cx="50442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Training With real    data</a:t>
            </a:r>
          </a:p>
        </p:txBody>
      </p:sp>
      <p:sp>
        <p:nvSpPr>
          <p:cNvPr id="180" name="Shape 180"/>
          <p:cNvSpPr/>
          <p:nvPr/>
        </p:nvSpPr>
        <p:spPr>
          <a:xfrm>
            <a:off x="3817081" y="3258752"/>
            <a:ext cx="18082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Vis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 Data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to numeric</a:t>
            </a:r>
          </a:p>
          <a:p>
            <a:pPr/>
            <a:r>
              <a:t>scale</a:t>
            </a:r>
          </a:p>
          <a:p>
            <a:pPr/>
            <a:r>
              <a:t>calculate summary stats</a:t>
            </a:r>
          </a:p>
          <a:p>
            <a:pPr/>
            <a:r>
              <a:t>…etc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Visualization Tools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matplot</a:t>
            </a:r>
          </a:p>
          <a:p>
            <a:pPr/>
            <a:r>
              <a:t>seaborn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Techniques used in data exploration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visualization</a:t>
            </a:r>
          </a:p>
          <a:p>
            <a:pPr/>
            <a:r>
              <a:t>min/max/median</a:t>
            </a:r>
          </a:p>
          <a:p>
            <a:pPr/>
            <a:r>
              <a:t>histogram</a:t>
            </a:r>
          </a:p>
          <a:p>
            <a:pPr/>
            <a:r>
              <a:t>clustering</a:t>
            </a:r>
          </a:p>
          <a:p>
            <a:pPr/>
            <a:r>
              <a:t>read raw data and feel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