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p:nvPr>
            <p:ph type="body" sz="quarter" idx="1"/>
          </p:nvPr>
        </p:nvSpPr>
        <p:spPr>
          <a:xfrm>
            <a:off x="1270000" y="6362700"/>
            <a:ext cx="10464800" cy="469900"/>
          </a:xfrm>
          <a:prstGeom prst="rect">
            <a:avLst/>
          </a:prstGeom>
        </p:spPr>
        <p:txBody>
          <a:bodyPr anchor="t"/>
          <a:lstStyle>
            <a:lvl1pPr marL="0" indent="0" algn="ctr">
              <a:spcBef>
                <a:spcPts val="0"/>
              </a:spcBef>
              <a:buSzTx/>
              <a:buNone/>
              <a:defRPr sz="2400"/>
            </a:lvl1pPr>
            <a:lvl2pPr marL="740833" indent="-296333" algn="ctr">
              <a:spcBef>
                <a:spcPts val="0"/>
              </a:spcBef>
              <a:defRPr sz="2400"/>
            </a:lvl2pPr>
            <a:lvl3pPr marL="1185333" indent="-296333" algn="ctr">
              <a:spcBef>
                <a:spcPts val="0"/>
              </a:spcBef>
              <a:defRPr sz="2400"/>
            </a:lvl3pPr>
            <a:lvl4pPr marL="1629833" indent="-296333" algn="ctr">
              <a:spcBef>
                <a:spcPts val="0"/>
              </a:spcBef>
              <a:defRPr sz="2400"/>
            </a:lvl4pPr>
            <a:lvl5pPr marL="2074333" indent="-296333" algn="ctr">
              <a:spcBef>
                <a:spcPts val="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94" name="Rectangle"/>
          <p:cNvSpPr/>
          <p:nvPr>
            <p:ph type="body" sz="quarter" idx="13"/>
          </p:nvPr>
        </p:nvSpPr>
        <p:spPr>
          <a:xfrm>
            <a:off x="1270000" y="4267200"/>
            <a:ext cx="10464800" cy="685800"/>
          </a:xfrm>
          <a:prstGeom prst="rect">
            <a:avLst/>
          </a:prstGeom>
        </p:spPr>
        <p:txBody>
          <a:bodyPr/>
          <a:lstStyle/>
          <a:p>
            <a:pPr marL="0" indent="0" algn="ctr">
              <a:spcBef>
                <a:spcPts val="0"/>
              </a:spcBef>
              <a:buSzTx/>
              <a:buNone/>
              <a:defRPr sz="3800"/>
            </a:pP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2_自定义版式">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Body Level One…"/>
          <p:cNvSpPr/>
          <p:nvPr>
            <p:ph type="body" sz="quarter" idx="1"/>
          </p:nvPr>
        </p:nvSpPr>
        <p:spPr>
          <a:xfrm>
            <a:off x="1100118" y="1647794"/>
            <a:ext cx="2101926" cy="537906"/>
          </a:xfrm>
          <a:prstGeom prst="rect">
            <a:avLst/>
          </a:prstGeom>
        </p:spPr>
        <p:txBody>
          <a:bodyPr lIns="48816" tIns="48816" rIns="48816" bIns="48816" anchor="t"/>
          <a:lstStyle>
            <a:lvl1pPr marL="0" indent="0" defTabSz="1300480">
              <a:spcBef>
                <a:spcPts val="800"/>
              </a:spcBef>
              <a:buSzTx/>
              <a:buNone/>
              <a:defRPr>
                <a:solidFill>
                  <a:srgbClr val="FFFFFF"/>
                </a:solidFill>
                <a:latin typeface="等线"/>
                <a:ea typeface="等线"/>
                <a:cs typeface="等线"/>
                <a:sym typeface="等线"/>
              </a:defRPr>
            </a:lvl1pPr>
            <a:lvl2pPr marL="824592" indent="-367392" defTabSz="1300480">
              <a:spcBef>
                <a:spcPts val="800"/>
              </a:spcBef>
              <a:buSzPct val="100000"/>
              <a:buChar char="–"/>
              <a:defRPr>
                <a:solidFill>
                  <a:srgbClr val="FFFFFF"/>
                </a:solidFill>
                <a:latin typeface="等线"/>
                <a:ea typeface="等线"/>
                <a:cs typeface="等线"/>
                <a:sym typeface="等线"/>
              </a:defRPr>
            </a:lvl2pPr>
            <a:lvl3pPr marL="1257300" indent="-342900" defTabSz="1300480">
              <a:spcBef>
                <a:spcPts val="800"/>
              </a:spcBef>
              <a:buSzPct val="100000"/>
              <a:defRPr>
                <a:solidFill>
                  <a:srgbClr val="FFFFFF"/>
                </a:solidFill>
                <a:latin typeface="等线"/>
                <a:ea typeface="等线"/>
                <a:cs typeface="等线"/>
                <a:sym typeface="等线"/>
              </a:defRPr>
            </a:lvl3pPr>
            <a:lvl4pPr marL="1783077" indent="-411477" defTabSz="1300480">
              <a:spcBef>
                <a:spcPts val="800"/>
              </a:spcBef>
              <a:buSzPct val="100000"/>
              <a:buChar char="–"/>
              <a:defRPr>
                <a:solidFill>
                  <a:srgbClr val="FFFFFF"/>
                </a:solidFill>
                <a:latin typeface="等线"/>
                <a:ea typeface="等线"/>
                <a:cs typeface="等线"/>
                <a:sym typeface="等线"/>
              </a:defRPr>
            </a:lvl4pPr>
            <a:lvl5pPr marL="2240277" indent="-411477" defTabSz="1300480">
              <a:spcBef>
                <a:spcPts val="800"/>
              </a:spcBef>
              <a:buSzPct val="100000"/>
              <a:buChar char="»"/>
              <a:defRPr>
                <a:solidFill>
                  <a:srgbClr val="FFFFFF"/>
                </a:solidFill>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118" name="Rectangle"/>
          <p:cNvSpPr/>
          <p:nvPr>
            <p:ph type="body" sz="quarter" idx="13"/>
          </p:nvPr>
        </p:nvSpPr>
        <p:spPr>
          <a:xfrm>
            <a:off x="4278562" y="1647582"/>
            <a:ext cx="4229273" cy="538115"/>
          </a:xfrm>
          <a:prstGeom prst="rect">
            <a:avLst/>
          </a:prstGeom>
        </p:spPr>
        <p:txBody>
          <a:bodyPr lIns="48816" tIns="48816" rIns="48816" bIns="48816" anchor="t"/>
          <a:lstStyle/>
          <a:p>
            <a:pPr marL="360045" indent="-360045" defTabSz="473201">
              <a:spcBef>
                <a:spcPts val="3400"/>
              </a:spcBef>
              <a:defRPr sz="2916"/>
            </a:pPr>
          </a:p>
        </p:txBody>
      </p:sp>
      <p:sp>
        <p:nvSpPr>
          <p:cNvPr id="119" name="Rectangle"/>
          <p:cNvSpPr/>
          <p:nvPr>
            <p:ph type="body" sz="half" idx="14"/>
          </p:nvPr>
        </p:nvSpPr>
        <p:spPr>
          <a:xfrm>
            <a:off x="2895229" y="3493599"/>
            <a:ext cx="6380354" cy="4075020"/>
          </a:xfrm>
          <a:prstGeom prst="rect">
            <a:avLst/>
          </a:prstGeom>
        </p:spPr>
        <p:txBody>
          <a:bodyPr lIns="48816" tIns="48816" rIns="48816" bIns="48816" anchor="t"/>
          <a:lstStyle/>
          <a:p>
            <a:pPr/>
          </a:p>
        </p:txBody>
      </p:sp>
      <p:sp>
        <p:nvSpPr>
          <p:cNvPr id="120" name="Slide Number"/>
          <p:cNvSpPr/>
          <p:nvPr>
            <p:ph type="sldNum" sz="quarter" idx="2"/>
          </p:nvPr>
        </p:nvSpPr>
        <p:spPr>
          <a:xfrm>
            <a:off x="8996652" y="7833096"/>
            <a:ext cx="323457" cy="338935"/>
          </a:xfrm>
          <a:prstGeom prst="rect">
            <a:avLst/>
          </a:prstGeom>
        </p:spPr>
        <p:txBody>
          <a:bodyPr lIns="48816" tIns="48816" rIns="48816" bIns="48816" anchor="ctr"/>
          <a:lstStyle>
            <a:lvl1pPr algn="r" defTabSz="1300480">
              <a:defRPr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2_自定义版式">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Body Level One…"/>
          <p:cNvSpPr/>
          <p:nvPr>
            <p:ph type="body" sz="quarter" idx="1"/>
          </p:nvPr>
        </p:nvSpPr>
        <p:spPr>
          <a:xfrm>
            <a:off x="1100118" y="1647794"/>
            <a:ext cx="2101926" cy="537906"/>
          </a:xfrm>
          <a:prstGeom prst="rect">
            <a:avLst/>
          </a:prstGeom>
        </p:spPr>
        <p:txBody>
          <a:bodyPr lIns="48816" tIns="48816" rIns="48816" bIns="48816" anchor="t"/>
          <a:lstStyle>
            <a:lvl1pPr marL="0" indent="0" defTabSz="1300480">
              <a:spcBef>
                <a:spcPts val="800"/>
              </a:spcBef>
              <a:buSzTx/>
              <a:buNone/>
              <a:defRPr>
                <a:solidFill>
                  <a:srgbClr val="FFFFFF"/>
                </a:solidFill>
                <a:latin typeface="等线"/>
                <a:ea typeface="等线"/>
                <a:cs typeface="等线"/>
                <a:sym typeface="等线"/>
              </a:defRPr>
            </a:lvl1pPr>
            <a:lvl2pPr marL="824592" indent="-367392" defTabSz="1300480">
              <a:spcBef>
                <a:spcPts val="800"/>
              </a:spcBef>
              <a:buSzPct val="100000"/>
              <a:buChar char="–"/>
              <a:defRPr>
                <a:solidFill>
                  <a:srgbClr val="FFFFFF"/>
                </a:solidFill>
                <a:latin typeface="等线"/>
                <a:ea typeface="等线"/>
                <a:cs typeface="等线"/>
                <a:sym typeface="等线"/>
              </a:defRPr>
            </a:lvl2pPr>
            <a:lvl3pPr marL="1257300" indent="-342900" defTabSz="1300480">
              <a:spcBef>
                <a:spcPts val="800"/>
              </a:spcBef>
              <a:buSzPct val="100000"/>
              <a:defRPr>
                <a:solidFill>
                  <a:srgbClr val="FFFFFF"/>
                </a:solidFill>
                <a:latin typeface="等线"/>
                <a:ea typeface="等线"/>
                <a:cs typeface="等线"/>
                <a:sym typeface="等线"/>
              </a:defRPr>
            </a:lvl3pPr>
            <a:lvl4pPr marL="1783077" indent="-411477" defTabSz="1300480">
              <a:spcBef>
                <a:spcPts val="800"/>
              </a:spcBef>
              <a:buSzPct val="100000"/>
              <a:buChar char="–"/>
              <a:defRPr>
                <a:solidFill>
                  <a:srgbClr val="FFFFFF"/>
                </a:solidFill>
                <a:latin typeface="等线"/>
                <a:ea typeface="等线"/>
                <a:cs typeface="等线"/>
                <a:sym typeface="等线"/>
              </a:defRPr>
            </a:lvl4pPr>
            <a:lvl5pPr marL="2240277" indent="-411477" defTabSz="1300480">
              <a:spcBef>
                <a:spcPts val="800"/>
              </a:spcBef>
              <a:buSzPct val="100000"/>
              <a:buChar char="»"/>
              <a:defRPr>
                <a:solidFill>
                  <a:srgbClr val="FFFFFF"/>
                </a:solidFill>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128" name="Rectangle"/>
          <p:cNvSpPr/>
          <p:nvPr>
            <p:ph type="body" sz="quarter" idx="13"/>
          </p:nvPr>
        </p:nvSpPr>
        <p:spPr>
          <a:xfrm>
            <a:off x="4278562" y="1647582"/>
            <a:ext cx="4229273" cy="538115"/>
          </a:xfrm>
          <a:prstGeom prst="rect">
            <a:avLst/>
          </a:prstGeom>
        </p:spPr>
        <p:txBody>
          <a:bodyPr lIns="48816" tIns="48816" rIns="48816" bIns="48816" anchor="t"/>
          <a:lstStyle/>
          <a:p>
            <a:pPr marL="360045" indent="-360045" defTabSz="473201">
              <a:spcBef>
                <a:spcPts val="3400"/>
              </a:spcBef>
              <a:defRPr sz="2916"/>
            </a:pPr>
          </a:p>
        </p:txBody>
      </p:sp>
      <p:sp>
        <p:nvSpPr>
          <p:cNvPr id="129" name="Rectangle"/>
          <p:cNvSpPr/>
          <p:nvPr>
            <p:ph type="body" sz="half" idx="14"/>
          </p:nvPr>
        </p:nvSpPr>
        <p:spPr>
          <a:xfrm>
            <a:off x="2895229" y="3493599"/>
            <a:ext cx="6380354" cy="4075020"/>
          </a:xfrm>
          <a:prstGeom prst="rect">
            <a:avLst/>
          </a:prstGeom>
        </p:spPr>
        <p:txBody>
          <a:bodyPr lIns="48816" tIns="48816" rIns="48816" bIns="48816" anchor="t"/>
          <a:lstStyle/>
          <a:p>
            <a:pPr/>
          </a:p>
        </p:txBody>
      </p:sp>
      <p:sp>
        <p:nvSpPr>
          <p:cNvPr id="130" name="Slide Number"/>
          <p:cNvSpPr/>
          <p:nvPr>
            <p:ph type="sldNum" sz="quarter" idx="2"/>
          </p:nvPr>
        </p:nvSpPr>
        <p:spPr>
          <a:xfrm>
            <a:off x="8996652" y="7833096"/>
            <a:ext cx="323457" cy="338935"/>
          </a:xfrm>
          <a:prstGeom prst="rect">
            <a:avLst/>
          </a:prstGeom>
        </p:spPr>
        <p:txBody>
          <a:bodyPr lIns="48816" tIns="48816" rIns="48816" bIns="48816" anchor="ctr"/>
          <a:lstStyle>
            <a:lvl1pPr algn="r" defTabSz="1300480">
              <a:defRPr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2"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machinelearningmastery.com/discover-feature-engineering-how-to-engineer-features-and-how-to-get-good-at-it/"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3 Feature Engineering"/>
          <p:cNvSpPr/>
          <p:nvPr>
            <p:ph type="ctrTitle"/>
          </p:nvPr>
        </p:nvSpPr>
        <p:spPr>
          <a:prstGeom prst="rect">
            <a:avLst/>
          </a:prstGeom>
        </p:spPr>
        <p:txBody>
          <a:bodyPr/>
          <a:lstStyle/>
          <a:p>
            <a:pPr/>
            <a:r>
              <a:t>3 Feature Engineering</a:t>
            </a:r>
          </a:p>
        </p:txBody>
      </p:sp>
      <p:sp>
        <p:nvSpPr>
          <p:cNvPr id="140" name="by evan li"/>
          <p:cNvSpPr/>
          <p:nvPr>
            <p:ph type="subTitle" sz="quarter" idx="1"/>
          </p:nvPr>
        </p:nvSpPr>
        <p:spPr>
          <a:prstGeom prst="rect">
            <a:avLst/>
          </a:prstGeom>
        </p:spPr>
        <p:txBody>
          <a:bodyPr/>
          <a:lstStyle/>
          <a:p>
            <a:pPr/>
            <a:r>
              <a:t>by evan li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Face feature extraction"/>
          <p:cNvSpPr/>
          <p:nvPr>
            <p:ph type="title"/>
          </p:nvPr>
        </p:nvSpPr>
        <p:spPr>
          <a:prstGeom prst="rect">
            <a:avLst/>
          </a:prstGeom>
        </p:spPr>
        <p:txBody>
          <a:bodyPr/>
          <a:lstStyle/>
          <a:p>
            <a:pPr/>
            <a:r>
              <a:t>Face feature extraction</a:t>
            </a:r>
          </a:p>
        </p:txBody>
      </p:sp>
      <p:pic>
        <p:nvPicPr>
          <p:cNvPr id="192" name="pasted-image.tiff" descr="pasted-image.tiff"/>
          <p:cNvPicPr>
            <a:picLocks noChangeAspect="1"/>
          </p:cNvPicPr>
          <p:nvPr/>
        </p:nvPicPr>
        <p:blipFill>
          <a:blip r:embed="rId2">
            <a:extLst/>
          </a:blip>
          <a:stretch>
            <a:fillRect/>
          </a:stretch>
        </p:blipFill>
        <p:spPr>
          <a:xfrm>
            <a:off x="0" y="3835400"/>
            <a:ext cx="13004800" cy="42164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ound"/>
          <p:cNvSpPr/>
          <p:nvPr>
            <p:ph type="title"/>
          </p:nvPr>
        </p:nvSpPr>
        <p:spPr>
          <a:prstGeom prst="rect">
            <a:avLst/>
          </a:prstGeom>
        </p:spPr>
        <p:txBody>
          <a:bodyPr/>
          <a:lstStyle/>
          <a:p>
            <a:pPr/>
            <a:r>
              <a:t>Sound</a:t>
            </a:r>
          </a:p>
        </p:txBody>
      </p:sp>
      <p:pic>
        <p:nvPicPr>
          <p:cNvPr id="195" name="pasted-image.tiff" descr="pasted-image.tiff"/>
          <p:cNvPicPr>
            <a:picLocks noChangeAspect="1"/>
          </p:cNvPicPr>
          <p:nvPr/>
        </p:nvPicPr>
        <p:blipFill>
          <a:blip r:embed="rId2">
            <a:extLst/>
          </a:blip>
          <a:stretch>
            <a:fillRect/>
          </a:stretch>
        </p:blipFill>
        <p:spPr>
          <a:xfrm>
            <a:off x="2794000" y="3213100"/>
            <a:ext cx="7416800" cy="51562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Text"/>
          <p:cNvSpPr/>
          <p:nvPr>
            <p:ph type="title"/>
          </p:nvPr>
        </p:nvSpPr>
        <p:spPr>
          <a:prstGeom prst="rect">
            <a:avLst/>
          </a:prstGeom>
        </p:spPr>
        <p:txBody>
          <a:bodyPr/>
          <a:lstStyle/>
          <a:p>
            <a:pPr/>
            <a:r>
              <a:t>Text</a:t>
            </a:r>
          </a:p>
        </p:txBody>
      </p:sp>
      <p:pic>
        <p:nvPicPr>
          <p:cNvPr id="198" name="pasted-image.tiff" descr="pasted-image.tiff"/>
          <p:cNvPicPr>
            <a:picLocks noChangeAspect="1"/>
          </p:cNvPicPr>
          <p:nvPr/>
        </p:nvPicPr>
        <p:blipFill>
          <a:blip r:embed="rId2">
            <a:extLst/>
          </a:blip>
          <a:stretch>
            <a:fillRect/>
          </a:stretch>
        </p:blipFill>
        <p:spPr>
          <a:xfrm>
            <a:off x="3638550" y="3150785"/>
            <a:ext cx="5727700" cy="2070101"/>
          </a:xfrm>
          <a:prstGeom prst="rect">
            <a:avLst/>
          </a:prstGeom>
          <a:ln w="12700">
            <a:miter lim="400000"/>
          </a:ln>
        </p:spPr>
      </p:pic>
      <p:pic>
        <p:nvPicPr>
          <p:cNvPr id="199" name="pasted-image.tiff" descr="pasted-image.tiff"/>
          <p:cNvPicPr>
            <a:picLocks noChangeAspect="1"/>
          </p:cNvPicPr>
          <p:nvPr/>
        </p:nvPicPr>
        <p:blipFill>
          <a:blip r:embed="rId3">
            <a:extLst/>
          </a:blip>
          <a:stretch>
            <a:fillRect/>
          </a:stretch>
        </p:blipFill>
        <p:spPr>
          <a:xfrm>
            <a:off x="0" y="5768170"/>
            <a:ext cx="13004800" cy="268766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Time Series"/>
          <p:cNvSpPr/>
          <p:nvPr>
            <p:ph type="title"/>
          </p:nvPr>
        </p:nvSpPr>
        <p:spPr>
          <a:prstGeom prst="rect">
            <a:avLst/>
          </a:prstGeom>
        </p:spPr>
        <p:txBody>
          <a:bodyPr/>
          <a:lstStyle/>
          <a:p>
            <a:pPr/>
            <a:r>
              <a:t>Time Series</a:t>
            </a:r>
          </a:p>
        </p:txBody>
      </p:sp>
      <p:pic>
        <p:nvPicPr>
          <p:cNvPr id="202" name="pasted-image.tiff" descr="pasted-image.tiff"/>
          <p:cNvPicPr>
            <a:picLocks noChangeAspect="1"/>
          </p:cNvPicPr>
          <p:nvPr/>
        </p:nvPicPr>
        <p:blipFill>
          <a:blip r:embed="rId2">
            <a:extLst/>
          </a:blip>
          <a:stretch>
            <a:fillRect/>
          </a:stretch>
        </p:blipFill>
        <p:spPr>
          <a:xfrm>
            <a:off x="2451100" y="2698750"/>
            <a:ext cx="8102600" cy="60833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Code Run through in notebook"/>
          <p:cNvSpPr/>
          <p:nvPr>
            <p:ph type="title"/>
          </p:nvPr>
        </p:nvSpPr>
        <p:spPr>
          <a:prstGeom prst="rect">
            <a:avLst/>
          </a:prstGeom>
        </p:spPr>
        <p:txBody>
          <a:bodyPr/>
          <a:lstStyle/>
          <a:p>
            <a:pPr/>
            <a:r>
              <a:t>Code Run through in notebook</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Homework"/>
          <p:cNvSpPr/>
          <p:nvPr>
            <p:ph type="title"/>
          </p:nvPr>
        </p:nvSpPr>
        <p:spPr>
          <a:prstGeom prst="rect">
            <a:avLst/>
          </a:prstGeom>
        </p:spPr>
        <p:txBody>
          <a:bodyPr/>
          <a:lstStyle/>
          <a:p>
            <a:pPr/>
            <a:r>
              <a:t>Homework</a:t>
            </a:r>
          </a:p>
        </p:txBody>
      </p:sp>
      <p:sp>
        <p:nvSpPr>
          <p:cNvPr id="207" name="Perform Feature Engineering on SF Crime Database…"/>
          <p:cNvSpPr/>
          <p:nvPr>
            <p:ph type="body" idx="1"/>
          </p:nvPr>
        </p:nvSpPr>
        <p:spPr>
          <a:prstGeom prst="rect">
            <a:avLst/>
          </a:prstGeom>
        </p:spPr>
        <p:txBody>
          <a:bodyPr/>
          <a:lstStyle/>
          <a:p>
            <a:pPr marL="391159" indent="-391159" defTabSz="514095">
              <a:spcBef>
                <a:spcPts val="3600"/>
              </a:spcBef>
              <a:defRPr sz="3168">
                <a:latin typeface="+mn-lt"/>
                <a:ea typeface="+mn-ea"/>
                <a:cs typeface="+mn-cs"/>
                <a:sym typeface="Helvetica"/>
              </a:defRPr>
            </a:pPr>
            <a:r>
              <a:t>Perform Feature Engineering on SF Crime Database</a:t>
            </a:r>
          </a:p>
          <a:p>
            <a:pPr lvl="1" marL="782319" indent="-391159" defTabSz="514095">
              <a:spcBef>
                <a:spcPts val="3600"/>
              </a:spcBef>
              <a:defRPr sz="3168">
                <a:latin typeface="+mn-lt"/>
                <a:ea typeface="+mn-ea"/>
                <a:cs typeface="+mn-cs"/>
                <a:sym typeface="Helvetica"/>
              </a:defRPr>
            </a:pPr>
            <a:r>
              <a:t>The result should be a X matrix containing each incident as a vector with all the features.</a:t>
            </a:r>
          </a:p>
          <a:p>
            <a:pPr marL="391159" indent="-391159" defTabSz="514095">
              <a:spcBef>
                <a:spcPts val="3600"/>
              </a:spcBef>
              <a:defRPr sz="3168">
                <a:latin typeface="+mn-lt"/>
                <a:ea typeface="+mn-ea"/>
                <a:cs typeface="+mn-cs"/>
                <a:sym typeface="Helvetica"/>
              </a:defRPr>
            </a:pPr>
            <a:r>
              <a:t>Code through lecture example code.</a:t>
            </a:r>
          </a:p>
          <a:p>
            <a:pPr marL="391159" indent="-391159" defTabSz="514095">
              <a:spcBef>
                <a:spcPts val="3600"/>
              </a:spcBef>
              <a:defRPr sz="3168">
                <a:latin typeface="+mn-lt"/>
                <a:ea typeface="+mn-ea"/>
                <a:cs typeface="+mn-cs"/>
                <a:sym typeface="Helvetica"/>
              </a:defRPr>
            </a:pPr>
            <a:r>
              <a:t>Reading homework: </a:t>
            </a:r>
            <a:r>
              <a:rPr u="sng">
                <a:solidFill>
                  <a:srgbClr val="0000FF"/>
                </a:solidFill>
                <a:uFill>
                  <a:solidFill>
                    <a:srgbClr val="0000FF"/>
                  </a:solidFill>
                </a:uFill>
                <a:hlinkClick r:id="rId2" invalidUrl="" action="" tgtFrame="" tooltip="" history="1" highlightClick="0" endSnd="0"/>
              </a:rPr>
              <a:t>http://machinelearningmastery.com/discover-feature-engineering-how-to-engineer-features-and-how-to-get-good-at-it/</a:t>
            </a:r>
          </a:p>
          <a:p>
            <a:pPr marL="391159" indent="-391159" defTabSz="514095">
              <a:spcBef>
                <a:spcPts val="3600"/>
              </a:spcBef>
              <a:defRPr sz="3168">
                <a:latin typeface="+mn-lt"/>
                <a:ea typeface="+mn-ea"/>
                <a:cs typeface="+mn-cs"/>
                <a:sym typeface="Helvetica"/>
              </a:defRPr>
            </a:pPr>
            <a:r>
              <a:t>https://mlwave.com/predicting-repeat-buyers-vowpal-wabbit/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Agenda"/>
          <p:cNvSpPr/>
          <p:nvPr>
            <p:ph type="title"/>
          </p:nvPr>
        </p:nvSpPr>
        <p:spPr>
          <a:prstGeom prst="rect">
            <a:avLst/>
          </a:prstGeom>
        </p:spPr>
        <p:txBody>
          <a:bodyPr/>
          <a:lstStyle/>
          <a:p>
            <a:pPr/>
            <a:r>
              <a:t>Agenda</a:t>
            </a:r>
          </a:p>
        </p:txBody>
      </p:sp>
      <p:sp>
        <p:nvSpPr>
          <p:cNvPr id="143" name="• Homework review &amp; Recap…"/>
          <p:cNvSpPr/>
          <p:nvPr>
            <p:ph type="body" idx="1"/>
          </p:nvPr>
        </p:nvSpPr>
        <p:spPr>
          <a:prstGeom prst="rect">
            <a:avLst/>
          </a:prstGeom>
        </p:spPr>
        <p:txBody>
          <a:bodyPr/>
          <a:lstStyle/>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 Homework review &amp; Recap</a:t>
            </a:r>
            <a:endParaRPr>
              <a:latin typeface="+mn-lt"/>
              <a:ea typeface="+mn-ea"/>
              <a:cs typeface="+mn-cs"/>
              <a:sym typeface="Helvetica"/>
            </a:endParaRP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 </a:t>
            </a:r>
            <a:r>
              <a:t>What is Feature Engineering?Why do we do it?</a:t>
            </a: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a:t>
            </a:r>
            <a:r>
              <a:rPr>
                <a:latin typeface="+mj-lt"/>
                <a:ea typeface="+mj-ea"/>
                <a:cs typeface="+mj-cs"/>
                <a:sym typeface="Helvetica Neue"/>
              </a:rPr>
              <a:t> A </a:t>
            </a:r>
            <a:r>
              <a:t>first example of it</a:t>
            </a: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a:t>
            </a:r>
            <a:r>
              <a:rPr>
                <a:latin typeface="+mj-lt"/>
                <a:ea typeface="+mj-ea"/>
                <a:cs typeface="+mj-cs"/>
                <a:sym typeface="Helvetica Neue"/>
              </a:rPr>
              <a:t> </a:t>
            </a:r>
            <a:r>
              <a:t>Tools we are gonna use</a:t>
            </a:r>
            <a:endParaRPr>
              <a:latin typeface="+mj-lt"/>
              <a:ea typeface="+mj-ea"/>
              <a:cs typeface="+mj-cs"/>
              <a:sym typeface="Helvetica Neue"/>
            </a:endParaRP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  Feature Engineering on SF crime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Homework Review"/>
          <p:cNvSpPr/>
          <p:nvPr>
            <p:ph type="title"/>
          </p:nvPr>
        </p:nvSpPr>
        <p:spPr>
          <a:prstGeom prst="rect">
            <a:avLst/>
          </a:prstGeom>
        </p:spPr>
        <p:txBody>
          <a:bodyPr/>
          <a:lstStyle/>
          <a:p>
            <a:pPr/>
            <a:r>
              <a:t>Homework Review</a:t>
            </a:r>
          </a:p>
        </p:txBody>
      </p:sp>
      <p:sp>
        <p:nvSpPr>
          <p:cNvPr id="146" name="Write your own Data Visualization program based on SF crime dataset and lecture notebook.…"/>
          <p:cNvSpPr/>
          <p:nvPr>
            <p:ph type="body" idx="1"/>
          </p:nvPr>
        </p:nvSpPr>
        <p:spPr>
          <a:prstGeom prst="rect">
            <a:avLst/>
          </a:prstGeom>
        </p:spPr>
        <p:txBody>
          <a:bodyPr/>
          <a:lstStyle/>
          <a:p>
            <a:pPr>
              <a:defRPr b="1">
                <a:latin typeface="+mn-lt"/>
                <a:ea typeface="+mn-ea"/>
                <a:cs typeface="+mn-cs"/>
                <a:sym typeface="Helvetica"/>
              </a:defRPr>
            </a:pPr>
            <a:r>
              <a:t> </a:t>
            </a:r>
            <a:r>
              <a:rPr b="0"/>
              <a:t>Write your own </a:t>
            </a:r>
            <a:r>
              <a:rPr b="0"/>
              <a:t>Data Visualization program based on SF crime dataset and lecture notebook.</a:t>
            </a:r>
            <a:endParaRPr b="0"/>
          </a:p>
          <a:p>
            <a:pPr>
              <a:defRPr b="1">
                <a:latin typeface="+mn-lt"/>
                <a:ea typeface="+mn-ea"/>
                <a:cs typeface="+mn-cs"/>
                <a:sym typeface="Helvetica"/>
              </a:defRPr>
            </a:pPr>
            <a:r>
              <a:rPr b="0"/>
              <a:t>Add description for what you are visualizing and how does this image could help predict crime.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Recap"/>
          <p:cNvSpPr/>
          <p:nvPr>
            <p:ph type="title"/>
          </p:nvPr>
        </p:nvSpPr>
        <p:spPr>
          <a:prstGeom prst="rect">
            <a:avLst/>
          </a:prstGeom>
        </p:spPr>
        <p:txBody>
          <a:bodyPr/>
          <a:lstStyle/>
          <a:p>
            <a:pPr/>
            <a:r>
              <a:t>Recap</a:t>
            </a:r>
          </a:p>
        </p:txBody>
      </p:sp>
      <p:sp>
        <p:nvSpPr>
          <p:cNvPr id="149" name="• Homework review &amp; Recap…"/>
          <p:cNvSpPr/>
          <p:nvPr>
            <p:ph type="body" idx="1"/>
          </p:nvPr>
        </p:nvSpPr>
        <p:spPr>
          <a:prstGeom prst="rect">
            <a:avLst/>
          </a:prstGeom>
        </p:spPr>
        <p:txBody>
          <a:bodyPr/>
          <a:lstStyle/>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 Homework review &amp; Recap</a:t>
            </a:r>
            <a:endParaRPr>
              <a:latin typeface="+mn-lt"/>
              <a:ea typeface="+mn-ea"/>
              <a:cs typeface="+mn-cs"/>
              <a:sym typeface="Helvetica"/>
            </a:endParaRP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 </a:t>
            </a:r>
            <a:r>
              <a:t>What is Data Visualization?Why do we do it?</a:t>
            </a: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a:t>
            </a:r>
            <a:r>
              <a:rPr>
                <a:latin typeface="+mj-lt"/>
                <a:ea typeface="+mj-ea"/>
                <a:cs typeface="+mj-cs"/>
                <a:sym typeface="Helvetica Neue"/>
              </a:rPr>
              <a:t> A </a:t>
            </a:r>
            <a:r>
              <a:t>first example of it</a:t>
            </a: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a:t>
            </a:r>
            <a:r>
              <a:rPr>
                <a:latin typeface="+mj-lt"/>
                <a:ea typeface="+mj-ea"/>
                <a:cs typeface="+mj-cs"/>
                <a:sym typeface="Helvetica Neue"/>
              </a:rPr>
              <a:t> </a:t>
            </a:r>
            <a:r>
              <a:t>Tools we are gonna use</a:t>
            </a: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a:t>
            </a:r>
            <a:r>
              <a:rPr>
                <a:latin typeface="+mj-lt"/>
                <a:ea typeface="+mj-ea"/>
                <a:cs typeface="+mj-cs"/>
                <a:sym typeface="Helvetica Neue"/>
              </a:rPr>
              <a:t> More advanced example</a:t>
            </a:r>
            <a:endParaRPr>
              <a:latin typeface="+mj-lt"/>
              <a:ea typeface="+mj-ea"/>
              <a:cs typeface="+mj-cs"/>
              <a:sym typeface="Helvetica Neue"/>
            </a:endParaRPr>
          </a:p>
          <a:p>
            <a:pPr marL="0" indent="0" defTabSz="457200">
              <a:lnSpc>
                <a:spcPts val="4700"/>
              </a:lnSpc>
              <a:spcBef>
                <a:spcPts val="0"/>
              </a:spcBef>
              <a:buSzTx/>
              <a:buNone/>
              <a:defRPr sz="2600">
                <a:latin typeface="Times"/>
                <a:ea typeface="Times"/>
                <a:cs typeface="Times"/>
                <a:sym typeface="Times"/>
              </a:defRPr>
            </a:pPr>
            <a:r>
              <a:rPr>
                <a:latin typeface="+mn-lt"/>
                <a:ea typeface="+mn-ea"/>
                <a:cs typeface="+mn-cs"/>
                <a:sym typeface="Helvetica"/>
              </a:rPr>
              <a:t>• Data Visualization on SF crime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Feature Engineering"/>
          <p:cNvSpPr/>
          <p:nvPr>
            <p:ph type="title"/>
          </p:nvPr>
        </p:nvSpPr>
        <p:spPr>
          <a:prstGeom prst="rect">
            <a:avLst/>
          </a:prstGeom>
        </p:spPr>
        <p:txBody>
          <a:bodyPr/>
          <a:lstStyle/>
          <a:p>
            <a:pPr/>
            <a:r>
              <a:t>Feature Engineering</a:t>
            </a:r>
          </a:p>
        </p:txBody>
      </p:sp>
      <p:sp>
        <p:nvSpPr>
          <p:cNvPr id="152" name="A feature is a piece of information that might be useful for prediction. It’s in the form of a vector(linear algebra).…"/>
          <p:cNvSpPr/>
          <p:nvPr>
            <p:ph type="body" idx="1"/>
          </p:nvPr>
        </p:nvSpPr>
        <p:spPr>
          <a:prstGeom prst="rect">
            <a:avLst/>
          </a:prstGeom>
        </p:spPr>
        <p:txBody>
          <a:bodyPr/>
          <a:lstStyle/>
          <a:p>
            <a:pPr/>
            <a:r>
              <a:t>A feature is a piece of information that might be useful for prediction. It’s in the form of a vector(linear algebra).</a:t>
            </a:r>
          </a:p>
          <a:p>
            <a:pPr/>
            <a:r>
              <a:t>Feature Engineering is the process of using </a:t>
            </a:r>
            <a:r>
              <a:rPr b="1">
                <a:latin typeface="+mn-lt"/>
                <a:ea typeface="+mn-ea"/>
                <a:cs typeface="+mn-cs"/>
                <a:sym typeface="Helvetica"/>
              </a:rPr>
              <a:t>domain knowledge</a:t>
            </a:r>
            <a:r>
              <a:t> of the data to create features that make machine learning algorithms work.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Feature Engineering in real world"/>
          <p:cNvSpPr/>
          <p:nvPr>
            <p:ph type="title"/>
          </p:nvPr>
        </p:nvSpPr>
        <p:spPr>
          <a:prstGeom prst="rect">
            <a:avLst/>
          </a:prstGeom>
        </p:spPr>
        <p:txBody>
          <a:bodyPr/>
          <a:lstStyle>
            <a:lvl1pPr defTabSz="490727">
              <a:defRPr sz="6719"/>
            </a:lvl1pPr>
          </a:lstStyle>
          <a:p>
            <a:pPr/>
            <a:r>
              <a:t>Feature Engineering in real world</a:t>
            </a:r>
          </a:p>
        </p:txBody>
      </p:sp>
      <p:sp>
        <p:nvSpPr>
          <p:cNvPr id="155" name="Before deep learning techniques are widely used, feature engineering technique is the most important and time consuming step in applying Machine learing algorithms into real problems like item recommendations, image search, video analysis."/>
          <p:cNvSpPr/>
          <p:nvPr>
            <p:ph type="body" idx="1"/>
          </p:nvPr>
        </p:nvSpPr>
        <p:spPr>
          <a:prstGeom prst="rect">
            <a:avLst/>
          </a:prstGeom>
        </p:spPr>
        <p:txBody>
          <a:bodyPr/>
          <a:lstStyle/>
          <a:p>
            <a:pPr/>
            <a:r>
              <a:t>Before deep learning techniques are widely used, feature engineering technique is the most important and time consuming step in applying Machine learing algorithms into real problems like item recommendations, image search, video analysis.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Feature Engineering"/>
          <p:cNvSpPr/>
          <p:nvPr>
            <p:ph type="title"/>
          </p:nvPr>
        </p:nvSpPr>
        <p:spPr>
          <a:prstGeom prst="rect">
            <a:avLst/>
          </a:prstGeom>
        </p:spPr>
        <p:txBody>
          <a:bodyPr/>
          <a:lstStyle>
            <a:lvl1pPr defTabSz="490727">
              <a:defRPr sz="6700"/>
            </a:lvl1pPr>
          </a:lstStyle>
          <a:p>
            <a:pPr/>
            <a:r>
              <a:t>Feature Engineering</a:t>
            </a:r>
          </a:p>
        </p:txBody>
      </p:sp>
      <p:grpSp>
        <p:nvGrpSpPr>
          <p:cNvPr id="160" name="Group"/>
          <p:cNvGrpSpPr/>
          <p:nvPr/>
        </p:nvGrpSpPr>
        <p:grpSpPr>
          <a:xfrm>
            <a:off x="1295399" y="3208865"/>
            <a:ext cx="2461224" cy="2285539"/>
            <a:chOff x="0" y="0"/>
            <a:chExt cx="2461222" cy="2285538"/>
          </a:xfrm>
        </p:grpSpPr>
        <p:sp>
          <p:nvSpPr>
            <p:cNvPr id="158" name="Oval"/>
            <p:cNvSpPr/>
            <p:nvPr/>
          </p:nvSpPr>
          <p:spPr>
            <a:xfrm>
              <a:off x="-1" y="-1"/>
              <a:ext cx="2461224" cy="228554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9" name="Understand problem"/>
            <p:cNvSpPr/>
            <p:nvPr/>
          </p:nvSpPr>
          <p:spPr>
            <a:xfrm>
              <a:off x="360436" y="723669"/>
              <a:ext cx="1740349"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defRPr>
              </a:lvl1pPr>
            </a:lstStyle>
            <a:p>
              <a:pPr/>
              <a:r>
                <a:t>Understand problem</a:t>
              </a:r>
            </a:p>
          </p:txBody>
        </p:sp>
      </p:grpSp>
      <p:sp>
        <p:nvSpPr>
          <p:cNvPr id="161" name="Arrow"/>
          <p:cNvSpPr/>
          <p:nvPr/>
        </p:nvSpPr>
        <p:spPr>
          <a:xfrm>
            <a:off x="3869266" y="3907464"/>
            <a:ext cx="1756042" cy="888341"/>
          </a:xfrm>
          <a:prstGeom prst="rightArrow">
            <a:avLst>
              <a:gd name="adj1" fmla="val 32000"/>
              <a:gd name="adj2" fmla="val 65281"/>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grpSp>
        <p:nvGrpSpPr>
          <p:cNvPr id="164" name="Group"/>
          <p:cNvGrpSpPr/>
          <p:nvPr/>
        </p:nvGrpSpPr>
        <p:grpSpPr>
          <a:xfrm>
            <a:off x="5737952" y="3208865"/>
            <a:ext cx="2461223" cy="2285539"/>
            <a:chOff x="0" y="0"/>
            <a:chExt cx="2461222" cy="2285538"/>
          </a:xfrm>
        </p:grpSpPr>
        <p:sp>
          <p:nvSpPr>
            <p:cNvPr id="162" name="Oval"/>
            <p:cNvSpPr/>
            <p:nvPr/>
          </p:nvSpPr>
          <p:spPr>
            <a:xfrm>
              <a:off x="-1" y="-1"/>
              <a:ext cx="2461224" cy="228554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63" name="features…"/>
            <p:cNvSpPr/>
            <p:nvPr/>
          </p:nvSpPr>
          <p:spPr>
            <a:xfrm>
              <a:off x="360436" y="723669"/>
              <a:ext cx="1740349"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400">
                  <a:solidFill>
                    <a:srgbClr val="FFFFFF"/>
                  </a:solidFill>
                </a:defRPr>
              </a:pPr>
              <a:r>
                <a:t>features</a:t>
              </a:r>
            </a:p>
            <a:p>
              <a:pPr>
                <a:defRPr sz="2400">
                  <a:solidFill>
                    <a:srgbClr val="FFFFFF"/>
                  </a:solidFill>
                </a:defRPr>
              </a:pPr>
              <a:r>
                <a:t>Engineering</a:t>
              </a:r>
            </a:p>
          </p:txBody>
        </p:sp>
      </p:grpSp>
      <p:sp>
        <p:nvSpPr>
          <p:cNvPr id="165" name="Arrow"/>
          <p:cNvSpPr/>
          <p:nvPr/>
        </p:nvSpPr>
        <p:spPr>
          <a:xfrm>
            <a:off x="8311819" y="3907464"/>
            <a:ext cx="1756040" cy="888341"/>
          </a:xfrm>
          <a:prstGeom prst="rightArrow">
            <a:avLst>
              <a:gd name="adj1" fmla="val 32000"/>
              <a:gd name="adj2" fmla="val 65281"/>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grpSp>
        <p:nvGrpSpPr>
          <p:cNvPr id="168" name="Group"/>
          <p:cNvGrpSpPr/>
          <p:nvPr/>
        </p:nvGrpSpPr>
        <p:grpSpPr>
          <a:xfrm>
            <a:off x="10180504" y="3208865"/>
            <a:ext cx="2461223" cy="2285539"/>
            <a:chOff x="0" y="0"/>
            <a:chExt cx="2461222" cy="2285538"/>
          </a:xfrm>
        </p:grpSpPr>
        <p:sp>
          <p:nvSpPr>
            <p:cNvPr id="166" name="Oval"/>
            <p:cNvSpPr/>
            <p:nvPr/>
          </p:nvSpPr>
          <p:spPr>
            <a:xfrm>
              <a:off x="-1" y="-1"/>
              <a:ext cx="2461224" cy="228554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67" name="Choose models"/>
            <p:cNvSpPr/>
            <p:nvPr/>
          </p:nvSpPr>
          <p:spPr>
            <a:xfrm>
              <a:off x="360437" y="723669"/>
              <a:ext cx="1740348"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defRPr>
              </a:lvl1pPr>
            </a:lstStyle>
            <a:p>
              <a:pPr/>
              <a:r>
                <a:t>Choose models</a:t>
              </a:r>
            </a:p>
          </p:txBody>
        </p:sp>
      </p:grpSp>
      <p:sp>
        <p:nvSpPr>
          <p:cNvPr id="169" name="Arrow"/>
          <p:cNvSpPr/>
          <p:nvPr/>
        </p:nvSpPr>
        <p:spPr>
          <a:xfrm rot="5400000">
            <a:off x="10533095" y="6099769"/>
            <a:ext cx="1756042" cy="888340"/>
          </a:xfrm>
          <a:prstGeom prst="rightArrow">
            <a:avLst>
              <a:gd name="adj1" fmla="val 32000"/>
              <a:gd name="adj2" fmla="val 65281"/>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grpSp>
        <p:nvGrpSpPr>
          <p:cNvPr id="172" name="Group"/>
          <p:cNvGrpSpPr/>
          <p:nvPr/>
        </p:nvGrpSpPr>
        <p:grpSpPr>
          <a:xfrm>
            <a:off x="10180504" y="7382933"/>
            <a:ext cx="2461223" cy="2285539"/>
            <a:chOff x="0" y="0"/>
            <a:chExt cx="2461222" cy="2285538"/>
          </a:xfrm>
        </p:grpSpPr>
        <p:sp>
          <p:nvSpPr>
            <p:cNvPr id="170" name="Oval"/>
            <p:cNvSpPr/>
            <p:nvPr/>
          </p:nvSpPr>
          <p:spPr>
            <a:xfrm>
              <a:off x="-1" y="-1"/>
              <a:ext cx="2461224" cy="228554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71" name="Perform the prediction"/>
            <p:cNvSpPr/>
            <p:nvPr/>
          </p:nvSpPr>
          <p:spPr>
            <a:xfrm>
              <a:off x="360437" y="723669"/>
              <a:ext cx="1740348"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defRPr>
              </a:lvl1pPr>
            </a:lstStyle>
            <a:p>
              <a:pPr/>
              <a:r>
                <a:t>Perform the prediction</a:t>
              </a:r>
            </a:p>
          </p:txBody>
        </p:sp>
      </p:grpSp>
      <p:sp>
        <p:nvSpPr>
          <p:cNvPr id="173" name="Arrow"/>
          <p:cNvSpPr/>
          <p:nvPr/>
        </p:nvSpPr>
        <p:spPr>
          <a:xfrm rot="10800000">
            <a:off x="8311819" y="8081532"/>
            <a:ext cx="1756040" cy="888340"/>
          </a:xfrm>
          <a:prstGeom prst="rightArrow">
            <a:avLst>
              <a:gd name="adj1" fmla="val 32000"/>
              <a:gd name="adj2" fmla="val 65281"/>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grpSp>
        <p:nvGrpSpPr>
          <p:cNvPr id="176" name="Group"/>
          <p:cNvGrpSpPr/>
          <p:nvPr/>
        </p:nvGrpSpPr>
        <p:grpSpPr>
          <a:xfrm>
            <a:off x="5737952" y="7382933"/>
            <a:ext cx="2461223" cy="2285539"/>
            <a:chOff x="0" y="0"/>
            <a:chExt cx="2461222" cy="2285538"/>
          </a:xfrm>
        </p:grpSpPr>
        <p:sp>
          <p:nvSpPr>
            <p:cNvPr id="174" name="Oval"/>
            <p:cNvSpPr/>
            <p:nvPr/>
          </p:nvSpPr>
          <p:spPr>
            <a:xfrm>
              <a:off x="-1" y="-1"/>
              <a:ext cx="2461224" cy="228554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75" name="Check the goodness of fit"/>
            <p:cNvSpPr/>
            <p:nvPr/>
          </p:nvSpPr>
          <p:spPr>
            <a:xfrm>
              <a:off x="360436" y="539518"/>
              <a:ext cx="1740349" cy="1206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defRPr>
              </a:lvl1pPr>
            </a:lstStyle>
            <a:p>
              <a:pPr/>
              <a:r>
                <a:t>Check the goodness of fit</a:t>
              </a:r>
            </a:p>
          </p:txBody>
        </p:sp>
      </p:grpSp>
      <p:sp>
        <p:nvSpPr>
          <p:cNvPr id="177" name="Arrow"/>
          <p:cNvSpPr/>
          <p:nvPr/>
        </p:nvSpPr>
        <p:spPr>
          <a:xfrm rot="16200000">
            <a:off x="1725722" y="5994498"/>
            <a:ext cx="1600575" cy="888340"/>
          </a:xfrm>
          <a:prstGeom prst="rightArrow">
            <a:avLst>
              <a:gd name="adj1" fmla="val 32000"/>
              <a:gd name="adj2" fmla="val 65281"/>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grpSp>
        <p:nvGrpSpPr>
          <p:cNvPr id="180" name="Group"/>
          <p:cNvGrpSpPr/>
          <p:nvPr/>
        </p:nvGrpSpPr>
        <p:grpSpPr>
          <a:xfrm>
            <a:off x="1295399" y="7382933"/>
            <a:ext cx="2461224" cy="2285539"/>
            <a:chOff x="0" y="0"/>
            <a:chExt cx="2461222" cy="2285538"/>
          </a:xfrm>
        </p:grpSpPr>
        <p:sp>
          <p:nvSpPr>
            <p:cNvPr id="178" name="Oval"/>
            <p:cNvSpPr/>
            <p:nvPr/>
          </p:nvSpPr>
          <p:spPr>
            <a:xfrm>
              <a:off x="-1" y="-1"/>
              <a:ext cx="2461224" cy="228554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79" name="Decide the way to improve"/>
            <p:cNvSpPr/>
            <p:nvPr/>
          </p:nvSpPr>
          <p:spPr>
            <a:xfrm>
              <a:off x="360436" y="539518"/>
              <a:ext cx="1740349" cy="1206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solidFill>
                    <a:srgbClr val="FFFFFF"/>
                  </a:solidFill>
                </a:defRPr>
              </a:lvl1pPr>
            </a:lstStyle>
            <a:p>
              <a:pPr/>
              <a:r>
                <a:t>Decide the way to improve</a:t>
              </a:r>
            </a:p>
          </p:txBody>
        </p:sp>
      </p:grpSp>
      <p:sp>
        <p:nvSpPr>
          <p:cNvPr id="181" name="Arrow"/>
          <p:cNvSpPr/>
          <p:nvPr/>
        </p:nvSpPr>
        <p:spPr>
          <a:xfrm rot="10800000">
            <a:off x="3869266" y="8081532"/>
            <a:ext cx="1756042" cy="888340"/>
          </a:xfrm>
          <a:prstGeom prst="rightArrow">
            <a:avLst>
              <a:gd name="adj1" fmla="val 32000"/>
              <a:gd name="adj2" fmla="val 65281"/>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82" name="Training With real    data"/>
          <p:cNvSpPr/>
          <p:nvPr/>
        </p:nvSpPr>
        <p:spPr>
          <a:xfrm>
            <a:off x="7577239" y="5782760"/>
            <a:ext cx="504428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Training With real    data</a:t>
            </a:r>
          </a:p>
        </p:txBody>
      </p:sp>
      <p:sp>
        <p:nvSpPr>
          <p:cNvPr id="183" name="Data Vis"/>
          <p:cNvSpPr/>
          <p:nvPr/>
        </p:nvSpPr>
        <p:spPr>
          <a:xfrm>
            <a:off x="3817081" y="3258752"/>
            <a:ext cx="180822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 Vis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The most important thing"/>
          <p:cNvSpPr/>
          <p:nvPr>
            <p:ph type="title"/>
          </p:nvPr>
        </p:nvSpPr>
        <p:spPr>
          <a:prstGeom prst="rect">
            <a:avLst/>
          </a:prstGeom>
        </p:spPr>
        <p:txBody>
          <a:bodyPr/>
          <a:lstStyle>
            <a:lvl1pPr defTabSz="566674">
              <a:defRPr sz="7760"/>
            </a:lvl1pPr>
          </a:lstStyle>
          <a:p>
            <a:pPr/>
            <a:r>
              <a:t>The most important thing </a:t>
            </a:r>
          </a:p>
        </p:txBody>
      </p:sp>
      <p:sp>
        <p:nvSpPr>
          <p:cNvPr id="186" name="We are looking for different patterns between different classes.…"/>
          <p:cNvSpPr/>
          <p:nvPr>
            <p:ph type="body" idx="1"/>
          </p:nvPr>
        </p:nvSpPr>
        <p:spPr>
          <a:prstGeom prst="rect">
            <a:avLst/>
          </a:prstGeom>
        </p:spPr>
        <p:txBody>
          <a:bodyPr/>
          <a:lstStyle/>
          <a:p>
            <a:pPr/>
            <a:r>
              <a:t>We are looking for different patterns between different classes.</a:t>
            </a:r>
          </a:p>
          <a:p>
            <a:pPr/>
            <a:r>
              <a:t>Any data visualization or processing that could help reveal this difference matters.</a:t>
            </a:r>
          </a:p>
          <a:p>
            <a:pPr/>
            <a:r>
              <a:t>Any new attribute that could help distinguish matters.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Tools by Domains"/>
          <p:cNvSpPr/>
          <p:nvPr>
            <p:ph type="title"/>
          </p:nvPr>
        </p:nvSpPr>
        <p:spPr>
          <a:prstGeom prst="rect">
            <a:avLst/>
          </a:prstGeom>
        </p:spPr>
        <p:txBody>
          <a:bodyPr/>
          <a:lstStyle/>
          <a:p>
            <a:pPr/>
            <a:r>
              <a:t>Tools by Domains</a:t>
            </a:r>
          </a:p>
        </p:txBody>
      </p:sp>
      <p:sp>
        <p:nvSpPr>
          <p:cNvPr id="189" name="Image: OpenCV, OpenGL…"/>
          <p:cNvSpPr/>
          <p:nvPr>
            <p:ph type="body" idx="1"/>
          </p:nvPr>
        </p:nvSpPr>
        <p:spPr>
          <a:prstGeom prst="rect">
            <a:avLst/>
          </a:prstGeom>
        </p:spPr>
        <p:txBody>
          <a:bodyPr/>
          <a:lstStyle/>
          <a:p>
            <a:pPr/>
            <a:r>
              <a:t>Image: OpenCV, OpenGL</a:t>
            </a:r>
          </a:p>
          <a:p>
            <a:pPr/>
            <a:r>
              <a:t>sound: MFCC, tone, sound engergy</a:t>
            </a:r>
          </a:p>
          <a:p>
            <a:pPr/>
            <a:r>
              <a:t>text: LDA, topic model, bag of words</a:t>
            </a:r>
          </a:p>
          <a:p>
            <a:pPr/>
            <a:r>
              <a:t>Time: 1st order derivatives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