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自定义版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ody Level One…"/>
          <p:cNvSpPr/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Rectangle"/>
          <p:cNvSpPr/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</p:txBody>
      </p:sp>
      <p:sp>
        <p:nvSpPr>
          <p:cNvPr id="119" name="Rectangle"/>
          <p:cNvSpPr/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/>
          </a:p>
        </p:txBody>
      </p:sp>
      <p:sp>
        <p:nvSpPr>
          <p:cNvPr id="120" name="Slide Number"/>
          <p:cNvSpPr/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自定义版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/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</a:p>
        </p:txBody>
      </p:sp>
      <p:sp>
        <p:nvSpPr>
          <p:cNvPr id="129" name="Rectangle"/>
          <p:cNvSpPr/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/>
          </a:p>
        </p:txBody>
      </p:sp>
      <p:sp>
        <p:nvSpPr>
          <p:cNvPr id="130" name="Slide Number"/>
          <p:cNvSpPr/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cikit-learn.org/stable/modules/ensemble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6" Type="http://schemas.openxmlformats.org/officeDocument/2006/relationships/image" Target="../media/image12.tif"/><Relationship Id="rId7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cikit-learn.org/stable/modules/grid_search.html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cikit-learn.org/stable/modules/generated/sklearn.linear_model.SGDClassifier.html#sklearn.linear_model.SGDClassifier" TargetMode="External"/><Relationship Id="rId3" Type="http://schemas.openxmlformats.org/officeDocument/2006/relationships/hyperlink" Target="http://scikit-learn.org/stable/modules/generated/sklearn.linear_model.Perceptron.html#sklearn.linear_model.Perceptron" TargetMode="External"/><Relationship Id="rId4" Type="http://schemas.openxmlformats.org/officeDocument/2006/relationships/hyperlink" Target="http://scikit-learn.org/stable/modules/generated/sklearn.naive_bayes.MultinomialNB.html#sklearn.naive_bayes.MultinomialNB" TargetMode="External"/><Relationship Id="rId5" Type="http://schemas.openxmlformats.org/officeDocument/2006/relationships/hyperlink" Target="http://scikit-learn.org/stable/modules/generated/sklearn.linear_model.PassiveAggressiveClassifier.html#sklearn.linear_model.PassiveAggressiveClassifier" TargetMode="External"/><Relationship Id="rId6" Type="http://schemas.openxmlformats.org/officeDocument/2006/relationships/hyperlink" Target="http://scikit-learn.org/stable/auto_examples/applications/plot_out_of_core_classification.html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cikit-learn.org/stable/modules/scaling_strategies.html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 Advanced Techniques in ML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 Advanced Techniques in ML</a:t>
            </a:r>
          </a:p>
        </p:txBody>
      </p:sp>
      <p:sp>
        <p:nvSpPr>
          <p:cNvPr id="140" name="by evan li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evan 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1 sco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F1 score</a:t>
            </a:r>
          </a:p>
        </p:txBody>
      </p:sp>
      <p:pic>
        <p:nvPicPr>
          <p:cNvPr id="19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866" y="3009393"/>
            <a:ext cx="7209068" cy="1099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7-08-25 at 9.47.49 AM.png" descr="Screen Shot 2017-08-25 at 9.47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2217" y="4514343"/>
            <a:ext cx="8460366" cy="4200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ifferent Scenarios need different metr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Different Scenarios need different metrics</a:t>
            </a:r>
          </a:p>
        </p:txBody>
      </p:sp>
      <p:sp>
        <p:nvSpPr>
          <p:cNvPr id="198" name="Normal and entry level classification: high Accuracy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44500" indent="-444500">
              <a:spcBef>
                <a:spcPts val="4200"/>
              </a:spcBef>
              <a:defRPr sz="3600"/>
            </a:pPr>
          </a:p>
          <a:p>
            <a:pPr marL="444500" indent="-444500">
              <a:spcBef>
                <a:spcPts val="4200"/>
              </a:spcBef>
              <a:defRPr sz="3600"/>
            </a:pPr>
            <a:r>
              <a:t>Normal and entry level classification: high Accuracy </a:t>
            </a:r>
          </a:p>
          <a:p>
            <a:pPr marL="444500" indent="-444500">
              <a:spcBef>
                <a:spcPts val="4200"/>
              </a:spcBef>
              <a:defRPr sz="3600"/>
            </a:pPr>
            <a:r>
              <a:t>Disease Diagnosis: High Accuracy, High Recall</a:t>
            </a:r>
          </a:p>
          <a:p>
            <a:pPr marL="444500" indent="-444500">
              <a:spcBef>
                <a:spcPts val="4200"/>
              </a:spcBef>
              <a:defRPr sz="3600"/>
            </a:pPr>
            <a:r>
              <a:t>Fraud Detection: High Recall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Goodness of fit in SKlearn - classification_repor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The Goodness of fit in SKlearn - classification_report</a:t>
            </a:r>
          </a:p>
        </p:txBody>
      </p:sp>
      <p:sp>
        <p:nvSpPr>
          <p:cNvPr id="201" name="from sklearn import metric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sklearn import metrics</a:t>
            </a:r>
          </a:p>
          <a:p>
            <a:pPr/>
            <a:r>
              <a:t>metrics.classification_report(expected, predicted)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ow do we know the goodness of fit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How do we know the goodness of fit?</a:t>
            </a:r>
          </a:p>
        </p:txBody>
      </p:sp>
      <p:sp>
        <p:nvSpPr>
          <p:cNvPr id="204" name="ROC:receiver operating characteristic curve"/>
          <p:cNvSpPr/>
          <p:nvPr/>
        </p:nvSpPr>
        <p:spPr>
          <a:xfrm>
            <a:off x="832970" y="2808816"/>
            <a:ext cx="11338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ROC:receiver operating characteristic curve</a:t>
            </a:r>
          </a:p>
        </p:txBody>
      </p:sp>
      <p:pic>
        <p:nvPicPr>
          <p:cNvPr id="205" name="image37.png" descr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61833"/>
            <a:ext cx="7620000" cy="5702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ulti-class logarithmic lo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Multi-class logarithmic loss</a:t>
            </a:r>
          </a:p>
        </p:txBody>
      </p:sp>
      <p:pic>
        <p:nvPicPr>
          <p:cNvPr id="20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956" y="2849631"/>
            <a:ext cx="10992444" cy="236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9999" y="5671373"/>
            <a:ext cx="7364802" cy="3192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How do we know the goodness of fit? Overfitt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How do we know the goodness of fit? Overfitting</a:t>
            </a:r>
          </a:p>
        </p:txBody>
      </p:sp>
      <p:sp>
        <p:nvSpPr>
          <p:cNvPr id="212" name="Cross Validation:is a model validation technique for assessing how the results of a statistical analysis will generalize to an independent data set…"/>
          <p:cNvSpPr/>
          <p:nvPr/>
        </p:nvSpPr>
        <p:spPr>
          <a:xfrm>
            <a:off x="832970" y="2937929"/>
            <a:ext cx="11338860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Cross Validation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:is a model validation technique for assessing how the results of a statistical analysis will generalize to an independent data set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/>
            <a:r>
              <a:t>k-fold Cross Validation</a:t>
            </a:r>
          </a:p>
        </p:txBody>
      </p:sp>
      <p:pic>
        <p:nvPicPr>
          <p:cNvPr id="213" name="image36.png" descr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3981" y="5109633"/>
            <a:ext cx="8276839" cy="4122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e Goodness of fit in SKlearn - cross valid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The Goodness of fit in SKlearn - cross validation</a:t>
            </a:r>
          </a:p>
        </p:txBody>
      </p:sp>
      <p:sp>
        <p:nvSpPr>
          <p:cNvPr id="216" name="from sklearn.model_selection import cross_val_scor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sklearn.model_selection import cross_val_score</a:t>
            </a:r>
          </a:p>
          <a:p>
            <a:pPr/>
            <a:r>
              <a:t>clf = svm.SVC(kernel='linear', C=1)</a:t>
            </a:r>
          </a:p>
          <a:p>
            <a:pPr/>
            <a:r>
              <a:t>scores = cross_val_score(clf, iris.data, iris.target, cv=5)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odel Ensemb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9200"/>
              </a:lnSpc>
              <a:defRPr sz="6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Model Ensemble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293" y="1136439"/>
            <a:ext cx="11974711" cy="6738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Ensemble strateg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Ensemble strategy</a:t>
            </a:r>
          </a:p>
        </p:txBody>
      </p:sp>
      <p:sp>
        <p:nvSpPr>
          <p:cNvPr id="223" name="Averaging Method: the driving principle is to build several estimators independently and then to average their predictions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Averaging Method: the driving principle is to build several estimators independently and then to average their predictions.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Boosting Method: base estimators are built sequentially and one tries to reduce the bias of the combined estimator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http://scikit-learn.org/stable/modules/ensemble.html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gend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3" name="Performance Metric matte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9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Performance Metric matters</a:t>
            </a:r>
          </a:p>
          <a:p>
            <a:pPr marL="0" indent="0" defTabSz="457200">
              <a:lnSpc>
                <a:spcPts val="59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Model ensemble</a:t>
            </a:r>
          </a:p>
          <a:p>
            <a:pPr marL="0" indent="0" defTabSz="457200">
              <a:lnSpc>
                <a:spcPts val="59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Helvetica Neue"/>
              </a:defRPr>
            </a:pPr>
            <a:r>
              <a:t>Neural Network and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Neural Network and Deep Learn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9200"/>
              </a:lnSpc>
              <a:defRPr sz="6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Neural Network and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napshot-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Snapshot-1</a:t>
            </a:r>
          </a:p>
        </p:txBody>
      </p:sp>
      <p:pic>
        <p:nvPicPr>
          <p:cNvPr id="228" name="Screen Shot 2017-08-25 at 9.33.21 AM.png" descr="Screen Shot 2017-08-25 at 9.33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741" y="3051133"/>
            <a:ext cx="2451392" cy="6024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7-08-25 at 9.34.46 AM.png" descr="Screen Shot 2017-08-25 at 9.34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4650" y="2947292"/>
            <a:ext cx="7188190" cy="5376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napshot-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Snapshot-2</a:t>
            </a:r>
          </a:p>
        </p:txBody>
      </p:sp>
      <p:pic>
        <p:nvPicPr>
          <p:cNvPr id="2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2514600"/>
            <a:ext cx="63627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400" y="3835400"/>
            <a:ext cx="254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6800" y="4724400"/>
            <a:ext cx="4470400" cy="381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07300" y="2311400"/>
            <a:ext cx="4851400" cy="167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5600" y="6204209"/>
            <a:ext cx="6705600" cy="229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787" y="4408592"/>
            <a:ext cx="1171626" cy="117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napshot-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Snapshot-3</a:t>
            </a:r>
          </a:p>
        </p:txBody>
      </p:sp>
      <p:sp>
        <p:nvSpPr>
          <p:cNvPr id="240" name="Very Powerful!…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Powerful!</a:t>
            </a:r>
          </a:p>
          <a:p>
            <a:pPr/>
            <a:r>
              <a:t>But Slow.   &lt;= More GPU,CPU &lt;= Better GPU, CPU &lt;= Newer FPGA &lt;= Newer 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une Paramet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Tune Parameter</a:t>
            </a:r>
          </a:p>
        </p:txBody>
      </p:sp>
      <p:sp>
        <p:nvSpPr>
          <p:cNvPr id="243" name="http://scikit-learn.org/stable/modules/grid_search.html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http://scikit-learn.org/stable/modules/grid_search.html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artial Fi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Fit</a:t>
            </a:r>
          </a:p>
        </p:txBody>
      </p:sp>
      <p:sp>
        <p:nvSpPr>
          <p:cNvPr id="246" name="partial_fit_classifiers =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2222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partial_fit_classifiers </a:t>
            </a:r>
            <a:r>
              <a:rPr>
                <a:solidFill>
                  <a:srgbClr val="666666"/>
                </a:solidFill>
              </a:rPr>
              <a:t>=</a:t>
            </a:r>
            <a:r>
              <a:t> {</a:t>
            </a: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 u="sng">
                <a:solidFill>
                  <a:srgbClr val="2878A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222222"/>
                </a:solidFill>
              </a:rPr>
              <a:t>    </a:t>
            </a:r>
            <a:r>
              <a:rPr u="none">
                <a:solidFill>
                  <a:srgbClr val="4070A0"/>
                </a:solidFill>
              </a:rPr>
              <a:t>'SGD'</a:t>
            </a:r>
            <a:r>
              <a:rPr u="none">
                <a:solidFill>
                  <a:srgbClr val="222222"/>
                </a:solidFill>
              </a:rPr>
              <a:t>: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SGDClassifier</a:t>
            </a:r>
            <a:r>
              <a:rPr u="none">
                <a:solidFill>
                  <a:srgbClr val="222222"/>
                </a:solidFill>
              </a:rPr>
              <a:t>(),</a:t>
            </a:r>
            <a:endParaRPr u="none">
              <a:solidFill>
                <a:srgbClr val="222222"/>
              </a:solidFill>
            </a:endParaR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4070A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22222"/>
                </a:solidFill>
              </a:rPr>
              <a:t>    </a:t>
            </a:r>
            <a:r>
              <a:t>'Perceptron'</a:t>
            </a:r>
            <a:r>
              <a:rPr>
                <a:solidFill>
                  <a:srgbClr val="222222"/>
                </a:solidFill>
              </a:rPr>
              <a:t>: </a:t>
            </a:r>
            <a:r>
              <a:rPr u="sng">
                <a:solidFill>
                  <a:srgbClr val="2878A2"/>
                </a:solidFill>
                <a:hlinkClick r:id="rId3" invalidUrl="" action="" tgtFrame="" tooltip="" history="1" highlightClick="0" endSnd="0"/>
              </a:rPr>
              <a:t>Perceptron</a:t>
            </a:r>
            <a:r>
              <a:rPr>
                <a:solidFill>
                  <a:srgbClr val="222222"/>
                </a:solidFill>
              </a:rPr>
              <a:t>(),</a:t>
            </a:r>
            <a:endParaRPr>
              <a:solidFill>
                <a:srgbClr val="222222"/>
              </a:solidFill>
            </a:endParaR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4070A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22222"/>
                </a:solidFill>
              </a:rPr>
              <a:t>    </a:t>
            </a:r>
            <a:r>
              <a:t>'NB Multinomial'</a:t>
            </a:r>
            <a:r>
              <a:rPr>
                <a:solidFill>
                  <a:srgbClr val="222222"/>
                </a:solidFill>
              </a:rPr>
              <a:t>: </a:t>
            </a:r>
            <a:r>
              <a:rPr u="sng">
                <a:solidFill>
                  <a:srgbClr val="2878A2"/>
                </a:solidFill>
                <a:hlinkClick r:id="rId4" invalidUrl="" action="" tgtFrame="" tooltip="" history="1" highlightClick="0" endSnd="0"/>
              </a:rPr>
              <a:t>MultinomialNB</a:t>
            </a:r>
            <a:r>
              <a:rPr>
                <a:solidFill>
                  <a:srgbClr val="222222"/>
                </a:solidFill>
              </a:rPr>
              <a:t>(alpha</a:t>
            </a:r>
            <a:r>
              <a:rPr>
                <a:solidFill>
                  <a:srgbClr val="666666"/>
                </a:solidFill>
              </a:rPr>
              <a:t>=</a:t>
            </a:r>
            <a:r>
              <a:rPr>
                <a:solidFill>
                  <a:srgbClr val="208050"/>
                </a:solidFill>
              </a:rPr>
              <a:t>0.01</a:t>
            </a:r>
            <a:r>
              <a:rPr>
                <a:solidFill>
                  <a:srgbClr val="222222"/>
                </a:solidFill>
              </a:rPr>
              <a:t>),</a:t>
            </a:r>
            <a:endParaRPr>
              <a:solidFill>
                <a:srgbClr val="222222"/>
              </a:solidFill>
            </a:endParaR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 u="sng">
                <a:solidFill>
                  <a:srgbClr val="2878A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222222"/>
                </a:solidFill>
              </a:rPr>
              <a:t>    </a:t>
            </a:r>
            <a:r>
              <a:rPr u="none">
                <a:solidFill>
                  <a:srgbClr val="4070A0"/>
                </a:solidFill>
              </a:rPr>
              <a:t>'Passive-Aggressive'</a:t>
            </a:r>
            <a:r>
              <a:rPr u="none">
                <a:solidFill>
                  <a:srgbClr val="222222"/>
                </a:solidFill>
              </a:rPr>
              <a:t>: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PassiveAggressiveClassifier</a:t>
            </a:r>
            <a:r>
              <a:rPr u="none">
                <a:solidFill>
                  <a:srgbClr val="222222"/>
                </a:solidFill>
              </a:rPr>
              <a:t>(),</a:t>
            </a:r>
            <a:endParaRPr u="none">
              <a:solidFill>
                <a:srgbClr val="222222"/>
              </a:solidFill>
            </a:endParaRPr>
          </a:p>
          <a:p>
            <a:pPr marL="0" indent="0" defTabSz="457200">
              <a:lnSpc>
                <a:spcPts val="3100"/>
              </a:lnSpc>
              <a:spcBef>
                <a:spcPts val="0"/>
              </a:spcBef>
              <a:buSzTx/>
              <a:buNone/>
              <a:defRPr sz="1300">
                <a:solidFill>
                  <a:srgbClr val="2222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http://scikit-learn.org/stable/auto_examples/applications/plot_out_of_core_classification.html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trategies to scale computationally: bigger 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300"/>
              </a:lnSpc>
              <a:defRPr b="1" sz="2736">
                <a:solidFill>
                  <a:srgbClr val="1D1F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Strategies to scale computationally: bigger data</a:t>
            </a:r>
          </a:p>
        </p:txBody>
      </p:sp>
      <p:sp>
        <p:nvSpPr>
          <p:cNvPr id="249" name="http://scikit-learn.org/stable/modules/scaling_strategies.html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http://scikit-learn.org/stable/modules/scaling_strategies.html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de Run through in noteboo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Run through in notebook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Homewor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254" name="Adjust Parameter to get a better score than 8.34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Adjust Parameter to get a better score than 8.34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Come up with a evaluation strategy to your SF crime dataset.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Perform the evaluation and compare different models in this new evaluation strategy.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Ensemble your best 3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omewor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146" name="Try 10 models on the SF crime model and compare their performance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Try 10 models on the SF crime model and compare their performance.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Titanic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Send me one test_label.csv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erformance Metric matt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9200"/>
              </a:lnSpc>
              <a:defRPr sz="6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Performance Metric matters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asic Ques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Question</a:t>
            </a:r>
          </a:p>
        </p:txBody>
      </p:sp>
      <p:sp>
        <p:nvSpPr>
          <p:cNvPr id="151" name="Does our model performs well on training data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our model performs well on training data?</a:t>
            </a:r>
          </a:p>
          <a:p>
            <a:pPr/>
            <a:r>
              <a:t>Does our model performs well in validation data?</a:t>
            </a:r>
          </a:p>
          <a:p>
            <a:pPr/>
            <a:r>
              <a:t>Does our model performs well in test data?</a:t>
            </a:r>
          </a:p>
          <a:p>
            <a:pPr/>
            <a:r>
              <a:t>Does our model performs well in the real world?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hine learning models in the pipelin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Machine learning models in the pipeline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1295399" y="3208865"/>
            <a:ext cx="2461224" cy="2285539"/>
            <a:chOff x="0" y="0"/>
            <a:chExt cx="2461222" cy="2285538"/>
          </a:xfrm>
        </p:grpSpPr>
        <p:sp>
          <p:nvSpPr>
            <p:cNvPr id="154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Understand problem"/>
            <p:cNvSpPr/>
            <p:nvPr/>
          </p:nvSpPr>
          <p:spPr>
            <a:xfrm>
              <a:off x="360436" y="723669"/>
              <a:ext cx="1740349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Understand problem</a:t>
              </a:r>
            </a:p>
          </p:txBody>
        </p:sp>
      </p:grpSp>
      <p:sp>
        <p:nvSpPr>
          <p:cNvPr id="157" name="Arrow"/>
          <p:cNvSpPr/>
          <p:nvPr/>
        </p:nvSpPr>
        <p:spPr>
          <a:xfrm>
            <a:off x="3869266" y="3907464"/>
            <a:ext cx="1756042" cy="888341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5737952" y="3208865"/>
            <a:ext cx="2461223" cy="2285539"/>
            <a:chOff x="0" y="0"/>
            <a:chExt cx="2461222" cy="2285538"/>
          </a:xfrm>
        </p:grpSpPr>
        <p:sp>
          <p:nvSpPr>
            <p:cNvPr id="158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features…"/>
            <p:cNvSpPr/>
            <p:nvPr/>
          </p:nvSpPr>
          <p:spPr>
            <a:xfrm>
              <a:off x="360436" y="723669"/>
              <a:ext cx="1740349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t>features</a:t>
              </a:r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t>Engineering</a:t>
              </a:r>
            </a:p>
          </p:txBody>
        </p:sp>
      </p:grpSp>
      <p:sp>
        <p:nvSpPr>
          <p:cNvPr id="161" name="Arrow"/>
          <p:cNvSpPr/>
          <p:nvPr/>
        </p:nvSpPr>
        <p:spPr>
          <a:xfrm>
            <a:off x="8311819" y="3907464"/>
            <a:ext cx="1756040" cy="888341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4" name="Group"/>
          <p:cNvGrpSpPr/>
          <p:nvPr/>
        </p:nvGrpSpPr>
        <p:grpSpPr>
          <a:xfrm>
            <a:off x="10180504" y="3208865"/>
            <a:ext cx="2461223" cy="2285539"/>
            <a:chOff x="0" y="0"/>
            <a:chExt cx="2461222" cy="2285538"/>
          </a:xfrm>
        </p:grpSpPr>
        <p:sp>
          <p:nvSpPr>
            <p:cNvPr id="162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Choose models"/>
            <p:cNvSpPr/>
            <p:nvPr/>
          </p:nvSpPr>
          <p:spPr>
            <a:xfrm>
              <a:off x="360437" y="723669"/>
              <a:ext cx="174034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Choose models</a:t>
              </a:r>
            </a:p>
          </p:txBody>
        </p:sp>
      </p:grpSp>
      <p:sp>
        <p:nvSpPr>
          <p:cNvPr id="165" name="Arrow"/>
          <p:cNvSpPr/>
          <p:nvPr/>
        </p:nvSpPr>
        <p:spPr>
          <a:xfrm rot="5400000">
            <a:off x="10533095" y="6099769"/>
            <a:ext cx="1756042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68" name="Group"/>
          <p:cNvGrpSpPr/>
          <p:nvPr/>
        </p:nvGrpSpPr>
        <p:grpSpPr>
          <a:xfrm>
            <a:off x="10180504" y="7382933"/>
            <a:ext cx="2461223" cy="2285539"/>
            <a:chOff x="0" y="0"/>
            <a:chExt cx="2461222" cy="2285538"/>
          </a:xfrm>
        </p:grpSpPr>
        <p:sp>
          <p:nvSpPr>
            <p:cNvPr id="166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Perform the prediction"/>
            <p:cNvSpPr/>
            <p:nvPr/>
          </p:nvSpPr>
          <p:spPr>
            <a:xfrm>
              <a:off x="360437" y="723669"/>
              <a:ext cx="174034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Perform the prediction</a:t>
              </a:r>
            </a:p>
          </p:txBody>
        </p:sp>
      </p:grpSp>
      <p:sp>
        <p:nvSpPr>
          <p:cNvPr id="169" name="Arrow"/>
          <p:cNvSpPr/>
          <p:nvPr/>
        </p:nvSpPr>
        <p:spPr>
          <a:xfrm rot="10800000">
            <a:off x="8311819" y="8081532"/>
            <a:ext cx="1756040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72" name="Group"/>
          <p:cNvGrpSpPr/>
          <p:nvPr/>
        </p:nvGrpSpPr>
        <p:grpSpPr>
          <a:xfrm>
            <a:off x="5737952" y="7382933"/>
            <a:ext cx="2461223" cy="2285539"/>
            <a:chOff x="0" y="0"/>
            <a:chExt cx="2461222" cy="2285538"/>
          </a:xfrm>
        </p:grpSpPr>
        <p:sp>
          <p:nvSpPr>
            <p:cNvPr id="170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Check the goodness of fit"/>
            <p:cNvSpPr/>
            <p:nvPr/>
          </p:nvSpPr>
          <p:spPr>
            <a:xfrm>
              <a:off x="360436" y="539518"/>
              <a:ext cx="1740349" cy="120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 the goodness of fit</a:t>
              </a:r>
            </a:p>
          </p:txBody>
        </p:sp>
      </p:grpSp>
      <p:sp>
        <p:nvSpPr>
          <p:cNvPr id="173" name="Arrow"/>
          <p:cNvSpPr/>
          <p:nvPr/>
        </p:nvSpPr>
        <p:spPr>
          <a:xfrm rot="16200000">
            <a:off x="1725722" y="5994498"/>
            <a:ext cx="1600575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76" name="Group"/>
          <p:cNvGrpSpPr/>
          <p:nvPr/>
        </p:nvGrpSpPr>
        <p:grpSpPr>
          <a:xfrm>
            <a:off x="1295399" y="7382933"/>
            <a:ext cx="2461224" cy="2285539"/>
            <a:chOff x="0" y="0"/>
            <a:chExt cx="2461222" cy="2285538"/>
          </a:xfrm>
        </p:grpSpPr>
        <p:sp>
          <p:nvSpPr>
            <p:cNvPr id="174" name="Oval"/>
            <p:cNvSpPr/>
            <p:nvPr/>
          </p:nvSpPr>
          <p:spPr>
            <a:xfrm>
              <a:off x="-1" y="-1"/>
              <a:ext cx="2461224" cy="228554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Decide the way to improve"/>
            <p:cNvSpPr/>
            <p:nvPr/>
          </p:nvSpPr>
          <p:spPr>
            <a:xfrm>
              <a:off x="360436" y="539518"/>
              <a:ext cx="1740349" cy="120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Decide the way to improve</a:t>
              </a:r>
            </a:p>
          </p:txBody>
        </p:sp>
      </p:grpSp>
      <p:sp>
        <p:nvSpPr>
          <p:cNvPr id="177" name="Arrow"/>
          <p:cNvSpPr/>
          <p:nvPr/>
        </p:nvSpPr>
        <p:spPr>
          <a:xfrm rot="10800000">
            <a:off x="3869266" y="8081532"/>
            <a:ext cx="1756042" cy="888340"/>
          </a:xfrm>
          <a:prstGeom prst="rightArrow">
            <a:avLst>
              <a:gd name="adj1" fmla="val 32000"/>
              <a:gd name="adj2" fmla="val 6528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" name="Training With real    data"/>
          <p:cNvSpPr/>
          <p:nvPr/>
        </p:nvSpPr>
        <p:spPr>
          <a:xfrm>
            <a:off x="7577239" y="5782760"/>
            <a:ext cx="50442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Training With real    data</a:t>
            </a:r>
          </a:p>
        </p:txBody>
      </p:sp>
      <p:sp>
        <p:nvSpPr>
          <p:cNvPr id="179" name="Data Vis"/>
          <p:cNvSpPr/>
          <p:nvPr/>
        </p:nvSpPr>
        <p:spPr>
          <a:xfrm>
            <a:off x="3817081" y="3258752"/>
            <a:ext cx="18082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Vis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chniques for model evalu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Techniques for model evaluation</a:t>
            </a:r>
          </a:p>
        </p:txBody>
      </p:sp>
      <p:sp>
        <p:nvSpPr>
          <p:cNvPr id="182" name="Classification metrics: accuracy, recall, F1 score, ROC, AUC, multi-class logarithmic los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metrics: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accuracy</a:t>
            </a:r>
            <a:r>
              <a:t>,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recall</a:t>
            </a:r>
            <a:r>
              <a:t>, F1 score, ROC, AUC, multi-class logarithmic loss</a:t>
            </a:r>
          </a:p>
          <a:p>
            <a:pPr/>
            <a:r>
              <a:t>Cross-Validation: to avoid overfitting</a:t>
            </a:r>
          </a:p>
          <a:p>
            <a:pPr/>
            <a:r>
              <a:t>Result Visualize: confusion matrix.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etr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Metrics</a:t>
            </a:r>
          </a:p>
        </p:txBody>
      </p:sp>
      <p:pic>
        <p:nvPicPr>
          <p:cNvPr id="185" name="image35.png" descr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300" y="2946400"/>
            <a:ext cx="5588000" cy="558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Four types of predictions:…"/>
          <p:cNvSpPr/>
          <p:nvPr/>
        </p:nvSpPr>
        <p:spPr>
          <a:xfrm>
            <a:off x="48877" y="2959099"/>
            <a:ext cx="6411526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Four types of predictions:</a:t>
            </a:r>
          </a:p>
          <a:p>
            <a:pPr/>
            <a:r>
              <a:t>TP: true positive</a:t>
            </a:r>
          </a:p>
          <a:p>
            <a:pPr/>
            <a:r>
              <a:t>FP:false positive</a:t>
            </a:r>
          </a:p>
          <a:p>
            <a:pPr/>
            <a:r>
              <a:t>TN:true negative</a:t>
            </a:r>
          </a:p>
          <a:p>
            <a:pPr/>
            <a:r>
              <a:t>FN:false negative</a:t>
            </a:r>
          </a:p>
          <a:p>
            <a:pPr/>
          </a:p>
          <a:p>
            <a:pPr/>
            <a:r>
              <a:t> True Positive Rate = Sensitivity</a:t>
            </a:r>
          </a:p>
          <a:p>
            <a:pPr/>
            <a:r>
              <a:t>True Negative Rate = Specificity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fusion Metric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Confusion Metrics</a:t>
            </a:r>
          </a:p>
        </p:txBody>
      </p:sp>
      <p:pic>
        <p:nvPicPr>
          <p:cNvPr id="18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01411" y="2070099"/>
            <a:ext cx="7801978" cy="1312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601411" y="4047840"/>
            <a:ext cx="7801978" cy="1657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1411" y="6615301"/>
            <a:ext cx="7801978" cy="1706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