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74" r:id="rId4"/>
    <p:sldId id="275" r:id="rId5"/>
    <p:sldId id="276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4AF"/>
    <a:srgbClr val="AF6579"/>
    <a:srgbClr val="BDAAAF"/>
    <a:srgbClr val="B06578"/>
    <a:srgbClr val="91004B"/>
    <a:srgbClr val="B5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3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E6592E-FFC0-4606-9F13-DE4184688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CE619-A572-497D-80DB-124D994043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FCDA-943A-4BB0-991D-66860BCBBB0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6998C-7CDF-4732-916F-814ADD38F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B3A1B-0DA5-47E9-9B57-DD15695E14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BBFC-8984-4F41-88ED-0775AB177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8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F27C2-6001-4423-A7B3-5B5D06CA3AD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6E5A-124D-4C24-9FBF-BB20AA5FD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9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mailto:ask@embarkchina.org" TargetMode="External"/><Relationship Id="rId2" Type="http://schemas.openxmlformats.org/officeDocument/2006/relationships/hyperlink" Target="http://www.embarkchina.org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4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4" y="1477964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4" y="2134841"/>
            <a:ext cx="4838533" cy="152275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AC7F4BB-51E3-41DF-A7CA-854188C074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2441" y="3859386"/>
            <a:ext cx="48385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2B03C1E2-CE5C-4A3A-829D-59BD557484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2441" y="4516263"/>
            <a:ext cx="4838533" cy="152275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C1ABFCBC-DE2D-419A-AEB1-0A783D3DD0E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77455" y="1472872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10ABF5B9-1B96-42A0-8E36-4800598707E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477455" y="2129749"/>
            <a:ext cx="4838533" cy="152275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C66D465B-DAD7-454D-8315-587219CFD58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477452" y="3854294"/>
            <a:ext cx="48385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B9678135-374D-49C5-9758-E86E93F7BDD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477452" y="4511171"/>
            <a:ext cx="4838533" cy="152275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4139407"/>
            <a:ext cx="4861631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3800" y="1466850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616E110-3982-4023-BC8B-971DA501A05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4044" y="4135111"/>
            <a:ext cx="4861631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5" name="图片占位符 4">
            <a:extLst>
              <a:ext uri="{FF2B5EF4-FFF2-40B4-BE49-F238E27FC236}">
                <a16:creationId xmlns:a16="http://schemas.microsoft.com/office/drawing/2014/main" id="{61D1B125-8FE9-4D45-B902-91CE216493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45400" y="1462554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1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5" y="4139407"/>
            <a:ext cx="3298834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23324" y="1466850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911D7E62-9E1C-4E42-851F-B7DA79875AD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1889" y="4138389"/>
            <a:ext cx="3298834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9355910D-F87D-4D82-88E2-7C807DCF6B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72768" y="1465832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1C209CB-8874-40BB-AA69-485BEB4DF3D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71333" y="4138101"/>
            <a:ext cx="3298834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B9AE00C6-D666-4986-BC71-019066B9B9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2212" y="1465544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8941" y="1562245"/>
            <a:ext cx="3343439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2441" y="1466850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CEA2CDD-C665-474B-9838-967C718313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34198" y="1562245"/>
            <a:ext cx="3343439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E811B1AA-2E41-4EAF-8481-87981EA571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7698" y="1466850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2B7AF77-8026-40D1-A006-12D53858F36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878941" y="4013487"/>
            <a:ext cx="3343439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2C933887-AA4D-43B8-9051-DABE7B963C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2441" y="3918092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D7B8D6A-E71D-47C0-84A0-FE6C030190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234198" y="4013487"/>
            <a:ext cx="3343439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1" name="图片占位符 4">
            <a:extLst>
              <a:ext uri="{FF2B5EF4-FFF2-40B4-BE49-F238E27FC236}">
                <a16:creationId xmlns:a16="http://schemas.microsoft.com/office/drawing/2014/main" id="{B50C61BB-E88A-4D13-A511-67DFCB1EBB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7698" y="3918092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3257551"/>
            <a:ext cx="4858482" cy="280035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3257551"/>
            <a:ext cx="4858482" cy="280035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1AC4-3F8C-4359-8A2D-A73E707965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2444" y="1356504"/>
            <a:ext cx="10192482" cy="16629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2580A-C53C-443D-B3B0-8640BBF3013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4782C4-B933-4A19-A540-28E2050802B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FF048D-67CA-45AA-82CB-EE96DADCB3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65B400-425A-48D9-BED7-DBA586DD8012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C15E06-1F24-4F90-9770-766C5A2FEFA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D64E00-F051-437B-A1FF-41794A26B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7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2362201"/>
            <a:ext cx="4858482" cy="258127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2362201"/>
            <a:ext cx="4858482" cy="258127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1AC4-3F8C-4359-8A2D-A73E707965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2444" y="1356505"/>
            <a:ext cx="10192482" cy="80567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DFCCF85-FFDD-4566-A17A-53F25B7309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2444" y="5098660"/>
            <a:ext cx="10192482" cy="80567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545310-2B30-4025-A80A-1E49D159F7E1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184207-BFD5-41EC-9925-4F66ABB81571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96FB6C-C1DB-4BFB-8C80-72E3000A3310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4461DB-3F3A-488E-9E86-BDC6658A25E4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436E8C-3BCB-4521-B2AC-51F06C223B21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0F86C2-138F-4646-B135-A637EAE69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7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(1-1)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1EC125A-C926-4427-A9C4-EF3F5FF87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0450" y="2000250"/>
            <a:ext cx="3711575" cy="38608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6328C-035A-40E0-8CFB-AFA384E8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088"/>
            <a:ext cx="6083123" cy="4528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09EA6-552B-4420-ABA7-92C95831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BFEA3D-66DA-4138-884A-C1E538F7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84E4B8A8-A3E2-46BF-9229-C44223C2ED4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61156" y="1332088"/>
            <a:ext cx="3710869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B568B-3E8F-4653-8832-137855B7D90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89673D-2D41-47FE-9955-94CA008013FA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6F25DA-970A-4401-B37E-045003891DDB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BCD72B-371D-4D8C-AA4A-C3FC8AF42826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8900C-3A60-4A32-BA8F-EAB3CB0B8613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9813EA-9BD1-4478-8D02-1662CCAB4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BDF3E3-E468-4317-B181-1B09E5D0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2C2B98-068D-4601-BD43-0205250F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E8FF8C-04CC-4779-92B7-EBFDCB0CA62C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6FE7C6-1D77-4C47-B664-BC10F9B39BF5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E4BA3E-5885-46C4-ADC1-FB4B43AC7721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7C16FF-D64C-4E3B-A26C-156824566223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F269DE-3B27-49BA-84FD-84474E2B9B3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A32FAA-6B58-4E63-9202-42E28D0D2D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5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4DE38-C3F8-4764-93F5-93C43A8A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C072E7-78D8-4AC4-A004-57387C87F267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196FF9-F5A9-41FB-A2BD-CDDC52F7A6EF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8CB2A9-849A-49B4-BC5C-474B2990EB1F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D89585-5435-44F7-818C-D54AC513610F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92C6D1-489D-4660-B175-B677BB902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9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CED41-CC0A-40B7-8285-1C2EB1C83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联系我们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88EA6B-4651-4C95-BC46-C6B14CB23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80B9A74-AFF0-4A79-916B-E4D5FABB68A2}"/>
              </a:ext>
            </a:extLst>
          </p:cNvPr>
          <p:cNvSpPr txBox="1"/>
          <p:nvPr userDrawn="1"/>
        </p:nvSpPr>
        <p:spPr>
          <a:xfrm>
            <a:off x="4317327" y="2751893"/>
            <a:ext cx="6926406" cy="135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官方微信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 err="1">
                <a:latin typeface="+mn-lt"/>
              </a:rPr>
              <a:t>EmbarkChina</a:t>
            </a:r>
            <a:endParaRPr sz="1800" dirty="0">
              <a:latin typeface="+mn-lt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官方网站</a:t>
            </a:r>
            <a:r>
              <a:rPr lang="en-US" altLang="zh-CN" sz="1800" dirty="0">
                <a:latin typeface="+mn-lt"/>
              </a:rPr>
              <a:t>    </a:t>
            </a:r>
            <a:r>
              <a:rPr lang="en-US" sz="1800" dirty="0">
                <a:latin typeface="+mn-lt"/>
                <a:hlinkClick r:id="rId2"/>
              </a:rPr>
              <a:t>http://</a:t>
            </a:r>
            <a:r>
              <a:rPr sz="1800" dirty="0">
                <a:latin typeface="+mn-lt"/>
                <a:hlinkClick r:id="rId2"/>
              </a:rPr>
              <a:t>www.embarkchina.org</a:t>
            </a:r>
            <a:r>
              <a:rPr lang="en-US" altLang="zh-CN" sz="1800" dirty="0">
                <a:latin typeface="+mn-lt"/>
              </a:rPr>
              <a:t> </a:t>
            </a:r>
            <a:endParaRPr sz="1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+mn-lt"/>
              <a:hlinkClick r:id="rId2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官方电邮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>
                <a:latin typeface="+mn-lt"/>
                <a:hlinkClick r:id="rId3"/>
              </a:rPr>
              <a:t>ask@embarkchina.org</a:t>
            </a:r>
            <a:r>
              <a:rPr lang="en-US" altLang="zh-CN" sz="1800" dirty="0">
                <a:latin typeface="+mn-lt"/>
              </a:rPr>
              <a:t> </a:t>
            </a:r>
            <a:endParaRPr sz="1800" dirty="0">
              <a:latin typeface="+mn-lt"/>
              <a:hlinkClick r:id="rId3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办公地址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 err="1">
                <a:latin typeface="+mn-lt"/>
              </a:rPr>
              <a:t>上海市</a:t>
            </a:r>
            <a:r>
              <a:rPr lang="zh-CN" altLang="en-US" sz="1800" dirty="0">
                <a:latin typeface="+mn-lt"/>
              </a:rPr>
              <a:t>黄浦区</a:t>
            </a:r>
            <a:r>
              <a:rPr sz="1800" dirty="0">
                <a:latin typeface="+mn-lt"/>
              </a:rPr>
              <a:t>马当路388号SOHO复兴广场</a:t>
            </a:r>
            <a:r>
              <a:rPr lang="en-US" altLang="zh-CN" sz="1800" dirty="0">
                <a:latin typeface="+mn-lt"/>
              </a:rPr>
              <a:t>D</a:t>
            </a:r>
            <a:r>
              <a:rPr lang="zh-CN" altLang="en-US" sz="1800" dirty="0">
                <a:latin typeface="+mn-lt"/>
              </a:rPr>
              <a:t>座</a:t>
            </a:r>
            <a:r>
              <a:rPr lang="en-US" altLang="zh-CN" sz="1800" dirty="0">
                <a:latin typeface="+mn-lt"/>
              </a:rPr>
              <a:t>2</a:t>
            </a:r>
            <a:r>
              <a:rPr lang="zh-CN" altLang="en-US" sz="1800" dirty="0">
                <a:latin typeface="+mn-lt"/>
              </a:rPr>
              <a:t>楼</a:t>
            </a:r>
            <a:endParaRPr sz="1800" dirty="0">
              <a:latin typeface="+mn-lt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C4D24576-0A52-4594-86D9-4CE935726A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572863" y="2155944"/>
            <a:ext cx="2546109" cy="254611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B07F2D-8D4A-40F0-A4F4-4CC1D298610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D3203D-3214-45E2-847D-BAFDF36720ED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4847A-809F-4AE9-91FA-9AAC34DF21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2E190-40C0-4C95-B919-0479DE36E1C6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9EC2BB-3270-41DD-A7D0-77FBB56B46C9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C7B9EF-5113-4560-A345-70196E764E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2762-E714-48AC-A0EB-5F677AFB3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910"/>
            <a:ext cx="9144000" cy="7216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algn="ctr">
              <a:defRPr sz="3000">
                <a:solidFill>
                  <a:srgbClr val="91004B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DE4E1-1B93-4C4C-AFD4-97C7C0AB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888"/>
            <a:ext cx="9144000" cy="18739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D54F3-9754-4155-B469-D8E10AF1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129D37F8-CDF6-4F88-86A6-F08AFAC66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011313" y="916893"/>
            <a:ext cx="2156674" cy="209294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831EC33-0EDF-4155-8096-EC86554691B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C422D-6326-4DE5-88E9-59C5CDC5EF80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02BEE5-0C44-4EBC-A7A2-754A10B91672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FAA09-174C-4CB1-B853-9911B2481631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1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4E6E0-77B8-486F-AAE7-27BD8E39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3690"/>
            <a:ext cx="10351911" cy="10159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rgbClr val="91004B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1A7BA-2A41-47B4-8587-F1CD45F2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EB1BC9A-DCEB-4544-9BD1-9EC3A2FA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02845"/>
            <a:ext cx="10351911" cy="298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36BF19-3548-4CF9-A023-4BCA95950D4E}"/>
              </a:ext>
            </a:extLst>
          </p:cNvPr>
          <p:cNvSpPr/>
          <p:nvPr userDrawn="1"/>
        </p:nvSpPr>
        <p:spPr>
          <a:xfrm>
            <a:off x="914401" y="2683669"/>
            <a:ext cx="2433638" cy="121444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02CCF2-B747-4524-9E2A-2C4315AF3FED}"/>
              </a:ext>
            </a:extLst>
          </p:cNvPr>
          <p:cNvSpPr/>
          <p:nvPr userDrawn="1"/>
        </p:nvSpPr>
        <p:spPr>
          <a:xfrm>
            <a:off x="3657600" y="2683669"/>
            <a:ext cx="7608711" cy="12144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4E3261-22B4-429F-8474-F3BA135982C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AED947-8A7C-4981-9E4D-3835655F17CF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B976D36-23A6-46EE-AA19-45D934D4A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E919-9597-4622-AFC0-95B5C354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D4F15-37A3-4EA3-B6F1-6EC4CDC0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47DAD-FA66-43D6-85CC-A8F6A38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B9EF09-6847-4EBB-BA40-DF05586CFEB7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EC99AF-B184-4329-A312-218204B2E03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73C370-E744-44DB-B728-4D70D305BD97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C33-0FEE-4CE5-BCCC-4947F7DD692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B50F12-6499-4ED6-94F1-2616711B445B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17E459-BBEF-4133-87C6-64FFFCA3D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4861631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76975-0B5A-45E0-A5F5-0CD23442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444" y="1467557"/>
            <a:ext cx="4861631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3254229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6087A70-BFF0-46E5-B41C-4F207BEBD00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50982" y="1467557"/>
            <a:ext cx="3254229" cy="452684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FCE0084-0C47-48F4-92A7-EB2D891143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29521" y="1467557"/>
            <a:ext cx="3254229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17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6"/>
            <a:ext cx="4852106" cy="212336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76975-0B5A-45E0-A5F5-0CD23442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444" y="1467556"/>
            <a:ext cx="4852106" cy="212336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3814675"/>
            <a:ext cx="4852106" cy="212336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3814675"/>
            <a:ext cx="4852106" cy="212336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FE8E71-8C4B-4732-B500-1107229BDEA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658CC9-58D5-423B-B1BD-868B1A696C1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43252D-D3AA-4F4D-9800-60D6A86582AB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268B60-EDAD-468F-929E-F5BC5098A2FB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D825D-54AE-45B7-B7F8-85C8B0724FF7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C1F37C1-764C-47B6-8E24-D748A42B2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4" y="1477964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4" y="2235201"/>
            <a:ext cx="48385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89AB7-2D62-4F4A-971B-D7DDB4EB5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6002" y="1477964"/>
            <a:ext cx="4862362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1E0E09-7F2E-48A9-A822-ACC09376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6002" y="2235200"/>
            <a:ext cx="4862362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5" y="1477964"/>
            <a:ext cx="32988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5" y="2235201"/>
            <a:ext cx="32988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F703DB8-0896-47AB-B46C-75C77561D9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21891" y="1478975"/>
            <a:ext cx="32988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74344627-0A5E-4035-95CE-F981CDCEB19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1891" y="2236212"/>
            <a:ext cx="3298833" cy="372165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281BE2F-8074-4D7B-B720-04A93B3B1D3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71337" y="1486858"/>
            <a:ext cx="32988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29DF3283-4BD4-4FA7-AFA8-967B56F789F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71337" y="2244095"/>
            <a:ext cx="32988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8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9861A-5703-4B6B-8247-A7A34BEC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3" y="365126"/>
            <a:ext cx="8974667" cy="62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3E292-17F7-42BA-8E59-476C3D68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2" y="1365957"/>
            <a:ext cx="10193869" cy="4605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42FCC-052B-4E9A-A636-57E5E9A0E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7119" y="6161795"/>
            <a:ext cx="437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B5648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fld id="{DF050BA9-C48A-4232-BCE7-5F1B71007E4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8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65" r:id="rId7"/>
    <p:sldLayoutId id="2147483653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66" r:id="rId14"/>
    <p:sldLayoutId id="2147483667" r:id="rId15"/>
    <p:sldLayoutId id="2147483656" r:id="rId16"/>
    <p:sldLayoutId id="2147483654" r:id="rId17"/>
    <p:sldLayoutId id="2147483655" r:id="rId18"/>
    <p:sldLayoutId id="214748366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2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Variables</a:t>
            </a:r>
            <a:endParaRPr lang="zh-CN" altLang="en-US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704C595-4743-465D-A0E9-FB9BEABB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88" y="1312848"/>
            <a:ext cx="4831232" cy="45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7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Heatmap</a:t>
            </a:r>
            <a:endParaRPr lang="zh-CN" alt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C0889A4-855F-4479-9263-E98B9264A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23095"/>
            <a:ext cx="7503886" cy="46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 the Trend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C4F8C-0F9A-4451-9BA3-CD072DF7A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9" y="1795837"/>
            <a:ext cx="6205416" cy="39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3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Data Visualization</a:t>
            </a: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BC9E7BFC-7997-456B-BEDD-29287E22C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9514276" cy="4526844"/>
          </a:xfrm>
        </p:spPr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Points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X-axis and Y-axis(Sometimes Z-axis)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4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Weapons-Histogram</a:t>
            </a:r>
            <a:endParaRPr lang="zh-CN" altLang="en-US" dirty="0"/>
          </a:p>
        </p:txBody>
      </p:sp>
      <p:pic>
        <p:nvPicPr>
          <p:cNvPr id="9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60C8D9DC-92C9-4670-BE8F-611752D77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69" y="1578904"/>
            <a:ext cx="4999974" cy="40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Weapons-Scatterplot</a:t>
            </a:r>
            <a:endParaRPr lang="zh-CN" altLang="en-US" dirty="0"/>
          </a:p>
        </p:txBody>
      </p:sp>
      <p:pic>
        <p:nvPicPr>
          <p:cNvPr id="5" name="Picture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73BF22A-4897-420E-97EB-9E9FB9E4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26" y="1499137"/>
            <a:ext cx="6169518" cy="41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Weapons-Box Plot</a:t>
            </a:r>
            <a:endParaRPr lang="zh-CN" alt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DA2FA25-7CA3-4778-A106-1CC884DF8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03" y="1439668"/>
            <a:ext cx="4822139" cy="39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19B85-85EA-446D-A43D-B727B21C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9D38280-C9EF-42C2-AB50-0E69228A471E}"/>
              </a:ext>
            </a:extLst>
          </p:cNvPr>
          <p:cNvSpPr txBox="1">
            <a:spLocks/>
          </p:cNvSpPr>
          <p:nvPr/>
        </p:nvSpPr>
        <p:spPr>
          <a:xfrm>
            <a:off x="1091026" y="1631043"/>
            <a:ext cx="10034815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R and ggplot2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49090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19B85-85EA-446D-A43D-B727B21C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Problem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9D38280-C9EF-42C2-AB50-0E69228A471E}"/>
              </a:ext>
            </a:extLst>
          </p:cNvPr>
          <p:cNvSpPr txBox="1">
            <a:spLocks/>
          </p:cNvSpPr>
          <p:nvPr/>
        </p:nvSpPr>
        <p:spPr>
          <a:xfrm>
            <a:off x="1091026" y="1631043"/>
            <a:ext cx="10034815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to create a scatter plot between two variables you are interested</a:t>
            </a:r>
          </a:p>
          <a:p>
            <a:r>
              <a:rPr lang="en-US" dirty="0"/>
              <a:t>Try to find the distribution of a variable that doesn’t follow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8117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19B85-85EA-446D-A43D-B727B21C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Data Visualization to Observe Benz Dataset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9D38280-C9EF-42C2-AB50-0E69228A471E}"/>
              </a:ext>
            </a:extLst>
          </p:cNvPr>
          <p:cNvSpPr txBox="1">
            <a:spLocks/>
          </p:cNvSpPr>
          <p:nvPr/>
        </p:nvSpPr>
        <p:spPr>
          <a:xfrm>
            <a:off x="1091026" y="1631043"/>
            <a:ext cx="10034815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Run through all the code in lab1</a:t>
            </a:r>
          </a:p>
        </p:txBody>
      </p:sp>
    </p:spTree>
    <p:extLst>
      <p:ext uri="{BB962C8B-B14F-4D97-AF65-F5344CB8AC3E}">
        <p14:creationId xmlns:p14="http://schemas.microsoft.com/office/powerpoint/2010/main" val="207493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C9D4E-B3AF-4CF5-9FBD-07BCCBED0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Data Visualization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6A547-6CB9-4389-BEBA-6B31BD071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r>
              <a:rPr lang="zh-CN" altLang="en-US" dirty="0"/>
              <a:t> </a:t>
            </a:r>
            <a:r>
              <a:rPr lang="en-US" altLang="zh-CN" dirty="0"/>
              <a:t>Shen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C4D37-985E-43BF-A43D-8C5EFD25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19B85-85EA-446D-A43D-B727B21C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9D38280-C9EF-42C2-AB50-0E69228A471E}"/>
              </a:ext>
            </a:extLst>
          </p:cNvPr>
          <p:cNvSpPr txBox="1">
            <a:spLocks/>
          </p:cNvSpPr>
          <p:nvPr/>
        </p:nvSpPr>
        <p:spPr>
          <a:xfrm>
            <a:off x="1091026" y="1631043"/>
            <a:ext cx="10034815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Write your own Data Visualization program based on Benz dataset and lecture notebook.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Add description for </a:t>
            </a:r>
            <a:r>
              <a:rPr lang="en-US" dirty="0">
                <a:latin typeface="Helvetica (light)"/>
              </a:rPr>
              <a:t>what</a:t>
            </a:r>
            <a:r>
              <a:rPr lang="en-US" dirty="0"/>
              <a:t> you are visualizing and how does this image could help predict your target variable in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107405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729A-5BE9-4246-9A79-6115498D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1CED8-FCB6-495A-B64C-6440465B7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5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17279F-EB7E-4125-88F8-453BBE08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CAF9B-A3A4-4FF5-8D5D-E8963E8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71F60-C8E5-4CE2-8967-6FE9C9F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Homework Review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Concept of Data Visualization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Purpose of Data Visualization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Elements of Data Visualization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Weap</a:t>
            </a:r>
            <a:r>
              <a:rPr lang="en-US" dirty="0"/>
              <a:t>ons You Can Use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Tools and Libraries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Some Toy Problems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Data Visualization on Benz Example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19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D2245-59C5-4BC9-A590-54B29C79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creating a 5*10 data frame</a:t>
            </a:r>
          </a:p>
          <a:p>
            <a:r>
              <a:rPr lang="en-US" dirty="0"/>
              <a:t>Think of 3 real world examples in each of four problem types</a:t>
            </a:r>
          </a:p>
          <a:p>
            <a:r>
              <a:rPr lang="en-US" dirty="0"/>
              <a:t>Think of an example when interpretability is more important than prediction accuracy</a:t>
            </a:r>
          </a:p>
          <a:p>
            <a:r>
              <a:rPr lang="en-US" dirty="0"/>
              <a:t>Try to use a new package in </a:t>
            </a:r>
            <a:r>
              <a:rPr lang="en-US" dirty="0" err="1"/>
              <a:t>Sklearn</a:t>
            </a:r>
            <a:r>
              <a:rPr lang="en-US" dirty="0"/>
              <a:t> to classify the iris dataset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B6BD7-014B-45CB-863E-0AE756D31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9514276" cy="4526844"/>
          </a:xfrm>
        </p:spPr>
        <p:txBody>
          <a:bodyPr/>
          <a:lstStyle/>
          <a:p>
            <a:r>
              <a:rPr lang="en-US" dirty="0"/>
              <a:t>Human are visual animals, 90% of the information are perceived by our eyes.</a:t>
            </a:r>
          </a:p>
          <a:p>
            <a:r>
              <a:rPr lang="en-US" dirty="0"/>
              <a:t>Help us to understand the data and problem in a more informative way.</a:t>
            </a:r>
          </a:p>
          <a:p>
            <a:r>
              <a:rPr lang="en-US" dirty="0"/>
              <a:t>The first step to solve any problem is to observe.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BD067-139F-4EB8-A3EF-73F9F31C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93E89B3-DC75-49EE-A7B3-BAFFFF46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42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EF86CEE-8BAB-4816-B8CE-6BA57B078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9554916" cy="4526844"/>
          </a:xfrm>
        </p:spPr>
        <p:txBody>
          <a:bodyPr/>
          <a:lstStyle/>
          <a:p>
            <a:r>
              <a:rPr lang="en-US" dirty="0"/>
              <a:t>Text to numeric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Missing Value</a:t>
            </a:r>
          </a:p>
          <a:p>
            <a:r>
              <a:rPr lang="en-US" dirty="0"/>
              <a:t>Duplicates</a:t>
            </a:r>
          </a:p>
          <a:p>
            <a:r>
              <a:rPr lang="en-US" dirty="0"/>
              <a:t>Matrix for specific models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98119-9D61-44D9-9C31-E5EAF24A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416D0A8-69F2-4A21-8085-1A83ED14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Data Visualization…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9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Data Visualization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B58E022-51CA-47C8-98DF-EDAE14DA1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9514276" cy="4526844"/>
          </a:xfrm>
        </p:spPr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Relationship between different variables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See the trend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76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Statistics</a:t>
            </a:r>
            <a:endParaRPr lang="zh-CN" altLang="en-US"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52F7335-4518-4BB0-984C-9D22E61D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45" y="1244709"/>
            <a:ext cx="5964415" cy="48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Outlier Detection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E527EC-1EFF-4BE2-964A-724DF1FB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27" y="1565983"/>
            <a:ext cx="7746753" cy="37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9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Master for Mkt Mat-20171225-v3.6-Beta-Chi.potx" id="{CDB22732-4908-4B88-81F1-65DC19BCDAC3}" vid="{43A21ACB-2F21-40F1-8BBE-60B5B19E7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Master for Mkt Mat-20171225-v3.6-Beta-Chi</Template>
  <TotalTime>216</TotalTime>
  <Words>294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Helvetica (light)</vt:lpstr>
      <vt:lpstr>Helvetica Light</vt:lpstr>
      <vt:lpstr>Arial</vt:lpstr>
      <vt:lpstr>Candara</vt:lpstr>
      <vt:lpstr>Helvetica</vt:lpstr>
      <vt:lpstr>Office 主题​​</vt:lpstr>
      <vt:lpstr>PowerPoint Presentation</vt:lpstr>
      <vt:lpstr>2 Data Visualization</vt:lpstr>
      <vt:lpstr>Agenda</vt:lpstr>
      <vt:lpstr>Homework Review</vt:lpstr>
      <vt:lpstr>Data Visualization</vt:lpstr>
      <vt:lpstr>Before Data Visualization…</vt:lpstr>
      <vt:lpstr>Purpose of Data Visualization</vt:lpstr>
      <vt:lpstr>Summary Statistics</vt:lpstr>
      <vt:lpstr>Outlier Detection</vt:lpstr>
      <vt:lpstr>Relationship Between Variables</vt:lpstr>
      <vt:lpstr>Heatmap</vt:lpstr>
      <vt:lpstr>See the Trend</vt:lpstr>
      <vt:lpstr>Elements of Data Visualization</vt:lpstr>
      <vt:lpstr>Weapons-Histogram</vt:lpstr>
      <vt:lpstr>Weapons-Scatterplot</vt:lpstr>
      <vt:lpstr>Weapons-Box Plot</vt:lpstr>
      <vt:lpstr>Visualization Tools</vt:lpstr>
      <vt:lpstr>Toy Problem</vt:lpstr>
      <vt:lpstr>Use Data Visualization to Observe Benz Dataset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4</cp:revision>
  <dcterms:created xsi:type="dcterms:W3CDTF">2018-05-30T11:30:58Z</dcterms:created>
  <dcterms:modified xsi:type="dcterms:W3CDTF">2018-05-30T15:09:30Z</dcterms:modified>
</cp:coreProperties>
</file>