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9"/>
    <p:restoredTop sz="94707"/>
  </p:normalViewPr>
  <p:slideViewPr>
    <p:cSldViewPr snapToGrid="0" snapToObjects="1">
      <p:cViewPr varScale="1">
        <p:scale>
          <a:sx n="122" d="100"/>
          <a:sy n="122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92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D2B4-2744-7B49-91A0-35D04E641D50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CDE1-3A35-574A-9ADC-0C9F02E4E1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5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5CDE1-3A35-574A-9ADC-0C9F02E4E1F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55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69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64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213068"/>
            <a:ext cx="9867900" cy="56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defRPr>
            </a:lvl1pPr>
          </a:lstStyle>
          <a:p>
            <a:r>
              <a:rPr lang="en-US" altLang="zh-CN" dirty="0" smtClean="0"/>
              <a:t>Text</a:t>
            </a:r>
            <a:endParaRPr lang="en-US" dirty="0"/>
          </a:p>
        </p:txBody>
      </p:sp>
      <p:pic>
        <p:nvPicPr>
          <p:cNvPr id="8" name="图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71" y1="22000" x2="2235" y2="5000"/>
                        <a14:foregroundMark x1="85475" y1="17333" x2="85475" y2="1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3054" y="58058"/>
            <a:ext cx="735575" cy="616404"/>
          </a:xfrm>
          <a:prstGeom prst="rect">
            <a:avLst/>
          </a:prstGeom>
        </p:spPr>
      </p:pic>
      <p:pic>
        <p:nvPicPr>
          <p:cNvPr id="5" name="图片 3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771" y1="22000" x2="2235" y2="5000"/>
                        <a14:foregroundMark x1="85475" y1="17333" x2="85475" y2="1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3054" y="58058"/>
            <a:ext cx="735575" cy="616404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17345" y="985331"/>
            <a:ext cx="11165709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latin typeface="STKaiti" charset="-122"/>
                <a:ea typeface="STKaiti" charset="-122"/>
                <a:cs typeface="STKaiti" charset="-122"/>
              </a:defRPr>
            </a:lvl1pPr>
            <a:lvl2pPr>
              <a:defRPr sz="2000">
                <a:latin typeface="STKaiti" charset="-122"/>
                <a:ea typeface="STKaiti" charset="-122"/>
                <a:cs typeface="STKaiti" charset="-122"/>
              </a:defRPr>
            </a:lvl2pPr>
            <a:lvl3pPr>
              <a:defRPr sz="1800">
                <a:latin typeface="STKaiti" charset="-122"/>
                <a:ea typeface="STKaiti" charset="-122"/>
                <a:cs typeface="STKaiti" charset="-122"/>
              </a:defRPr>
            </a:lvl3pPr>
            <a:lvl4pPr>
              <a:defRPr sz="1600">
                <a:latin typeface="STKaiti" charset="-122"/>
                <a:ea typeface="STKaiti" charset="-122"/>
                <a:cs typeface="STKaiti" charset="-122"/>
              </a:defRPr>
            </a:lvl4pPr>
            <a:lvl5pPr>
              <a:defRPr sz="1600"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pic>
        <p:nvPicPr>
          <p:cNvPr id="10" name="xian2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17345" y="837871"/>
            <a:ext cx="10693092" cy="2288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314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30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8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3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F24B-B0F7-E045-A81D-D13C288526FE}" type="datetimeFigureOut">
              <a:rPr kumimoji="1" lang="zh-CN" altLang="en-US" smtClean="0"/>
              <a:t>2018/12/19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C607-F3AE-B643-A6F2-68C913665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6792"/>
            <a:ext cx="9144000" cy="655169"/>
          </a:xfrm>
        </p:spPr>
        <p:txBody>
          <a:bodyPr>
            <a:normAutofit/>
          </a:bodyPr>
          <a:lstStyle/>
          <a:p>
            <a:r>
              <a:rPr kumimoji="1" lang="en-US" altLang="zh-CN" sz="2800" smtClean="0">
                <a:latin typeface="STKaiti" charset="-122"/>
                <a:ea typeface="STKaiti" charset="-122"/>
                <a:cs typeface="STKaiti" charset="-122"/>
              </a:rPr>
              <a:t>2018-11-27 </a:t>
            </a:r>
            <a:endParaRPr kumimoji="1"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28131" y="2114550"/>
            <a:ext cx="10335737" cy="1314450"/>
            <a:chOff x="-49004" y="0"/>
            <a:chExt cx="10515600" cy="1003860"/>
          </a:xfrm>
        </p:grpSpPr>
        <p:sp>
          <p:nvSpPr>
            <p:cNvPr id="5" name="圆角矩形 4"/>
            <p:cNvSpPr/>
            <p:nvPr/>
          </p:nvSpPr>
          <p:spPr>
            <a:xfrm>
              <a:off x="-49004" y="0"/>
              <a:ext cx="10515600" cy="10038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9004" y="49004"/>
              <a:ext cx="1041759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800" kern="1200" dirty="0" smtClean="0">
                  <a:latin typeface="STKaiti" charset="-122"/>
                  <a:ea typeface="STKaiti" charset="-122"/>
                  <a:cs typeface="STKaiti" charset="-122"/>
                </a:rPr>
                <a:t>调度优化模型</a:t>
              </a:r>
              <a:endParaRPr lang="zh-CN" altLang="en-US" sz="4800" kern="12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4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：参数估计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9100" y="1096956"/>
            <a:ext cx="10279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分析每个场站每个时间段内的充电工单数，确定每隔多少时间每个场站至少需要给多少辆车充电。</a:t>
            </a:r>
            <a:r>
              <a:rPr lang="zh-CN" altLang="zh-CN" smtClean="0">
                <a:effectLst/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5" name="图片 4" descr="/Users/didi/Downloads/每日每小时所有场站充电工单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07" y="1735551"/>
            <a:ext cx="8033386" cy="3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516505" y="5563365"/>
            <a:ext cx="715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点比较明显的将充电时段分开。将一天的充电时间段分为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个部分，前一天的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22:00-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次日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6:00,  6:00-14:00, 14:00-22:00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。每个时段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8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个小时。</a:t>
            </a:r>
            <a:r>
              <a:rPr lang="zh-CN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3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：参数估计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9100" y="1124873"/>
            <a:ext cx="1054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对上面提到的每个时间段，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确定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每个场站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至少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需要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多少辆车充电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与该场站这段时间的需求成正比</a:t>
            </a:r>
            <a:r>
              <a:rPr lang="zh-CN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7" name="图片 6" descr="参考文献/hh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843496"/>
            <a:ext cx="6276023" cy="414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419100" y="1962081"/>
            <a:ext cx="4690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横坐标是场站，按照（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2018/11/14-2018/11/20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）一周内的平均每天的充电工单数量递增排序。蓝线是用户订单数（</a:t>
            </a:r>
            <a:r>
              <a:rPr lang="zh-CN" altLang="en-US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反映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需求）乘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0.3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后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的结果，红线是充电工单数量，可以看出需求越大，充电工单数量越多，需求比较少时充电工单数为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0</a:t>
            </a:r>
            <a:r>
              <a:rPr lang="zh-CN" altLang="zh-CN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。</a:t>
            </a:r>
            <a:r>
              <a:rPr lang="zh-CN" altLang="zh-CN" dirty="0" smtClean="0">
                <a:effectLst/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19100" y="4184283"/>
                <a:ext cx="419172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充</m:t>
                      </m:r>
                      <m:r>
                        <a:rPr lang="zh-CN" altLang="en-US" i="0">
                          <a:latin typeface="Cambria Math" charset="0"/>
                          <a:ea typeface="STKaiti" charset="-122"/>
                          <a:cs typeface="STKaiti" charset="-122"/>
                        </a:rPr>
                        <m:t>电工单数</m:t>
                      </m:r>
                      <m:r>
                        <a:rPr lang="zh-CN" altLang="en-US" i="0">
                          <a:latin typeface="Cambria Math" charset="0"/>
                          <a:ea typeface="STKaiti" charset="-122"/>
                          <a:cs typeface="STKaiti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  <a:ea typeface="STKaiti" charset="-122"/>
                                  <a:cs typeface="STKaiti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0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，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if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 (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需求数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∗0.3)≤5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(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需求数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)</m:t>
                                </m:r>
                                <m: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，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charset="0"/>
                                    <a:ea typeface="STKaiti" charset="-122"/>
                                    <a:cs typeface="STKaiti" charset="-122"/>
                                  </a:rPr>
                                  <m:t>else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184283"/>
                <a:ext cx="4191725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521" y="1039813"/>
            <a:ext cx="10428540" cy="898606"/>
          </a:xfrm>
        </p:spPr>
        <p:txBody>
          <a:bodyPr/>
          <a:lstStyle/>
          <a:p>
            <a:pPr lvl="0"/>
            <a:r>
              <a:rPr lang="zh-CN" altLang="en-US" dirty="0" smtClean="0"/>
              <a:t>假设有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个场站，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个电站，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个调度员</a:t>
            </a:r>
            <a:r>
              <a:rPr lang="zh-CN" altLang="en-US" dirty="0" smtClean="0"/>
              <a:t>，随机生成流入流出等数据，模拟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个小时的调度状况</a:t>
            </a:r>
            <a:r>
              <a:rPr lang="zh-CN" altLang="zh-CN" dirty="0" smtClean="0"/>
              <a:t>。输出如下形式的调度员工作时间表：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26443"/>
              </p:ext>
            </p:extLst>
          </p:nvPr>
        </p:nvGraphicFramePr>
        <p:xfrm>
          <a:off x="2031999" y="2525606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/>
                <a:gridCol w="1131026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调度员</a:t>
                      </a:r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id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状态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开始场站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开始时间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结束场站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结束时间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充电站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wait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wait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charge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9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charge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9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17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charge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17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25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charge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25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32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Kaiti" charset="-122"/>
                          <a:ea typeface="STKaiti" charset="-122"/>
                          <a:cs typeface="STKaiti" charset="-122"/>
                        </a:rPr>
                        <a:t>0</a:t>
                      </a:r>
                      <a:endParaRPr lang="zh-CN" altLang="en-US" dirty="0">
                        <a:latin typeface="STKaiti" charset="-122"/>
                        <a:ea typeface="STKaiti" charset="-122"/>
                        <a:cs typeface="STKait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4282439" y="3291840"/>
            <a:ext cx="3924300" cy="685800"/>
            <a:chOff x="3836670" y="3429000"/>
            <a:chExt cx="3924300" cy="685800"/>
          </a:xfrm>
        </p:grpSpPr>
        <p:sp>
          <p:nvSpPr>
            <p:cNvPr id="5" name="椭圆 4"/>
            <p:cNvSpPr/>
            <p:nvPr/>
          </p:nvSpPr>
          <p:spPr>
            <a:xfrm>
              <a:off x="6096000" y="34290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36670" y="37719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1" name="直线箭头连接符 10"/>
            <p:cNvCxnSpPr>
              <a:stCxn id="6" idx="6"/>
            </p:cNvCxnSpPr>
            <p:nvPr/>
          </p:nvCxnSpPr>
          <p:spPr>
            <a:xfrm flipV="1">
              <a:off x="5501640" y="3691890"/>
              <a:ext cx="681990" cy="2514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4326254" y="3673039"/>
            <a:ext cx="3924300" cy="685800"/>
            <a:chOff x="3836670" y="3429000"/>
            <a:chExt cx="3924300" cy="685800"/>
          </a:xfrm>
        </p:grpSpPr>
        <p:sp>
          <p:nvSpPr>
            <p:cNvPr id="14" name="椭圆 13"/>
            <p:cNvSpPr/>
            <p:nvPr/>
          </p:nvSpPr>
          <p:spPr>
            <a:xfrm>
              <a:off x="6096000" y="34290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836670" y="37719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V="1">
              <a:off x="5501640" y="3691890"/>
              <a:ext cx="681990" cy="2514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361179" y="4054238"/>
            <a:ext cx="3924300" cy="685800"/>
            <a:chOff x="3836670" y="3429000"/>
            <a:chExt cx="3924300" cy="685800"/>
          </a:xfrm>
        </p:grpSpPr>
        <p:sp>
          <p:nvSpPr>
            <p:cNvPr id="22" name="椭圆 21"/>
            <p:cNvSpPr/>
            <p:nvPr/>
          </p:nvSpPr>
          <p:spPr>
            <a:xfrm>
              <a:off x="6096000" y="34290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836670" y="37719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4" name="直线箭头连接符 23"/>
            <p:cNvCxnSpPr/>
            <p:nvPr/>
          </p:nvCxnSpPr>
          <p:spPr>
            <a:xfrm flipV="1">
              <a:off x="5501640" y="3691890"/>
              <a:ext cx="681990" cy="2514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 24"/>
          <p:cNvGrpSpPr/>
          <p:nvPr/>
        </p:nvGrpSpPr>
        <p:grpSpPr>
          <a:xfrm>
            <a:off x="4326254" y="4416412"/>
            <a:ext cx="3924300" cy="685800"/>
            <a:chOff x="3836670" y="3429000"/>
            <a:chExt cx="3924300" cy="685800"/>
          </a:xfrm>
        </p:grpSpPr>
        <p:sp>
          <p:nvSpPr>
            <p:cNvPr id="26" name="椭圆 25"/>
            <p:cNvSpPr/>
            <p:nvPr/>
          </p:nvSpPr>
          <p:spPr>
            <a:xfrm>
              <a:off x="6096000" y="34290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836670" y="3771900"/>
              <a:ext cx="1664970" cy="342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TKaiti" charset="-122"/>
                <a:ea typeface="STKaiti" charset="-122"/>
                <a:cs typeface="STKaiti" charset="-122"/>
              </a:endParaRPr>
            </a:p>
          </p:txBody>
        </p:sp>
        <p:cxnSp>
          <p:nvCxnSpPr>
            <p:cNvPr id="28" name="直线箭头连接符 27"/>
            <p:cNvCxnSpPr/>
            <p:nvPr/>
          </p:nvCxnSpPr>
          <p:spPr>
            <a:xfrm flipV="1">
              <a:off x="5501640" y="3691890"/>
              <a:ext cx="681990" cy="25146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6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/>
              <a:t>提取真实数据，</a:t>
            </a:r>
            <a:r>
              <a:rPr lang="zh-CN" altLang="zh-CN" dirty="0" smtClean="0"/>
              <a:t>选</a:t>
            </a:r>
            <a:r>
              <a:rPr lang="zh-CN" altLang="zh-CN" dirty="0"/>
              <a:t>一个区域做实际调度测试，输出调度时间表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模型结果的可视化</a:t>
            </a:r>
            <a:endParaRPr kumimoji="1" lang="en-US" altLang="zh-CN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针对模型输出的结果很多</a:t>
            </a:r>
            <a:r>
              <a:rPr lang="en-US" altLang="zh-CN" dirty="0"/>
              <a:t>charge</a:t>
            </a:r>
            <a:r>
              <a:rPr lang="zh-CN" altLang="zh-CN" dirty="0"/>
              <a:t>的情况，再模型里再加入充电工单数的上限约束，考虑充电桩数量等，参考之前的充电派单模型。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参数估计再</a:t>
            </a:r>
            <a:r>
              <a:rPr lang="zh-CN" altLang="zh-CN" dirty="0" smtClean="0"/>
              <a:t>完善</a:t>
            </a:r>
            <a:r>
              <a:rPr kumimoji="1" lang="zh-CN" altLang="en-US" dirty="0" smtClean="0"/>
              <a:t>，如成本等。</a:t>
            </a:r>
            <a:endParaRPr kumimoji="1" lang="en-US" altLang="zh-CN" dirty="0" smtClean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/>
              <a:t>模型的启发式算法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23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9100" y="1121006"/>
            <a:ext cx="6644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对于两个场站</a:t>
            </a:r>
            <a:r>
              <a:rPr lang="en-US" altLang="zh-CN" sz="2000" dirty="0" err="1" smtClean="0">
                <a:latin typeface="STKaiti" charset="-122"/>
                <a:ea typeface="STKaiti" charset="-122"/>
                <a:cs typeface="STKaiti" charset="-122"/>
              </a:rPr>
              <a:t>dA,dB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，在实际情况中，会出现</a:t>
            </a:r>
            <a:r>
              <a:rPr lang="en-US" altLang="zh-CN" sz="2000" dirty="0" err="1">
                <a:latin typeface="STKaiti" charset="-122"/>
                <a:ea typeface="STKaiti" charset="-122"/>
                <a:cs typeface="STKaiti" charset="-122"/>
              </a:rPr>
              <a:t>dA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车少单多，</a:t>
            </a:r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dB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车多单少的情况，因此需要调度员将</a:t>
            </a:r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dB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闲置的车辆调至</a:t>
            </a:r>
            <a:r>
              <a:rPr lang="en-US" altLang="zh-CN" sz="2000" dirty="0" err="1">
                <a:latin typeface="STKaiti" charset="-122"/>
                <a:ea typeface="STKaiti" charset="-122"/>
                <a:cs typeface="STKaiti" charset="-122"/>
              </a:rPr>
              <a:t>dA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站以满足</a:t>
            </a:r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lang="zh-CN" altLang="zh-CN" sz="2000" dirty="0">
                <a:latin typeface="STKaiti" charset="-122"/>
                <a:ea typeface="STKaiti" charset="-122"/>
                <a:cs typeface="STKaiti" charset="-122"/>
              </a:rPr>
              <a:t>站的用户需求。建立优化模型做出合理的决策，即哪一时刻，由哪个人从哪个场站调车去哪个场站</a:t>
            </a:r>
            <a:r>
              <a:rPr lang="zh-CN" altLang="zh-CN" sz="2000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83830" y="3086100"/>
            <a:ext cx="1417320" cy="14173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严重</a:t>
            </a:r>
            <a:endParaRPr kumimoji="1"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超停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067800" y="4798695"/>
            <a:ext cx="659130" cy="64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空闲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29400" y="5118735"/>
            <a:ext cx="1154430" cy="11544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超停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70270" y="3794760"/>
            <a:ext cx="864870" cy="8229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空闲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23485" y="5495925"/>
            <a:ext cx="659130" cy="64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空闲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4" name="虚尾箭头 23"/>
          <p:cNvSpPr/>
          <p:nvPr/>
        </p:nvSpPr>
        <p:spPr>
          <a:xfrm rot="10210752">
            <a:off x="5710031" y="5545479"/>
            <a:ext cx="896949" cy="3399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5" name="虚尾箭头 24"/>
          <p:cNvSpPr/>
          <p:nvPr/>
        </p:nvSpPr>
        <p:spPr>
          <a:xfrm rot="9503358">
            <a:off x="6850339" y="3883990"/>
            <a:ext cx="957895" cy="410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6" name="虚尾箭头 25"/>
          <p:cNvSpPr/>
          <p:nvPr/>
        </p:nvSpPr>
        <p:spPr>
          <a:xfrm rot="3598553">
            <a:off x="8752821" y="4454231"/>
            <a:ext cx="635274" cy="278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模型：集合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时空表示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41681"/>
            <a:ext cx="4709749" cy="31575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2115" y="4299278"/>
            <a:ext cx="243459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Time-space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network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9079" y="1471106"/>
                <a:ext cx="4278928" cy="1498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场站    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: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𝑑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𝔻</m:t>
                    </m:r>
                  </m:oMath>
                </a14:m>
                <a:endParaRPr kumimoji="1" lang="en-US" altLang="zh-CN" b="0" dirty="0" smtClean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电站    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: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𝔼</m:t>
                    </m:r>
                  </m:oMath>
                </a14:m>
                <a:endParaRPr kumimoji="1" lang="en-US" altLang="zh-CN" b="0" dirty="0" smtClean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调度员 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: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ℙ</m:t>
                    </m:r>
                  </m:oMath>
                </a14:m>
                <a:endParaRPr kumimoji="1" lang="en-US" altLang="zh-CN" b="0" dirty="0" smtClean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时间    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:</a:t>
                </a:r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t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𝕋</m:t>
                    </m:r>
                  </m:oMath>
                </a14:m>
                <a:endParaRPr kumimoji="1" lang="en-US" altLang="zh-CN" b="0" i="1" dirty="0" smtClean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b="0" dirty="0" smtClean="0">
                    <a:latin typeface="STKaiti" charset="-122"/>
                    <a:ea typeface="STKaiti" charset="-122"/>
                    <a:cs typeface="STKaiti" charset="-122"/>
                  </a:rPr>
                  <a:t>场站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状态集合</m:t>
                    </m:r>
                    <m:r>
                      <a:rPr kumimoji="1" lang="zh-CN" altLang="en-US" b="0" i="1" dirty="0" smtClean="0">
                        <a:latin typeface="Cambria Math" charset="0"/>
                        <a:ea typeface="STKaiti" charset="-122"/>
                        <a:cs typeface="STKaiti" charset="-122"/>
                      </a:rPr>
                      <m:t>：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={…,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,…}</m:t>
                    </m:r>
                  </m:oMath>
                </a14:m>
                <a:endParaRPr kumimoji="1" lang="en-US" altLang="zh-CN" b="0" dirty="0" smtClean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79" y="1471106"/>
                <a:ext cx="4278928" cy="1498936"/>
              </a:xfrm>
              <a:prstGeom prst="rect">
                <a:avLst/>
              </a:prstGeom>
              <a:blipFill rotWithShape="0">
                <a:blip r:embed="rId3"/>
                <a:stretch>
                  <a:fillRect l="-1140" t="-21545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29" y="3395647"/>
            <a:ext cx="7283021" cy="27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：变量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40177"/>
            <a:ext cx="9611130" cy="38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模型：参数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35755"/>
            <a:ext cx="6319352" cy="47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4" y="1594373"/>
            <a:ext cx="8781415" cy="180019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：目标函数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6596062" y="1548517"/>
            <a:ext cx="537210" cy="33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58902" y="1194187"/>
            <a:ext cx="1348740" cy="354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调度成本</a:t>
            </a:r>
            <a:endParaRPr kumimoji="1"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8991599" y="1548517"/>
            <a:ext cx="537210" cy="33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854439" y="1194187"/>
            <a:ext cx="1348740" cy="354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用人成本</a:t>
            </a:r>
            <a:endParaRPr kumimoji="1"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14" name="直线箭头连接符 13"/>
          <p:cNvCxnSpPr>
            <a:endCxn id="15" idx="0"/>
          </p:cNvCxnSpPr>
          <p:nvPr/>
        </p:nvCxnSpPr>
        <p:spPr>
          <a:xfrm>
            <a:off x="1146492" y="3127364"/>
            <a:ext cx="52006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92187" y="3440419"/>
            <a:ext cx="1348740" cy="354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拒绝用车成本</a:t>
            </a:r>
            <a:endParaRPr kumimoji="1"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88945" y="3127364"/>
            <a:ext cx="537210" cy="30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51785" y="3440419"/>
            <a:ext cx="1348740" cy="354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超停成本</a:t>
            </a:r>
            <a:endParaRPr kumimoji="1"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4244" y="4083549"/>
            <a:ext cx="9265920" cy="252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"/>
            </a:pP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调度员工资：</a:t>
            </a:r>
            <a:r>
              <a:rPr lang="zh-CN" altLang="en-US" kern="100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每月工资</a:t>
            </a:r>
            <a:r>
              <a:rPr lang="en-US" altLang="zh-CN" kern="100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kern="100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天数</a:t>
            </a:r>
            <a:r>
              <a:rPr lang="zh-CN" altLang="en-US" kern="10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zh-CN" kern="100" dirty="0">
              <a:latin typeface="STKaiti" charset="-122"/>
              <a:ea typeface="STKaiti" charset="-122"/>
              <a:cs typeface="STKaiti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"/>
            </a:pP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调度成本：共享汽车每小时租赁费用</a:t>
            </a:r>
            <a:r>
              <a:rPr lang="en-US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*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两地的时间（即把调度员当成用户用车，实际租车要花多少钱就是调度成本）</a:t>
            </a:r>
            <a:endParaRPr lang="zh-CN" altLang="zh-CN" kern="100" dirty="0">
              <a:latin typeface="STKaiti" charset="-122"/>
              <a:ea typeface="STKaiti" charset="-122"/>
              <a:cs typeface="STKaiti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"/>
            </a:pP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空车移动成本：摩拜</a:t>
            </a:r>
            <a:r>
              <a:rPr lang="en-US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小黄车每小时费用（</a:t>
            </a:r>
            <a:r>
              <a:rPr lang="en-US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元）</a:t>
            </a:r>
            <a:r>
              <a:rPr lang="en-US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*</a:t>
            </a:r>
            <a:r>
              <a:rPr lang="zh-CN" altLang="zh-CN" kern="100" dirty="0" smtClean="0">
                <a:solidFill>
                  <a:srgbClr val="000000"/>
                </a:solidFill>
                <a:effectLst/>
                <a:latin typeface="STKaiti" charset="-122"/>
                <a:ea typeface="STKaiti" charset="-122"/>
                <a:cs typeface="STKaiti" charset="-122"/>
              </a:rPr>
              <a:t>小时数或者打车过去的费用。</a:t>
            </a:r>
            <a:endParaRPr lang="en-US" altLang="zh-CN" kern="100" dirty="0" smtClean="0">
              <a:solidFill>
                <a:srgbClr val="000000"/>
              </a:solidFill>
              <a:effectLst/>
              <a:latin typeface="STKaiti" charset="-122"/>
              <a:ea typeface="STKaiti" charset="-122"/>
              <a:cs typeface="STKaiti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"/>
            </a:pPr>
            <a:r>
              <a:rPr lang="zh-CN" altLang="en-US" kern="100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拒绝用车成本（潜在的损失）尚未明确</a:t>
            </a:r>
            <a:endParaRPr lang="en-US" altLang="zh-CN" kern="100" dirty="0" smtClean="0">
              <a:solidFill>
                <a:srgbClr val="00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charset="2"/>
              <a:buChar char=""/>
            </a:pPr>
            <a:r>
              <a:rPr lang="zh-CN" altLang="en-US" kern="100" dirty="0" smtClean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超停成本：每个场站对超停的车的罚款，与场站有关。</a:t>
            </a:r>
            <a:endParaRPr lang="zh-CN" altLang="zh-CN" kern="1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1785" y="1194187"/>
            <a:ext cx="1348740" cy="354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空车移动成本</a:t>
            </a:r>
            <a:endParaRPr kumimoji="1" lang="zh-CN" altLang="en-US" sz="1400" dirty="0">
              <a:latin typeface="STKaiti" charset="-122"/>
              <a:ea typeface="STKaiti" charset="-122"/>
              <a:cs typeface="STKaiti" charset="-122"/>
            </a:endParaRPr>
          </a:p>
        </p:txBody>
      </p:sp>
      <p:cxnSp>
        <p:nvCxnSpPr>
          <p:cNvPr id="4" name="直线箭头连接符 3"/>
          <p:cNvCxnSpPr>
            <a:endCxn id="5" idx="2"/>
          </p:cNvCxnSpPr>
          <p:nvPr/>
        </p:nvCxnSpPr>
        <p:spPr>
          <a:xfrm flipV="1">
            <a:off x="2988945" y="1548517"/>
            <a:ext cx="537210" cy="33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：约束条件</a:t>
            </a:r>
            <a:r>
              <a:rPr kumimoji="1" lang="en-US" altLang="zh-CN" dirty="0" smtClean="0"/>
              <a:t>——</a:t>
            </a:r>
            <a:r>
              <a:rPr kumimoji="1" lang="zh-CN" altLang="en-US" dirty="0"/>
              <a:t>员工状态</a:t>
            </a:r>
            <a:r>
              <a:rPr kumimoji="1" lang="zh-CN" altLang="en-US" dirty="0" smtClean="0"/>
              <a:t>约束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0348"/>
              </p:ext>
            </p:extLst>
          </p:nvPr>
        </p:nvGraphicFramePr>
        <p:xfrm>
          <a:off x="1529080" y="408178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线箭头连接符 10"/>
          <p:cNvCxnSpPr/>
          <p:nvPr/>
        </p:nvCxnSpPr>
        <p:spPr>
          <a:xfrm>
            <a:off x="1529080" y="4806562"/>
            <a:ext cx="791210" cy="11430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2320290" y="4452232"/>
            <a:ext cx="845820" cy="3657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166110" y="4452232"/>
            <a:ext cx="2448560" cy="11087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5593080" y="5218042"/>
            <a:ext cx="2522220" cy="29146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115300" y="5218042"/>
            <a:ext cx="154178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91669" y="3984479"/>
            <a:ext cx="362600" cy="1980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d6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d5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d4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d3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d2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STKaiti" charset="-122"/>
                <a:ea typeface="STKaiti" charset="-122"/>
                <a:cs typeface="STKaiti" charset="-122"/>
              </a:rPr>
              <a:t>d1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373504" y="5916392"/>
            <a:ext cx="867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t0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t1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t2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t3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t4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t5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t6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t7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t8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t9</a:t>
            </a:r>
            <a:r>
              <a:rPr kumimoji="1" lang="zh-CN" altLang="en-US" dirty="0" smtClean="0">
                <a:latin typeface="STKaiti" charset="-122"/>
                <a:ea typeface="STKaiti" charset="-122"/>
                <a:cs typeface="STKaiti" charset="-122"/>
              </a:rPr>
              <a:t>         </a:t>
            </a:r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t10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6890" y="447837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Kaiti" charset="-122"/>
                <a:ea typeface="STKaiti" charset="-122"/>
                <a:cs typeface="STKaiti" charset="-122"/>
              </a:rPr>
              <a:t>wait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20418288">
            <a:off x="2287009" y="429312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Kaiti" charset="-122"/>
                <a:ea typeface="STKaiti" charset="-122"/>
                <a:cs typeface="STKaiti" charset="-122"/>
              </a:rPr>
              <a:t>move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1603934">
            <a:off x="3865998" y="459129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charge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rot="21173067">
            <a:off x="6061444" y="499551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STKaiti" charset="-122"/>
                <a:ea typeface="STKaiti" charset="-122"/>
                <a:cs typeface="STKaiti" charset="-122"/>
              </a:rPr>
              <a:t>relocation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98700" y="483658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STKaiti" charset="-122"/>
                <a:ea typeface="STKaiti" charset="-122"/>
                <a:cs typeface="STKaiti" charset="-122"/>
              </a:rPr>
              <a:t>charge</a:t>
            </a:r>
            <a:endParaRPr kumimoji="1"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" y="1048876"/>
            <a:ext cx="8083690" cy="25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：约束条件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车</a:t>
            </a:r>
            <a:r>
              <a:rPr kumimoji="1" lang="zh-CN" altLang="en-US" dirty="0"/>
              <a:t>的数量守恒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5749290" y="4564627"/>
            <a:ext cx="4732568" cy="1477785"/>
            <a:chOff x="7372350" y="1832857"/>
            <a:chExt cx="4732568" cy="1477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9418320" y="2285999"/>
                  <a:ext cx="571500" cy="5715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>
                    <a:latin typeface="STKaiti" charset="-122"/>
                    <a:ea typeface="STKaiti" charset="-122"/>
                    <a:cs typeface="STKaiti" charset="-122"/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8320" y="2285999"/>
                  <a:ext cx="571500" cy="5715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右箭头 10"/>
            <p:cNvSpPr/>
            <p:nvPr/>
          </p:nvSpPr>
          <p:spPr>
            <a:xfrm>
              <a:off x="7372350" y="1832857"/>
              <a:ext cx="1897380" cy="453143"/>
            </a:xfrm>
            <a:prstGeom prst="rightArrow">
              <a:avLst>
                <a:gd name="adj1" fmla="val 60089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充电后还到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7372350" y="2345178"/>
              <a:ext cx="1897380" cy="45314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调度到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372350" y="2857499"/>
              <a:ext cx="1897380" cy="45314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用户还车到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0207538" y="2342919"/>
              <a:ext cx="1897380" cy="453143"/>
            </a:xfrm>
            <a:prstGeom prst="rightArrow">
              <a:avLst>
                <a:gd name="adj1" fmla="val 60089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从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站调出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10207538" y="2852981"/>
              <a:ext cx="1897380" cy="453143"/>
            </a:xfrm>
            <a:prstGeom prst="rightArrow">
              <a:avLst>
                <a:gd name="adj1" fmla="val 60089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用户从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站开走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0207538" y="1832857"/>
              <a:ext cx="1897380" cy="453143"/>
            </a:xfrm>
            <a:prstGeom prst="rightArrow">
              <a:avLst>
                <a:gd name="adj1" fmla="val 60089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从</a:t>
              </a:r>
              <a:r>
                <a:rPr kumimoji="1" lang="en-US" altLang="zh-CN" sz="1600" dirty="0" smtClean="0">
                  <a:latin typeface="STKaiti" charset="-122"/>
                  <a:ea typeface="STKaiti" charset="-122"/>
                  <a:cs typeface="STKaiti" charset="-122"/>
                </a:rPr>
                <a:t>d</a:t>
              </a:r>
              <a:r>
                <a:rPr kumimoji="1" lang="zh-CN" altLang="en-US" sz="1600" dirty="0" smtClean="0">
                  <a:latin typeface="STKaiti" charset="-122"/>
                  <a:ea typeface="STKaiti" charset="-122"/>
                  <a:cs typeface="STKaiti" charset="-122"/>
                </a:rPr>
                <a:t>站开走充电</a:t>
              </a:r>
              <a:endParaRPr kumimoji="1" lang="zh-CN" altLang="en-US" sz="16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49290" y="4221584"/>
                <a:ext cx="162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STKaiti" charset="-122"/>
                        <a:cs typeface="STKaiti" charset="-122"/>
                      </a:rPr>
                      <m:t>𝑡</m:t>
                    </m:r>
                    <m:r>
                      <a:rPr kumimoji="1" lang="en-US" altLang="zh-CN" i="1">
                        <a:latin typeface="Cambria Math" charset="0"/>
                        <a:ea typeface="STKaiti" charset="-122"/>
                        <a:cs typeface="STKaiti" charset="-122"/>
                      </a:rPr>
                      <m:t>′</m:t>
                    </m:r>
                  </m:oMath>
                </a14:m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时刻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~</a:t>
                </a:r>
                <a:r>
                  <a:rPr kumimoji="1" lang="en-US" altLang="zh-CN" dirty="0">
                    <a:latin typeface="STKaiti" charset="-122"/>
                    <a:ea typeface="STKaiti" charset="-122"/>
                    <a:cs typeface="STKaiti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STKaiti" charset="-122"/>
                        <a:cs typeface="STKaiti" charset="-122"/>
                      </a:rPr>
                      <m:t>𝑡</m:t>
                    </m:r>
                  </m:oMath>
                </a14:m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时刻</a:t>
                </a:r>
                <a:endParaRPr kumimoji="1" lang="zh-CN" altLang="en-US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90" y="4221584"/>
                <a:ext cx="162576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617994" y="4221584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𝑡</m:t>
                    </m:r>
                  </m:oMath>
                </a14:m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时刻</a:t>
                </a:r>
                <a:r>
                  <a:rPr kumimoji="1" lang="en-US" altLang="zh-CN" dirty="0" smtClean="0">
                    <a:latin typeface="STKaiti" charset="-122"/>
                    <a:ea typeface="STKaiti" charset="-122"/>
                    <a:cs typeface="STKaiti" charset="-122"/>
                  </a:rPr>
                  <a:t>~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  <a:ea typeface="STKaiti" charset="-122"/>
                        <a:cs typeface="STKaiti" charset="-122"/>
                      </a:rPr>
                      <m:t>′′</m:t>
                    </m:r>
                  </m:oMath>
                </a14:m>
                <a:r>
                  <a:rPr kumimoji="1" lang="zh-CN" altLang="en-US" dirty="0" smtClean="0">
                    <a:latin typeface="STKaiti" charset="-122"/>
                    <a:ea typeface="STKaiti" charset="-122"/>
                    <a:cs typeface="STKaiti" charset="-122"/>
                  </a:rPr>
                  <a:t>时刻</a:t>
                </a:r>
                <a:endParaRPr kumimoji="1" lang="zh-CN" altLang="en-US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94" y="4221584"/>
                <a:ext cx="156324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3333" r="-351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6" y="1195872"/>
            <a:ext cx="10645422" cy="29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zh-CN" altLang="en-US" dirty="0" smtClean="0"/>
              <a:t>：约束条件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955322"/>
            <a:ext cx="7876822" cy="29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692</Words>
  <Application>Microsoft Macintosh PowerPoint</Application>
  <PresentationFormat>宽屏</PresentationFormat>
  <Paragraphs>117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Cambria Math</vt:lpstr>
      <vt:lpstr>DengXian</vt:lpstr>
      <vt:lpstr>DengXian Light</vt:lpstr>
      <vt:lpstr>STKaiti</vt:lpstr>
      <vt:lpstr>Wingdings</vt:lpstr>
      <vt:lpstr>Arial</vt:lpstr>
      <vt:lpstr>Office 主题</vt:lpstr>
      <vt:lpstr>PowerPoint 演示文稿</vt:lpstr>
      <vt:lpstr>背景</vt:lpstr>
      <vt:lpstr>模型：集合/时空表示</vt:lpstr>
      <vt:lpstr>模型：变量</vt:lpstr>
      <vt:lpstr>模型：参数</vt:lpstr>
      <vt:lpstr>模型：目标函数</vt:lpstr>
      <vt:lpstr>模型：约束条件——员工状态约束</vt:lpstr>
      <vt:lpstr>模型：约束条件——车的数量守恒</vt:lpstr>
      <vt:lpstr>模型：约束条件</vt:lpstr>
      <vt:lpstr>模型：参数估计</vt:lpstr>
      <vt:lpstr>模型：参数估计</vt:lpstr>
      <vt:lpstr>模型结果</vt:lpstr>
      <vt:lpstr>TODO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调度优化模型</dc:title>
  <dc:creator>孔 文佳</dc:creator>
  <cp:lastModifiedBy>Microsoft Office User</cp:lastModifiedBy>
  <cp:revision>45</cp:revision>
  <dcterms:created xsi:type="dcterms:W3CDTF">2018-11-27T02:12:33Z</dcterms:created>
  <dcterms:modified xsi:type="dcterms:W3CDTF">2018-12-19T08:34:29Z</dcterms:modified>
</cp:coreProperties>
</file>