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9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wdp" ContentType="image/vnd.ms-photo"/>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9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1"/>
  </p:notesMasterIdLst>
  <p:handoutMasterIdLst>
    <p:handoutMasterId r:id="rId102"/>
  </p:handoutMasterIdLst>
  <p:sldIdLst>
    <p:sldId id="275" r:id="rId2"/>
    <p:sldId id="276" r:id="rId3"/>
    <p:sldId id="277" r:id="rId4"/>
    <p:sldId id="270" r:id="rId5"/>
    <p:sldId id="280" r:id="rId6"/>
    <p:sldId id="279" r:id="rId7"/>
    <p:sldId id="281" r:id="rId8"/>
    <p:sldId id="282" r:id="rId9"/>
    <p:sldId id="283" r:id="rId10"/>
    <p:sldId id="285" r:id="rId11"/>
    <p:sldId id="284" r:id="rId12"/>
    <p:sldId id="258" r:id="rId13"/>
    <p:sldId id="286" r:id="rId14"/>
    <p:sldId id="287" r:id="rId15"/>
    <p:sldId id="288" r:id="rId16"/>
    <p:sldId id="367" r:id="rId17"/>
    <p:sldId id="289" r:id="rId18"/>
    <p:sldId id="368" r:id="rId19"/>
    <p:sldId id="290" r:id="rId20"/>
    <p:sldId id="291" r:id="rId21"/>
    <p:sldId id="292" r:id="rId22"/>
    <p:sldId id="294" r:id="rId23"/>
    <p:sldId id="369" r:id="rId24"/>
    <p:sldId id="295" r:id="rId25"/>
    <p:sldId id="357" r:id="rId26"/>
    <p:sldId id="297" r:id="rId27"/>
    <p:sldId id="296" r:id="rId28"/>
    <p:sldId id="298" r:id="rId29"/>
    <p:sldId id="299" r:id="rId30"/>
    <p:sldId id="358" r:id="rId31"/>
    <p:sldId id="300" r:id="rId32"/>
    <p:sldId id="355" r:id="rId33"/>
    <p:sldId id="301" r:id="rId34"/>
    <p:sldId id="356" r:id="rId35"/>
    <p:sldId id="302" r:id="rId36"/>
    <p:sldId id="303" r:id="rId37"/>
    <p:sldId id="304" r:id="rId38"/>
    <p:sldId id="306" r:id="rId39"/>
    <p:sldId id="307" r:id="rId40"/>
    <p:sldId id="359" r:id="rId41"/>
    <p:sldId id="360" r:id="rId42"/>
    <p:sldId id="361" r:id="rId43"/>
    <p:sldId id="362" r:id="rId44"/>
    <p:sldId id="363" r:id="rId45"/>
    <p:sldId id="364" r:id="rId46"/>
    <p:sldId id="365" r:id="rId47"/>
    <p:sldId id="366" r:id="rId48"/>
    <p:sldId id="309" r:id="rId49"/>
    <p:sldId id="310" r:id="rId50"/>
    <p:sldId id="311" r:id="rId51"/>
    <p:sldId id="313" r:id="rId52"/>
    <p:sldId id="315" r:id="rId53"/>
    <p:sldId id="314" r:id="rId54"/>
    <p:sldId id="316" r:id="rId55"/>
    <p:sldId id="312" r:id="rId56"/>
    <p:sldId id="317" r:id="rId57"/>
    <p:sldId id="318" r:id="rId58"/>
    <p:sldId id="320" r:id="rId59"/>
    <p:sldId id="321" r:id="rId60"/>
    <p:sldId id="319" r:id="rId61"/>
    <p:sldId id="322" r:id="rId62"/>
    <p:sldId id="323" r:id="rId63"/>
    <p:sldId id="324" r:id="rId64"/>
    <p:sldId id="325" r:id="rId65"/>
    <p:sldId id="370" r:id="rId66"/>
    <p:sldId id="326" r:id="rId67"/>
    <p:sldId id="332" r:id="rId68"/>
    <p:sldId id="372" r:id="rId69"/>
    <p:sldId id="374" r:id="rId70"/>
    <p:sldId id="375" r:id="rId71"/>
    <p:sldId id="376" r:id="rId72"/>
    <p:sldId id="377" r:id="rId73"/>
    <p:sldId id="373" r:id="rId74"/>
    <p:sldId id="333" r:id="rId75"/>
    <p:sldId id="334" r:id="rId76"/>
    <p:sldId id="335" r:id="rId77"/>
    <p:sldId id="336" r:id="rId78"/>
    <p:sldId id="337" r:id="rId79"/>
    <p:sldId id="338" r:id="rId80"/>
    <p:sldId id="347" r:id="rId81"/>
    <p:sldId id="348" r:id="rId82"/>
    <p:sldId id="339" r:id="rId83"/>
    <p:sldId id="342" r:id="rId84"/>
    <p:sldId id="343" r:id="rId85"/>
    <p:sldId id="344" r:id="rId86"/>
    <p:sldId id="346" r:id="rId87"/>
    <p:sldId id="345" r:id="rId88"/>
    <p:sldId id="349" r:id="rId89"/>
    <p:sldId id="350" r:id="rId90"/>
    <p:sldId id="351" r:id="rId91"/>
    <p:sldId id="352" r:id="rId92"/>
    <p:sldId id="353" r:id="rId93"/>
    <p:sldId id="327" r:id="rId94"/>
    <p:sldId id="329" r:id="rId95"/>
    <p:sldId id="328" r:id="rId96"/>
    <p:sldId id="331" r:id="rId97"/>
    <p:sldId id="330" r:id="rId98"/>
    <p:sldId id="371" r:id="rId99"/>
    <p:sldId id="354" r:id="rId10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EDB"/>
    <a:srgbClr val="E40524"/>
    <a:srgbClr val="FFCC03"/>
    <a:srgbClr val="56575B"/>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p:scale>
          <a:sx n="70" d="100"/>
          <a:sy n="70" d="100"/>
        </p:scale>
        <p:origin x="-1164" y="-120"/>
      </p:cViewPr>
      <p:guideLst>
        <p:guide orient="horz" pos="2160"/>
        <p:guide orient="horz" pos="890"/>
        <p:guide pos="2880"/>
        <p:guide pos="340"/>
        <p:guide pos="5329"/>
      </p:guideLst>
    </p:cSldViewPr>
  </p:slideViewPr>
  <p:notesTextViewPr>
    <p:cViewPr>
      <p:scale>
        <a:sx n="1" d="1"/>
        <a:sy n="1" d="1"/>
      </p:scale>
      <p:origin x="0" y="0"/>
    </p:cViewPr>
  </p:notesTextViewPr>
  <p:sorterViewPr>
    <p:cViewPr>
      <p:scale>
        <a:sx n="66" d="100"/>
        <a:sy n="66" d="100"/>
      </p:scale>
      <p:origin x="0" y="0"/>
    </p:cViewPr>
  </p:sorterViewPr>
  <p:notesViewPr>
    <p:cSldViewPr>
      <p:cViewPr varScale="1">
        <p:scale>
          <a:sx n="58" d="100"/>
          <a:sy n="58" d="100"/>
        </p:scale>
        <p:origin x="-2532"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86BF7F6-B8C3-4C52-8BDD-ADE17F7CFFF4}" type="datetimeFigureOut">
              <a:rPr lang="zh-CN" altLang="en-US" smtClean="0"/>
              <a:pPr/>
              <a:t>2012-11-29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E5EED86-1256-45E1-8CD4-AE0E2A2AA214}"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5FF474-FAE3-4547-BF72-8A68EF3D3E23}" type="datetimeFigureOut">
              <a:rPr lang="zh-CN" altLang="en-US" smtClean="0"/>
              <a:pPr/>
              <a:t>2012-11-29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3E950D-3A59-4A6D-ACEE-A9B43A32E0E4}" type="slidenum">
              <a:rPr lang="zh-CN" altLang="en-US" smtClean="0"/>
              <a:pPr/>
              <a:t>‹#›</a:t>
            </a:fld>
            <a:endParaRPr lang="zh-CN" altLang="en-US"/>
          </a:p>
        </p:txBody>
      </p:sp>
    </p:spTree>
    <p:extLst>
      <p:ext uri="{BB962C8B-B14F-4D97-AF65-F5344CB8AC3E}">
        <p14:creationId xmlns="" xmlns:p14="http://schemas.microsoft.com/office/powerpoint/2010/main" val="667224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hyperlink" Target="http://blog.sina.com.cn/9ippt"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矩形 6"/>
          <p:cNvSpPr/>
          <p:nvPr userDrawn="1"/>
        </p:nvSpPr>
        <p:spPr>
          <a:xfrm>
            <a:off x="-10043" y="3933056"/>
            <a:ext cx="9154043" cy="2924944"/>
          </a:xfrm>
          <a:prstGeom prst="rect">
            <a:avLst/>
          </a:prstGeom>
          <a:solidFill>
            <a:srgbClr val="5657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10 Imagen"/>
          <p:cNvPicPr>
            <a:picLocks noChangeAspect="1"/>
          </p:cNvPicPr>
          <p:nvPr userDrawn="1"/>
        </p:nvPicPr>
        <p:blipFill>
          <a:blip r:embed="rId2" cstate="print"/>
          <a:srcRect/>
          <a:stretch>
            <a:fillRect/>
          </a:stretch>
        </p:blipFill>
        <p:spPr bwMode="auto">
          <a:xfrm>
            <a:off x="179512" y="399687"/>
            <a:ext cx="3986213" cy="3529013"/>
          </a:xfrm>
          <a:prstGeom prst="rect">
            <a:avLst/>
          </a:prstGeom>
          <a:noFill/>
          <a:ln w="9525">
            <a:noFill/>
            <a:miter lim="800000"/>
            <a:headEnd/>
            <a:tailEnd/>
          </a:ln>
        </p:spPr>
      </p:pic>
      <p:sp>
        <p:nvSpPr>
          <p:cNvPr id="10" name="矩形 9"/>
          <p:cNvSpPr/>
          <p:nvPr userDrawn="1"/>
        </p:nvSpPr>
        <p:spPr>
          <a:xfrm>
            <a:off x="0" y="3935205"/>
            <a:ext cx="3240000" cy="252016"/>
          </a:xfrm>
          <a:prstGeom prst="rect">
            <a:avLst/>
          </a:prstGeom>
          <a:solidFill>
            <a:srgbClr val="009E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2957907" y="3935205"/>
            <a:ext cx="3240000" cy="252016"/>
          </a:xfrm>
          <a:prstGeom prst="rect">
            <a:avLst/>
          </a:prstGeom>
          <a:solidFill>
            <a:srgbClr val="FFCC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5915815" y="3935205"/>
            <a:ext cx="3240000" cy="252016"/>
          </a:xfrm>
          <a:prstGeom prst="rect">
            <a:avLst/>
          </a:prstGeom>
          <a:solidFill>
            <a:srgbClr val="009E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a:xfrm>
            <a:off x="827584" y="4245333"/>
            <a:ext cx="7988424" cy="1470025"/>
          </a:xfrm>
          <a:prstGeom prst="rect">
            <a:avLst/>
          </a:prstGeom>
        </p:spPr>
        <p:txBody>
          <a:bodyPr/>
          <a:lstStyle>
            <a:lvl1pPr>
              <a:defRPr b="1">
                <a:solidFill>
                  <a:srgbClr val="FFCC03"/>
                </a:solidFill>
                <a:effectLst>
                  <a:outerShdw blurRad="50800" dist="38100" dir="2700000" algn="tl" rotWithShape="0">
                    <a:prstClr val="black">
                      <a:alpha val="40000"/>
                    </a:prstClr>
                  </a:outerShdw>
                </a:effectLst>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154590" y="5877109"/>
            <a:ext cx="7665882" cy="816496"/>
          </a:xfrm>
          <a:prstGeom prst="rect">
            <a:avLst/>
          </a:prstGeom>
        </p:spPr>
        <p:txBody>
          <a:bodyPr/>
          <a:lstStyle>
            <a:lvl1pPr marL="0" indent="0" algn="ctr">
              <a:buNone/>
              <a:defRPr sz="2400" b="1">
                <a:solidFill>
                  <a:srgbClr val="009EDB"/>
                </a:solidFill>
                <a:effectLst/>
                <a:latin typeface="微软雅黑" pitchFamily="34" charset="-122"/>
                <a:ea typeface="微软雅黑"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Tree>
    <p:extLst>
      <p:ext uri="{BB962C8B-B14F-4D97-AF65-F5344CB8AC3E}">
        <p14:creationId xmlns="" xmlns:p14="http://schemas.microsoft.com/office/powerpoint/2010/main" val="359855951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14C48C8A-77FD-4366-8117-A766F7C94BB7}" type="slidenum">
              <a:rPr lang="zh-CN" altLang="en-US" smtClean="0"/>
              <a:pPr/>
              <a:t>‹#›</a:t>
            </a:fld>
            <a:endParaRPr lang="zh-CN" altLang="en-US"/>
          </a:p>
        </p:txBody>
      </p:sp>
    </p:spTree>
    <p:extLst>
      <p:ext uri="{BB962C8B-B14F-4D97-AF65-F5344CB8AC3E}">
        <p14:creationId xmlns="" xmlns:p14="http://schemas.microsoft.com/office/powerpoint/2010/main" val="3563044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14C48C8A-77FD-4366-8117-A766F7C94BB7}" type="slidenum">
              <a:rPr lang="zh-CN" altLang="en-US" smtClean="0"/>
              <a:pPr/>
              <a:t>‹#›</a:t>
            </a:fld>
            <a:endParaRPr lang="zh-CN" altLang="en-US"/>
          </a:p>
        </p:txBody>
      </p:sp>
    </p:spTree>
    <p:extLst>
      <p:ext uri="{BB962C8B-B14F-4D97-AF65-F5344CB8AC3E}">
        <p14:creationId xmlns="" xmlns:p14="http://schemas.microsoft.com/office/powerpoint/2010/main" val="1895380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sp>
        <p:nvSpPr>
          <p:cNvPr id="9" name="矩形 8"/>
          <p:cNvSpPr/>
          <p:nvPr userDrawn="1"/>
        </p:nvSpPr>
        <p:spPr>
          <a:xfrm>
            <a:off x="0" y="6122780"/>
            <a:ext cx="3240000" cy="108000"/>
          </a:xfrm>
          <a:prstGeom prst="rect">
            <a:avLst/>
          </a:prstGeom>
          <a:solidFill>
            <a:srgbClr val="009E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457200" y="274638"/>
            <a:ext cx="8229600" cy="778098"/>
          </a:xfrm>
          <a:prstGeom prst="rect">
            <a:avLst/>
          </a:prstGeom>
        </p:spPr>
        <p:txBody>
          <a:bodyPr>
            <a:normAutofit/>
          </a:bodyPr>
          <a:lstStyle>
            <a:lvl1pPr algn="l">
              <a:defRPr sz="4000" b="1">
                <a:solidFill>
                  <a:srgbClr val="56575B"/>
                </a:solidFill>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7" name="内容占位符 2"/>
          <p:cNvSpPr>
            <a:spLocks noGrp="1"/>
          </p:cNvSpPr>
          <p:nvPr>
            <p:ph sz="half" idx="1"/>
          </p:nvPr>
        </p:nvSpPr>
        <p:spPr>
          <a:xfrm>
            <a:off x="457200" y="1340768"/>
            <a:ext cx="8219256" cy="4536505"/>
          </a:xfrm>
          <a:prstGeom prst="rect">
            <a:avLst/>
          </a:prstGeom>
        </p:spPr>
        <p:txBody>
          <a:bodyPr/>
          <a:lstStyle>
            <a:lvl1pPr marL="0" indent="0">
              <a:lnSpc>
                <a:spcPct val="120000"/>
              </a:lnSpc>
              <a:spcBef>
                <a:spcPts val="0"/>
              </a:spcBef>
              <a:buNone/>
              <a:defRPr sz="2800">
                <a:solidFill>
                  <a:srgbClr val="56575B"/>
                </a:solidFill>
              </a:defRPr>
            </a:lvl1pPr>
            <a:lvl2pPr marL="0" indent="0">
              <a:lnSpc>
                <a:spcPct val="120000"/>
              </a:lnSpc>
              <a:spcBef>
                <a:spcPts val="0"/>
              </a:spcBef>
              <a:buNone/>
              <a:defRPr sz="2400">
                <a:solidFill>
                  <a:srgbClr val="56575B"/>
                </a:solidFill>
              </a:defRPr>
            </a:lvl2pPr>
            <a:lvl3pPr marL="0" indent="0">
              <a:lnSpc>
                <a:spcPct val="120000"/>
              </a:lnSpc>
              <a:spcBef>
                <a:spcPts val="0"/>
              </a:spcBef>
              <a:buNone/>
              <a:defRPr sz="2000">
                <a:solidFill>
                  <a:srgbClr val="56575B"/>
                </a:solidFill>
              </a:defRPr>
            </a:lvl3pPr>
            <a:lvl4pPr marL="0" indent="0">
              <a:lnSpc>
                <a:spcPct val="120000"/>
              </a:lnSpc>
              <a:spcBef>
                <a:spcPts val="0"/>
              </a:spcBef>
              <a:buNone/>
              <a:defRPr sz="1800">
                <a:solidFill>
                  <a:srgbClr val="56575B"/>
                </a:solidFill>
              </a:defRPr>
            </a:lvl4pPr>
            <a:lvl5pPr marL="0" indent="0">
              <a:lnSpc>
                <a:spcPct val="120000"/>
              </a:lnSpc>
              <a:spcBef>
                <a:spcPts val="0"/>
              </a:spcBef>
              <a:buNone/>
              <a:defRPr sz="1800">
                <a:solidFill>
                  <a:srgbClr val="56575B"/>
                </a:solidFill>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8" name="矩形 7"/>
          <p:cNvSpPr/>
          <p:nvPr userDrawn="1"/>
        </p:nvSpPr>
        <p:spPr>
          <a:xfrm>
            <a:off x="0" y="6237312"/>
            <a:ext cx="9144000" cy="620688"/>
          </a:xfrm>
          <a:prstGeom prst="rect">
            <a:avLst/>
          </a:prstGeom>
          <a:solidFill>
            <a:srgbClr val="5657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2957907" y="6122780"/>
            <a:ext cx="3240000" cy="108000"/>
          </a:xfrm>
          <a:prstGeom prst="rect">
            <a:avLst/>
          </a:prstGeom>
          <a:solidFill>
            <a:srgbClr val="FFCC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灯片编号占位符 5"/>
          <p:cNvSpPr>
            <a:spLocks noGrp="1"/>
          </p:cNvSpPr>
          <p:nvPr>
            <p:ph type="sldNum" sz="quarter" idx="12"/>
          </p:nvPr>
        </p:nvSpPr>
        <p:spPr>
          <a:xfrm>
            <a:off x="7671842" y="6356350"/>
            <a:ext cx="857100" cy="365125"/>
          </a:xfrm>
          <a:prstGeom prst="rect">
            <a:avLst/>
          </a:prstGeom>
        </p:spPr>
        <p:txBody>
          <a:bodyPr/>
          <a:lstStyle>
            <a:lvl1pPr algn="ctr">
              <a:defRPr>
                <a:solidFill>
                  <a:srgbClr val="FFCC03"/>
                </a:solidFill>
                <a:latin typeface="微软雅黑" pitchFamily="34" charset="-122"/>
                <a:ea typeface="微软雅黑" pitchFamily="34" charset="-122"/>
              </a:defRPr>
            </a:lvl1pPr>
          </a:lstStyle>
          <a:p>
            <a:fld id="{14C48C8A-77FD-4366-8117-A766F7C94BB7}" type="slidenum">
              <a:rPr lang="zh-CN" altLang="en-US" smtClean="0"/>
              <a:pPr/>
              <a:t>‹#›</a:t>
            </a:fld>
            <a:endParaRPr lang="zh-CN" altLang="en-US" dirty="0"/>
          </a:p>
        </p:txBody>
      </p:sp>
      <p:sp>
        <p:nvSpPr>
          <p:cNvPr id="11" name="矩形 10"/>
          <p:cNvSpPr/>
          <p:nvPr userDrawn="1"/>
        </p:nvSpPr>
        <p:spPr>
          <a:xfrm>
            <a:off x="5915815" y="6122780"/>
            <a:ext cx="3240000" cy="108000"/>
          </a:xfrm>
          <a:prstGeom prst="rect">
            <a:avLst/>
          </a:prstGeom>
          <a:solidFill>
            <a:srgbClr val="009E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43 Imagen">
            <a:hlinkClick r:id="" action="ppaction://hlinkshowjump?jump=nextslide"/>
          </p:cNvPr>
          <p:cNvPicPr>
            <a:picLocks noChangeAspect="1"/>
          </p:cNvPicPr>
          <p:nvPr userDrawn="1"/>
        </p:nvPicPr>
        <p:blipFill>
          <a:blip r:embed="rId2" cstate="print"/>
          <a:srcRect/>
          <a:stretch>
            <a:fillRect/>
          </a:stretch>
        </p:blipFill>
        <p:spPr bwMode="auto">
          <a:xfrm>
            <a:off x="8528942" y="6348413"/>
            <a:ext cx="363538" cy="363537"/>
          </a:xfrm>
          <a:prstGeom prst="rect">
            <a:avLst/>
          </a:prstGeom>
          <a:noFill/>
          <a:ln w="9525">
            <a:noFill/>
            <a:miter lim="800000"/>
            <a:headEnd/>
            <a:tailEnd/>
          </a:ln>
        </p:spPr>
      </p:pic>
      <p:pic>
        <p:nvPicPr>
          <p:cNvPr id="13" name="44 Imagen">
            <a:hlinkClick r:id="" action="ppaction://hlinkshowjump?jump=previousslide"/>
          </p:cNvPr>
          <p:cNvPicPr>
            <a:picLocks noChangeAspect="1"/>
          </p:cNvPicPr>
          <p:nvPr userDrawn="1"/>
        </p:nvPicPr>
        <p:blipFill>
          <a:blip r:embed="rId3" cstate="print"/>
          <a:srcRect/>
          <a:stretch>
            <a:fillRect/>
          </a:stretch>
        </p:blipFill>
        <p:spPr bwMode="auto">
          <a:xfrm>
            <a:off x="7308304" y="6356350"/>
            <a:ext cx="363538" cy="363538"/>
          </a:xfrm>
          <a:prstGeom prst="rect">
            <a:avLst/>
          </a:prstGeom>
          <a:noFill/>
          <a:ln w="9525">
            <a:noFill/>
            <a:miter lim="800000"/>
            <a:headEnd/>
            <a:tailEnd/>
          </a:ln>
        </p:spPr>
      </p:pic>
      <p:sp>
        <p:nvSpPr>
          <p:cNvPr id="19" name="TextBox 18">
            <a:hlinkClick r:id="rId4"/>
          </p:cNvPr>
          <p:cNvSpPr txBox="1"/>
          <p:nvPr/>
        </p:nvSpPr>
        <p:spPr>
          <a:xfrm>
            <a:off x="924244" y="6372623"/>
            <a:ext cx="3599901" cy="307777"/>
          </a:xfrm>
          <a:prstGeom prst="rect">
            <a:avLst/>
          </a:prstGeom>
          <a:noFill/>
        </p:spPr>
        <p:txBody>
          <a:bodyPr wrap="square" rtlCol="0">
            <a:spAutoFit/>
          </a:bodyPr>
          <a:lstStyle/>
          <a:p>
            <a:r>
              <a:rPr lang="en-US" altLang="zh-CN" sz="1400" b="0" dirty="0" smtClean="0">
                <a:solidFill>
                  <a:schemeClr val="bg1"/>
                </a:solidFill>
                <a:latin typeface="Arial" pitchFamily="34" charset="0"/>
                <a:cs typeface="Arial" pitchFamily="34" charset="0"/>
              </a:rPr>
              <a:t>http://blog.sina.com.cn/9ippt </a:t>
            </a:r>
            <a:endParaRPr lang="zh-CN" altLang="en-US" sz="1400" b="0" dirty="0">
              <a:solidFill>
                <a:schemeClr val="bg1"/>
              </a:solidFill>
              <a:latin typeface="Arial" pitchFamily="34" charset="0"/>
              <a:cs typeface="Arial" pitchFamily="34" charset="0"/>
            </a:endParaRPr>
          </a:p>
        </p:txBody>
      </p:sp>
      <p:pic>
        <p:nvPicPr>
          <p:cNvPr id="20" name="图片 19"/>
          <p:cNvPicPr>
            <a:picLocks noChangeAspect="1"/>
          </p:cNvPicPr>
          <p:nvPr userDrawn="1"/>
        </p:nvPicPr>
        <p:blipFill>
          <a:blip r:embed="rId5" cstate="print">
            <a:extLst>
              <a:ext uri="{BEBA8EAE-BF5A-486C-A8C5-ECC9F3942E4B}">
                <a14:imgProps xmlns="" xmlns:a14="http://schemas.microsoft.com/office/drawing/2010/main">
                  <a14:imgLayer r:embed="rId6">
                    <a14:imgEffect>
                      <a14:backgroundRemoval t="7857" b="90000" l="4286" r="93571">
                        <a14:foregroundMark x1="38571" y1="25000" x2="38571" y2="25000"/>
                        <a14:foregroundMark x1="23571" y1="35714" x2="23571" y2="35714"/>
                        <a14:foregroundMark x1="8571" y1="57857" x2="8571" y2="57857"/>
                        <a14:foregroundMark x1="12143" y1="79286" x2="12143" y2="79286"/>
                        <a14:foregroundMark x1="37143" y1="87857" x2="37143" y2="87857"/>
                        <a14:foregroundMark x1="75000" y1="71429" x2="75000" y2="71429"/>
                        <a14:foregroundMark x1="81429" y1="55000" x2="81429" y2="55000"/>
                        <a14:foregroundMark x1="65000" y1="45000" x2="65000" y2="45000"/>
                        <a14:foregroundMark x1="61429" y1="36429" x2="61429" y2="36429"/>
                        <a14:foregroundMark x1="45714" y1="41429" x2="45714" y2="41429"/>
                        <a14:foregroundMark x1="45000" y1="29286" x2="45000" y2="29286"/>
                        <a14:foregroundMark x1="66429" y1="12143" x2="66429" y2="12143"/>
                        <a14:foregroundMark x1="88571" y1="11429" x2="93571" y2="7857"/>
                        <a14:foregroundMark x1="90714" y1="37857" x2="90714" y2="37857"/>
                        <a14:foregroundMark x1="79286" y1="29286" x2="79286" y2="29286"/>
                        <a14:foregroundMark x1="71429" y1="33571" x2="71429" y2="33571"/>
                        <a14:foregroundMark x1="43571" y1="61429" x2="43571" y2="61429"/>
                        <a14:foregroundMark x1="45000" y1="70714" x2="45000" y2="70714"/>
                        <a14:foregroundMark x1="38571" y1="75714" x2="38571" y2="75714"/>
                        <a14:foregroundMark x1="35714" y1="61429" x2="35714" y2="61429"/>
                        <a14:foregroundMark x1="72143" y1="24286" x2="72143" y2="24286"/>
                        <a14:foregroundMark x1="76429" y1="14286" x2="76429" y2="14286"/>
                        <a14:foregroundMark x1="81429" y1="17857" x2="81429" y2="17857"/>
                        <a14:foregroundMark x1="35000" y1="41429" x2="35000" y2="41429"/>
                        <a14:foregroundMark x1="71429" y1="57857" x2="71429" y2="57857"/>
                        <a14:backgroundMark x1="714" y1="0" x2="714" y2="0"/>
                        <a14:backgroundMark x1="89286" y1="12143" x2="89286" y2="12143"/>
                        <a14:backgroundMark x1="89286" y1="10714" x2="89286" y2="10714"/>
                        <a14:backgroundMark x1="90000" y1="11429" x2="94286" y2="6429"/>
                        <a14:backgroundMark x1="90714" y1="7857" x2="90714" y2="7857"/>
                        <a14:backgroundMark x1="90000" y1="9286" x2="90000" y2="9286"/>
                        <a14:backgroundMark x1="88571" y1="10714" x2="88571" y2="10714"/>
                        <a14:backgroundMark x1="88571" y1="12143" x2="88571" y2="12143"/>
                      </a14:backgroundRemoval>
                    </a14:imgEffect>
                  </a14:imgLayer>
                </a14:imgProps>
              </a:ext>
              <a:ext uri="{28A0092B-C50C-407E-A947-70E740481C1C}">
                <a14:useLocalDpi xmlns="" xmlns:a14="http://schemas.microsoft.com/office/drawing/2010/main" val="0"/>
              </a:ext>
            </a:extLst>
          </a:blip>
          <a:stretch>
            <a:fillRect/>
          </a:stretch>
        </p:blipFill>
        <p:spPr>
          <a:xfrm>
            <a:off x="582496" y="6355637"/>
            <a:ext cx="341748" cy="341748"/>
          </a:xfrm>
          <a:prstGeom prst="rect">
            <a:avLst/>
          </a:prstGeom>
        </p:spPr>
      </p:pic>
    </p:spTree>
    <p:extLst>
      <p:ext uri="{BB962C8B-B14F-4D97-AF65-F5344CB8AC3E}">
        <p14:creationId xmlns="" xmlns:p14="http://schemas.microsoft.com/office/powerpoint/2010/main" val="67270456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solidFill>
                  <a:srgbClr val="FFCC03"/>
                </a:solidFill>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rgbClr val="009EDB"/>
                </a:solidFill>
                <a:latin typeface="微软雅黑" pitchFamily="34" charset="-122"/>
                <a:ea typeface="微软雅黑"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smtClean="0"/>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defRPr>
                <a:latin typeface="微软雅黑" pitchFamily="34" charset="-122"/>
                <a:ea typeface="微软雅黑" pitchFamily="34" charset="-122"/>
              </a:defRPr>
            </a:lvl1pPr>
          </a:lstStyle>
          <a:p>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a:latin typeface="微软雅黑" pitchFamily="34" charset="-122"/>
                <a:ea typeface="微软雅黑" pitchFamily="34" charset="-122"/>
              </a:defRPr>
            </a:lvl1p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a:defRPr>
                <a:latin typeface="微软雅黑" pitchFamily="34" charset="-122"/>
                <a:ea typeface="微软雅黑" pitchFamily="34" charset="-122"/>
              </a:defRPr>
            </a:lvl1pPr>
          </a:lstStyle>
          <a:p>
            <a:fld id="{14C48C8A-77FD-4366-8117-A766F7C94BB7}" type="slidenum">
              <a:rPr lang="zh-CN" altLang="en-US" smtClean="0"/>
              <a:pPr/>
              <a:t>‹#›</a:t>
            </a:fld>
            <a:endParaRPr lang="zh-CN" altLang="en-US"/>
          </a:p>
        </p:txBody>
      </p:sp>
    </p:spTree>
    <p:extLst>
      <p:ext uri="{BB962C8B-B14F-4D97-AF65-F5344CB8AC3E}">
        <p14:creationId xmlns="" xmlns:p14="http://schemas.microsoft.com/office/powerpoint/2010/main" val="1544223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p>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14C48C8A-77FD-4366-8117-A766F7C94BB7}" type="slidenum">
              <a:rPr lang="zh-CN" altLang="en-US" smtClean="0"/>
              <a:pPr/>
              <a:t>‹#›</a:t>
            </a:fld>
            <a:endParaRPr lang="zh-CN" altLang="en-US"/>
          </a:p>
        </p:txBody>
      </p:sp>
    </p:spTree>
    <p:extLst>
      <p:ext uri="{BB962C8B-B14F-4D97-AF65-F5344CB8AC3E}">
        <p14:creationId xmlns="" xmlns:p14="http://schemas.microsoft.com/office/powerpoint/2010/main" val="1968871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356350"/>
            <a:ext cx="2133600" cy="365125"/>
          </a:xfrm>
          <a:prstGeom prst="rect">
            <a:avLst/>
          </a:prstGeom>
        </p:spPr>
        <p:txBody>
          <a:bodyPr/>
          <a:lstStyle/>
          <a:p>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a:lstStyle/>
          <a:p>
            <a:fld id="{14C48C8A-77FD-4366-8117-A766F7C94BB7}" type="slidenum">
              <a:rPr lang="zh-CN" altLang="en-US" smtClean="0"/>
              <a:pPr/>
              <a:t>‹#›</a:t>
            </a:fld>
            <a:endParaRPr lang="zh-CN" altLang="en-US"/>
          </a:p>
        </p:txBody>
      </p:sp>
    </p:spTree>
    <p:extLst>
      <p:ext uri="{BB962C8B-B14F-4D97-AF65-F5344CB8AC3E}">
        <p14:creationId xmlns="" xmlns:p14="http://schemas.microsoft.com/office/powerpoint/2010/main" val="3678122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350"/>
            <a:ext cx="2133600" cy="365125"/>
          </a:xfrm>
          <a:prstGeom prst="rect">
            <a:avLst/>
          </a:prstGeom>
        </p:spPr>
        <p:txBody>
          <a:bodyPr/>
          <a:lstStyle/>
          <a:p>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a:lstStyle/>
          <a:p>
            <a:fld id="{14C48C8A-77FD-4366-8117-A766F7C94BB7}" type="slidenum">
              <a:rPr lang="zh-CN" altLang="en-US" smtClean="0"/>
              <a:pPr/>
              <a:t>‹#›</a:t>
            </a:fld>
            <a:endParaRPr lang="zh-CN" altLang="en-US"/>
          </a:p>
        </p:txBody>
      </p:sp>
    </p:spTree>
    <p:extLst>
      <p:ext uri="{BB962C8B-B14F-4D97-AF65-F5344CB8AC3E}">
        <p14:creationId xmlns="" xmlns:p14="http://schemas.microsoft.com/office/powerpoint/2010/main" val="3029666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p>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p>
            <a:fld id="{14C48C8A-77FD-4366-8117-A766F7C94BB7}" type="slidenum">
              <a:rPr lang="zh-CN" altLang="en-US" smtClean="0"/>
              <a:pPr/>
              <a:t>‹#›</a:t>
            </a:fld>
            <a:endParaRPr lang="zh-CN" altLang="en-US"/>
          </a:p>
        </p:txBody>
      </p:sp>
    </p:spTree>
    <p:extLst>
      <p:ext uri="{BB962C8B-B14F-4D97-AF65-F5344CB8AC3E}">
        <p14:creationId xmlns="" xmlns:p14="http://schemas.microsoft.com/office/powerpoint/2010/main" val="4287385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14C48C8A-77FD-4366-8117-A766F7C94BB7}" type="slidenum">
              <a:rPr lang="zh-CN" altLang="en-US" smtClean="0"/>
              <a:pPr/>
              <a:t>‹#›</a:t>
            </a:fld>
            <a:endParaRPr lang="zh-CN" altLang="en-US"/>
          </a:p>
        </p:txBody>
      </p:sp>
    </p:spTree>
    <p:extLst>
      <p:ext uri="{BB962C8B-B14F-4D97-AF65-F5344CB8AC3E}">
        <p14:creationId xmlns="" xmlns:p14="http://schemas.microsoft.com/office/powerpoint/2010/main" val="3872154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14C48C8A-77FD-4366-8117-A766F7C94BB7}" type="slidenum">
              <a:rPr lang="zh-CN" altLang="en-US" smtClean="0"/>
              <a:pPr/>
              <a:t>‹#›</a:t>
            </a:fld>
            <a:endParaRPr lang="zh-CN" altLang="en-US"/>
          </a:p>
        </p:txBody>
      </p:sp>
    </p:spTree>
    <p:extLst>
      <p:ext uri="{BB962C8B-B14F-4D97-AF65-F5344CB8AC3E}">
        <p14:creationId xmlns="" xmlns:p14="http://schemas.microsoft.com/office/powerpoint/2010/main" val="926706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9" name="灯片编号占位符 5"/>
          <p:cNvSpPr>
            <a:spLocks noGrp="1"/>
          </p:cNvSpPr>
          <p:nvPr>
            <p:ph type="sldNum" sz="quarter" idx="4"/>
          </p:nvPr>
        </p:nvSpPr>
        <p:spPr>
          <a:xfrm>
            <a:off x="6553200" y="6356350"/>
            <a:ext cx="2133600" cy="365125"/>
          </a:xfrm>
          <a:prstGeom prst="rect">
            <a:avLst/>
          </a:prstGeom>
        </p:spPr>
        <p:txBody>
          <a:bodyPr/>
          <a:lstStyle>
            <a:lvl1pPr>
              <a:defRPr>
                <a:latin typeface="微软雅黑" pitchFamily="34" charset="-122"/>
                <a:ea typeface="微软雅黑" pitchFamily="34" charset="-122"/>
              </a:defRPr>
            </a:lvl1pPr>
          </a:lstStyle>
          <a:p>
            <a:fld id="{14C48C8A-77FD-4366-8117-A766F7C94BB7}" type="slidenum">
              <a:rPr lang="zh-CN" altLang="en-US" smtClean="0"/>
              <a:pPr/>
              <a:t>‹#›</a:t>
            </a:fld>
            <a:endParaRPr lang="zh-CN" altLang="en-US"/>
          </a:p>
        </p:txBody>
      </p:sp>
    </p:spTree>
    <p:extLst>
      <p:ext uri="{BB962C8B-B14F-4D97-AF65-F5344CB8AC3E}">
        <p14:creationId xmlns="" xmlns:p14="http://schemas.microsoft.com/office/powerpoint/2010/main" val="4020933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pptstore.net/" TargetMode="Externa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www.pptstore.ne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hyperlink" Target="http://www.pptstore.net/"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archive.ics.uci.edu/ml/datasets/Communities%20and%20Crime%20Unnormalized"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www.umass.edu/statdata/statdata/stat-rmult.html"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611188" y="5229225"/>
            <a:ext cx="8281292" cy="1008063"/>
          </a:xfrm>
        </p:spPr>
        <p:txBody>
          <a:bodyPr/>
          <a:lstStyle/>
          <a:p>
            <a:pPr fontAlgn="auto">
              <a:spcAft>
                <a:spcPts val="0"/>
              </a:spcAft>
              <a:defRPr/>
            </a:pPr>
            <a:r>
              <a:rPr lang="en-US" altLang="zh-CN" dirty="0" err="1" smtClean="0"/>
              <a:t>Crime&amp;Shock</a:t>
            </a:r>
            <a:r>
              <a:rPr lang="zh-CN" altLang="en-US" dirty="0" smtClean="0"/>
              <a:t>数据集分析展示</a:t>
            </a:r>
            <a:r>
              <a:rPr lang="en-US" altLang="zh-CN" dirty="0"/>
              <a:t/>
            </a:r>
            <a:br>
              <a:rPr lang="en-US" altLang="zh-CN" dirty="0"/>
            </a:br>
            <a:endParaRPr lang="en-US" altLang="zh-CN" dirty="0" smtClean="0"/>
          </a:p>
        </p:txBody>
      </p:sp>
      <p:sp>
        <p:nvSpPr>
          <p:cNvPr id="13315" name="副标题 4"/>
          <p:cNvSpPr>
            <a:spLocks noGrp="1"/>
          </p:cNvSpPr>
          <p:nvPr>
            <p:ph type="subTitle" idx="1"/>
          </p:nvPr>
        </p:nvSpPr>
        <p:spPr bwMode="auto">
          <a:xfrm>
            <a:off x="2259013" y="4652963"/>
            <a:ext cx="4625975" cy="815975"/>
          </a:xfrm>
          <a:noFill/>
          <a:ln>
            <a:miter lim="800000"/>
            <a:headEnd/>
            <a:tailEnd/>
          </a:ln>
        </p:spPr>
        <p:txBody>
          <a:bodyPr vert="horz" wrap="square" lIns="91440" tIns="45720" rIns="91440" bIns="45720" numCol="1" anchor="t" anchorCtr="0" compatLnSpc="1">
            <a:prstTxWarp prst="textNoShape">
              <a:avLst/>
            </a:prstTxWarp>
          </a:bodyPr>
          <a:lstStyle/>
          <a:p>
            <a:r>
              <a:rPr lang="zh-CN" altLang="en-US" dirty="0" smtClean="0">
                <a:solidFill>
                  <a:schemeClr val="bg1"/>
                </a:solidFill>
              </a:rPr>
              <a:t>探索性数据分析</a:t>
            </a:r>
          </a:p>
        </p:txBody>
      </p:sp>
      <p:sp>
        <p:nvSpPr>
          <p:cNvPr id="7" name="椭圆 6"/>
          <p:cNvSpPr/>
          <p:nvPr/>
        </p:nvSpPr>
        <p:spPr>
          <a:xfrm>
            <a:off x="0" y="188640"/>
            <a:ext cx="4716016" cy="3456384"/>
          </a:xfrm>
          <a:prstGeom prst="ellipse">
            <a:avLst/>
          </a:prstGeom>
          <a:blipFill>
            <a:blip r:embed="rId2" cstate="print">
              <a:extLst>
                <a:ext uri="{28A0092B-C50C-407E-A947-70E740481C1C}">
                  <a14:useLocalDpi xmlns="" xmlns:a14="http://schemas.microsoft.com/office/drawing/2010/main" val="0"/>
                </a:ext>
              </a:extLst>
            </a:blip>
            <a:srcRect/>
            <a:stretch>
              <a:fillRect l="-9000" r="-9000"/>
            </a:stretch>
          </a:blipFill>
          <a:ln>
            <a:noFill/>
          </a:ln>
          <a:effectLst>
            <a:reflection blurRad="6350" stA="52000" endA="300" endPos="35000" dir="5400000" sy="-100000" algn="bl" rotWithShape="0"/>
            <a:softEdge rad="63500"/>
          </a:effectLst>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pic>
        <p:nvPicPr>
          <p:cNvPr id="13317" name="图片 1"/>
          <p:cNvPicPr>
            <a:picLocks noChangeAspect="1"/>
          </p:cNvPicPr>
          <p:nvPr/>
        </p:nvPicPr>
        <p:blipFill>
          <a:blip r:embed="rId3" cstate="print"/>
          <a:srcRect/>
          <a:stretch>
            <a:fillRect/>
          </a:stretch>
        </p:blipFill>
        <p:spPr bwMode="auto">
          <a:xfrm>
            <a:off x="7884368" y="188640"/>
            <a:ext cx="811212" cy="81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14C48C8A-77FD-4366-8117-A766F7C94BB7}" type="slidenum">
              <a:rPr lang="zh-CN" altLang="en-US" smtClean="0"/>
              <a:pPr/>
              <a:t>10</a:t>
            </a:fld>
            <a:endParaRPr lang="zh-CN" altLang="en-US" dirty="0"/>
          </a:p>
        </p:txBody>
      </p:sp>
      <p:sp>
        <p:nvSpPr>
          <p:cNvPr id="9" name="标题 1"/>
          <p:cNvSpPr>
            <a:spLocks noGrp="1"/>
          </p:cNvSpPr>
          <p:nvPr>
            <p:ph type="title"/>
          </p:nvPr>
        </p:nvSpPr>
        <p:spPr>
          <a:xfrm>
            <a:off x="457200" y="274638"/>
            <a:ext cx="8229600" cy="778098"/>
          </a:xfrm>
        </p:spPr>
        <p:txBody>
          <a:bodyPr/>
          <a:lstStyle/>
          <a:p>
            <a:r>
              <a:rPr lang="en-US" altLang="zh-CN" dirty="0" smtClean="0"/>
              <a:t>Cross validation </a:t>
            </a:r>
            <a:endParaRPr lang="zh-CN" altLang="en-US" dirty="0"/>
          </a:p>
        </p:txBody>
      </p:sp>
      <p:sp>
        <p:nvSpPr>
          <p:cNvPr id="10" name="内容占位符 2"/>
          <p:cNvSpPr>
            <a:spLocks noGrp="1"/>
          </p:cNvSpPr>
          <p:nvPr>
            <p:ph sz="half" idx="1"/>
          </p:nvPr>
        </p:nvSpPr>
        <p:spPr>
          <a:xfrm>
            <a:off x="457200" y="1340768"/>
            <a:ext cx="8219256" cy="4536505"/>
          </a:xfrm>
        </p:spPr>
        <p:txBody>
          <a:bodyPr/>
          <a:lstStyle/>
          <a:p>
            <a:r>
              <a:rPr lang="en-US" altLang="zh-CN" sz="1600" dirty="0" smtClean="0"/>
              <a:t>#</a:t>
            </a:r>
            <a:r>
              <a:rPr lang="zh-CN" altLang="en-US" sz="1600" dirty="0" smtClean="0"/>
              <a:t>设置五折交叉验证</a:t>
            </a:r>
            <a:endParaRPr lang="en-US" altLang="zh-CN" sz="1600" dirty="0" smtClean="0"/>
          </a:p>
          <a:p>
            <a:r>
              <a:rPr lang="en-US" altLang="zh-CN" sz="1600" dirty="0" smtClean="0"/>
              <a:t>n=2215;zz1=1:n  #zz1</a:t>
            </a:r>
            <a:r>
              <a:rPr lang="zh-CN" altLang="en-US" sz="1600" dirty="0" smtClean="0"/>
              <a:t>为所有观测值</a:t>
            </a:r>
            <a:r>
              <a:rPr lang="en-US" altLang="zh-CN" sz="1600" dirty="0" smtClean="0"/>
              <a:t>(</a:t>
            </a:r>
            <a:r>
              <a:rPr lang="zh-CN" altLang="en-US" sz="1600" dirty="0" smtClean="0"/>
              <a:t>行</a:t>
            </a:r>
            <a:r>
              <a:rPr lang="en-US" altLang="zh-CN" sz="1600" dirty="0" smtClean="0"/>
              <a:t>)</a:t>
            </a:r>
            <a:r>
              <a:rPr lang="zh-CN" altLang="en-US" sz="1600" dirty="0" smtClean="0"/>
              <a:t>的下标</a:t>
            </a:r>
          </a:p>
          <a:p>
            <a:r>
              <a:rPr lang="en-US" altLang="zh-CN" sz="1600" dirty="0" smtClean="0"/>
              <a:t>zz2=rep(1:5,ceiling(n/5))[1:n]</a:t>
            </a:r>
          </a:p>
          <a:p>
            <a:r>
              <a:rPr lang="en-US" altLang="zh-CN" sz="1600" dirty="0" err="1" smtClean="0"/>
              <a:t>set.seed</a:t>
            </a:r>
            <a:r>
              <a:rPr lang="en-US" altLang="zh-CN" sz="1600" dirty="0" smtClean="0"/>
              <a:t>(200);zz2=sample(zz2,n)#zz2</a:t>
            </a:r>
            <a:r>
              <a:rPr lang="zh-CN" altLang="en-US" sz="1600" dirty="0" smtClean="0"/>
              <a:t>为</a:t>
            </a:r>
            <a:r>
              <a:rPr lang="en-US" altLang="zh-CN" sz="1600" dirty="0" smtClean="0"/>
              <a:t>1:5</a:t>
            </a:r>
            <a:r>
              <a:rPr lang="zh-CN" altLang="en-US" sz="1600" dirty="0" smtClean="0"/>
              <a:t>的随机排列</a:t>
            </a:r>
          </a:p>
          <a:p>
            <a:r>
              <a:rPr lang="en-US" altLang="zh-CN" sz="1600" dirty="0" smtClean="0"/>
              <a:t>zz2[1:100]</a:t>
            </a:r>
          </a:p>
          <a:p>
            <a:endParaRPr lang="en-US" altLang="zh-CN" sz="1600" dirty="0" smtClean="0"/>
          </a:p>
          <a:p>
            <a:r>
              <a:rPr lang="en-US" altLang="zh-CN" sz="1600" dirty="0" smtClean="0"/>
              <a:t>#</a:t>
            </a:r>
            <a:r>
              <a:rPr lang="en-US" altLang="zh-CN" sz="1600" dirty="0" err="1" smtClean="0"/>
              <a:t>dd</a:t>
            </a:r>
            <a:r>
              <a:rPr lang="zh-CN" altLang="en-US" sz="1600" dirty="0" smtClean="0"/>
              <a:t>保存每一折下标，令</a:t>
            </a:r>
            <a:r>
              <a:rPr lang="en-US" altLang="zh-CN" sz="1600" dirty="0" smtClean="0"/>
              <a:t>test set</a:t>
            </a:r>
            <a:r>
              <a:rPr lang="zh-CN" altLang="en-US" sz="1600" dirty="0" smtClean="0"/>
              <a:t>选其中之一，则共可做五次交叉验证</a:t>
            </a:r>
            <a:endParaRPr lang="en-US" altLang="zh-CN" sz="1600" dirty="0" smtClean="0"/>
          </a:p>
          <a:p>
            <a:r>
              <a:rPr lang="en-US" altLang="zh-CN" sz="1600" dirty="0" err="1" smtClean="0"/>
              <a:t>dd</a:t>
            </a:r>
            <a:r>
              <a:rPr lang="en-US" altLang="zh-CN" sz="1600" dirty="0" smtClean="0"/>
              <a:t>=list()</a:t>
            </a:r>
          </a:p>
          <a:p>
            <a:r>
              <a:rPr lang="en-US" altLang="zh-CN" sz="1600" dirty="0" smtClean="0"/>
              <a:t>for(</a:t>
            </a:r>
            <a:r>
              <a:rPr lang="en-US" altLang="zh-CN" sz="1600" dirty="0" err="1" smtClean="0"/>
              <a:t>i</a:t>
            </a:r>
            <a:r>
              <a:rPr lang="en-US" altLang="zh-CN" sz="1600" dirty="0" smtClean="0"/>
              <a:t> in 1:5)</a:t>
            </a:r>
            <a:r>
              <a:rPr lang="en-US" altLang="zh-CN" sz="1600" dirty="0" err="1" smtClean="0"/>
              <a:t>dd</a:t>
            </a:r>
            <a:r>
              <a:rPr lang="en-US" altLang="zh-CN" sz="1600" dirty="0" smtClean="0"/>
              <a:t>[[</a:t>
            </a:r>
            <a:r>
              <a:rPr lang="en-US" altLang="zh-CN" sz="1600" dirty="0" err="1" smtClean="0"/>
              <a:t>i</a:t>
            </a:r>
            <a:r>
              <a:rPr lang="en-US" altLang="zh-CN" sz="1600" dirty="0" smtClean="0"/>
              <a:t>]]=zz1[zz2==</a:t>
            </a:r>
            <a:r>
              <a:rPr lang="en-US" altLang="zh-CN" sz="1600" dirty="0" err="1" smtClean="0"/>
              <a:t>i</a:t>
            </a:r>
            <a:r>
              <a:rPr lang="en-US" altLang="zh-CN" sz="1600" dirty="0" smtClean="0"/>
              <a:t>]</a:t>
            </a:r>
          </a:p>
          <a:p>
            <a:r>
              <a:rPr lang="en-US" altLang="zh-CN" sz="1600" dirty="0" err="1" smtClean="0"/>
              <a:t>dd</a:t>
            </a:r>
            <a:endParaRPr lang="zh-CN" altLang="en-US" sz="1600" dirty="0" smtClean="0"/>
          </a:p>
        </p:txBody>
      </p:sp>
    </p:spTree>
    <p:extLst>
      <p:ext uri="{BB962C8B-B14F-4D97-AF65-F5344CB8AC3E}">
        <p14:creationId xmlns="" xmlns:p14="http://schemas.microsoft.com/office/powerpoint/2010/main" val="38963676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844824"/>
            <a:ext cx="7957392" cy="1728192"/>
          </a:xfrm>
        </p:spPr>
        <p:txBody>
          <a:bodyPr>
            <a:normAutofit/>
          </a:bodyPr>
          <a:lstStyle/>
          <a:p>
            <a:pPr algn="r"/>
            <a:r>
              <a:rPr lang="en-US" altLang="zh-CN" sz="4800" dirty="0" smtClean="0"/>
              <a:t>Model building</a:t>
            </a:r>
            <a:br>
              <a:rPr lang="en-US" altLang="zh-CN" sz="4800" dirty="0" smtClean="0"/>
            </a:br>
            <a:r>
              <a:rPr lang="en-US" altLang="zh-CN" sz="4800" dirty="0" smtClean="0"/>
              <a:t>——traditional methods</a:t>
            </a:r>
            <a:r>
              <a:rPr lang="en-US" altLang="zh-CN" b="0" dirty="0" smtClean="0"/>
              <a:t> </a:t>
            </a:r>
            <a:endParaRPr lang="zh-CN" altLang="en-US" dirty="0"/>
          </a:p>
        </p:txBody>
      </p:sp>
      <p:sp>
        <p:nvSpPr>
          <p:cNvPr id="4" name="灯片编号占位符 3"/>
          <p:cNvSpPr>
            <a:spLocks noGrp="1"/>
          </p:cNvSpPr>
          <p:nvPr>
            <p:ph type="sldNum" sz="quarter" idx="12"/>
          </p:nvPr>
        </p:nvSpPr>
        <p:spPr/>
        <p:txBody>
          <a:bodyPr/>
          <a:lstStyle/>
          <a:p>
            <a:fld id="{14C48C8A-77FD-4366-8117-A766F7C94BB7}" type="slidenum">
              <a:rPr lang="zh-CN" altLang="en-US" smtClean="0"/>
              <a:pPr/>
              <a:t>11</a:t>
            </a:fld>
            <a:endParaRPr lang="zh-CN" altLang="en-US" dirty="0"/>
          </a:p>
        </p:txBody>
      </p:sp>
      <p:pic>
        <p:nvPicPr>
          <p:cNvPr id="15" name="图片 1"/>
          <p:cNvPicPr>
            <a:picLocks noChangeAspect="1"/>
          </p:cNvPicPr>
          <p:nvPr/>
        </p:nvPicPr>
        <p:blipFill>
          <a:blip r:embed="rId2" cstate="print"/>
          <a:srcRect/>
          <a:stretch>
            <a:fillRect/>
          </a:stretch>
        </p:blipFill>
        <p:spPr bwMode="auto">
          <a:xfrm>
            <a:off x="0" y="6173094"/>
            <a:ext cx="683568" cy="684906"/>
          </a:xfrm>
          <a:prstGeom prst="rect">
            <a:avLst/>
          </a:prstGeom>
          <a:noFill/>
          <a:ln w="9525">
            <a:noFill/>
            <a:miter lim="800000"/>
            <a:headEnd/>
            <a:tailEnd/>
          </a:ln>
        </p:spPr>
      </p:pic>
    </p:spTree>
    <p:extLst>
      <p:ext uri="{BB962C8B-B14F-4D97-AF65-F5344CB8AC3E}">
        <p14:creationId xmlns="" xmlns:p14="http://schemas.microsoft.com/office/powerpoint/2010/main" val="30040577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Linear Regression</a:t>
            </a:r>
            <a:endParaRPr lang="zh-CN" altLang="en-US" dirty="0"/>
          </a:p>
        </p:txBody>
      </p:sp>
      <p:sp>
        <p:nvSpPr>
          <p:cNvPr id="3" name="内容占位符 2"/>
          <p:cNvSpPr>
            <a:spLocks noGrp="1"/>
          </p:cNvSpPr>
          <p:nvPr>
            <p:ph sz="half" idx="1"/>
          </p:nvPr>
        </p:nvSpPr>
        <p:spPr/>
        <p:txBody>
          <a:bodyPr/>
          <a:lstStyle/>
          <a:p>
            <a:r>
              <a:rPr lang="en-US" altLang="zh-CN" sz="2000" dirty="0" err="1" smtClean="0"/>
              <a:t>crim.test</a:t>
            </a:r>
            <a:r>
              <a:rPr lang="en-US" altLang="zh-CN" sz="2000" dirty="0" smtClean="0"/>
              <a:t>=crim1[</a:t>
            </a:r>
            <a:r>
              <a:rPr lang="en-US" altLang="zh-CN" sz="2000" dirty="0" err="1" smtClean="0"/>
              <a:t>dd</a:t>
            </a:r>
            <a:r>
              <a:rPr lang="en-US" altLang="zh-CN" sz="2000" dirty="0" smtClean="0"/>
              <a:t>[[1]],]</a:t>
            </a:r>
          </a:p>
          <a:p>
            <a:r>
              <a:rPr lang="en-US" altLang="zh-CN" sz="2000" dirty="0" err="1" smtClean="0"/>
              <a:t>crim.train</a:t>
            </a:r>
            <a:r>
              <a:rPr lang="en-US" altLang="zh-CN" sz="2000" dirty="0" smtClean="0"/>
              <a:t>=crim1[-</a:t>
            </a:r>
            <a:r>
              <a:rPr lang="en-US" altLang="zh-CN" sz="2000" dirty="0" err="1" smtClean="0"/>
              <a:t>dd</a:t>
            </a:r>
            <a:r>
              <a:rPr lang="en-US" altLang="zh-CN" sz="2000" dirty="0" smtClean="0"/>
              <a:t>[[1]],]</a:t>
            </a:r>
          </a:p>
          <a:p>
            <a:r>
              <a:rPr lang="en-US" altLang="zh-CN" sz="2000" dirty="0" smtClean="0"/>
              <a:t>lm.vio=lm(</a:t>
            </a:r>
            <a:r>
              <a:rPr lang="en-US" altLang="zh-CN" sz="2000" dirty="0" err="1" smtClean="0"/>
              <a:t>violentPerPop~.,data</a:t>
            </a:r>
            <a:r>
              <a:rPr lang="en-US" altLang="zh-CN" sz="2000" dirty="0" smtClean="0"/>
              <a:t>=</a:t>
            </a:r>
            <a:r>
              <a:rPr lang="en-US" altLang="zh-CN" sz="2000" dirty="0" err="1" smtClean="0"/>
              <a:t>crim.train</a:t>
            </a:r>
            <a:r>
              <a:rPr lang="en-US" altLang="zh-CN" sz="2000" dirty="0" smtClean="0"/>
              <a:t>[,c(6:129,146)])</a:t>
            </a:r>
          </a:p>
          <a:p>
            <a:r>
              <a:rPr lang="en-US" altLang="zh-CN" sz="2000" dirty="0" smtClean="0"/>
              <a:t>summary(lm.vio)</a:t>
            </a:r>
          </a:p>
          <a:p>
            <a:r>
              <a:rPr lang="en-US" altLang="zh-CN" sz="2000" dirty="0" smtClean="0"/>
              <a:t>#</a:t>
            </a:r>
            <a:r>
              <a:rPr lang="zh-CN" altLang="en-US" sz="2000" dirty="0" smtClean="0"/>
              <a:t>对因变量做对数变换</a:t>
            </a:r>
            <a:endParaRPr lang="en-US" altLang="zh-CN" sz="2000" dirty="0" smtClean="0"/>
          </a:p>
          <a:p>
            <a:r>
              <a:rPr lang="en-US" altLang="zh-CN" sz="2000" dirty="0" err="1" smtClean="0"/>
              <a:t>lm.logvio</a:t>
            </a:r>
            <a:r>
              <a:rPr lang="en-US" altLang="zh-CN" sz="2000" dirty="0" smtClean="0"/>
              <a:t>=lm(log(</a:t>
            </a:r>
            <a:r>
              <a:rPr lang="en-US" altLang="zh-CN" sz="2000" dirty="0" err="1" smtClean="0"/>
              <a:t>violentPerPop</a:t>
            </a:r>
            <a:r>
              <a:rPr lang="en-US" altLang="zh-CN" sz="2000" dirty="0" smtClean="0"/>
              <a:t>)~.,data=</a:t>
            </a:r>
            <a:r>
              <a:rPr lang="en-US" altLang="zh-CN" sz="2000" dirty="0" err="1" smtClean="0"/>
              <a:t>crim.train</a:t>
            </a:r>
            <a:r>
              <a:rPr lang="en-US" altLang="zh-CN" sz="2000" dirty="0" smtClean="0"/>
              <a:t>[,c(6:129,146)])</a:t>
            </a:r>
          </a:p>
          <a:p>
            <a:r>
              <a:rPr lang="en-US" altLang="zh-CN" sz="2000" dirty="0" smtClean="0"/>
              <a:t>summary(</a:t>
            </a:r>
            <a:r>
              <a:rPr lang="en-US" altLang="zh-CN" sz="2000" dirty="0" err="1" smtClean="0"/>
              <a:t>lm.logvio</a:t>
            </a:r>
            <a:r>
              <a:rPr lang="en-US" altLang="zh-CN" sz="2000" dirty="0" smtClean="0"/>
              <a:t>)</a:t>
            </a:r>
          </a:p>
          <a:p>
            <a:r>
              <a:rPr lang="en-US" altLang="zh-CN" sz="2000" dirty="0" err="1" smtClean="0"/>
              <a:t>shapiro.test</a:t>
            </a:r>
            <a:r>
              <a:rPr lang="en-US" altLang="zh-CN" sz="2000" dirty="0" smtClean="0"/>
              <a:t>(</a:t>
            </a:r>
            <a:r>
              <a:rPr lang="en-US" altLang="zh-CN" sz="2000" dirty="0" err="1" smtClean="0"/>
              <a:t>lm.vio$residuals</a:t>
            </a:r>
            <a:r>
              <a:rPr lang="en-US" altLang="zh-CN" sz="2000" dirty="0" smtClean="0"/>
              <a:t>)</a:t>
            </a:r>
          </a:p>
          <a:p>
            <a:r>
              <a:rPr lang="en-US" altLang="zh-CN" sz="2000" dirty="0" err="1" smtClean="0"/>
              <a:t>shapiro.test</a:t>
            </a:r>
            <a:r>
              <a:rPr lang="en-US" altLang="zh-CN" sz="2000" dirty="0" smtClean="0"/>
              <a:t>(</a:t>
            </a:r>
            <a:r>
              <a:rPr lang="en-US" altLang="zh-CN" sz="2000" dirty="0" err="1" smtClean="0"/>
              <a:t>lm.logvio$residuals</a:t>
            </a:r>
            <a:r>
              <a:rPr lang="en-US" altLang="zh-CN" sz="2000" dirty="0" smtClean="0"/>
              <a:t>)</a:t>
            </a:r>
            <a:endParaRPr lang="zh-CN" altLang="en-US" sz="2000" dirty="0"/>
          </a:p>
        </p:txBody>
      </p:sp>
      <p:sp>
        <p:nvSpPr>
          <p:cNvPr id="6" name="灯片编号占位符 5"/>
          <p:cNvSpPr>
            <a:spLocks noGrp="1"/>
          </p:cNvSpPr>
          <p:nvPr>
            <p:ph type="sldNum" sz="quarter" idx="12"/>
          </p:nvPr>
        </p:nvSpPr>
        <p:spPr/>
        <p:txBody>
          <a:bodyPr/>
          <a:lstStyle/>
          <a:p>
            <a:fld id="{14C48C8A-77FD-4366-8117-A766F7C94BB7}" type="slidenum">
              <a:rPr lang="zh-CN" altLang="en-US" smtClean="0"/>
              <a:pPr/>
              <a:t>12</a:t>
            </a:fld>
            <a:endParaRPr lang="zh-CN" altLang="en-US" dirty="0"/>
          </a:p>
        </p:txBody>
      </p:sp>
    </p:spTree>
    <p:extLst>
      <p:ext uri="{BB962C8B-B14F-4D97-AF65-F5344CB8AC3E}">
        <p14:creationId xmlns="" xmlns:p14="http://schemas.microsoft.com/office/powerpoint/2010/main" val="38963676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Linear Regression</a:t>
            </a:r>
            <a:endParaRPr lang="zh-CN" altLang="en-US" dirty="0"/>
          </a:p>
        </p:txBody>
      </p:sp>
      <p:sp>
        <p:nvSpPr>
          <p:cNvPr id="6" name="灯片编号占位符 5"/>
          <p:cNvSpPr>
            <a:spLocks noGrp="1"/>
          </p:cNvSpPr>
          <p:nvPr>
            <p:ph type="sldNum" sz="quarter" idx="12"/>
          </p:nvPr>
        </p:nvSpPr>
        <p:spPr/>
        <p:txBody>
          <a:bodyPr/>
          <a:lstStyle/>
          <a:p>
            <a:fld id="{14C48C8A-77FD-4366-8117-A766F7C94BB7}" type="slidenum">
              <a:rPr lang="zh-CN" altLang="en-US" smtClean="0"/>
              <a:pPr/>
              <a:t>13</a:t>
            </a:fld>
            <a:endParaRPr lang="zh-CN" altLang="en-US" dirty="0"/>
          </a:p>
        </p:txBody>
      </p:sp>
      <p:pic>
        <p:nvPicPr>
          <p:cNvPr id="3074" name="Picture 2"/>
          <p:cNvPicPr>
            <a:picLocks noGrp="1" noChangeAspect="1" noChangeArrowheads="1"/>
          </p:cNvPicPr>
          <p:nvPr>
            <p:ph sz="half" idx="1"/>
          </p:nvPr>
        </p:nvPicPr>
        <p:blipFill>
          <a:blip r:embed="rId2" cstate="print"/>
          <a:srcRect/>
          <a:stretch>
            <a:fillRect/>
          </a:stretch>
        </p:blipFill>
        <p:spPr bwMode="auto">
          <a:xfrm>
            <a:off x="323528" y="1196752"/>
            <a:ext cx="5472608" cy="4764147"/>
          </a:xfrm>
          <a:prstGeom prst="rect">
            <a:avLst/>
          </a:prstGeom>
          <a:noFill/>
          <a:ln w="38100">
            <a:solidFill>
              <a:srgbClr val="009EDB"/>
            </a:solidFill>
            <a:miter lim="800000"/>
            <a:headEnd/>
            <a:tailEnd/>
          </a:ln>
        </p:spPr>
      </p:pic>
      <p:sp>
        <p:nvSpPr>
          <p:cNvPr id="7" name="矩形 6">
            <a:hlinkClick r:id="rId3"/>
          </p:cNvPr>
          <p:cNvSpPr/>
          <p:nvPr/>
        </p:nvSpPr>
        <p:spPr>
          <a:xfrm>
            <a:off x="6012160" y="1844824"/>
            <a:ext cx="2664295" cy="2308324"/>
          </a:xfrm>
          <a:prstGeom prst="rect">
            <a:avLst/>
          </a:prstGeom>
        </p:spPr>
        <p:txBody>
          <a:bodyPr wrap="square">
            <a:spAutoFit/>
          </a:bodyPr>
          <a:lstStyle/>
          <a:p>
            <a:r>
              <a:rPr lang="zh-CN" altLang="en-US" dirty="0" smtClean="0">
                <a:latin typeface="微软雅黑" pitchFamily="34" charset="-122"/>
                <a:ea typeface="微软雅黑" pitchFamily="34" charset="-122"/>
              </a:rPr>
              <a:t>   结果显示对因变量做</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对数变换后并未使模型</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显著度明显增强。</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注：由于空间原因只显示</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未对数化处理模型的</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部分结果</a:t>
            </a:r>
            <a:endParaRPr lang="zh-CN" altLang="en-US" dirty="0">
              <a:latin typeface="微软雅黑" pitchFamily="34" charset="-122"/>
              <a:ea typeface="微软雅黑" pitchFamily="34" charset="-122"/>
            </a:endParaRPr>
          </a:p>
        </p:txBody>
      </p:sp>
    </p:spTree>
    <p:extLst>
      <p:ext uri="{BB962C8B-B14F-4D97-AF65-F5344CB8AC3E}">
        <p14:creationId xmlns="" xmlns:p14="http://schemas.microsoft.com/office/powerpoint/2010/main" val="38963676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Linear Regression</a:t>
            </a:r>
            <a:r>
              <a:rPr lang="zh-CN" altLang="en-US" dirty="0" smtClean="0"/>
              <a:t>：</a:t>
            </a:r>
            <a:r>
              <a:rPr lang="en-US" altLang="zh-CN" dirty="0" err="1" smtClean="0"/>
              <a:t>anova</a:t>
            </a:r>
            <a:endParaRPr lang="zh-CN" altLang="en-US" dirty="0"/>
          </a:p>
        </p:txBody>
      </p:sp>
      <p:sp>
        <p:nvSpPr>
          <p:cNvPr id="6" name="灯片编号占位符 5"/>
          <p:cNvSpPr>
            <a:spLocks noGrp="1"/>
          </p:cNvSpPr>
          <p:nvPr>
            <p:ph type="sldNum" sz="quarter" idx="12"/>
          </p:nvPr>
        </p:nvSpPr>
        <p:spPr/>
        <p:txBody>
          <a:bodyPr/>
          <a:lstStyle/>
          <a:p>
            <a:fld id="{14C48C8A-77FD-4366-8117-A766F7C94BB7}" type="slidenum">
              <a:rPr lang="zh-CN" altLang="en-US" smtClean="0"/>
              <a:pPr/>
              <a:t>14</a:t>
            </a:fld>
            <a:endParaRPr lang="zh-CN" altLang="en-US" dirty="0"/>
          </a:p>
        </p:txBody>
      </p:sp>
      <p:sp>
        <p:nvSpPr>
          <p:cNvPr id="7" name="矩形 6">
            <a:hlinkClick r:id="rId2"/>
          </p:cNvPr>
          <p:cNvSpPr/>
          <p:nvPr/>
        </p:nvSpPr>
        <p:spPr>
          <a:xfrm>
            <a:off x="6228184" y="5301208"/>
            <a:ext cx="2214068" cy="646331"/>
          </a:xfrm>
          <a:prstGeom prst="rect">
            <a:avLst/>
          </a:prstGeom>
        </p:spPr>
        <p:txBody>
          <a:bodyPr wrap="none">
            <a:spAutoFit/>
          </a:bodyPr>
          <a:lstStyle/>
          <a:p>
            <a:r>
              <a:rPr lang="zh-CN" altLang="en-US" dirty="0" smtClean="0">
                <a:latin typeface="微软雅黑" pitchFamily="34" charset="-122"/>
                <a:ea typeface="微软雅黑" pitchFamily="34" charset="-122"/>
              </a:rPr>
              <a:t>注：由于空间原因</a:t>
            </a:r>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只显示部分结果</a:t>
            </a:r>
            <a:endParaRPr lang="zh-CN" altLang="en-US" dirty="0">
              <a:latin typeface="微软雅黑" pitchFamily="34" charset="-122"/>
              <a:ea typeface="微软雅黑" pitchFamily="34" charset="-122"/>
            </a:endParaRPr>
          </a:p>
        </p:txBody>
      </p:sp>
      <p:pic>
        <p:nvPicPr>
          <p:cNvPr id="4098" name="Picture 2"/>
          <p:cNvPicPr>
            <a:picLocks noGrp="1" noChangeAspect="1" noChangeArrowheads="1"/>
          </p:cNvPicPr>
          <p:nvPr>
            <p:ph sz="half" idx="1"/>
          </p:nvPr>
        </p:nvPicPr>
        <p:blipFill>
          <a:blip r:embed="rId3" cstate="print"/>
          <a:srcRect/>
          <a:stretch>
            <a:fillRect/>
          </a:stretch>
        </p:blipFill>
        <p:spPr bwMode="auto">
          <a:xfrm>
            <a:off x="179512" y="1412776"/>
            <a:ext cx="5940152" cy="4641973"/>
          </a:xfrm>
          <a:prstGeom prst="rect">
            <a:avLst/>
          </a:prstGeom>
          <a:noFill/>
          <a:ln w="38100">
            <a:solidFill>
              <a:srgbClr val="00B0F0"/>
            </a:solidFill>
            <a:miter lim="800000"/>
            <a:headEnd/>
            <a:tailEnd/>
          </a:ln>
        </p:spPr>
      </p:pic>
    </p:spTree>
    <p:extLst>
      <p:ext uri="{BB962C8B-B14F-4D97-AF65-F5344CB8AC3E}">
        <p14:creationId xmlns="" xmlns:p14="http://schemas.microsoft.com/office/powerpoint/2010/main" val="38963676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Linear Regression</a:t>
            </a:r>
            <a:r>
              <a:rPr lang="zh-CN" altLang="en-US" dirty="0" smtClean="0"/>
              <a:t>：</a:t>
            </a:r>
            <a:r>
              <a:rPr lang="en-US" altLang="zh-CN" dirty="0" err="1" smtClean="0"/>
              <a:t>anova</a:t>
            </a:r>
            <a:endParaRPr lang="zh-CN" altLang="en-US" dirty="0"/>
          </a:p>
        </p:txBody>
      </p:sp>
      <p:sp>
        <p:nvSpPr>
          <p:cNvPr id="6" name="灯片编号占位符 5"/>
          <p:cNvSpPr>
            <a:spLocks noGrp="1"/>
          </p:cNvSpPr>
          <p:nvPr>
            <p:ph type="sldNum" sz="quarter" idx="12"/>
          </p:nvPr>
        </p:nvSpPr>
        <p:spPr/>
        <p:txBody>
          <a:bodyPr/>
          <a:lstStyle/>
          <a:p>
            <a:fld id="{14C48C8A-77FD-4366-8117-A766F7C94BB7}" type="slidenum">
              <a:rPr lang="zh-CN" altLang="en-US" smtClean="0"/>
              <a:pPr/>
              <a:t>15</a:t>
            </a:fld>
            <a:endParaRPr lang="zh-CN" altLang="en-US" dirty="0"/>
          </a:p>
        </p:txBody>
      </p:sp>
      <p:sp>
        <p:nvSpPr>
          <p:cNvPr id="8" name="内容占位符 7"/>
          <p:cNvSpPr>
            <a:spLocks noGrp="1"/>
          </p:cNvSpPr>
          <p:nvPr>
            <p:ph sz="half" idx="1"/>
          </p:nvPr>
        </p:nvSpPr>
        <p:spPr>
          <a:xfrm>
            <a:off x="467544" y="1340768"/>
            <a:ext cx="8219256" cy="4392487"/>
          </a:xfrm>
        </p:spPr>
        <p:txBody>
          <a:bodyPr/>
          <a:lstStyle/>
          <a:p>
            <a:r>
              <a:rPr lang="en-US" altLang="zh-CN" sz="1600" dirty="0" err="1" smtClean="0"/>
              <a:t>av</a:t>
            </a:r>
            <a:r>
              <a:rPr lang="en-US" altLang="zh-CN" sz="1600" dirty="0" smtClean="0"/>
              <a:t>=</a:t>
            </a:r>
            <a:r>
              <a:rPr lang="en-US" altLang="zh-CN" sz="1600" dirty="0" err="1" smtClean="0"/>
              <a:t>anova</a:t>
            </a:r>
            <a:r>
              <a:rPr lang="en-US" altLang="zh-CN" sz="1600" dirty="0" smtClean="0"/>
              <a:t>(lm.vio)</a:t>
            </a:r>
          </a:p>
          <a:p>
            <a:r>
              <a:rPr lang="en-US" altLang="zh-CN" sz="1600" dirty="0" smtClean="0"/>
              <a:t>#</a:t>
            </a:r>
            <a:r>
              <a:rPr lang="zh-CN" altLang="en-US" sz="1600" dirty="0" smtClean="0"/>
              <a:t>显示回归中系数不显著的前十个变量名称</a:t>
            </a:r>
            <a:endParaRPr lang="en-US" altLang="zh-CN" sz="1600" dirty="0" smtClean="0"/>
          </a:p>
          <a:p>
            <a:r>
              <a:rPr lang="en-US" altLang="zh-CN" sz="1600" dirty="0" smtClean="0"/>
              <a:t>names(</a:t>
            </a:r>
            <a:r>
              <a:rPr lang="en-US" altLang="zh-CN" sz="1600" dirty="0" err="1" smtClean="0"/>
              <a:t>crim</a:t>
            </a:r>
            <a:r>
              <a:rPr lang="en-US" altLang="zh-CN" sz="1600" dirty="0" smtClean="0"/>
              <a:t>[,6:129])[sort(</a:t>
            </a:r>
            <a:r>
              <a:rPr lang="en-US" altLang="zh-CN" sz="1600" dirty="0" err="1" smtClean="0"/>
              <a:t>av</a:t>
            </a:r>
            <a:r>
              <a:rPr lang="en-US" altLang="zh-CN" sz="1600" dirty="0" smtClean="0"/>
              <a:t>[,5],decreasing=</a:t>
            </a:r>
            <a:r>
              <a:rPr lang="en-US" altLang="zh-CN" sz="1600" dirty="0" err="1" smtClean="0"/>
              <a:t>T,index.return</a:t>
            </a:r>
            <a:r>
              <a:rPr lang="en-US" altLang="zh-CN" sz="1600" dirty="0" smtClean="0"/>
              <a:t>=T)$ix[1:20]]</a:t>
            </a:r>
            <a:endParaRPr lang="zh-CN" altLang="en-US" sz="1600" dirty="0"/>
          </a:p>
        </p:txBody>
      </p:sp>
      <p:pic>
        <p:nvPicPr>
          <p:cNvPr id="5124" name="Picture 4"/>
          <p:cNvPicPr>
            <a:picLocks noChangeAspect="1" noChangeArrowheads="1"/>
          </p:cNvPicPr>
          <p:nvPr/>
        </p:nvPicPr>
        <p:blipFill>
          <a:blip r:embed="rId2" cstate="print"/>
          <a:srcRect/>
          <a:stretch>
            <a:fillRect/>
          </a:stretch>
        </p:blipFill>
        <p:spPr bwMode="auto">
          <a:xfrm>
            <a:off x="323528" y="2420888"/>
            <a:ext cx="6480720" cy="1749794"/>
          </a:xfrm>
          <a:prstGeom prst="rect">
            <a:avLst/>
          </a:prstGeom>
          <a:noFill/>
          <a:ln w="38100">
            <a:solidFill>
              <a:srgbClr val="00B0F0"/>
            </a:solidFill>
            <a:miter lim="800000"/>
            <a:headEnd/>
            <a:tailEnd/>
          </a:ln>
        </p:spPr>
      </p:pic>
      <p:pic>
        <p:nvPicPr>
          <p:cNvPr id="5126" name="Picture 6"/>
          <p:cNvPicPr>
            <a:picLocks noChangeAspect="1" noChangeArrowheads="1"/>
          </p:cNvPicPr>
          <p:nvPr/>
        </p:nvPicPr>
        <p:blipFill>
          <a:blip r:embed="rId3" cstate="print"/>
          <a:srcRect r="2946"/>
          <a:stretch>
            <a:fillRect/>
          </a:stretch>
        </p:blipFill>
        <p:spPr bwMode="auto">
          <a:xfrm>
            <a:off x="251520" y="4293096"/>
            <a:ext cx="6768752" cy="1512168"/>
          </a:xfrm>
          <a:prstGeom prst="rect">
            <a:avLst/>
          </a:prstGeom>
          <a:noFill/>
          <a:ln w="38100">
            <a:solidFill>
              <a:srgbClr val="009EDB"/>
            </a:solidFill>
            <a:miter lim="800000"/>
            <a:headEnd/>
            <a:tailEnd/>
          </a:ln>
        </p:spPr>
      </p:pic>
      <p:cxnSp>
        <p:nvCxnSpPr>
          <p:cNvPr id="13" name="直接连接符 12"/>
          <p:cNvCxnSpPr/>
          <p:nvPr/>
        </p:nvCxnSpPr>
        <p:spPr>
          <a:xfrm>
            <a:off x="971600" y="2852936"/>
            <a:ext cx="1296144"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6" name="直接连接符 15"/>
          <p:cNvCxnSpPr/>
          <p:nvPr/>
        </p:nvCxnSpPr>
        <p:spPr>
          <a:xfrm>
            <a:off x="4932040" y="3068960"/>
            <a:ext cx="1872208"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8" name="直接连接符 17"/>
          <p:cNvCxnSpPr/>
          <p:nvPr/>
        </p:nvCxnSpPr>
        <p:spPr>
          <a:xfrm>
            <a:off x="2915816" y="2852936"/>
            <a:ext cx="1296144"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9" name="直接连接符 18"/>
          <p:cNvCxnSpPr/>
          <p:nvPr/>
        </p:nvCxnSpPr>
        <p:spPr>
          <a:xfrm>
            <a:off x="4932040" y="3284984"/>
            <a:ext cx="1872208"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20" name="直接连接符 19"/>
          <p:cNvCxnSpPr/>
          <p:nvPr/>
        </p:nvCxnSpPr>
        <p:spPr>
          <a:xfrm>
            <a:off x="827584" y="3645024"/>
            <a:ext cx="1872208"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21" name="直接连接符 20"/>
          <p:cNvCxnSpPr/>
          <p:nvPr/>
        </p:nvCxnSpPr>
        <p:spPr>
          <a:xfrm>
            <a:off x="2915816" y="3645024"/>
            <a:ext cx="1512168"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24" name="直接连接符 23"/>
          <p:cNvCxnSpPr/>
          <p:nvPr/>
        </p:nvCxnSpPr>
        <p:spPr>
          <a:xfrm>
            <a:off x="5004048" y="4509120"/>
            <a:ext cx="1656184"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26" name="直接连接符 25"/>
          <p:cNvCxnSpPr/>
          <p:nvPr/>
        </p:nvCxnSpPr>
        <p:spPr>
          <a:xfrm>
            <a:off x="2915816" y="4725144"/>
            <a:ext cx="1656184"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27" name="直接连接符 26"/>
          <p:cNvCxnSpPr/>
          <p:nvPr/>
        </p:nvCxnSpPr>
        <p:spPr>
          <a:xfrm>
            <a:off x="5076056" y="4941168"/>
            <a:ext cx="1656184"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28" name="直接连接符 27"/>
          <p:cNvCxnSpPr/>
          <p:nvPr/>
        </p:nvCxnSpPr>
        <p:spPr>
          <a:xfrm>
            <a:off x="827584" y="5157192"/>
            <a:ext cx="1656184"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29" name="直接连接符 28"/>
          <p:cNvCxnSpPr/>
          <p:nvPr/>
        </p:nvCxnSpPr>
        <p:spPr>
          <a:xfrm>
            <a:off x="5076056" y="4725144"/>
            <a:ext cx="1656184" cy="0"/>
          </a:xfrm>
          <a:prstGeom prst="line">
            <a:avLst/>
          </a:prstGeom>
        </p:spPr>
        <p:style>
          <a:lnRef idx="2">
            <a:schemeClr val="accent2"/>
          </a:lnRef>
          <a:fillRef idx="0">
            <a:schemeClr val="accent2"/>
          </a:fillRef>
          <a:effectRef idx="1">
            <a:schemeClr val="accent2"/>
          </a:effectRef>
          <a:fontRef idx="minor">
            <a:schemeClr val="tx1"/>
          </a:fontRef>
        </p:style>
      </p:cxnSp>
      <p:sp>
        <p:nvSpPr>
          <p:cNvPr id="30" name="矩形 29">
            <a:hlinkClick r:id="rId4"/>
          </p:cNvPr>
          <p:cNvSpPr/>
          <p:nvPr/>
        </p:nvSpPr>
        <p:spPr>
          <a:xfrm>
            <a:off x="7020272" y="5013176"/>
            <a:ext cx="2031325" cy="1200329"/>
          </a:xfrm>
          <a:prstGeom prst="rect">
            <a:avLst/>
          </a:prstGeom>
        </p:spPr>
        <p:txBody>
          <a:bodyPr wrap="none">
            <a:spAutoFit/>
          </a:bodyPr>
          <a:lstStyle/>
          <a:p>
            <a:r>
              <a:rPr lang="zh-CN" altLang="en-US" dirty="0" smtClean="0">
                <a:latin typeface="微软雅黑" pitchFamily="34" charset="-122"/>
                <a:ea typeface="微软雅黑" pitchFamily="34" charset="-122"/>
              </a:rPr>
              <a:t>注：红线标注的为</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两个模型中都非常</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不显著变量</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a:t>
            </a:r>
            <a:r>
              <a:rPr lang="en-US" altLang="zh-CN" dirty="0" err="1" smtClean="0">
                <a:latin typeface="微软雅黑" pitchFamily="34" charset="-122"/>
                <a:ea typeface="微软雅黑" pitchFamily="34" charset="-122"/>
              </a:rPr>
              <a:t>pvalue</a:t>
            </a:r>
            <a:r>
              <a:rPr lang="en-US" altLang="zh-CN" dirty="0" smtClean="0">
                <a:latin typeface="微软雅黑" pitchFamily="34" charset="-122"/>
                <a:ea typeface="微软雅黑" pitchFamily="34" charset="-122"/>
              </a:rPr>
              <a:t>&gt;0.7</a:t>
            </a:r>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spTree>
    <p:extLst>
      <p:ext uri="{BB962C8B-B14F-4D97-AF65-F5344CB8AC3E}">
        <p14:creationId xmlns="" xmlns:p14="http://schemas.microsoft.com/office/powerpoint/2010/main" val="38963676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Linear Regression</a:t>
            </a:r>
            <a:endParaRPr lang="zh-CN" altLang="en-US" dirty="0"/>
          </a:p>
        </p:txBody>
      </p:sp>
      <p:sp>
        <p:nvSpPr>
          <p:cNvPr id="3" name="内容占位符 2"/>
          <p:cNvSpPr>
            <a:spLocks noGrp="1"/>
          </p:cNvSpPr>
          <p:nvPr>
            <p:ph sz="half" idx="1"/>
          </p:nvPr>
        </p:nvSpPr>
        <p:spPr>
          <a:xfrm>
            <a:off x="539552" y="1124744"/>
            <a:ext cx="8219256" cy="4536505"/>
          </a:xfrm>
        </p:spPr>
        <p:txBody>
          <a:bodyPr/>
          <a:lstStyle/>
          <a:p>
            <a:r>
              <a:rPr lang="en-US" altLang="zh-CN" sz="1600" dirty="0" smtClean="0"/>
              <a:t>for(</a:t>
            </a:r>
            <a:r>
              <a:rPr lang="en-US" altLang="zh-CN" sz="1600" dirty="0" err="1" smtClean="0"/>
              <a:t>i</a:t>
            </a:r>
            <a:r>
              <a:rPr lang="en-US" altLang="zh-CN" sz="1600" dirty="0" smtClean="0"/>
              <a:t> in 1:5)</a:t>
            </a:r>
          </a:p>
          <a:p>
            <a:r>
              <a:rPr lang="en-US" altLang="zh-CN" sz="1600" dirty="0" smtClean="0"/>
              <a:t>{</a:t>
            </a:r>
            <a:r>
              <a:rPr lang="en-US" altLang="zh-CN" sz="1600" dirty="0" err="1" smtClean="0"/>
              <a:t>crim.test</a:t>
            </a:r>
            <a:r>
              <a:rPr lang="en-US" altLang="zh-CN" sz="1600" dirty="0" smtClean="0"/>
              <a:t>=</a:t>
            </a:r>
            <a:r>
              <a:rPr lang="en-US" altLang="zh-CN" sz="1600" dirty="0" err="1" smtClean="0"/>
              <a:t>data.frame</a:t>
            </a:r>
            <a:r>
              <a:rPr lang="en-US" altLang="zh-CN" sz="1600" dirty="0" smtClean="0"/>
              <a:t>(crim1[</a:t>
            </a:r>
            <a:r>
              <a:rPr lang="en-US" altLang="zh-CN" sz="1600" dirty="0" err="1" smtClean="0"/>
              <a:t>dd</a:t>
            </a:r>
            <a:r>
              <a:rPr lang="en-US" altLang="zh-CN" sz="1600" dirty="0" smtClean="0"/>
              <a:t>[[</a:t>
            </a:r>
            <a:r>
              <a:rPr lang="en-US" altLang="zh-CN" sz="1600" dirty="0" err="1" smtClean="0"/>
              <a:t>i</a:t>
            </a:r>
            <a:r>
              <a:rPr lang="en-US" altLang="zh-CN" sz="1600" dirty="0" smtClean="0"/>
              <a:t>]],])</a:t>
            </a:r>
          </a:p>
          <a:p>
            <a:r>
              <a:rPr lang="en-US" altLang="zh-CN" sz="1600" dirty="0" err="1" smtClean="0"/>
              <a:t>crim.train</a:t>
            </a:r>
            <a:r>
              <a:rPr lang="en-US" altLang="zh-CN" sz="1600" dirty="0" smtClean="0"/>
              <a:t>=</a:t>
            </a:r>
            <a:r>
              <a:rPr lang="en-US" altLang="zh-CN" sz="1600" dirty="0" err="1" smtClean="0"/>
              <a:t>data.frame</a:t>
            </a:r>
            <a:r>
              <a:rPr lang="en-US" altLang="zh-CN" sz="1600" dirty="0" smtClean="0"/>
              <a:t>(crim1[-</a:t>
            </a:r>
            <a:r>
              <a:rPr lang="en-US" altLang="zh-CN" sz="1600" dirty="0" err="1" smtClean="0"/>
              <a:t>dd</a:t>
            </a:r>
            <a:r>
              <a:rPr lang="en-US" altLang="zh-CN" sz="1600" dirty="0" smtClean="0"/>
              <a:t>[[</a:t>
            </a:r>
            <a:r>
              <a:rPr lang="en-US" altLang="zh-CN" sz="1600" dirty="0" err="1" smtClean="0"/>
              <a:t>i</a:t>
            </a:r>
            <a:r>
              <a:rPr lang="en-US" altLang="zh-CN" sz="1600" dirty="0" smtClean="0"/>
              <a:t>]],])</a:t>
            </a:r>
          </a:p>
          <a:p>
            <a:r>
              <a:rPr lang="en-US" altLang="zh-CN" sz="1600" dirty="0" smtClean="0"/>
              <a:t>lm.vio=lm(</a:t>
            </a:r>
            <a:r>
              <a:rPr lang="en-US" altLang="zh-CN" sz="1600" dirty="0" err="1" smtClean="0"/>
              <a:t>violentPerPop~.,data</a:t>
            </a:r>
            <a:r>
              <a:rPr lang="en-US" altLang="zh-CN" sz="1600" dirty="0" smtClean="0"/>
              <a:t>=</a:t>
            </a:r>
            <a:r>
              <a:rPr lang="en-US" altLang="zh-CN" sz="1600" dirty="0" err="1" smtClean="0"/>
              <a:t>crim.train</a:t>
            </a:r>
            <a:r>
              <a:rPr lang="en-US" altLang="zh-CN" sz="1600" dirty="0" smtClean="0"/>
              <a:t>[,c(6:129,146)])</a:t>
            </a:r>
          </a:p>
          <a:p>
            <a:r>
              <a:rPr lang="en-US" altLang="zh-CN" sz="1600" dirty="0" err="1" smtClean="0"/>
              <a:t>pre.train</a:t>
            </a:r>
            <a:r>
              <a:rPr lang="en-US" altLang="zh-CN" sz="1600" dirty="0" smtClean="0"/>
              <a:t>=predict(lm.vio)</a:t>
            </a:r>
          </a:p>
          <a:p>
            <a:r>
              <a:rPr lang="en-US" altLang="zh-CN" sz="1600" dirty="0" err="1" smtClean="0"/>
              <a:t>pre.test</a:t>
            </a:r>
            <a:r>
              <a:rPr lang="en-US" altLang="zh-CN" sz="1600" dirty="0" smtClean="0"/>
              <a:t>=predict(lm.vio, </a:t>
            </a:r>
            <a:r>
              <a:rPr lang="en-US" altLang="zh-CN" sz="1600" dirty="0" err="1" smtClean="0"/>
              <a:t>crim.test</a:t>
            </a:r>
            <a:r>
              <a:rPr lang="en-US" altLang="zh-CN" sz="1600" dirty="0" smtClean="0"/>
              <a:t>[,c(6:129,146)])</a:t>
            </a:r>
          </a:p>
          <a:p>
            <a:r>
              <a:rPr lang="en-US" altLang="zh-CN" sz="1600" dirty="0" err="1" smtClean="0"/>
              <a:t>NM.train</a:t>
            </a:r>
            <a:r>
              <a:rPr lang="en-US" altLang="zh-CN" sz="1600" dirty="0" smtClean="0"/>
              <a:t>=mean((</a:t>
            </a:r>
            <a:r>
              <a:rPr lang="en-US" altLang="zh-CN" sz="1600" dirty="0" err="1" smtClean="0"/>
              <a:t>crim.train$violentPerPop-pre.train</a:t>
            </a:r>
            <a:r>
              <a:rPr lang="en-US" altLang="zh-CN" sz="1600" dirty="0" smtClean="0"/>
              <a:t>)^2)/</a:t>
            </a:r>
          </a:p>
          <a:p>
            <a:r>
              <a:rPr lang="en-US" altLang="zh-CN" sz="1600" dirty="0" smtClean="0"/>
              <a:t>mean((mean(</a:t>
            </a:r>
            <a:r>
              <a:rPr lang="en-US" altLang="zh-CN" sz="1600" dirty="0" err="1" smtClean="0"/>
              <a:t>crim.train$violentPerPop</a:t>
            </a:r>
            <a:r>
              <a:rPr lang="en-US" altLang="zh-CN" sz="1600" dirty="0" smtClean="0"/>
              <a:t>)-</a:t>
            </a:r>
            <a:r>
              <a:rPr lang="en-US" altLang="zh-CN" sz="1600" dirty="0" err="1" smtClean="0"/>
              <a:t>crim.train$violentPerPop</a:t>
            </a:r>
            <a:r>
              <a:rPr lang="en-US" altLang="zh-CN" sz="1600" dirty="0" smtClean="0"/>
              <a:t>)^2)</a:t>
            </a:r>
          </a:p>
          <a:p>
            <a:r>
              <a:rPr lang="en-US" altLang="zh-CN" sz="1600" dirty="0" err="1" smtClean="0"/>
              <a:t>NM.test</a:t>
            </a:r>
            <a:r>
              <a:rPr lang="en-US" altLang="zh-CN" sz="1600" dirty="0" smtClean="0"/>
              <a:t>=mean((</a:t>
            </a:r>
            <a:r>
              <a:rPr lang="en-US" altLang="zh-CN" sz="1600" dirty="0" err="1" smtClean="0"/>
              <a:t>crim.test$violentPerPop-pre.test</a:t>
            </a:r>
            <a:r>
              <a:rPr lang="en-US" altLang="zh-CN" sz="1600" dirty="0" smtClean="0"/>
              <a:t>)^2)/</a:t>
            </a:r>
          </a:p>
          <a:p>
            <a:r>
              <a:rPr lang="en-US" altLang="zh-CN" sz="1600" dirty="0" smtClean="0"/>
              <a:t>mean((mean(</a:t>
            </a:r>
            <a:r>
              <a:rPr lang="en-US" altLang="zh-CN" sz="1600" dirty="0" err="1" smtClean="0"/>
              <a:t>crim.test$violentPerPop</a:t>
            </a:r>
            <a:r>
              <a:rPr lang="en-US" altLang="zh-CN" sz="1600" dirty="0" smtClean="0"/>
              <a:t>)-</a:t>
            </a:r>
            <a:r>
              <a:rPr lang="en-US" altLang="zh-CN" sz="1600" dirty="0" err="1" smtClean="0"/>
              <a:t>crim.test$violentPerPop</a:t>
            </a:r>
            <a:r>
              <a:rPr lang="en-US" altLang="zh-CN" sz="1600" dirty="0" smtClean="0"/>
              <a:t>)^2)</a:t>
            </a:r>
          </a:p>
          <a:p>
            <a:r>
              <a:rPr lang="en-US" altLang="zh-CN" sz="1600" dirty="0" err="1" smtClean="0"/>
              <a:t>M.train</a:t>
            </a:r>
            <a:r>
              <a:rPr lang="en-US" altLang="zh-CN" sz="1600" dirty="0" smtClean="0"/>
              <a:t>=mean((</a:t>
            </a:r>
            <a:r>
              <a:rPr lang="en-US" altLang="zh-CN" sz="1600" dirty="0" err="1" smtClean="0"/>
              <a:t>crim.train$violentPerPop-pre.train</a:t>
            </a:r>
            <a:r>
              <a:rPr lang="en-US" altLang="zh-CN" sz="1600" dirty="0" smtClean="0"/>
              <a:t>)^2)</a:t>
            </a:r>
          </a:p>
          <a:p>
            <a:r>
              <a:rPr lang="en-US" altLang="zh-CN" sz="1600" dirty="0" err="1" smtClean="0"/>
              <a:t>M.test</a:t>
            </a:r>
            <a:r>
              <a:rPr lang="en-US" altLang="zh-CN" sz="1600" dirty="0" smtClean="0"/>
              <a:t>=mean((</a:t>
            </a:r>
            <a:r>
              <a:rPr lang="en-US" altLang="zh-CN" sz="1600" dirty="0" err="1" smtClean="0"/>
              <a:t>crim.test$violentPerPop-pre.test</a:t>
            </a:r>
            <a:r>
              <a:rPr lang="en-US" altLang="zh-CN" sz="1600" dirty="0" smtClean="0"/>
              <a:t>)^2)</a:t>
            </a:r>
          </a:p>
          <a:p>
            <a:endParaRPr lang="en-US" altLang="zh-CN" sz="1600" dirty="0" smtClean="0"/>
          </a:p>
          <a:p>
            <a:r>
              <a:rPr lang="en-US" altLang="zh-CN" sz="1600" dirty="0" err="1" smtClean="0"/>
              <a:t>NMSE.train</a:t>
            </a:r>
            <a:r>
              <a:rPr lang="en-US" altLang="zh-CN" sz="1600" dirty="0" smtClean="0"/>
              <a:t>=c(</a:t>
            </a:r>
            <a:r>
              <a:rPr lang="en-US" altLang="zh-CN" sz="1600" dirty="0" err="1" smtClean="0"/>
              <a:t>NMSE.train,NM.train</a:t>
            </a:r>
            <a:r>
              <a:rPr lang="en-US" altLang="zh-CN" sz="1600" dirty="0" smtClean="0"/>
              <a:t>)</a:t>
            </a:r>
          </a:p>
          <a:p>
            <a:r>
              <a:rPr lang="en-US" altLang="zh-CN" sz="1600" dirty="0" err="1" smtClean="0"/>
              <a:t>NMSE.test</a:t>
            </a:r>
            <a:r>
              <a:rPr lang="en-US" altLang="zh-CN" sz="1600" dirty="0" smtClean="0"/>
              <a:t>=c(</a:t>
            </a:r>
            <a:r>
              <a:rPr lang="en-US" altLang="zh-CN" sz="1600" dirty="0" err="1" smtClean="0"/>
              <a:t>NMSE.test,NM.test</a:t>
            </a:r>
            <a:r>
              <a:rPr lang="en-US" altLang="zh-CN" sz="1600" dirty="0" smtClean="0"/>
              <a:t>)</a:t>
            </a:r>
          </a:p>
          <a:p>
            <a:r>
              <a:rPr lang="en-US" altLang="zh-CN" sz="1600" dirty="0" err="1" smtClean="0"/>
              <a:t>MSE.train</a:t>
            </a:r>
            <a:r>
              <a:rPr lang="en-US" altLang="zh-CN" sz="1600" dirty="0" smtClean="0"/>
              <a:t>=c(</a:t>
            </a:r>
            <a:r>
              <a:rPr lang="en-US" altLang="zh-CN" sz="1600" dirty="0" err="1" smtClean="0"/>
              <a:t>MSE.train,M.train</a:t>
            </a:r>
            <a:r>
              <a:rPr lang="en-US" altLang="zh-CN" sz="1600" dirty="0" smtClean="0"/>
              <a:t>)</a:t>
            </a:r>
          </a:p>
          <a:p>
            <a:r>
              <a:rPr lang="en-US" altLang="zh-CN" sz="1600" dirty="0" err="1" smtClean="0"/>
              <a:t>MSE.test</a:t>
            </a:r>
            <a:r>
              <a:rPr lang="en-US" altLang="zh-CN" sz="1600" dirty="0" smtClean="0"/>
              <a:t>=c(</a:t>
            </a:r>
            <a:r>
              <a:rPr lang="en-US" altLang="zh-CN" sz="1600" dirty="0" err="1" smtClean="0"/>
              <a:t>MSE.test,M.test</a:t>
            </a:r>
            <a:r>
              <a:rPr lang="en-US" altLang="zh-CN" sz="1600" dirty="0" smtClean="0"/>
              <a:t>)</a:t>
            </a:r>
          </a:p>
          <a:p>
            <a:r>
              <a:rPr lang="en-US" altLang="zh-CN" sz="1600" dirty="0" smtClean="0"/>
              <a:t>}</a:t>
            </a:r>
            <a:endParaRPr lang="zh-CN" altLang="en-US" sz="1600" dirty="0"/>
          </a:p>
        </p:txBody>
      </p:sp>
      <p:sp>
        <p:nvSpPr>
          <p:cNvPr id="6" name="灯片编号占位符 5"/>
          <p:cNvSpPr>
            <a:spLocks noGrp="1"/>
          </p:cNvSpPr>
          <p:nvPr>
            <p:ph type="sldNum" sz="quarter" idx="12"/>
          </p:nvPr>
        </p:nvSpPr>
        <p:spPr/>
        <p:txBody>
          <a:bodyPr/>
          <a:lstStyle/>
          <a:p>
            <a:fld id="{14C48C8A-77FD-4366-8117-A766F7C94BB7}" type="slidenum">
              <a:rPr lang="zh-CN" altLang="en-US" smtClean="0"/>
              <a:pPr/>
              <a:t>16</a:t>
            </a:fld>
            <a:endParaRPr lang="zh-CN" altLang="en-US" dirty="0"/>
          </a:p>
        </p:txBody>
      </p:sp>
    </p:spTree>
    <p:extLst>
      <p:ext uri="{BB962C8B-B14F-4D97-AF65-F5344CB8AC3E}">
        <p14:creationId xmlns="" xmlns:p14="http://schemas.microsoft.com/office/powerpoint/2010/main" val="38963676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Linear Regression</a:t>
            </a:r>
            <a:endParaRPr lang="zh-CN" altLang="en-US" dirty="0"/>
          </a:p>
        </p:txBody>
      </p:sp>
      <p:sp>
        <p:nvSpPr>
          <p:cNvPr id="6" name="灯片编号占位符 5"/>
          <p:cNvSpPr>
            <a:spLocks noGrp="1"/>
          </p:cNvSpPr>
          <p:nvPr>
            <p:ph type="sldNum" sz="quarter" idx="12"/>
          </p:nvPr>
        </p:nvSpPr>
        <p:spPr/>
        <p:txBody>
          <a:bodyPr/>
          <a:lstStyle/>
          <a:p>
            <a:fld id="{14C48C8A-77FD-4366-8117-A766F7C94BB7}" type="slidenum">
              <a:rPr lang="zh-CN" altLang="en-US" smtClean="0"/>
              <a:pPr/>
              <a:t>17</a:t>
            </a:fld>
            <a:endParaRPr lang="zh-CN" altLang="en-US" dirty="0"/>
          </a:p>
        </p:txBody>
      </p:sp>
      <p:pic>
        <p:nvPicPr>
          <p:cNvPr id="9217" name="Picture 1"/>
          <p:cNvPicPr>
            <a:picLocks noChangeAspect="1" noChangeArrowheads="1"/>
          </p:cNvPicPr>
          <p:nvPr/>
        </p:nvPicPr>
        <p:blipFill>
          <a:blip r:embed="rId2" cstate="print"/>
          <a:srcRect/>
          <a:stretch>
            <a:fillRect/>
          </a:stretch>
        </p:blipFill>
        <p:spPr bwMode="auto">
          <a:xfrm>
            <a:off x="755575" y="1412776"/>
            <a:ext cx="6608277" cy="3168352"/>
          </a:xfrm>
          <a:prstGeom prst="rect">
            <a:avLst/>
          </a:prstGeom>
          <a:noFill/>
          <a:ln w="38100">
            <a:solidFill>
              <a:srgbClr val="7030A0"/>
            </a:solidFill>
            <a:miter lim="800000"/>
            <a:headEnd/>
            <a:tailEnd/>
          </a:ln>
        </p:spPr>
      </p:pic>
      <p:pic>
        <p:nvPicPr>
          <p:cNvPr id="9218" name="Picture 2"/>
          <p:cNvPicPr>
            <a:picLocks noChangeAspect="1" noChangeArrowheads="1"/>
          </p:cNvPicPr>
          <p:nvPr/>
        </p:nvPicPr>
        <p:blipFill>
          <a:blip r:embed="rId3" cstate="print"/>
          <a:srcRect/>
          <a:stretch>
            <a:fillRect/>
          </a:stretch>
        </p:blipFill>
        <p:spPr bwMode="auto">
          <a:xfrm>
            <a:off x="755576" y="4869160"/>
            <a:ext cx="6451917" cy="720080"/>
          </a:xfrm>
          <a:prstGeom prst="rect">
            <a:avLst/>
          </a:prstGeom>
          <a:noFill/>
          <a:ln w="38100">
            <a:solidFill>
              <a:srgbClr val="7030A0"/>
            </a:solidFill>
            <a:miter lim="800000"/>
            <a:headEnd/>
            <a:tailEnd/>
          </a:ln>
        </p:spPr>
      </p:pic>
    </p:spTree>
    <p:extLst>
      <p:ext uri="{BB962C8B-B14F-4D97-AF65-F5344CB8AC3E}">
        <p14:creationId xmlns="" xmlns:p14="http://schemas.microsoft.com/office/powerpoint/2010/main" val="38963676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Stepwise</a:t>
            </a:r>
            <a:endParaRPr lang="zh-CN" altLang="en-US" dirty="0"/>
          </a:p>
        </p:txBody>
      </p:sp>
      <p:sp>
        <p:nvSpPr>
          <p:cNvPr id="3" name="内容占位符 2"/>
          <p:cNvSpPr>
            <a:spLocks noGrp="1"/>
          </p:cNvSpPr>
          <p:nvPr>
            <p:ph sz="half" idx="1"/>
          </p:nvPr>
        </p:nvSpPr>
        <p:spPr/>
        <p:txBody>
          <a:bodyPr/>
          <a:lstStyle/>
          <a:p>
            <a:r>
              <a:rPr lang="en-US" altLang="zh-CN" sz="2000" dirty="0" smtClean="0"/>
              <a:t>#</a:t>
            </a:r>
            <a:r>
              <a:rPr lang="zh-CN" altLang="en-US" sz="2000" dirty="0" smtClean="0"/>
              <a:t>逐步回归：全部、前向、后向</a:t>
            </a:r>
            <a:endParaRPr lang="en-US" altLang="zh-CN" sz="2000" dirty="0" smtClean="0"/>
          </a:p>
          <a:p>
            <a:r>
              <a:rPr lang="en-US" altLang="zh-CN" sz="2000" dirty="0" smtClean="0"/>
              <a:t>lm1both&lt;-step(</a:t>
            </a:r>
            <a:r>
              <a:rPr lang="en-US" altLang="zh-CN" sz="2000" dirty="0" err="1" smtClean="0"/>
              <a:t>lm.vio,direction</a:t>
            </a:r>
            <a:r>
              <a:rPr lang="en-US" altLang="zh-CN" sz="2000" dirty="0" smtClean="0"/>
              <a:t>= "both")</a:t>
            </a:r>
          </a:p>
          <a:p>
            <a:r>
              <a:rPr lang="en-US" altLang="zh-CN" sz="2000" dirty="0" smtClean="0"/>
              <a:t>lm1forward&lt;-step(</a:t>
            </a:r>
            <a:r>
              <a:rPr lang="en-US" altLang="zh-CN" sz="2000" dirty="0" err="1" smtClean="0"/>
              <a:t>lm.vio,direction</a:t>
            </a:r>
            <a:r>
              <a:rPr lang="en-US" altLang="zh-CN" sz="2000" dirty="0" smtClean="0"/>
              <a:t>= "forward")</a:t>
            </a:r>
          </a:p>
          <a:p>
            <a:r>
              <a:rPr lang="en-US" altLang="zh-CN" sz="2000" dirty="0" smtClean="0"/>
              <a:t>lm1back&lt;-step(</a:t>
            </a:r>
            <a:r>
              <a:rPr lang="en-US" altLang="zh-CN" sz="2000" dirty="0" err="1" smtClean="0"/>
              <a:t>lm.vio,direction</a:t>
            </a:r>
            <a:r>
              <a:rPr lang="en-US" altLang="zh-CN" sz="2000" dirty="0" smtClean="0"/>
              <a:t>= "backward")</a:t>
            </a:r>
          </a:p>
          <a:p>
            <a:r>
              <a:rPr lang="en-US" altLang="zh-CN" sz="2000" dirty="0" err="1" smtClean="0"/>
              <a:t>final.lm</a:t>
            </a:r>
            <a:r>
              <a:rPr lang="en-US" altLang="zh-CN" sz="2000" dirty="0" smtClean="0"/>
              <a:t>&lt;-step(lm.vio)</a:t>
            </a:r>
          </a:p>
          <a:p>
            <a:r>
              <a:rPr lang="en-US" altLang="zh-CN" sz="2000" dirty="0" smtClean="0"/>
              <a:t>summary(</a:t>
            </a:r>
            <a:r>
              <a:rPr lang="en-US" altLang="zh-CN" sz="2000" dirty="0" err="1" smtClean="0"/>
              <a:t>final.lm</a:t>
            </a:r>
            <a:r>
              <a:rPr lang="en-US" altLang="zh-CN" sz="2000" dirty="0" smtClean="0"/>
              <a:t>)</a:t>
            </a:r>
            <a:endParaRPr lang="zh-CN" altLang="en-US" sz="2000" dirty="0"/>
          </a:p>
        </p:txBody>
      </p:sp>
      <p:sp>
        <p:nvSpPr>
          <p:cNvPr id="6" name="灯片编号占位符 5"/>
          <p:cNvSpPr>
            <a:spLocks noGrp="1"/>
          </p:cNvSpPr>
          <p:nvPr>
            <p:ph type="sldNum" sz="quarter" idx="12"/>
          </p:nvPr>
        </p:nvSpPr>
        <p:spPr/>
        <p:txBody>
          <a:bodyPr/>
          <a:lstStyle/>
          <a:p>
            <a:fld id="{14C48C8A-77FD-4366-8117-A766F7C94BB7}" type="slidenum">
              <a:rPr lang="zh-CN" altLang="en-US" smtClean="0"/>
              <a:pPr/>
              <a:t>18</a:t>
            </a:fld>
            <a:endParaRPr lang="zh-CN" altLang="en-US" dirty="0"/>
          </a:p>
        </p:txBody>
      </p:sp>
    </p:spTree>
    <p:extLst>
      <p:ext uri="{BB962C8B-B14F-4D97-AF65-F5344CB8AC3E}">
        <p14:creationId xmlns="" xmlns:p14="http://schemas.microsoft.com/office/powerpoint/2010/main" val="38963676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Stepwise</a:t>
            </a:r>
            <a:endParaRPr lang="zh-CN" altLang="en-US" dirty="0"/>
          </a:p>
        </p:txBody>
      </p:sp>
      <p:sp>
        <p:nvSpPr>
          <p:cNvPr id="6" name="灯片编号占位符 5"/>
          <p:cNvSpPr>
            <a:spLocks noGrp="1"/>
          </p:cNvSpPr>
          <p:nvPr>
            <p:ph type="sldNum" sz="quarter" idx="12"/>
          </p:nvPr>
        </p:nvSpPr>
        <p:spPr/>
        <p:txBody>
          <a:bodyPr/>
          <a:lstStyle/>
          <a:p>
            <a:fld id="{14C48C8A-77FD-4366-8117-A766F7C94BB7}" type="slidenum">
              <a:rPr lang="zh-CN" altLang="en-US" smtClean="0"/>
              <a:pPr/>
              <a:t>19</a:t>
            </a:fld>
            <a:endParaRPr lang="zh-CN" altLang="en-US" dirty="0"/>
          </a:p>
        </p:txBody>
      </p:sp>
      <p:pic>
        <p:nvPicPr>
          <p:cNvPr id="6148" name="Picture 4"/>
          <p:cNvPicPr>
            <a:picLocks noGrp="1" noChangeAspect="1" noChangeArrowheads="1"/>
          </p:cNvPicPr>
          <p:nvPr>
            <p:ph sz="half" idx="1"/>
          </p:nvPr>
        </p:nvPicPr>
        <p:blipFill>
          <a:blip r:embed="rId2" cstate="print"/>
          <a:srcRect/>
          <a:stretch>
            <a:fillRect/>
          </a:stretch>
        </p:blipFill>
        <p:spPr bwMode="auto">
          <a:xfrm>
            <a:off x="539552" y="1268760"/>
            <a:ext cx="7416824" cy="4602683"/>
          </a:xfrm>
          <a:prstGeom prst="rect">
            <a:avLst/>
          </a:prstGeom>
          <a:noFill/>
          <a:ln w="38100">
            <a:solidFill>
              <a:srgbClr val="00B0F0"/>
            </a:solidFill>
            <a:miter lim="800000"/>
            <a:headEnd/>
            <a:tailEnd/>
          </a:ln>
        </p:spPr>
      </p:pic>
    </p:spTree>
    <p:extLst>
      <p:ext uri="{BB962C8B-B14F-4D97-AF65-F5344CB8AC3E}">
        <p14:creationId xmlns="" xmlns:p14="http://schemas.microsoft.com/office/powerpoint/2010/main" val="38963676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844824"/>
            <a:ext cx="7957392" cy="2664296"/>
          </a:xfrm>
        </p:spPr>
        <p:txBody>
          <a:bodyPr>
            <a:normAutofit/>
          </a:bodyPr>
          <a:lstStyle/>
          <a:p>
            <a:pPr algn="r"/>
            <a:r>
              <a:rPr lang="en-US" altLang="zh-CN" dirty="0" smtClean="0"/>
              <a:t>Communities and Crime</a:t>
            </a:r>
            <a:br>
              <a:rPr lang="en-US" altLang="zh-CN" dirty="0" smtClean="0"/>
            </a:br>
            <a:r>
              <a:rPr lang="en-US" altLang="zh-CN" dirty="0" err="1" smtClean="0"/>
              <a:t>Unnormalized</a:t>
            </a:r>
            <a:r>
              <a:rPr lang="en-US" altLang="zh-CN" dirty="0" smtClean="0"/>
              <a:t/>
            </a:r>
            <a:br>
              <a:rPr lang="en-US" altLang="zh-CN" dirty="0" smtClean="0"/>
            </a:br>
            <a:r>
              <a:rPr lang="en-US" altLang="zh-CN" dirty="0" smtClean="0"/>
              <a:t> Data </a:t>
            </a:r>
            <a:r>
              <a:rPr lang="en-US" altLang="zh-CN" dirty="0" smtClean="0"/>
              <a:t>Set</a:t>
            </a:r>
            <a:br>
              <a:rPr lang="en-US" altLang="zh-CN" dirty="0" smtClean="0"/>
            </a:br>
            <a:r>
              <a:rPr lang="en-US" altLang="zh-CN" dirty="0" smtClean="0"/>
              <a:t> </a:t>
            </a:r>
            <a:r>
              <a:rPr lang="zh-CN" altLang="en-US" sz="2800" dirty="0" smtClean="0"/>
              <a:t>（</a:t>
            </a:r>
            <a:r>
              <a:rPr lang="en-US" altLang="zh-CN" sz="2800" dirty="0" smtClean="0">
                <a:solidFill>
                  <a:srgbClr val="0070C0"/>
                </a:solidFill>
                <a:hlinkClick r:id="rId2"/>
              </a:rPr>
              <a:t>Data source</a:t>
            </a:r>
            <a:r>
              <a:rPr lang="zh-CN" altLang="en-US" sz="2800" dirty="0" smtClean="0"/>
              <a:t>）</a:t>
            </a:r>
            <a:endParaRPr lang="zh-CN" altLang="en-US" dirty="0"/>
          </a:p>
        </p:txBody>
      </p:sp>
      <p:sp>
        <p:nvSpPr>
          <p:cNvPr id="4" name="灯片编号占位符 3"/>
          <p:cNvSpPr>
            <a:spLocks noGrp="1"/>
          </p:cNvSpPr>
          <p:nvPr>
            <p:ph type="sldNum" sz="quarter" idx="12"/>
          </p:nvPr>
        </p:nvSpPr>
        <p:spPr/>
        <p:txBody>
          <a:bodyPr/>
          <a:lstStyle/>
          <a:p>
            <a:fld id="{14C48C8A-77FD-4366-8117-A766F7C94BB7}" type="slidenum">
              <a:rPr lang="zh-CN" altLang="en-US" smtClean="0"/>
              <a:pPr/>
              <a:t>2</a:t>
            </a:fld>
            <a:endParaRPr lang="zh-CN" altLang="en-US" dirty="0"/>
          </a:p>
        </p:txBody>
      </p:sp>
      <p:pic>
        <p:nvPicPr>
          <p:cNvPr id="15" name="图片 1"/>
          <p:cNvPicPr>
            <a:picLocks noChangeAspect="1"/>
          </p:cNvPicPr>
          <p:nvPr/>
        </p:nvPicPr>
        <p:blipFill>
          <a:blip r:embed="rId3" cstate="print"/>
          <a:srcRect/>
          <a:stretch>
            <a:fillRect/>
          </a:stretch>
        </p:blipFill>
        <p:spPr bwMode="auto">
          <a:xfrm>
            <a:off x="0" y="6173094"/>
            <a:ext cx="683568" cy="684906"/>
          </a:xfrm>
          <a:prstGeom prst="rect">
            <a:avLst/>
          </a:prstGeom>
          <a:noFill/>
          <a:ln w="9525">
            <a:noFill/>
            <a:miter lim="800000"/>
            <a:headEnd/>
            <a:tailEnd/>
          </a:ln>
        </p:spPr>
      </p:pic>
    </p:spTree>
    <p:extLst>
      <p:ext uri="{BB962C8B-B14F-4D97-AF65-F5344CB8AC3E}">
        <p14:creationId xmlns="" xmlns:p14="http://schemas.microsoft.com/office/powerpoint/2010/main" val="30040577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Stepwise</a:t>
            </a:r>
            <a:endParaRPr lang="zh-CN" altLang="en-US" dirty="0"/>
          </a:p>
        </p:txBody>
      </p:sp>
      <p:sp>
        <p:nvSpPr>
          <p:cNvPr id="6" name="灯片编号占位符 5"/>
          <p:cNvSpPr>
            <a:spLocks noGrp="1"/>
          </p:cNvSpPr>
          <p:nvPr>
            <p:ph type="sldNum" sz="quarter" idx="12"/>
          </p:nvPr>
        </p:nvSpPr>
        <p:spPr/>
        <p:txBody>
          <a:bodyPr/>
          <a:lstStyle/>
          <a:p>
            <a:fld id="{14C48C8A-77FD-4366-8117-A766F7C94BB7}" type="slidenum">
              <a:rPr lang="zh-CN" altLang="en-US" smtClean="0"/>
              <a:pPr/>
              <a:t>20</a:t>
            </a:fld>
            <a:endParaRPr lang="zh-CN" altLang="en-US" dirty="0"/>
          </a:p>
        </p:txBody>
      </p:sp>
      <p:pic>
        <p:nvPicPr>
          <p:cNvPr id="6147" name="Picture 3"/>
          <p:cNvPicPr>
            <a:picLocks noGrp="1" noChangeAspect="1" noChangeArrowheads="1"/>
          </p:cNvPicPr>
          <p:nvPr>
            <p:ph sz="half" idx="1"/>
          </p:nvPr>
        </p:nvPicPr>
        <p:blipFill>
          <a:blip r:embed="rId2" cstate="print"/>
          <a:srcRect/>
          <a:stretch>
            <a:fillRect/>
          </a:stretch>
        </p:blipFill>
        <p:spPr bwMode="auto">
          <a:xfrm>
            <a:off x="539552" y="1196752"/>
            <a:ext cx="5796136" cy="4697591"/>
          </a:xfrm>
          <a:prstGeom prst="rect">
            <a:avLst/>
          </a:prstGeom>
          <a:noFill/>
          <a:ln w="38100">
            <a:solidFill>
              <a:srgbClr val="00B0F0"/>
            </a:solidFill>
            <a:miter lim="800000"/>
            <a:headEnd/>
            <a:tailEnd/>
          </a:ln>
        </p:spPr>
      </p:pic>
    </p:spTree>
    <p:extLst>
      <p:ext uri="{BB962C8B-B14F-4D97-AF65-F5344CB8AC3E}">
        <p14:creationId xmlns="" xmlns:p14="http://schemas.microsoft.com/office/powerpoint/2010/main" val="38963676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Stepwise</a:t>
            </a:r>
            <a:r>
              <a:rPr lang="zh-CN" altLang="en-US" dirty="0" smtClean="0"/>
              <a:t>：</a:t>
            </a:r>
            <a:r>
              <a:rPr lang="en-US" altLang="zh-CN" dirty="0" smtClean="0"/>
              <a:t>diagnose</a:t>
            </a:r>
            <a:endParaRPr lang="zh-CN" altLang="en-US" dirty="0"/>
          </a:p>
        </p:txBody>
      </p:sp>
      <p:sp>
        <p:nvSpPr>
          <p:cNvPr id="6" name="灯片编号占位符 5"/>
          <p:cNvSpPr>
            <a:spLocks noGrp="1"/>
          </p:cNvSpPr>
          <p:nvPr>
            <p:ph type="sldNum" sz="quarter" idx="12"/>
          </p:nvPr>
        </p:nvSpPr>
        <p:spPr/>
        <p:txBody>
          <a:bodyPr/>
          <a:lstStyle/>
          <a:p>
            <a:fld id="{14C48C8A-77FD-4366-8117-A766F7C94BB7}" type="slidenum">
              <a:rPr lang="zh-CN" altLang="en-US" smtClean="0"/>
              <a:pPr/>
              <a:t>21</a:t>
            </a:fld>
            <a:endParaRPr lang="zh-CN" altLang="en-US" dirty="0"/>
          </a:p>
        </p:txBody>
      </p:sp>
      <p:pic>
        <p:nvPicPr>
          <p:cNvPr id="7170" name="Picture 2"/>
          <p:cNvPicPr>
            <a:picLocks noGrp="1" noChangeAspect="1" noChangeArrowheads="1"/>
          </p:cNvPicPr>
          <p:nvPr>
            <p:ph sz="half" idx="1"/>
          </p:nvPr>
        </p:nvPicPr>
        <p:blipFill>
          <a:blip r:embed="rId2" cstate="print"/>
          <a:srcRect/>
          <a:stretch>
            <a:fillRect/>
          </a:stretch>
        </p:blipFill>
        <p:spPr bwMode="auto">
          <a:xfrm>
            <a:off x="539552" y="1196752"/>
            <a:ext cx="3744416" cy="1309928"/>
          </a:xfrm>
          <a:prstGeom prst="rect">
            <a:avLst/>
          </a:prstGeom>
          <a:noFill/>
          <a:ln w="57150">
            <a:solidFill>
              <a:srgbClr val="00B0F0"/>
            </a:solidFill>
            <a:miter lim="800000"/>
            <a:headEnd/>
            <a:tailEnd/>
          </a:ln>
        </p:spPr>
      </p:pic>
      <p:pic>
        <p:nvPicPr>
          <p:cNvPr id="7" name="图片 6" descr="crim.residuals.png"/>
          <p:cNvPicPr>
            <a:picLocks noChangeAspect="1"/>
          </p:cNvPicPr>
          <p:nvPr/>
        </p:nvPicPr>
        <p:blipFill>
          <a:blip r:embed="rId3" cstate="print"/>
          <a:stretch>
            <a:fillRect/>
          </a:stretch>
        </p:blipFill>
        <p:spPr>
          <a:xfrm>
            <a:off x="2267744" y="1412776"/>
            <a:ext cx="6624736" cy="4406184"/>
          </a:xfrm>
          <a:prstGeom prst="rect">
            <a:avLst/>
          </a:prstGeom>
          <a:ln w="38100">
            <a:solidFill>
              <a:srgbClr val="009EDB"/>
            </a:solidFill>
          </a:ln>
        </p:spPr>
      </p:pic>
    </p:spTree>
    <p:extLst>
      <p:ext uri="{BB962C8B-B14F-4D97-AF65-F5344CB8AC3E}">
        <p14:creationId xmlns="" xmlns:p14="http://schemas.microsoft.com/office/powerpoint/2010/main" val="3896367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blinds(horizontal)">
                                      <p:cBhvr>
                                        <p:cTn id="7" dur="500"/>
                                        <p:tgtEl>
                                          <p:spTgt spid="717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Stepwise</a:t>
            </a:r>
            <a:endParaRPr lang="zh-CN" altLang="en-US" dirty="0"/>
          </a:p>
        </p:txBody>
      </p:sp>
      <p:sp>
        <p:nvSpPr>
          <p:cNvPr id="6" name="灯片编号占位符 5"/>
          <p:cNvSpPr>
            <a:spLocks noGrp="1"/>
          </p:cNvSpPr>
          <p:nvPr>
            <p:ph type="sldNum" sz="quarter" idx="12"/>
          </p:nvPr>
        </p:nvSpPr>
        <p:spPr/>
        <p:txBody>
          <a:bodyPr/>
          <a:lstStyle/>
          <a:p>
            <a:fld id="{14C48C8A-77FD-4366-8117-A766F7C94BB7}" type="slidenum">
              <a:rPr lang="zh-CN" altLang="en-US" smtClean="0"/>
              <a:pPr/>
              <a:t>22</a:t>
            </a:fld>
            <a:endParaRPr lang="zh-CN" altLang="en-US" dirty="0"/>
          </a:p>
        </p:txBody>
      </p:sp>
      <p:pic>
        <p:nvPicPr>
          <p:cNvPr id="5121" name="Picture 1"/>
          <p:cNvPicPr>
            <a:picLocks noGrp="1" noChangeAspect="1" noChangeArrowheads="1"/>
          </p:cNvPicPr>
          <p:nvPr>
            <p:ph sz="half" idx="1"/>
          </p:nvPr>
        </p:nvPicPr>
        <p:blipFill>
          <a:blip r:embed="rId2" cstate="print"/>
          <a:srcRect/>
          <a:stretch>
            <a:fillRect/>
          </a:stretch>
        </p:blipFill>
        <p:spPr bwMode="auto">
          <a:xfrm>
            <a:off x="539552" y="1268760"/>
            <a:ext cx="8163666" cy="3960440"/>
          </a:xfrm>
          <a:prstGeom prst="rect">
            <a:avLst/>
          </a:prstGeom>
          <a:noFill/>
          <a:ln w="38100">
            <a:solidFill>
              <a:srgbClr val="7030A0"/>
            </a:solidFill>
            <a:miter lim="800000"/>
            <a:headEnd/>
            <a:tailEnd/>
          </a:ln>
        </p:spPr>
      </p:pic>
    </p:spTree>
    <p:extLst>
      <p:ext uri="{BB962C8B-B14F-4D97-AF65-F5344CB8AC3E}">
        <p14:creationId xmlns="" xmlns:p14="http://schemas.microsoft.com/office/powerpoint/2010/main" val="38963676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Stepwise</a:t>
            </a:r>
            <a:endParaRPr lang="zh-CN" altLang="en-US" dirty="0"/>
          </a:p>
        </p:txBody>
      </p:sp>
      <p:sp>
        <p:nvSpPr>
          <p:cNvPr id="6" name="灯片编号占位符 5"/>
          <p:cNvSpPr>
            <a:spLocks noGrp="1"/>
          </p:cNvSpPr>
          <p:nvPr>
            <p:ph type="sldNum" sz="quarter" idx="12"/>
          </p:nvPr>
        </p:nvSpPr>
        <p:spPr/>
        <p:txBody>
          <a:bodyPr/>
          <a:lstStyle/>
          <a:p>
            <a:fld id="{14C48C8A-77FD-4366-8117-A766F7C94BB7}" type="slidenum">
              <a:rPr lang="zh-CN" altLang="en-US" smtClean="0"/>
              <a:pPr/>
              <a:t>23</a:t>
            </a:fld>
            <a:endParaRPr lang="zh-CN" altLang="en-US" dirty="0"/>
          </a:p>
        </p:txBody>
      </p:sp>
      <p:pic>
        <p:nvPicPr>
          <p:cNvPr id="43010" name="Picture 2"/>
          <p:cNvPicPr>
            <a:picLocks noGrp="1" noChangeAspect="1" noChangeArrowheads="1"/>
          </p:cNvPicPr>
          <p:nvPr>
            <p:ph sz="half" idx="1"/>
          </p:nvPr>
        </p:nvPicPr>
        <p:blipFill>
          <a:blip r:embed="rId2" cstate="print"/>
          <a:srcRect/>
          <a:stretch>
            <a:fillRect/>
          </a:stretch>
        </p:blipFill>
        <p:spPr bwMode="auto">
          <a:xfrm>
            <a:off x="539552" y="1340768"/>
            <a:ext cx="7416824" cy="3615065"/>
          </a:xfrm>
          <a:prstGeom prst="rect">
            <a:avLst/>
          </a:prstGeom>
          <a:noFill/>
          <a:ln w="38100">
            <a:solidFill>
              <a:srgbClr val="7030A0"/>
            </a:solidFill>
            <a:miter lim="800000"/>
            <a:headEnd/>
            <a:tailEnd/>
          </a:ln>
        </p:spPr>
      </p:pic>
    </p:spTree>
    <p:extLst>
      <p:ext uri="{BB962C8B-B14F-4D97-AF65-F5344CB8AC3E}">
        <p14:creationId xmlns="" xmlns:p14="http://schemas.microsoft.com/office/powerpoint/2010/main" val="38963676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Conclusion</a:t>
            </a:r>
            <a:endParaRPr lang="zh-CN" altLang="en-US" dirty="0"/>
          </a:p>
        </p:txBody>
      </p:sp>
      <p:sp>
        <p:nvSpPr>
          <p:cNvPr id="3" name="内容占位符 2"/>
          <p:cNvSpPr>
            <a:spLocks noGrp="1"/>
          </p:cNvSpPr>
          <p:nvPr>
            <p:ph sz="half" idx="1"/>
          </p:nvPr>
        </p:nvSpPr>
        <p:spPr>
          <a:xfrm>
            <a:off x="971600" y="1340768"/>
            <a:ext cx="6203032" cy="4536505"/>
          </a:xfrm>
        </p:spPr>
        <p:txBody>
          <a:bodyPr/>
          <a:lstStyle/>
          <a:p>
            <a:r>
              <a:rPr lang="zh-CN" altLang="en-US" dirty="0" smtClean="0"/>
              <a:t>   由结果可以看出，逐步回归调整后的的</a:t>
            </a:r>
            <a:r>
              <a:rPr lang="en-US" altLang="zh-CN" dirty="0" smtClean="0"/>
              <a:t>R-Square</a:t>
            </a:r>
            <a:r>
              <a:rPr lang="zh-CN" altLang="en-US" dirty="0" smtClean="0"/>
              <a:t>为</a:t>
            </a:r>
            <a:r>
              <a:rPr lang="en-US" altLang="zh-CN" dirty="0" smtClean="0"/>
              <a:t>0.6957</a:t>
            </a:r>
            <a:r>
              <a:rPr lang="zh-CN" altLang="en-US" dirty="0" smtClean="0"/>
              <a:t>，模型检验的结果显示，回归的残差项并不满足正态性假定，同时模型的</a:t>
            </a:r>
            <a:r>
              <a:rPr lang="en-US" altLang="zh-CN" dirty="0" smtClean="0"/>
              <a:t>AIC</a:t>
            </a:r>
            <a:r>
              <a:rPr lang="zh-CN" altLang="en-US" dirty="0" smtClean="0"/>
              <a:t>值</a:t>
            </a:r>
            <a:r>
              <a:rPr lang="en-US" altLang="zh-CN" dirty="0" smtClean="0"/>
              <a:t>25573.06</a:t>
            </a:r>
            <a:r>
              <a:rPr lang="zh-CN" altLang="en-US" dirty="0" smtClean="0"/>
              <a:t>依然过高，这启发我们建立更加精确的预测模型。</a:t>
            </a:r>
            <a:endParaRPr lang="zh-CN" altLang="en-US" dirty="0"/>
          </a:p>
        </p:txBody>
      </p:sp>
      <p:sp>
        <p:nvSpPr>
          <p:cNvPr id="6" name="灯片编号占位符 5"/>
          <p:cNvSpPr>
            <a:spLocks noGrp="1"/>
          </p:cNvSpPr>
          <p:nvPr>
            <p:ph type="sldNum" sz="quarter" idx="12"/>
          </p:nvPr>
        </p:nvSpPr>
        <p:spPr/>
        <p:txBody>
          <a:bodyPr/>
          <a:lstStyle/>
          <a:p>
            <a:fld id="{14C48C8A-77FD-4366-8117-A766F7C94BB7}" type="slidenum">
              <a:rPr lang="zh-CN" altLang="en-US" smtClean="0"/>
              <a:pPr/>
              <a:t>24</a:t>
            </a:fld>
            <a:endParaRPr lang="zh-CN" altLang="en-US" dirty="0"/>
          </a:p>
        </p:txBody>
      </p:sp>
    </p:spTree>
    <p:extLst>
      <p:ext uri="{BB962C8B-B14F-4D97-AF65-F5344CB8AC3E}">
        <p14:creationId xmlns="" xmlns:p14="http://schemas.microsoft.com/office/powerpoint/2010/main" val="38963676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Ridge</a:t>
            </a:r>
            <a:endParaRPr lang="zh-CN" altLang="en-US" dirty="0"/>
          </a:p>
        </p:txBody>
      </p:sp>
      <p:sp>
        <p:nvSpPr>
          <p:cNvPr id="6" name="灯片编号占位符 5"/>
          <p:cNvSpPr>
            <a:spLocks noGrp="1"/>
          </p:cNvSpPr>
          <p:nvPr>
            <p:ph type="sldNum" sz="quarter" idx="12"/>
          </p:nvPr>
        </p:nvSpPr>
        <p:spPr/>
        <p:txBody>
          <a:bodyPr/>
          <a:lstStyle/>
          <a:p>
            <a:fld id="{14C48C8A-77FD-4366-8117-A766F7C94BB7}" type="slidenum">
              <a:rPr lang="zh-CN" altLang="en-US" smtClean="0"/>
              <a:pPr/>
              <a:t>25</a:t>
            </a:fld>
            <a:endParaRPr lang="zh-CN" altLang="en-US" dirty="0"/>
          </a:p>
        </p:txBody>
      </p:sp>
      <p:graphicFrame>
        <p:nvGraphicFramePr>
          <p:cNvPr id="3074" name="Object 2"/>
          <p:cNvGraphicFramePr>
            <a:graphicFrameLocks noChangeAspect="1"/>
          </p:cNvGraphicFramePr>
          <p:nvPr>
            <p:ph sz="half" idx="1"/>
          </p:nvPr>
        </p:nvGraphicFramePr>
        <p:xfrm>
          <a:off x="539551" y="1412775"/>
          <a:ext cx="7704857" cy="4429513"/>
        </p:xfrm>
        <a:graphic>
          <a:graphicData uri="http://schemas.openxmlformats.org/presentationml/2006/ole">
            <p:oleObj spid="_x0000_s3074" name="Equation" r:id="rId3" imgW="3136680" imgH="1803240" progId="">
              <p:embed/>
            </p:oleObj>
          </a:graphicData>
        </a:graphic>
      </p:graphicFrame>
    </p:spTree>
    <p:extLst>
      <p:ext uri="{BB962C8B-B14F-4D97-AF65-F5344CB8AC3E}">
        <p14:creationId xmlns="" xmlns:p14="http://schemas.microsoft.com/office/powerpoint/2010/main" val="38963676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Ridge</a:t>
            </a:r>
            <a:endParaRPr lang="zh-CN" altLang="en-US" dirty="0"/>
          </a:p>
        </p:txBody>
      </p:sp>
      <p:sp>
        <p:nvSpPr>
          <p:cNvPr id="3" name="内容占位符 2"/>
          <p:cNvSpPr>
            <a:spLocks noGrp="1"/>
          </p:cNvSpPr>
          <p:nvPr>
            <p:ph sz="half" idx="1"/>
          </p:nvPr>
        </p:nvSpPr>
        <p:spPr>
          <a:xfrm>
            <a:off x="395536" y="1124744"/>
            <a:ext cx="6203032" cy="4536505"/>
          </a:xfrm>
        </p:spPr>
        <p:txBody>
          <a:bodyPr/>
          <a:lstStyle/>
          <a:p>
            <a:r>
              <a:rPr lang="en-US" altLang="zh-CN" sz="1600" dirty="0" err="1" smtClean="0"/>
              <a:t>cor</a:t>
            </a:r>
            <a:r>
              <a:rPr lang="en-US" altLang="zh-CN" sz="1600" dirty="0" smtClean="0"/>
              <a:t>(</a:t>
            </a:r>
            <a:r>
              <a:rPr lang="en-US" altLang="zh-CN" sz="1600" dirty="0" err="1" smtClean="0"/>
              <a:t>crim</a:t>
            </a:r>
            <a:r>
              <a:rPr lang="en-US" altLang="zh-CN" sz="1600" dirty="0" smtClean="0"/>
              <a:t>[,6:129],use="complete.obs") #</a:t>
            </a:r>
            <a:r>
              <a:rPr lang="zh-CN" altLang="en-US" sz="1600" dirty="0" smtClean="0"/>
              <a:t>变量间的相关性，计算时不考虑缺失值</a:t>
            </a:r>
          </a:p>
          <a:p>
            <a:r>
              <a:rPr lang="en-US" altLang="zh-CN" sz="1600" dirty="0" err="1" smtClean="0"/>
              <a:t>symnum</a:t>
            </a:r>
            <a:r>
              <a:rPr lang="en-US" altLang="zh-CN" sz="1600" dirty="0" smtClean="0"/>
              <a:t>(</a:t>
            </a:r>
            <a:r>
              <a:rPr lang="en-US" altLang="zh-CN" sz="1600" dirty="0" err="1" smtClean="0"/>
              <a:t>cor</a:t>
            </a:r>
            <a:r>
              <a:rPr lang="en-US" altLang="zh-CN" sz="1600" dirty="0" smtClean="0"/>
              <a:t>(</a:t>
            </a:r>
            <a:r>
              <a:rPr lang="en-US" altLang="zh-CN" sz="1600" dirty="0" err="1" smtClean="0"/>
              <a:t>crim</a:t>
            </a:r>
            <a:r>
              <a:rPr lang="en-US" altLang="zh-CN" sz="1600" dirty="0" smtClean="0"/>
              <a:t>[,6:129],use="complete.obs")) #</a:t>
            </a:r>
            <a:r>
              <a:rPr lang="zh-CN" altLang="en-US" sz="1600" dirty="0" smtClean="0"/>
              <a:t>简单明显示出变量间的相关</a:t>
            </a:r>
            <a:endParaRPr lang="en-US" altLang="zh-CN" sz="1600" dirty="0" smtClean="0"/>
          </a:p>
          <a:p>
            <a:endParaRPr lang="en-US" altLang="zh-CN" sz="1600" dirty="0" smtClean="0"/>
          </a:p>
          <a:p>
            <a:r>
              <a:rPr lang="en-US" altLang="zh-CN" sz="1600" dirty="0" smtClean="0"/>
              <a:t>#</a:t>
            </a:r>
            <a:r>
              <a:rPr lang="zh-CN" altLang="en-US" sz="1600" dirty="0" smtClean="0"/>
              <a:t>只截取部分结果显示，可以看出</a:t>
            </a:r>
            <a:endParaRPr lang="en-US" altLang="zh-CN" sz="1600" dirty="0" smtClean="0"/>
          </a:p>
          <a:p>
            <a:r>
              <a:rPr lang="en-US" altLang="zh-CN" sz="1600" dirty="0" smtClean="0"/>
              <a:t>#</a:t>
            </a:r>
            <a:r>
              <a:rPr lang="zh-CN" altLang="en-US" sz="1600" dirty="0" smtClean="0"/>
              <a:t>变量之间的共线性较为明显</a:t>
            </a:r>
            <a:endParaRPr lang="zh-CN" altLang="en-US" sz="1600" dirty="0"/>
          </a:p>
        </p:txBody>
      </p:sp>
      <p:sp>
        <p:nvSpPr>
          <p:cNvPr id="6" name="灯片编号占位符 5"/>
          <p:cNvSpPr>
            <a:spLocks noGrp="1"/>
          </p:cNvSpPr>
          <p:nvPr>
            <p:ph type="sldNum" sz="quarter" idx="12"/>
          </p:nvPr>
        </p:nvSpPr>
        <p:spPr/>
        <p:txBody>
          <a:bodyPr/>
          <a:lstStyle/>
          <a:p>
            <a:fld id="{14C48C8A-77FD-4366-8117-A766F7C94BB7}" type="slidenum">
              <a:rPr lang="zh-CN" altLang="en-US" smtClean="0"/>
              <a:pPr/>
              <a:t>26</a:t>
            </a:fld>
            <a:endParaRPr lang="zh-CN" altLang="en-US" dirty="0"/>
          </a:p>
        </p:txBody>
      </p:sp>
      <p:pic>
        <p:nvPicPr>
          <p:cNvPr id="9218" name="Picture 2"/>
          <p:cNvPicPr>
            <a:picLocks noChangeAspect="1" noChangeArrowheads="1"/>
          </p:cNvPicPr>
          <p:nvPr/>
        </p:nvPicPr>
        <p:blipFill>
          <a:blip r:embed="rId2" cstate="print"/>
          <a:srcRect l="5849" t="10204"/>
          <a:stretch>
            <a:fillRect/>
          </a:stretch>
        </p:blipFill>
        <p:spPr bwMode="auto">
          <a:xfrm>
            <a:off x="3995936" y="2564904"/>
            <a:ext cx="4636376" cy="3168352"/>
          </a:xfrm>
          <a:prstGeom prst="rect">
            <a:avLst/>
          </a:prstGeom>
          <a:noFill/>
          <a:ln w="38100">
            <a:solidFill>
              <a:srgbClr val="92D050"/>
            </a:solidFill>
            <a:miter lim="800000"/>
            <a:headEnd/>
            <a:tailEnd/>
          </a:ln>
        </p:spPr>
      </p:pic>
    </p:spTree>
    <p:extLst>
      <p:ext uri="{BB962C8B-B14F-4D97-AF65-F5344CB8AC3E}">
        <p14:creationId xmlns="" xmlns:p14="http://schemas.microsoft.com/office/powerpoint/2010/main" val="38963676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Ridge</a:t>
            </a:r>
            <a:endParaRPr lang="zh-CN" altLang="en-US" dirty="0"/>
          </a:p>
        </p:txBody>
      </p:sp>
      <p:sp>
        <p:nvSpPr>
          <p:cNvPr id="3" name="内容占位符 2"/>
          <p:cNvSpPr>
            <a:spLocks noGrp="1"/>
          </p:cNvSpPr>
          <p:nvPr>
            <p:ph sz="half" idx="1"/>
          </p:nvPr>
        </p:nvSpPr>
        <p:spPr>
          <a:xfrm>
            <a:off x="467544" y="1268760"/>
            <a:ext cx="7992888" cy="4536505"/>
          </a:xfrm>
        </p:spPr>
        <p:txBody>
          <a:bodyPr/>
          <a:lstStyle/>
          <a:p>
            <a:r>
              <a:rPr lang="en-US" altLang="zh-CN" sz="1600" dirty="0" smtClean="0"/>
              <a:t>library(MASS)</a:t>
            </a:r>
          </a:p>
          <a:p>
            <a:r>
              <a:rPr lang="en-US" altLang="zh-CN" sz="1600" dirty="0" err="1" smtClean="0"/>
              <a:t>ridgelm</a:t>
            </a:r>
            <a:r>
              <a:rPr lang="en-US" altLang="zh-CN" sz="1600" dirty="0" smtClean="0"/>
              <a:t>&lt;-</a:t>
            </a:r>
            <a:r>
              <a:rPr lang="en-US" altLang="zh-CN" sz="1600" dirty="0" err="1" smtClean="0"/>
              <a:t>lm.ridge</a:t>
            </a:r>
            <a:r>
              <a:rPr lang="en-US" altLang="zh-CN" sz="1600" dirty="0" smtClean="0"/>
              <a:t>(</a:t>
            </a:r>
            <a:r>
              <a:rPr lang="en-US" altLang="zh-CN" sz="1600" dirty="0" err="1" smtClean="0"/>
              <a:t>violentPerPop~.,data</a:t>
            </a:r>
            <a:r>
              <a:rPr lang="en-US" altLang="zh-CN" sz="1600" dirty="0" smtClean="0"/>
              <a:t>=</a:t>
            </a:r>
            <a:r>
              <a:rPr lang="en-US" altLang="zh-CN" sz="1600" dirty="0" err="1" smtClean="0"/>
              <a:t>crim.train</a:t>
            </a:r>
            <a:r>
              <a:rPr lang="en-US" altLang="zh-CN" sz="1600" dirty="0" smtClean="0"/>
              <a:t>[,c(6:129,146)],</a:t>
            </a:r>
          </a:p>
          <a:p>
            <a:r>
              <a:rPr lang="en-US" altLang="zh-CN" sz="1600" dirty="0" smtClean="0"/>
              <a:t>lambda=</a:t>
            </a:r>
            <a:r>
              <a:rPr lang="en-US" altLang="zh-CN" sz="1600" dirty="0" err="1" smtClean="0"/>
              <a:t>seq</a:t>
            </a:r>
            <a:r>
              <a:rPr lang="en-US" altLang="zh-CN" sz="1600" dirty="0" smtClean="0"/>
              <a:t>(0,200,0.01), model =TRUE)</a:t>
            </a:r>
          </a:p>
          <a:p>
            <a:r>
              <a:rPr lang="en-US" altLang="zh-CN" sz="1600" dirty="0" smtClean="0"/>
              <a:t>names(</a:t>
            </a:r>
            <a:r>
              <a:rPr lang="en-US" altLang="zh-CN" sz="1600" dirty="0" err="1" smtClean="0"/>
              <a:t>ridgelm</a:t>
            </a:r>
            <a:r>
              <a:rPr lang="en-US" altLang="zh-CN" sz="1600" dirty="0" smtClean="0"/>
              <a:t>)</a:t>
            </a:r>
          </a:p>
          <a:p>
            <a:r>
              <a:rPr lang="en-US" altLang="zh-CN" sz="1600" dirty="0" err="1" smtClean="0"/>
              <a:t>ridgelm$lambda</a:t>
            </a:r>
            <a:r>
              <a:rPr lang="en-US" altLang="zh-CN" sz="1600" dirty="0" smtClean="0"/>
              <a:t>[which.min(</a:t>
            </a:r>
            <a:r>
              <a:rPr lang="en-US" altLang="zh-CN" sz="1600" dirty="0" err="1" smtClean="0"/>
              <a:t>ridgelm$GCV</a:t>
            </a:r>
            <a:r>
              <a:rPr lang="en-US" altLang="zh-CN" sz="1600" dirty="0" smtClean="0"/>
              <a:t>)] ##</a:t>
            </a:r>
            <a:r>
              <a:rPr lang="zh-CN" altLang="en-US" sz="1600" dirty="0" smtClean="0"/>
              <a:t>找到</a:t>
            </a:r>
            <a:r>
              <a:rPr lang="en-US" altLang="zh-CN" sz="1600" dirty="0" smtClean="0"/>
              <a:t>GCV </a:t>
            </a:r>
            <a:r>
              <a:rPr lang="zh-CN" altLang="en-US" sz="1600" dirty="0" smtClean="0"/>
              <a:t>最小时对应的</a:t>
            </a:r>
            <a:r>
              <a:rPr lang="en-US" altLang="zh-CN" sz="1600" dirty="0" smtClean="0"/>
              <a:t>lambda</a:t>
            </a:r>
          </a:p>
          <a:p>
            <a:r>
              <a:rPr lang="en-US" altLang="zh-CN" sz="1600" dirty="0" smtClean="0"/>
              <a:t>##</a:t>
            </a:r>
            <a:r>
              <a:rPr lang="zh-CN" altLang="en-US" sz="1600" dirty="0" smtClean="0"/>
              <a:t>广义的交叉验证准则</a:t>
            </a:r>
            <a:r>
              <a:rPr lang="en-US" altLang="zh-CN" sz="1600" dirty="0" smtClean="0"/>
              <a:t>—GCV</a:t>
            </a:r>
            <a:r>
              <a:rPr lang="zh-CN" altLang="en-US" sz="1600" dirty="0" smtClean="0"/>
              <a:t>，越小越好</a:t>
            </a:r>
          </a:p>
          <a:p>
            <a:r>
              <a:rPr lang="en-US" altLang="zh-CN" sz="1600" dirty="0" err="1" smtClean="0"/>
              <a:t>ridgelm$coef</a:t>
            </a:r>
            <a:r>
              <a:rPr lang="en-US" altLang="zh-CN" sz="1600" dirty="0" smtClean="0"/>
              <a:t>[,which.min(</a:t>
            </a:r>
            <a:r>
              <a:rPr lang="en-US" altLang="zh-CN" sz="1600" dirty="0" err="1" smtClean="0"/>
              <a:t>ridgelm$GCV</a:t>
            </a:r>
            <a:r>
              <a:rPr lang="en-US" altLang="zh-CN" sz="1600" dirty="0" smtClean="0"/>
              <a:t>)] #</a:t>
            </a:r>
            <a:r>
              <a:rPr lang="zh-CN" altLang="en-US" sz="1600" dirty="0" smtClean="0"/>
              <a:t>找到</a:t>
            </a:r>
            <a:r>
              <a:rPr lang="en-US" altLang="zh-CN" sz="1600" dirty="0" smtClean="0"/>
              <a:t>GCV </a:t>
            </a:r>
            <a:r>
              <a:rPr lang="zh-CN" altLang="en-US" sz="1600" dirty="0" smtClean="0"/>
              <a:t>最小时对应的系数</a:t>
            </a:r>
            <a:endParaRPr lang="zh-CN" altLang="en-US" sz="1600" dirty="0"/>
          </a:p>
        </p:txBody>
      </p:sp>
      <p:sp>
        <p:nvSpPr>
          <p:cNvPr id="6" name="灯片编号占位符 5"/>
          <p:cNvSpPr>
            <a:spLocks noGrp="1"/>
          </p:cNvSpPr>
          <p:nvPr>
            <p:ph type="sldNum" sz="quarter" idx="12"/>
          </p:nvPr>
        </p:nvSpPr>
        <p:spPr/>
        <p:txBody>
          <a:bodyPr/>
          <a:lstStyle/>
          <a:p>
            <a:fld id="{14C48C8A-77FD-4366-8117-A766F7C94BB7}" type="slidenum">
              <a:rPr lang="zh-CN" altLang="en-US" smtClean="0"/>
              <a:pPr/>
              <a:t>27</a:t>
            </a:fld>
            <a:endParaRPr lang="zh-CN" altLang="en-US" dirty="0"/>
          </a:p>
        </p:txBody>
      </p:sp>
      <p:pic>
        <p:nvPicPr>
          <p:cNvPr id="10243" name="Picture 3"/>
          <p:cNvPicPr>
            <a:picLocks noChangeAspect="1" noChangeArrowheads="1"/>
          </p:cNvPicPr>
          <p:nvPr/>
        </p:nvPicPr>
        <p:blipFill>
          <a:blip r:embed="rId2" cstate="print"/>
          <a:srcRect r="42171"/>
          <a:stretch>
            <a:fillRect/>
          </a:stretch>
        </p:blipFill>
        <p:spPr bwMode="auto">
          <a:xfrm>
            <a:off x="611560" y="3789040"/>
            <a:ext cx="7200800" cy="936104"/>
          </a:xfrm>
          <a:prstGeom prst="rect">
            <a:avLst/>
          </a:prstGeom>
          <a:noFill/>
          <a:ln w="38100">
            <a:solidFill>
              <a:srgbClr val="00B0F0"/>
            </a:solidFill>
            <a:miter lim="800000"/>
            <a:headEnd/>
            <a:tailEnd/>
          </a:ln>
        </p:spPr>
      </p:pic>
    </p:spTree>
    <p:extLst>
      <p:ext uri="{BB962C8B-B14F-4D97-AF65-F5344CB8AC3E}">
        <p14:creationId xmlns="" xmlns:p14="http://schemas.microsoft.com/office/powerpoint/2010/main" val="38963676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Ridge</a:t>
            </a:r>
            <a:endParaRPr lang="zh-CN" altLang="en-US" dirty="0"/>
          </a:p>
        </p:txBody>
      </p:sp>
      <p:sp>
        <p:nvSpPr>
          <p:cNvPr id="3" name="内容占位符 2"/>
          <p:cNvSpPr>
            <a:spLocks noGrp="1"/>
          </p:cNvSpPr>
          <p:nvPr>
            <p:ph sz="half" idx="1"/>
          </p:nvPr>
        </p:nvSpPr>
        <p:spPr>
          <a:xfrm>
            <a:off x="467544" y="1124744"/>
            <a:ext cx="7992888" cy="4536505"/>
          </a:xfrm>
        </p:spPr>
        <p:txBody>
          <a:bodyPr/>
          <a:lstStyle/>
          <a:p>
            <a:r>
              <a:rPr lang="en-US" altLang="zh-CN" sz="1600" dirty="0" smtClean="0"/>
              <a:t>#</a:t>
            </a:r>
            <a:r>
              <a:rPr lang="en-US" altLang="zh-CN" sz="1600" dirty="0" err="1" smtClean="0"/>
              <a:t>lamda</a:t>
            </a:r>
            <a:r>
              <a:rPr lang="en-US" altLang="zh-CN" sz="1600" dirty="0" smtClean="0"/>
              <a:t> </a:t>
            </a:r>
            <a:r>
              <a:rPr lang="zh-CN" altLang="en-US" sz="1600" dirty="0" smtClean="0"/>
              <a:t>同</a:t>
            </a:r>
            <a:r>
              <a:rPr lang="en-US" altLang="zh-CN" sz="1600" dirty="0" smtClean="0"/>
              <a:t>GCV </a:t>
            </a:r>
            <a:r>
              <a:rPr lang="zh-CN" altLang="en-US" sz="1600" dirty="0" smtClean="0"/>
              <a:t>之间关系的图形</a:t>
            </a:r>
          </a:p>
          <a:p>
            <a:r>
              <a:rPr lang="en-US" altLang="zh-CN" sz="1600" dirty="0" smtClean="0"/>
              <a:t>plot(</a:t>
            </a:r>
            <a:r>
              <a:rPr lang="en-US" altLang="zh-CN" sz="1600" dirty="0" err="1" smtClean="0"/>
              <a:t>ridgelm$lambda,ridgelm$GCV,type</a:t>
            </a:r>
            <a:r>
              <a:rPr lang="en-US" altLang="zh-CN" sz="1600" dirty="0" smtClean="0"/>
              <a:t>="l")</a:t>
            </a:r>
          </a:p>
          <a:p>
            <a:r>
              <a:rPr lang="en-US" altLang="zh-CN" sz="1600" dirty="0" err="1" smtClean="0"/>
              <a:t>abline</a:t>
            </a:r>
            <a:r>
              <a:rPr lang="en-US" altLang="zh-CN" sz="1600" dirty="0" smtClean="0"/>
              <a:t>(v=</a:t>
            </a:r>
            <a:r>
              <a:rPr lang="en-US" altLang="zh-CN" sz="1600" dirty="0" err="1" smtClean="0"/>
              <a:t>ridgelm$lambda</a:t>
            </a:r>
            <a:r>
              <a:rPr lang="en-US" altLang="zh-CN" sz="1600" dirty="0" smtClean="0"/>
              <a:t>[which.min(</a:t>
            </a:r>
            <a:r>
              <a:rPr lang="en-US" altLang="zh-CN" sz="1600" dirty="0" err="1" smtClean="0"/>
              <a:t>ridgelm$GCV</a:t>
            </a:r>
            <a:r>
              <a:rPr lang="en-US" altLang="zh-CN" sz="1600" dirty="0" smtClean="0"/>
              <a:t>)],</a:t>
            </a:r>
            <a:r>
              <a:rPr lang="en-US" altLang="zh-CN" sz="1600" dirty="0" err="1" smtClean="0"/>
              <a:t>col</a:t>
            </a:r>
            <a:r>
              <a:rPr lang="en-US" altLang="zh-CN" sz="1600" dirty="0" smtClean="0"/>
              <a:t>="green")</a:t>
            </a:r>
          </a:p>
          <a:p>
            <a:endParaRPr lang="en-US" altLang="zh-CN" sz="1600" dirty="0" smtClean="0"/>
          </a:p>
        </p:txBody>
      </p:sp>
      <p:sp>
        <p:nvSpPr>
          <p:cNvPr id="6" name="灯片编号占位符 5"/>
          <p:cNvSpPr>
            <a:spLocks noGrp="1"/>
          </p:cNvSpPr>
          <p:nvPr>
            <p:ph type="sldNum" sz="quarter" idx="12"/>
          </p:nvPr>
        </p:nvSpPr>
        <p:spPr/>
        <p:txBody>
          <a:bodyPr/>
          <a:lstStyle/>
          <a:p>
            <a:fld id="{14C48C8A-77FD-4366-8117-A766F7C94BB7}" type="slidenum">
              <a:rPr lang="zh-CN" altLang="en-US" smtClean="0"/>
              <a:pPr/>
              <a:t>28</a:t>
            </a:fld>
            <a:endParaRPr lang="zh-CN" altLang="en-US" dirty="0"/>
          </a:p>
        </p:txBody>
      </p:sp>
      <p:pic>
        <p:nvPicPr>
          <p:cNvPr id="5" name="图片 4" descr="ridge.png"/>
          <p:cNvPicPr>
            <a:picLocks noChangeAspect="1"/>
          </p:cNvPicPr>
          <p:nvPr/>
        </p:nvPicPr>
        <p:blipFill>
          <a:blip r:embed="rId2" cstate="print"/>
          <a:srcRect t="14233"/>
          <a:stretch>
            <a:fillRect/>
          </a:stretch>
        </p:blipFill>
        <p:spPr>
          <a:xfrm>
            <a:off x="611560" y="2276872"/>
            <a:ext cx="6858000" cy="3672408"/>
          </a:xfrm>
          <a:prstGeom prst="rect">
            <a:avLst/>
          </a:prstGeom>
          <a:ln w="38100">
            <a:solidFill>
              <a:srgbClr val="00B0F0"/>
            </a:solidFill>
          </a:ln>
        </p:spPr>
      </p:pic>
    </p:spTree>
    <p:extLst>
      <p:ext uri="{BB962C8B-B14F-4D97-AF65-F5344CB8AC3E}">
        <p14:creationId xmlns="" xmlns:p14="http://schemas.microsoft.com/office/powerpoint/2010/main" val="38963676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Lasso</a:t>
            </a:r>
            <a:endParaRPr lang="zh-CN" altLang="en-US" dirty="0"/>
          </a:p>
        </p:txBody>
      </p:sp>
      <p:sp>
        <p:nvSpPr>
          <p:cNvPr id="3" name="内容占位符 2"/>
          <p:cNvSpPr>
            <a:spLocks noGrp="1"/>
          </p:cNvSpPr>
          <p:nvPr>
            <p:ph sz="half" idx="1"/>
          </p:nvPr>
        </p:nvSpPr>
        <p:spPr>
          <a:xfrm>
            <a:off x="467544" y="1124744"/>
            <a:ext cx="7992888" cy="4536505"/>
          </a:xfrm>
        </p:spPr>
        <p:txBody>
          <a:bodyPr/>
          <a:lstStyle/>
          <a:p>
            <a:r>
              <a:rPr lang="en-US" altLang="zh-CN" sz="1600" dirty="0" smtClean="0">
                <a:solidFill>
                  <a:srgbClr val="000000"/>
                </a:solidFill>
                <a:cs typeface="CMR10"/>
              </a:rPr>
              <a:t>LASSO</a:t>
            </a:r>
            <a:r>
              <a:rPr lang="zh-CN" altLang="en-US" sz="1600" dirty="0" smtClean="0">
                <a:solidFill>
                  <a:srgbClr val="000000"/>
                </a:solidFill>
                <a:cs typeface="CMR10"/>
              </a:rPr>
              <a:t>方法</a:t>
            </a:r>
          </a:p>
          <a:p>
            <a:pPr eaLnBrk="0" hangingPunct="0"/>
            <a:r>
              <a:rPr lang="zh-CN" altLang="en-US" sz="1600" dirty="0" smtClean="0">
                <a:solidFill>
                  <a:srgbClr val="000000"/>
                </a:solidFill>
                <a:cs typeface="CMR10"/>
              </a:rPr>
              <a:t>    在线性模型中，人们必须选择合适的变量；比如常用的逐步回归法就是选择显著的变量而抛弃那些不显著的。</a:t>
            </a:r>
            <a:r>
              <a:rPr lang="en-US" altLang="zh-CN" sz="1600" dirty="0" err="1" smtClean="0">
                <a:solidFill>
                  <a:srgbClr val="000000"/>
                </a:solidFill>
                <a:cs typeface="CMR10"/>
              </a:rPr>
              <a:t>Tibshirani</a:t>
            </a:r>
            <a:r>
              <a:rPr lang="en-US" altLang="zh-CN" sz="1600" dirty="0" smtClean="0">
                <a:solidFill>
                  <a:srgbClr val="000000"/>
                </a:solidFill>
                <a:cs typeface="CMR10"/>
              </a:rPr>
              <a:t>(1996)</a:t>
            </a:r>
            <a:r>
              <a:rPr lang="en-US" altLang="zh-CN" sz="1600" baseline="30000" dirty="0" smtClean="0">
                <a:solidFill>
                  <a:srgbClr val="000000"/>
                </a:solidFill>
                <a:cs typeface="CMR10"/>
                <a:hlinkClick r:id="rId3" action="ppaction://hlinksldjump"/>
              </a:rPr>
              <a:t>[1]</a:t>
            </a:r>
            <a:r>
              <a:rPr lang="zh-CN" altLang="en-US" sz="1600" dirty="0" smtClean="0">
                <a:solidFill>
                  <a:srgbClr val="000000"/>
                </a:solidFill>
                <a:cs typeface="CMR10"/>
              </a:rPr>
              <a:t>提出了一个新的方法来处理变量选择的问题。该方法在模型系数绝对值的和小于某常数的条件下，谋求残差平方和最小。该方法既提供了如子集选择方法那样的可以解释的模型，也具有岭回归那样的稳定性。</a:t>
            </a:r>
            <a:r>
              <a:rPr lang="zh-CN" altLang="en-US" sz="1600" dirty="0" smtClean="0">
                <a:solidFill>
                  <a:srgbClr val="FF0000"/>
                </a:solidFill>
                <a:cs typeface="CMR10"/>
              </a:rPr>
              <a:t>它不删除变量，但使得一些回归系数收缩、变小，甚至为</a:t>
            </a:r>
            <a:r>
              <a:rPr lang="en-US" altLang="zh-CN" sz="1600" dirty="0" smtClean="0">
                <a:solidFill>
                  <a:srgbClr val="FF0000"/>
                </a:solidFill>
                <a:cs typeface="CMR10"/>
              </a:rPr>
              <a:t>0</a:t>
            </a:r>
            <a:r>
              <a:rPr lang="zh-CN" altLang="en-US" sz="1600" dirty="0" smtClean="0">
                <a:solidFill>
                  <a:srgbClr val="000000"/>
                </a:solidFill>
                <a:cs typeface="CMR10"/>
              </a:rPr>
              <a:t>。因而，该方法被称为</a:t>
            </a:r>
            <a:r>
              <a:rPr lang="en-US" altLang="zh-CN" sz="1600" dirty="0" smtClean="0">
                <a:solidFill>
                  <a:srgbClr val="000000"/>
                </a:solidFill>
                <a:cs typeface="CMR10"/>
              </a:rPr>
              <a:t>lasso(least absolute shrinkage and selection operator</a:t>
            </a:r>
            <a:r>
              <a:rPr lang="zh-CN" altLang="en-US" sz="1600" dirty="0" smtClean="0">
                <a:solidFill>
                  <a:srgbClr val="000000"/>
                </a:solidFill>
                <a:cs typeface="CMR10"/>
              </a:rPr>
              <a:t>，最小绝对值收缩和选择算子</a:t>
            </a:r>
            <a:r>
              <a:rPr lang="en-US" altLang="zh-CN" sz="1600" baseline="30000" dirty="0" smtClean="0">
                <a:solidFill>
                  <a:srgbClr val="000000"/>
                </a:solidFill>
                <a:cs typeface="CMR10"/>
                <a:hlinkClick r:id="rId3" action="ppaction://hlinksldjump"/>
              </a:rPr>
              <a:t>[2]</a:t>
            </a:r>
            <a:r>
              <a:rPr lang="en-US" altLang="zh-CN" sz="1600" dirty="0" smtClean="0">
                <a:solidFill>
                  <a:srgbClr val="000000"/>
                </a:solidFill>
                <a:cs typeface="CMR10"/>
              </a:rPr>
              <a:t>)</a:t>
            </a:r>
            <a:r>
              <a:rPr lang="zh-CN" altLang="en-US" sz="1600" dirty="0" smtClean="0">
                <a:solidFill>
                  <a:srgbClr val="000000"/>
                </a:solidFill>
                <a:cs typeface="CMR10"/>
              </a:rPr>
              <a:t>。</a:t>
            </a:r>
            <a:r>
              <a:rPr lang="zh-CN" altLang="en-US" sz="1600" dirty="0" smtClean="0"/>
              <a:t> </a:t>
            </a:r>
          </a:p>
          <a:p>
            <a:endParaRPr lang="en-US" altLang="zh-CN" sz="1600" dirty="0" smtClean="0"/>
          </a:p>
        </p:txBody>
      </p:sp>
      <p:sp>
        <p:nvSpPr>
          <p:cNvPr id="6" name="灯片编号占位符 5"/>
          <p:cNvSpPr>
            <a:spLocks noGrp="1"/>
          </p:cNvSpPr>
          <p:nvPr>
            <p:ph type="sldNum" sz="quarter" idx="12"/>
          </p:nvPr>
        </p:nvSpPr>
        <p:spPr/>
        <p:txBody>
          <a:bodyPr/>
          <a:lstStyle/>
          <a:p>
            <a:fld id="{14C48C8A-77FD-4366-8117-A766F7C94BB7}" type="slidenum">
              <a:rPr lang="zh-CN" altLang="en-US" smtClean="0"/>
              <a:pPr/>
              <a:t>29</a:t>
            </a:fld>
            <a:endParaRPr lang="zh-CN" altLang="en-US" dirty="0"/>
          </a:p>
        </p:txBody>
      </p:sp>
      <p:graphicFrame>
        <p:nvGraphicFramePr>
          <p:cNvPr id="4099" name="Object 4"/>
          <p:cNvGraphicFramePr>
            <a:graphicFrameLocks noChangeAspect="1"/>
          </p:cNvGraphicFramePr>
          <p:nvPr/>
        </p:nvGraphicFramePr>
        <p:xfrm>
          <a:off x="1115616" y="3501008"/>
          <a:ext cx="5904656" cy="2449219"/>
        </p:xfrm>
        <a:graphic>
          <a:graphicData uri="http://schemas.openxmlformats.org/presentationml/2006/ole">
            <p:oleObj spid="_x0000_s4099" name="Equation" r:id="rId4" imgW="2387520" imgH="990360" progId="">
              <p:embed/>
            </p:oleObj>
          </a:graphicData>
        </a:graphic>
      </p:graphicFrame>
    </p:spTree>
    <p:extLst>
      <p:ext uri="{BB962C8B-B14F-4D97-AF65-F5344CB8AC3E}">
        <p14:creationId xmlns="" xmlns:p14="http://schemas.microsoft.com/office/powerpoint/2010/main" val="38963676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一、数据预处理</a:t>
            </a:r>
            <a:endParaRPr lang="zh-CN" altLang="en-US" dirty="0"/>
          </a:p>
        </p:txBody>
      </p:sp>
      <p:sp>
        <p:nvSpPr>
          <p:cNvPr id="3" name="内容占位符 2"/>
          <p:cNvSpPr>
            <a:spLocks noGrp="1"/>
          </p:cNvSpPr>
          <p:nvPr>
            <p:ph sz="half" idx="1"/>
          </p:nvPr>
        </p:nvSpPr>
        <p:spPr>
          <a:xfrm>
            <a:off x="323528" y="1124744"/>
            <a:ext cx="8219256" cy="4536505"/>
          </a:xfrm>
        </p:spPr>
        <p:txBody>
          <a:bodyPr/>
          <a:lstStyle/>
          <a:p>
            <a:r>
              <a:rPr lang="en-US" altLang="zh-CN" sz="1800" dirty="0" smtClean="0"/>
              <a:t>#</a:t>
            </a:r>
            <a:r>
              <a:rPr lang="zh-CN" altLang="en-US" sz="1800" dirty="0" smtClean="0"/>
              <a:t>导入</a:t>
            </a:r>
            <a:r>
              <a:rPr lang="en-US" altLang="zh-CN" sz="1800" dirty="0" smtClean="0"/>
              <a:t>crime</a:t>
            </a:r>
            <a:r>
              <a:rPr lang="zh-CN" altLang="en-US" sz="1800" dirty="0" smtClean="0"/>
              <a:t>数据，修改变量名称，并查看数据属性</a:t>
            </a:r>
          </a:p>
          <a:p>
            <a:r>
              <a:rPr lang="en-US" altLang="zh-CN" sz="1800" dirty="0" err="1" smtClean="0"/>
              <a:t>crim</a:t>
            </a:r>
            <a:r>
              <a:rPr lang="en-US" altLang="zh-CN" sz="1800" dirty="0" smtClean="0"/>
              <a:t>=</a:t>
            </a:r>
            <a:r>
              <a:rPr lang="en-US" altLang="zh-CN" sz="1800" dirty="0" err="1" smtClean="0"/>
              <a:t>read.table</a:t>
            </a:r>
            <a:r>
              <a:rPr lang="en-US" altLang="zh-CN" sz="1800" dirty="0" smtClean="0"/>
              <a:t>("</a:t>
            </a:r>
            <a:r>
              <a:rPr lang="en-US" altLang="zh-CN" sz="1800" dirty="0" err="1" smtClean="0"/>
              <a:t>crim.txt",sep</a:t>
            </a:r>
            <a:r>
              <a:rPr lang="en-US" altLang="zh-CN" sz="1800" dirty="0" smtClean="0"/>
              <a:t>=",",</a:t>
            </a:r>
            <a:r>
              <a:rPr lang="en-US" altLang="zh-CN" sz="1800" dirty="0" err="1" smtClean="0"/>
              <a:t>na.string</a:t>
            </a:r>
            <a:r>
              <a:rPr lang="en-US" altLang="zh-CN" sz="1800" dirty="0" smtClean="0"/>
              <a:t>="?")</a:t>
            </a:r>
          </a:p>
          <a:p>
            <a:r>
              <a:rPr lang="en-US" altLang="zh-CN" sz="1800" dirty="0" smtClean="0"/>
              <a:t>name=</a:t>
            </a:r>
            <a:r>
              <a:rPr lang="en-US" altLang="zh-CN" sz="1800" dirty="0" err="1" smtClean="0"/>
              <a:t>read.table</a:t>
            </a:r>
            <a:r>
              <a:rPr lang="en-US" altLang="zh-CN" sz="1800" dirty="0" smtClean="0"/>
              <a:t>("attr_vol.txt")</a:t>
            </a:r>
          </a:p>
          <a:p>
            <a:r>
              <a:rPr lang="en-US" altLang="zh-CN" sz="1800" dirty="0" smtClean="0"/>
              <a:t>name=name[,2]</a:t>
            </a:r>
          </a:p>
          <a:p>
            <a:r>
              <a:rPr lang="en-US" altLang="zh-CN" sz="1800" dirty="0" err="1" smtClean="0"/>
              <a:t>colnames</a:t>
            </a:r>
            <a:r>
              <a:rPr lang="en-US" altLang="zh-CN" sz="1800" dirty="0" smtClean="0"/>
              <a:t>(</a:t>
            </a:r>
            <a:r>
              <a:rPr lang="en-US" altLang="zh-CN" sz="1800" dirty="0" err="1" smtClean="0"/>
              <a:t>crim</a:t>
            </a:r>
            <a:r>
              <a:rPr lang="en-US" altLang="zh-CN" sz="1800" dirty="0" smtClean="0"/>
              <a:t>)&lt;-name</a:t>
            </a:r>
          </a:p>
          <a:p>
            <a:r>
              <a:rPr lang="en-US" altLang="zh-CN" sz="1800" dirty="0" smtClean="0"/>
              <a:t>summary(</a:t>
            </a:r>
            <a:r>
              <a:rPr lang="en-US" altLang="zh-CN" sz="1800" dirty="0" err="1" smtClean="0"/>
              <a:t>crim</a:t>
            </a:r>
            <a:r>
              <a:rPr lang="en-US" altLang="zh-CN" sz="1800" dirty="0" smtClean="0"/>
              <a:t>) dim(</a:t>
            </a:r>
            <a:r>
              <a:rPr lang="en-US" altLang="zh-CN" sz="1800" dirty="0" err="1" smtClean="0"/>
              <a:t>crim</a:t>
            </a:r>
            <a:r>
              <a:rPr lang="en-US" altLang="zh-CN" sz="1800" dirty="0" smtClean="0"/>
              <a:t>)</a:t>
            </a:r>
            <a:endParaRPr lang="zh-CN" altLang="en-US" sz="1800" dirty="0"/>
          </a:p>
        </p:txBody>
      </p:sp>
      <p:sp>
        <p:nvSpPr>
          <p:cNvPr id="6" name="灯片编号占位符 5"/>
          <p:cNvSpPr>
            <a:spLocks noGrp="1"/>
          </p:cNvSpPr>
          <p:nvPr>
            <p:ph type="sldNum" sz="quarter" idx="12"/>
          </p:nvPr>
        </p:nvSpPr>
        <p:spPr/>
        <p:txBody>
          <a:bodyPr/>
          <a:lstStyle/>
          <a:p>
            <a:fld id="{14C48C8A-77FD-4366-8117-A766F7C94BB7}" type="slidenum">
              <a:rPr lang="zh-CN" altLang="en-US" smtClean="0"/>
              <a:pPr/>
              <a:t>3</a:t>
            </a:fld>
            <a:endParaRPr lang="zh-CN" altLang="en-US" dirty="0"/>
          </a:p>
        </p:txBody>
      </p:sp>
      <p:pic>
        <p:nvPicPr>
          <p:cNvPr id="1026" name="Picture 2"/>
          <p:cNvPicPr>
            <a:picLocks noChangeAspect="1" noChangeArrowheads="1"/>
          </p:cNvPicPr>
          <p:nvPr/>
        </p:nvPicPr>
        <p:blipFill>
          <a:blip r:embed="rId2" cstate="print"/>
          <a:srcRect l="1804" r="5021"/>
          <a:stretch>
            <a:fillRect/>
          </a:stretch>
        </p:blipFill>
        <p:spPr bwMode="auto">
          <a:xfrm>
            <a:off x="179512" y="4005064"/>
            <a:ext cx="8676456" cy="2088232"/>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179512" y="3284984"/>
            <a:ext cx="1440160" cy="684666"/>
          </a:xfrm>
          <a:prstGeom prst="rect">
            <a:avLst/>
          </a:prstGeom>
          <a:noFill/>
          <a:ln w="9525">
            <a:noFill/>
            <a:miter lim="800000"/>
            <a:headEnd/>
            <a:tailEnd/>
          </a:ln>
        </p:spPr>
      </p:pic>
      <p:sp>
        <p:nvSpPr>
          <p:cNvPr id="11" name="矩形 10"/>
          <p:cNvSpPr/>
          <p:nvPr/>
        </p:nvSpPr>
        <p:spPr>
          <a:xfrm>
            <a:off x="0" y="5805264"/>
            <a:ext cx="8820472" cy="288032"/>
          </a:xfrm>
          <a:prstGeom prst="rect">
            <a:avLst/>
          </a:prstGeom>
          <a:noFill/>
          <a:ln w="38100">
            <a:solidFill>
              <a:srgbClr val="E40524"/>
            </a:solid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rtlCol="0" anchor="ctr"/>
          <a:lstStyle/>
          <a:p>
            <a:pPr algn="ctr"/>
            <a:endParaRPr lang="zh-CN" altLang="en-US"/>
          </a:p>
        </p:txBody>
      </p:sp>
      <p:sp>
        <p:nvSpPr>
          <p:cNvPr id="14" name="圆角矩形 13"/>
          <p:cNvSpPr/>
          <p:nvPr/>
        </p:nvSpPr>
        <p:spPr>
          <a:xfrm>
            <a:off x="4499992" y="2348880"/>
            <a:ext cx="3384376" cy="1296144"/>
          </a:xfrm>
          <a:prstGeom prst="roundRect">
            <a:avLst/>
          </a:prstGeom>
          <a:solidFill>
            <a:srgbClr val="FFCC0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微软雅黑" pitchFamily="34" charset="-122"/>
                <a:ea typeface="微软雅黑" pitchFamily="34" charset="-122"/>
              </a:rPr>
              <a:t>观测值：</a:t>
            </a:r>
            <a:r>
              <a:rPr lang="en-US" altLang="zh-CN" dirty="0" smtClean="0">
                <a:solidFill>
                  <a:schemeClr val="tx1"/>
                </a:solidFill>
                <a:latin typeface="微软雅黑" pitchFamily="34" charset="-122"/>
                <a:ea typeface="微软雅黑" pitchFamily="34" charset="-122"/>
              </a:rPr>
              <a:t>2215  </a:t>
            </a:r>
          </a:p>
          <a:p>
            <a:r>
              <a:rPr lang="zh-CN" altLang="en-US" dirty="0" smtClean="0">
                <a:solidFill>
                  <a:schemeClr val="tx1"/>
                </a:solidFill>
                <a:latin typeface="微软雅黑" pitchFamily="34" charset="-122"/>
                <a:ea typeface="微软雅黑" pitchFamily="34" charset="-122"/>
              </a:rPr>
              <a:t>变量数：</a:t>
            </a:r>
            <a:r>
              <a:rPr lang="en-US" altLang="zh-CN" dirty="0" smtClean="0">
                <a:solidFill>
                  <a:schemeClr val="tx1"/>
                </a:solidFill>
                <a:latin typeface="微软雅黑" pitchFamily="34" charset="-122"/>
                <a:ea typeface="微软雅黑" pitchFamily="34" charset="-122"/>
              </a:rPr>
              <a:t>147</a:t>
            </a:r>
          </a:p>
          <a:p>
            <a:r>
              <a:rPr lang="zh-CN" altLang="en-US" dirty="0" smtClean="0">
                <a:solidFill>
                  <a:schemeClr val="tx1"/>
                </a:solidFill>
                <a:latin typeface="微软雅黑" pitchFamily="34" charset="-122"/>
                <a:ea typeface="微软雅黑" pitchFamily="34" charset="-122"/>
              </a:rPr>
              <a:t>部分数据严重缺失</a:t>
            </a:r>
            <a:endParaRPr lang="zh-CN" altLang="en-US" dirty="0">
              <a:solidFill>
                <a:schemeClr val="tx1"/>
              </a:solidFill>
              <a:latin typeface="微软雅黑" pitchFamily="34" charset="-122"/>
              <a:ea typeface="微软雅黑" pitchFamily="34" charset="-122"/>
            </a:endParaRPr>
          </a:p>
        </p:txBody>
      </p:sp>
    </p:spTree>
    <p:extLst>
      <p:ext uri="{BB962C8B-B14F-4D97-AF65-F5344CB8AC3E}">
        <p14:creationId xmlns="" xmlns:p14="http://schemas.microsoft.com/office/powerpoint/2010/main" val="3896367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Lasso</a:t>
            </a:r>
            <a:endParaRPr lang="zh-CN" altLang="en-US" dirty="0"/>
          </a:p>
        </p:txBody>
      </p:sp>
      <p:sp>
        <p:nvSpPr>
          <p:cNvPr id="3" name="内容占位符 2"/>
          <p:cNvSpPr>
            <a:spLocks noGrp="1"/>
          </p:cNvSpPr>
          <p:nvPr>
            <p:ph sz="half" idx="1"/>
          </p:nvPr>
        </p:nvSpPr>
        <p:spPr>
          <a:xfrm>
            <a:off x="467544" y="1124744"/>
            <a:ext cx="7992888" cy="4536505"/>
          </a:xfrm>
        </p:spPr>
        <p:txBody>
          <a:bodyPr/>
          <a:lstStyle/>
          <a:p>
            <a:r>
              <a:rPr lang="en-US" altLang="zh-CN" sz="1600" dirty="0" smtClean="0"/>
              <a:t>#</a:t>
            </a:r>
            <a:r>
              <a:rPr lang="zh-CN" altLang="en-US" sz="1600" dirty="0" smtClean="0"/>
              <a:t>将数据集中的因子变量</a:t>
            </a:r>
            <a:r>
              <a:rPr lang="en-US" altLang="zh-CN" sz="1600" dirty="0" err="1" smtClean="0"/>
              <a:t>gangUnit</a:t>
            </a:r>
            <a:r>
              <a:rPr lang="zh-CN" altLang="en-US" sz="1600" dirty="0" smtClean="0"/>
              <a:t>转换为哑元变量</a:t>
            </a:r>
          </a:p>
          <a:p>
            <a:r>
              <a:rPr lang="en-US" altLang="zh-CN" sz="1600" dirty="0" smtClean="0"/>
              <a:t>#</a:t>
            </a:r>
            <a:r>
              <a:rPr lang="zh-CN" altLang="en-US" sz="1600" dirty="0" smtClean="0"/>
              <a:t>训练集</a:t>
            </a:r>
          </a:p>
          <a:p>
            <a:r>
              <a:rPr lang="en-US" altLang="zh-CN" sz="1600" dirty="0" smtClean="0"/>
              <a:t>gangUnit5=rep(0,1772);gangUnit5[which(</a:t>
            </a:r>
            <a:r>
              <a:rPr lang="en-US" altLang="zh-CN" sz="1600" dirty="0" err="1" smtClean="0"/>
              <a:t>crim.train$gangUnit</a:t>
            </a:r>
            <a:r>
              <a:rPr lang="en-US" altLang="zh-CN" sz="1600" dirty="0" smtClean="0"/>
              <a:t>==5)]=1</a:t>
            </a:r>
          </a:p>
          <a:p>
            <a:r>
              <a:rPr lang="en-US" altLang="zh-CN" sz="1600" dirty="0" smtClean="0"/>
              <a:t>gangUnit10=rep(0,1772);gangUnit10[which(</a:t>
            </a:r>
            <a:r>
              <a:rPr lang="en-US" altLang="zh-CN" sz="1600" dirty="0" err="1" smtClean="0"/>
              <a:t>crim.train$gangUnit</a:t>
            </a:r>
            <a:r>
              <a:rPr lang="en-US" altLang="zh-CN" sz="1600" dirty="0" smtClean="0"/>
              <a:t>==10)]=1</a:t>
            </a:r>
          </a:p>
          <a:p>
            <a:r>
              <a:rPr lang="en-US" altLang="zh-CN" sz="1600" dirty="0" smtClean="0"/>
              <a:t>crim.train1=</a:t>
            </a:r>
            <a:r>
              <a:rPr lang="en-US" altLang="zh-CN" sz="1600" dirty="0" err="1" smtClean="0"/>
              <a:t>crim.train</a:t>
            </a:r>
            <a:r>
              <a:rPr lang="en-US" altLang="zh-CN" sz="1600" dirty="0" smtClean="0"/>
              <a:t>[,c(6:129)];crim.train1$gangUnit=NULL</a:t>
            </a:r>
          </a:p>
          <a:p>
            <a:r>
              <a:rPr lang="en-US" altLang="zh-CN" sz="1600" dirty="0" smtClean="0"/>
              <a:t>crim.train2=</a:t>
            </a:r>
            <a:r>
              <a:rPr lang="en-US" altLang="zh-CN" sz="1600" dirty="0" err="1" smtClean="0"/>
              <a:t>data.frame</a:t>
            </a:r>
            <a:r>
              <a:rPr lang="en-US" altLang="zh-CN" sz="1600" dirty="0" smtClean="0"/>
              <a:t>(crim.train1[,1:121],gangUnit5,</a:t>
            </a:r>
          </a:p>
          <a:p>
            <a:r>
              <a:rPr lang="en-US" altLang="zh-CN" sz="1600" dirty="0" smtClean="0"/>
              <a:t>gangUnit10,crim.train1[,-(1:121)])</a:t>
            </a:r>
          </a:p>
          <a:p>
            <a:r>
              <a:rPr lang="en-US" altLang="zh-CN" sz="1600" dirty="0" smtClean="0"/>
              <a:t>#</a:t>
            </a:r>
            <a:r>
              <a:rPr lang="zh-CN" altLang="en-US" sz="1600" dirty="0" smtClean="0"/>
              <a:t>测试集</a:t>
            </a:r>
          </a:p>
          <a:p>
            <a:r>
              <a:rPr lang="en-US" altLang="zh-CN" sz="1600" dirty="0" smtClean="0"/>
              <a:t>gangUnit5=rep(0,443);gangUnit5[which(</a:t>
            </a:r>
            <a:r>
              <a:rPr lang="en-US" altLang="zh-CN" sz="1600" dirty="0" err="1" smtClean="0"/>
              <a:t>crim.test$gangUnit</a:t>
            </a:r>
            <a:r>
              <a:rPr lang="en-US" altLang="zh-CN" sz="1600" dirty="0" smtClean="0"/>
              <a:t>==5)]=1</a:t>
            </a:r>
          </a:p>
          <a:p>
            <a:r>
              <a:rPr lang="en-US" altLang="zh-CN" sz="1600" dirty="0" smtClean="0"/>
              <a:t>gangUnit10=rep(0,443);gangUnit10[which(</a:t>
            </a:r>
            <a:r>
              <a:rPr lang="en-US" altLang="zh-CN" sz="1600" dirty="0" err="1" smtClean="0"/>
              <a:t>crim.test$gangUnit</a:t>
            </a:r>
            <a:r>
              <a:rPr lang="en-US" altLang="zh-CN" sz="1600" dirty="0" smtClean="0"/>
              <a:t>==10)]=1</a:t>
            </a:r>
          </a:p>
          <a:p>
            <a:r>
              <a:rPr lang="en-US" altLang="zh-CN" sz="1600" dirty="0" smtClean="0"/>
              <a:t>crim.test1=</a:t>
            </a:r>
            <a:r>
              <a:rPr lang="en-US" altLang="zh-CN" sz="1600" dirty="0" err="1" smtClean="0"/>
              <a:t>crim.test</a:t>
            </a:r>
            <a:r>
              <a:rPr lang="en-US" altLang="zh-CN" sz="1600" dirty="0" smtClean="0"/>
              <a:t>[,c(6:129)];crim.test1$gangUnit=NULL</a:t>
            </a:r>
          </a:p>
          <a:p>
            <a:r>
              <a:rPr lang="en-US" altLang="zh-CN" sz="1600" dirty="0" smtClean="0"/>
              <a:t>crim.test2=</a:t>
            </a:r>
            <a:r>
              <a:rPr lang="en-US" altLang="zh-CN" sz="1600" dirty="0" err="1" smtClean="0"/>
              <a:t>data.frame</a:t>
            </a:r>
            <a:r>
              <a:rPr lang="en-US" altLang="zh-CN" sz="1600" dirty="0" smtClean="0"/>
              <a:t>(crim.test1[,1:121],gangUnit5,</a:t>
            </a:r>
          </a:p>
          <a:p>
            <a:r>
              <a:rPr lang="en-US" altLang="zh-CN" sz="1600" dirty="0" smtClean="0"/>
              <a:t>gangUnit10,crim.test1[,-(1:121)])</a:t>
            </a:r>
          </a:p>
        </p:txBody>
      </p:sp>
      <p:sp>
        <p:nvSpPr>
          <p:cNvPr id="6" name="灯片编号占位符 5"/>
          <p:cNvSpPr>
            <a:spLocks noGrp="1"/>
          </p:cNvSpPr>
          <p:nvPr>
            <p:ph type="sldNum" sz="quarter" idx="12"/>
          </p:nvPr>
        </p:nvSpPr>
        <p:spPr/>
        <p:txBody>
          <a:bodyPr/>
          <a:lstStyle/>
          <a:p>
            <a:fld id="{14C48C8A-77FD-4366-8117-A766F7C94BB7}" type="slidenum">
              <a:rPr lang="zh-CN" altLang="en-US" smtClean="0"/>
              <a:pPr/>
              <a:t>30</a:t>
            </a:fld>
            <a:endParaRPr lang="zh-CN" altLang="en-US" dirty="0"/>
          </a:p>
        </p:txBody>
      </p:sp>
    </p:spTree>
    <p:extLst>
      <p:ext uri="{BB962C8B-B14F-4D97-AF65-F5344CB8AC3E}">
        <p14:creationId xmlns="" xmlns:p14="http://schemas.microsoft.com/office/powerpoint/2010/main" val="38963676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Lasso(</a:t>
            </a:r>
            <a:r>
              <a:rPr lang="en-US" altLang="zh-CN" dirty="0" err="1" smtClean="0"/>
              <a:t>lars</a:t>
            </a:r>
            <a:r>
              <a:rPr lang="en-US" altLang="zh-CN" dirty="0" smtClean="0"/>
              <a:t>)</a:t>
            </a:r>
            <a:endParaRPr lang="zh-CN" altLang="en-US" dirty="0"/>
          </a:p>
        </p:txBody>
      </p:sp>
      <p:sp>
        <p:nvSpPr>
          <p:cNvPr id="3" name="内容占位符 2"/>
          <p:cNvSpPr>
            <a:spLocks noGrp="1"/>
          </p:cNvSpPr>
          <p:nvPr>
            <p:ph sz="half" idx="1"/>
          </p:nvPr>
        </p:nvSpPr>
        <p:spPr>
          <a:xfrm>
            <a:off x="467544" y="1124744"/>
            <a:ext cx="7992888" cy="4536505"/>
          </a:xfrm>
        </p:spPr>
        <p:txBody>
          <a:bodyPr/>
          <a:lstStyle/>
          <a:p>
            <a:r>
              <a:rPr lang="en-US" altLang="zh-CN" sz="1600" dirty="0" smtClean="0"/>
              <a:t>library(</a:t>
            </a:r>
            <a:r>
              <a:rPr lang="en-US" altLang="zh-CN" sz="1600" dirty="0" err="1" smtClean="0"/>
              <a:t>lars</a:t>
            </a:r>
            <a:r>
              <a:rPr lang="en-US" altLang="zh-CN" sz="1600" dirty="0" smtClean="0"/>
              <a:t>)</a:t>
            </a:r>
          </a:p>
          <a:p>
            <a:r>
              <a:rPr lang="en-US" altLang="zh-CN" sz="1600" dirty="0" smtClean="0"/>
              <a:t>attach(</a:t>
            </a:r>
            <a:r>
              <a:rPr lang="en-US" altLang="zh-CN" sz="1600" dirty="0" err="1" smtClean="0"/>
              <a:t>crim.train</a:t>
            </a:r>
            <a:r>
              <a:rPr lang="en-US" altLang="zh-CN" sz="1600" dirty="0" smtClean="0"/>
              <a:t>)</a:t>
            </a:r>
          </a:p>
          <a:p>
            <a:r>
              <a:rPr lang="en-US" altLang="zh-CN" sz="1600" dirty="0" err="1" smtClean="0"/>
              <a:t>lassolm</a:t>
            </a:r>
            <a:r>
              <a:rPr lang="en-US" altLang="zh-CN" sz="1600" dirty="0" smtClean="0"/>
              <a:t>&lt;-</a:t>
            </a:r>
            <a:r>
              <a:rPr lang="en-US" altLang="zh-CN" sz="1600" dirty="0" err="1" smtClean="0"/>
              <a:t>lars</a:t>
            </a:r>
            <a:r>
              <a:rPr lang="en-US" altLang="zh-CN" sz="1600" dirty="0" smtClean="0"/>
              <a:t>(</a:t>
            </a:r>
            <a:r>
              <a:rPr lang="en-US" altLang="zh-CN" sz="1600" dirty="0" err="1" smtClean="0"/>
              <a:t>as.matrix</a:t>
            </a:r>
            <a:r>
              <a:rPr lang="en-US" altLang="zh-CN" sz="1600" dirty="0" smtClean="0"/>
              <a:t>(crim.train2),</a:t>
            </a:r>
            <a:r>
              <a:rPr lang="en-US" altLang="zh-CN" sz="1600" dirty="0" err="1" smtClean="0"/>
              <a:t>violentPerPop</a:t>
            </a:r>
            <a:r>
              <a:rPr lang="en-US" altLang="zh-CN" sz="1600" dirty="0" smtClean="0"/>
              <a:t>)</a:t>
            </a:r>
          </a:p>
          <a:p>
            <a:r>
              <a:rPr lang="en-US" altLang="zh-CN" sz="1600" dirty="0" err="1" smtClean="0"/>
              <a:t>Lassolm</a:t>
            </a:r>
            <a:endParaRPr lang="en-US" altLang="zh-CN" sz="1600" dirty="0" smtClean="0"/>
          </a:p>
          <a:p>
            <a:endParaRPr lang="en-US" altLang="zh-CN" sz="1600" dirty="0" smtClean="0"/>
          </a:p>
        </p:txBody>
      </p:sp>
      <p:sp>
        <p:nvSpPr>
          <p:cNvPr id="6" name="灯片编号占位符 5"/>
          <p:cNvSpPr>
            <a:spLocks noGrp="1"/>
          </p:cNvSpPr>
          <p:nvPr>
            <p:ph type="sldNum" sz="quarter" idx="12"/>
          </p:nvPr>
        </p:nvSpPr>
        <p:spPr/>
        <p:txBody>
          <a:bodyPr/>
          <a:lstStyle/>
          <a:p>
            <a:fld id="{14C48C8A-77FD-4366-8117-A766F7C94BB7}" type="slidenum">
              <a:rPr lang="zh-CN" altLang="en-US" smtClean="0"/>
              <a:pPr/>
              <a:t>31</a:t>
            </a:fld>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611560" y="2564904"/>
            <a:ext cx="7776864" cy="3240360"/>
          </a:xfrm>
          <a:prstGeom prst="rect">
            <a:avLst/>
          </a:prstGeom>
          <a:noFill/>
          <a:ln w="38100">
            <a:solidFill>
              <a:srgbClr val="00B0F0"/>
            </a:solidFill>
            <a:miter lim="800000"/>
            <a:headEnd/>
            <a:tailEnd/>
          </a:ln>
        </p:spPr>
      </p:pic>
    </p:spTree>
    <p:extLst>
      <p:ext uri="{BB962C8B-B14F-4D97-AF65-F5344CB8AC3E}">
        <p14:creationId xmlns="" xmlns:p14="http://schemas.microsoft.com/office/powerpoint/2010/main" val="38963676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Lasso(</a:t>
            </a:r>
            <a:r>
              <a:rPr lang="en-US" altLang="zh-CN" dirty="0" err="1" smtClean="0"/>
              <a:t>msgps</a:t>
            </a:r>
            <a:r>
              <a:rPr lang="en-US" altLang="zh-CN" dirty="0" smtClean="0"/>
              <a:t>)</a:t>
            </a:r>
            <a:endParaRPr lang="zh-CN" altLang="en-US" dirty="0"/>
          </a:p>
        </p:txBody>
      </p:sp>
      <p:sp>
        <p:nvSpPr>
          <p:cNvPr id="3" name="内容占位符 2"/>
          <p:cNvSpPr>
            <a:spLocks noGrp="1"/>
          </p:cNvSpPr>
          <p:nvPr>
            <p:ph sz="half" idx="1"/>
          </p:nvPr>
        </p:nvSpPr>
        <p:spPr>
          <a:xfrm>
            <a:off x="467544" y="1124744"/>
            <a:ext cx="7992888" cy="4536505"/>
          </a:xfrm>
        </p:spPr>
        <p:txBody>
          <a:bodyPr/>
          <a:lstStyle/>
          <a:p>
            <a:r>
              <a:rPr lang="en-US" altLang="zh-CN" sz="1600" dirty="0" smtClean="0"/>
              <a:t>library(</a:t>
            </a:r>
            <a:r>
              <a:rPr lang="en-US" altLang="zh-CN" sz="1600" dirty="0" err="1" smtClean="0"/>
              <a:t>msgps</a:t>
            </a:r>
            <a:r>
              <a:rPr lang="en-US" altLang="zh-CN" sz="1600" dirty="0" smtClean="0"/>
              <a:t>)</a:t>
            </a:r>
          </a:p>
          <a:p>
            <a:r>
              <a:rPr lang="en-US" altLang="zh-CN" sz="1600" dirty="0" smtClean="0"/>
              <a:t>fit &lt;- </a:t>
            </a:r>
            <a:r>
              <a:rPr lang="en-US" altLang="zh-CN" sz="1600" dirty="0" err="1" smtClean="0"/>
              <a:t>msgps</a:t>
            </a:r>
            <a:r>
              <a:rPr lang="en-US" altLang="zh-CN" sz="1600" dirty="0" smtClean="0"/>
              <a:t>(</a:t>
            </a:r>
            <a:r>
              <a:rPr lang="en-US" altLang="zh-CN" sz="1600" dirty="0" err="1" smtClean="0"/>
              <a:t>as.matrix</a:t>
            </a:r>
            <a:r>
              <a:rPr lang="en-US" altLang="zh-CN" sz="1600" dirty="0" smtClean="0"/>
              <a:t>(crim.train2),</a:t>
            </a:r>
            <a:r>
              <a:rPr lang="en-US" altLang="zh-CN" sz="1600" dirty="0" err="1" smtClean="0"/>
              <a:t>crim.train$violentPerPop</a:t>
            </a:r>
            <a:r>
              <a:rPr lang="en-US" altLang="zh-CN" sz="1600" dirty="0" smtClean="0"/>
              <a:t>)</a:t>
            </a:r>
          </a:p>
          <a:p>
            <a:r>
              <a:rPr lang="en-US" altLang="zh-CN" sz="1600" dirty="0" smtClean="0"/>
              <a:t>summary(fit)</a:t>
            </a:r>
          </a:p>
        </p:txBody>
      </p:sp>
      <p:sp>
        <p:nvSpPr>
          <p:cNvPr id="6" name="灯片编号占位符 5"/>
          <p:cNvSpPr>
            <a:spLocks noGrp="1"/>
          </p:cNvSpPr>
          <p:nvPr>
            <p:ph type="sldNum" sz="quarter" idx="12"/>
          </p:nvPr>
        </p:nvSpPr>
        <p:spPr/>
        <p:txBody>
          <a:bodyPr/>
          <a:lstStyle/>
          <a:p>
            <a:fld id="{14C48C8A-77FD-4366-8117-A766F7C94BB7}" type="slidenum">
              <a:rPr lang="zh-CN" altLang="en-US" smtClean="0"/>
              <a:pPr/>
              <a:t>32</a:t>
            </a:fld>
            <a:endParaRPr lang="zh-CN" altLang="en-US" dirty="0"/>
          </a:p>
        </p:txBody>
      </p:sp>
      <p:pic>
        <p:nvPicPr>
          <p:cNvPr id="4" name="Picture 2"/>
          <p:cNvPicPr>
            <a:picLocks noChangeAspect="1" noChangeArrowheads="1"/>
          </p:cNvPicPr>
          <p:nvPr/>
        </p:nvPicPr>
        <p:blipFill>
          <a:blip r:embed="rId2" cstate="print"/>
          <a:srcRect/>
          <a:stretch>
            <a:fillRect/>
          </a:stretch>
        </p:blipFill>
        <p:spPr bwMode="auto">
          <a:xfrm>
            <a:off x="611560" y="2492896"/>
            <a:ext cx="4596991" cy="3024336"/>
          </a:xfrm>
          <a:prstGeom prst="rect">
            <a:avLst/>
          </a:prstGeom>
          <a:noFill/>
          <a:ln w="38100">
            <a:solidFill>
              <a:srgbClr val="7030A0"/>
            </a:solidFill>
            <a:miter lim="800000"/>
            <a:headEnd/>
            <a:tailEnd/>
          </a:ln>
        </p:spPr>
      </p:pic>
    </p:spTree>
    <p:extLst>
      <p:ext uri="{BB962C8B-B14F-4D97-AF65-F5344CB8AC3E}">
        <p14:creationId xmlns="" xmlns:p14="http://schemas.microsoft.com/office/powerpoint/2010/main" val="38963676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Lasso(</a:t>
            </a:r>
            <a:r>
              <a:rPr lang="en-US" altLang="zh-CN" dirty="0" err="1" smtClean="0"/>
              <a:t>lars</a:t>
            </a:r>
            <a:r>
              <a:rPr lang="en-US" altLang="zh-CN" dirty="0" smtClean="0"/>
              <a:t>)</a:t>
            </a:r>
            <a:endParaRPr lang="zh-CN" altLang="en-US" dirty="0"/>
          </a:p>
        </p:txBody>
      </p:sp>
      <p:sp>
        <p:nvSpPr>
          <p:cNvPr id="3" name="内容占位符 2"/>
          <p:cNvSpPr>
            <a:spLocks noGrp="1"/>
          </p:cNvSpPr>
          <p:nvPr>
            <p:ph sz="half" idx="1"/>
          </p:nvPr>
        </p:nvSpPr>
        <p:spPr>
          <a:xfrm>
            <a:off x="467544" y="1124744"/>
            <a:ext cx="7992888" cy="4536505"/>
          </a:xfrm>
        </p:spPr>
        <p:txBody>
          <a:bodyPr/>
          <a:lstStyle/>
          <a:p>
            <a:r>
              <a:rPr lang="en-US" altLang="zh-CN" sz="1600" dirty="0" err="1" smtClean="0"/>
              <a:t>lassolm$Cp</a:t>
            </a:r>
            <a:endParaRPr lang="en-US" altLang="zh-CN" sz="1600" dirty="0" smtClean="0"/>
          </a:p>
        </p:txBody>
      </p:sp>
      <p:sp>
        <p:nvSpPr>
          <p:cNvPr id="6" name="灯片编号占位符 5"/>
          <p:cNvSpPr>
            <a:spLocks noGrp="1"/>
          </p:cNvSpPr>
          <p:nvPr>
            <p:ph type="sldNum" sz="quarter" idx="12"/>
          </p:nvPr>
        </p:nvSpPr>
        <p:spPr/>
        <p:txBody>
          <a:bodyPr/>
          <a:lstStyle/>
          <a:p>
            <a:fld id="{14C48C8A-77FD-4366-8117-A766F7C94BB7}" type="slidenum">
              <a:rPr lang="zh-CN" altLang="en-US" smtClean="0"/>
              <a:pPr/>
              <a:t>33</a:t>
            </a:fld>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395536" y="1772816"/>
            <a:ext cx="7956755" cy="3600400"/>
          </a:xfrm>
          <a:prstGeom prst="rect">
            <a:avLst/>
          </a:prstGeom>
          <a:noFill/>
          <a:ln w="38100">
            <a:solidFill>
              <a:srgbClr val="00B0F0"/>
            </a:solidFill>
            <a:miter lim="800000"/>
            <a:headEnd/>
            <a:tailEnd/>
          </a:ln>
        </p:spPr>
      </p:pic>
    </p:spTree>
    <p:extLst>
      <p:ext uri="{BB962C8B-B14F-4D97-AF65-F5344CB8AC3E}">
        <p14:creationId xmlns="" xmlns:p14="http://schemas.microsoft.com/office/powerpoint/2010/main" val="38963676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Lasso(</a:t>
            </a:r>
            <a:r>
              <a:rPr lang="en-US" altLang="zh-CN" dirty="0" err="1" smtClean="0"/>
              <a:t>msgps</a:t>
            </a:r>
            <a:r>
              <a:rPr lang="en-US" altLang="zh-CN" dirty="0" smtClean="0"/>
              <a:t>)</a:t>
            </a:r>
            <a:endParaRPr lang="zh-CN" altLang="en-US" dirty="0"/>
          </a:p>
        </p:txBody>
      </p:sp>
      <p:sp>
        <p:nvSpPr>
          <p:cNvPr id="3" name="内容占位符 2"/>
          <p:cNvSpPr>
            <a:spLocks noGrp="1"/>
          </p:cNvSpPr>
          <p:nvPr>
            <p:ph sz="half" idx="1"/>
          </p:nvPr>
        </p:nvSpPr>
        <p:spPr>
          <a:xfrm>
            <a:off x="467544" y="1124744"/>
            <a:ext cx="7992888" cy="4536505"/>
          </a:xfrm>
        </p:spPr>
        <p:txBody>
          <a:bodyPr/>
          <a:lstStyle/>
          <a:p>
            <a:r>
              <a:rPr lang="en-US" altLang="zh-CN" sz="1600" dirty="0" err="1" smtClean="0"/>
              <a:t>coef</a:t>
            </a:r>
            <a:r>
              <a:rPr lang="en-US" altLang="zh-CN" sz="1600" dirty="0" smtClean="0"/>
              <a:t>(fit) #extract coefficients at t selected by model selection criteria</a:t>
            </a:r>
          </a:p>
          <a:p>
            <a:r>
              <a:rPr lang="en-US" altLang="zh-CN" sz="1600" dirty="0" err="1" smtClean="0"/>
              <a:t>cbind</a:t>
            </a:r>
            <a:r>
              <a:rPr lang="en-US" altLang="zh-CN" sz="1600" dirty="0" smtClean="0"/>
              <a:t>(</a:t>
            </a:r>
            <a:r>
              <a:rPr lang="en-US" altLang="zh-CN" sz="1600" dirty="0" err="1" smtClean="0"/>
              <a:t>coef</a:t>
            </a:r>
            <a:r>
              <a:rPr lang="en-US" altLang="zh-CN" sz="1600" dirty="0" smtClean="0"/>
              <a:t>(fit),</a:t>
            </a:r>
            <a:r>
              <a:rPr lang="en-US" altLang="zh-CN" sz="1600" dirty="0" err="1" smtClean="0"/>
              <a:t>ridgelm$coef</a:t>
            </a:r>
            <a:r>
              <a:rPr lang="en-US" altLang="zh-CN" sz="1600" dirty="0" smtClean="0"/>
              <a:t>[,which.min(</a:t>
            </a:r>
            <a:r>
              <a:rPr lang="en-US" altLang="zh-CN" sz="1600" dirty="0" err="1" smtClean="0"/>
              <a:t>ridgelm$GCV</a:t>
            </a:r>
            <a:r>
              <a:rPr lang="en-US" altLang="zh-CN" sz="1600" dirty="0" smtClean="0"/>
              <a:t>)])[1:10,])</a:t>
            </a:r>
          </a:p>
          <a:p>
            <a:endParaRPr lang="en-US" altLang="zh-CN" sz="1600" dirty="0" smtClean="0"/>
          </a:p>
          <a:p>
            <a:endParaRPr lang="en-US" altLang="zh-CN" sz="1600" dirty="0" smtClean="0"/>
          </a:p>
          <a:p>
            <a:endParaRPr lang="en-US" altLang="zh-CN" sz="1600" dirty="0" smtClean="0"/>
          </a:p>
          <a:p>
            <a:endParaRPr lang="en-US" altLang="zh-CN" sz="1600" dirty="0" smtClean="0"/>
          </a:p>
          <a:p>
            <a:endParaRPr lang="en-US" altLang="zh-CN" sz="1600" dirty="0" smtClean="0"/>
          </a:p>
          <a:p>
            <a:endParaRPr lang="en-US" altLang="zh-CN" sz="1600" dirty="0" smtClean="0"/>
          </a:p>
          <a:p>
            <a:endParaRPr lang="en-US" altLang="zh-CN" sz="1600" dirty="0" smtClean="0"/>
          </a:p>
          <a:p>
            <a:endParaRPr lang="en-US" altLang="zh-CN" sz="1600" dirty="0" smtClean="0"/>
          </a:p>
          <a:p>
            <a:endParaRPr lang="en-US" altLang="zh-CN" sz="1600" dirty="0" smtClean="0"/>
          </a:p>
          <a:p>
            <a:endParaRPr lang="en-US" altLang="zh-CN" sz="1600" dirty="0" smtClean="0"/>
          </a:p>
          <a:p>
            <a:r>
              <a:rPr lang="zh-CN" altLang="en-US" sz="1600" dirty="0" smtClean="0"/>
              <a:t>注：如图，根据前三个准则得出的最终模型系数基本一致，最后一列为岭回归</a:t>
            </a:r>
            <a:r>
              <a:rPr lang="en-US" altLang="zh-CN" sz="1600" dirty="0" smtClean="0"/>
              <a:t>Cp</a:t>
            </a:r>
            <a:r>
              <a:rPr lang="zh-CN" altLang="en-US" sz="1600" dirty="0" smtClean="0"/>
              <a:t>原则的系数，可以看出</a:t>
            </a:r>
            <a:r>
              <a:rPr lang="en-US" altLang="zh-CN" sz="1600" dirty="0" smtClean="0"/>
              <a:t>lasso</a:t>
            </a:r>
            <a:r>
              <a:rPr lang="zh-CN" altLang="en-US" sz="1600" dirty="0" smtClean="0"/>
              <a:t>方法可以使更多的系数“收缩”到</a:t>
            </a:r>
            <a:r>
              <a:rPr lang="en-US" altLang="zh-CN" sz="1600" dirty="0" smtClean="0"/>
              <a:t>0</a:t>
            </a:r>
            <a:r>
              <a:rPr lang="zh-CN" altLang="en-US" sz="1600" dirty="0" smtClean="0"/>
              <a:t>。</a:t>
            </a:r>
            <a:endParaRPr lang="en-US" altLang="zh-CN" sz="1600" dirty="0" smtClean="0"/>
          </a:p>
          <a:p>
            <a:endParaRPr lang="en-US" altLang="zh-CN" sz="1600" dirty="0" smtClean="0"/>
          </a:p>
        </p:txBody>
      </p:sp>
      <p:sp>
        <p:nvSpPr>
          <p:cNvPr id="6" name="灯片编号占位符 5"/>
          <p:cNvSpPr>
            <a:spLocks noGrp="1"/>
          </p:cNvSpPr>
          <p:nvPr>
            <p:ph type="sldNum" sz="quarter" idx="12"/>
          </p:nvPr>
        </p:nvSpPr>
        <p:spPr/>
        <p:txBody>
          <a:bodyPr/>
          <a:lstStyle/>
          <a:p>
            <a:fld id="{14C48C8A-77FD-4366-8117-A766F7C94BB7}" type="slidenum">
              <a:rPr lang="zh-CN" altLang="en-US" smtClean="0"/>
              <a:pPr/>
              <a:t>34</a:t>
            </a:fld>
            <a:endParaRPr lang="zh-CN" altLang="en-US" dirty="0"/>
          </a:p>
        </p:txBody>
      </p:sp>
      <p:pic>
        <p:nvPicPr>
          <p:cNvPr id="4" name="Picture 2"/>
          <p:cNvPicPr>
            <a:picLocks noChangeAspect="1" noChangeArrowheads="1"/>
          </p:cNvPicPr>
          <p:nvPr/>
        </p:nvPicPr>
        <p:blipFill>
          <a:blip r:embed="rId2" cstate="print"/>
          <a:srcRect/>
          <a:stretch>
            <a:fillRect/>
          </a:stretch>
        </p:blipFill>
        <p:spPr bwMode="auto">
          <a:xfrm>
            <a:off x="467544" y="1844824"/>
            <a:ext cx="8128361" cy="2592288"/>
          </a:xfrm>
          <a:prstGeom prst="rect">
            <a:avLst/>
          </a:prstGeom>
          <a:noFill/>
          <a:ln w="38100">
            <a:solidFill>
              <a:srgbClr val="7030A0"/>
            </a:solidFill>
            <a:miter lim="800000"/>
            <a:headEnd/>
            <a:tailEnd/>
          </a:ln>
        </p:spPr>
      </p:pic>
    </p:spTree>
    <p:extLst>
      <p:ext uri="{BB962C8B-B14F-4D97-AF65-F5344CB8AC3E}">
        <p14:creationId xmlns="" xmlns:p14="http://schemas.microsoft.com/office/powerpoint/2010/main" val="38963676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Lasso(</a:t>
            </a:r>
            <a:r>
              <a:rPr lang="en-US" altLang="zh-CN" dirty="0" err="1" smtClean="0"/>
              <a:t>msgps</a:t>
            </a:r>
            <a:r>
              <a:rPr lang="en-US" altLang="zh-CN" dirty="0" smtClean="0"/>
              <a:t>)</a:t>
            </a:r>
            <a:endParaRPr lang="zh-CN" altLang="en-US" dirty="0"/>
          </a:p>
        </p:txBody>
      </p:sp>
      <p:sp>
        <p:nvSpPr>
          <p:cNvPr id="3" name="内容占位符 2"/>
          <p:cNvSpPr>
            <a:spLocks noGrp="1"/>
          </p:cNvSpPr>
          <p:nvPr>
            <p:ph sz="half" idx="1"/>
          </p:nvPr>
        </p:nvSpPr>
        <p:spPr>
          <a:xfrm>
            <a:off x="467544" y="1124744"/>
            <a:ext cx="7992888" cy="4536505"/>
          </a:xfrm>
        </p:spPr>
        <p:txBody>
          <a:bodyPr/>
          <a:lstStyle/>
          <a:p>
            <a:r>
              <a:rPr lang="en-US" altLang="zh-CN" sz="1600" dirty="0" smtClean="0">
                <a:solidFill>
                  <a:schemeClr val="tx1"/>
                </a:solidFill>
              </a:rPr>
              <a:t>plot(</a:t>
            </a:r>
            <a:r>
              <a:rPr lang="en-US" altLang="zh-CN" sz="1600" dirty="0" err="1" smtClean="0">
                <a:solidFill>
                  <a:schemeClr val="tx1"/>
                </a:solidFill>
              </a:rPr>
              <a:t>fit,criterion</a:t>
            </a:r>
            <a:r>
              <a:rPr lang="en-US" altLang="zh-CN" sz="1600" dirty="0" smtClean="0">
                <a:solidFill>
                  <a:schemeClr val="tx1"/>
                </a:solidFill>
              </a:rPr>
              <a:t>="</a:t>
            </a:r>
            <a:r>
              <a:rPr lang="en-US" altLang="zh-CN" sz="1600" dirty="0" err="1" smtClean="0">
                <a:solidFill>
                  <a:schemeClr val="tx1"/>
                </a:solidFill>
              </a:rPr>
              <a:t>cp",main</a:t>
            </a:r>
            <a:r>
              <a:rPr lang="en-US" altLang="zh-CN" sz="1600" dirty="0" smtClean="0">
                <a:solidFill>
                  <a:schemeClr val="tx1"/>
                </a:solidFill>
              </a:rPr>
              <a:t>="lasso")</a:t>
            </a:r>
            <a:endParaRPr lang="en-US" altLang="zh-CN" sz="1600" dirty="0">
              <a:solidFill>
                <a:schemeClr val="tx1"/>
              </a:solidFill>
            </a:endParaRPr>
          </a:p>
        </p:txBody>
      </p:sp>
      <p:sp>
        <p:nvSpPr>
          <p:cNvPr id="6" name="灯片编号占位符 5"/>
          <p:cNvSpPr>
            <a:spLocks noGrp="1"/>
          </p:cNvSpPr>
          <p:nvPr>
            <p:ph type="sldNum" sz="quarter" idx="12"/>
          </p:nvPr>
        </p:nvSpPr>
        <p:spPr/>
        <p:txBody>
          <a:bodyPr/>
          <a:lstStyle/>
          <a:p>
            <a:fld id="{14C48C8A-77FD-4366-8117-A766F7C94BB7}" type="slidenum">
              <a:rPr lang="zh-CN" altLang="en-US" smtClean="0"/>
              <a:pPr/>
              <a:t>35</a:t>
            </a:fld>
            <a:endParaRPr lang="zh-CN" altLang="en-US" dirty="0"/>
          </a:p>
        </p:txBody>
      </p:sp>
      <p:pic>
        <p:nvPicPr>
          <p:cNvPr id="7" name="图片 6" descr="plot.lasso.png"/>
          <p:cNvPicPr>
            <a:picLocks noChangeAspect="1"/>
          </p:cNvPicPr>
          <p:nvPr/>
        </p:nvPicPr>
        <p:blipFill>
          <a:blip r:embed="rId2" cstate="print"/>
          <a:stretch>
            <a:fillRect/>
          </a:stretch>
        </p:blipFill>
        <p:spPr>
          <a:xfrm>
            <a:off x="1403648" y="1556792"/>
            <a:ext cx="7272808" cy="4295028"/>
          </a:xfrm>
          <a:prstGeom prst="rect">
            <a:avLst/>
          </a:prstGeom>
          <a:ln w="38100">
            <a:solidFill>
              <a:srgbClr val="009EDB"/>
            </a:solidFill>
          </a:ln>
        </p:spPr>
      </p:pic>
    </p:spTree>
    <p:extLst>
      <p:ext uri="{BB962C8B-B14F-4D97-AF65-F5344CB8AC3E}">
        <p14:creationId xmlns="" xmlns:p14="http://schemas.microsoft.com/office/powerpoint/2010/main" val="389636764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Lasso(</a:t>
            </a:r>
            <a:r>
              <a:rPr lang="en-US" altLang="zh-CN" dirty="0" err="1" smtClean="0"/>
              <a:t>lars</a:t>
            </a:r>
            <a:r>
              <a:rPr lang="en-US" altLang="zh-CN" dirty="0" smtClean="0"/>
              <a:t>)</a:t>
            </a:r>
            <a:endParaRPr lang="zh-CN" altLang="en-US" dirty="0"/>
          </a:p>
        </p:txBody>
      </p:sp>
      <p:sp>
        <p:nvSpPr>
          <p:cNvPr id="6" name="灯片编号占位符 5"/>
          <p:cNvSpPr>
            <a:spLocks noGrp="1"/>
          </p:cNvSpPr>
          <p:nvPr>
            <p:ph type="sldNum" sz="quarter" idx="12"/>
          </p:nvPr>
        </p:nvSpPr>
        <p:spPr/>
        <p:txBody>
          <a:bodyPr/>
          <a:lstStyle/>
          <a:p>
            <a:fld id="{14C48C8A-77FD-4366-8117-A766F7C94BB7}" type="slidenum">
              <a:rPr lang="zh-CN" altLang="en-US" smtClean="0"/>
              <a:pPr/>
              <a:t>36</a:t>
            </a:fld>
            <a:endParaRPr lang="zh-CN" altLang="en-US" dirty="0"/>
          </a:p>
        </p:txBody>
      </p:sp>
      <p:pic>
        <p:nvPicPr>
          <p:cNvPr id="7" name="图片 6" descr="plot.lasso.png"/>
          <p:cNvPicPr>
            <a:picLocks noChangeAspect="1"/>
          </p:cNvPicPr>
          <p:nvPr/>
        </p:nvPicPr>
        <p:blipFill>
          <a:blip r:embed="rId2" cstate="print"/>
          <a:stretch>
            <a:fillRect/>
          </a:stretch>
        </p:blipFill>
        <p:spPr>
          <a:xfrm>
            <a:off x="755577" y="1124744"/>
            <a:ext cx="7701314" cy="4847226"/>
          </a:xfrm>
          <a:prstGeom prst="rect">
            <a:avLst/>
          </a:prstGeom>
          <a:ln w="38100">
            <a:solidFill>
              <a:srgbClr val="009EDB"/>
            </a:solidFill>
          </a:ln>
        </p:spPr>
      </p:pic>
    </p:spTree>
    <p:extLst>
      <p:ext uri="{BB962C8B-B14F-4D97-AF65-F5344CB8AC3E}">
        <p14:creationId xmlns="" xmlns:p14="http://schemas.microsoft.com/office/powerpoint/2010/main" val="389636764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Lasso(</a:t>
            </a:r>
            <a:r>
              <a:rPr lang="en-US" altLang="zh-CN" dirty="0" err="1" smtClean="0"/>
              <a:t>lars</a:t>
            </a:r>
            <a:r>
              <a:rPr lang="en-US" altLang="zh-CN" dirty="0" smtClean="0"/>
              <a:t>)</a:t>
            </a:r>
            <a:endParaRPr lang="zh-CN" altLang="en-US" dirty="0"/>
          </a:p>
        </p:txBody>
      </p:sp>
      <p:sp>
        <p:nvSpPr>
          <p:cNvPr id="3" name="内容占位符 2"/>
          <p:cNvSpPr>
            <a:spLocks noGrp="1"/>
          </p:cNvSpPr>
          <p:nvPr>
            <p:ph sz="half" idx="1"/>
          </p:nvPr>
        </p:nvSpPr>
        <p:spPr>
          <a:xfrm>
            <a:off x="467544" y="1124744"/>
            <a:ext cx="7992888" cy="4536505"/>
          </a:xfrm>
        </p:spPr>
        <p:txBody>
          <a:bodyPr/>
          <a:lstStyle/>
          <a:p>
            <a:r>
              <a:rPr lang="en-US" altLang="zh-CN" sz="1600" dirty="0" smtClean="0"/>
              <a:t>predict11&lt;-predict(</a:t>
            </a:r>
            <a:r>
              <a:rPr lang="en-US" altLang="zh-CN" sz="1600" dirty="0" err="1" smtClean="0"/>
              <a:t>lassolm,data.matrix</a:t>
            </a:r>
            <a:r>
              <a:rPr lang="en-US" altLang="zh-CN" sz="1600" dirty="0" smtClean="0"/>
              <a:t>(crim.train2),mode="</a:t>
            </a:r>
            <a:r>
              <a:rPr lang="en-US" altLang="zh-CN" sz="1600" dirty="0" err="1" smtClean="0">
                <a:solidFill>
                  <a:srgbClr val="FF0000"/>
                </a:solidFill>
              </a:rPr>
              <a:t>fraction</a:t>
            </a:r>
            <a:r>
              <a:rPr lang="en-US" altLang="zh-CN" sz="1600" dirty="0" err="1" smtClean="0"/>
              <a:t>",s</a:t>
            </a:r>
            <a:r>
              <a:rPr lang="en-US" altLang="zh-CN" sz="1600" dirty="0" smtClean="0"/>
              <a:t>=</a:t>
            </a:r>
            <a:r>
              <a:rPr lang="en-US" altLang="zh-CN" sz="1600" dirty="0" err="1" smtClean="0"/>
              <a:t>best,type</a:t>
            </a:r>
            <a:r>
              <a:rPr lang="en-US" altLang="zh-CN" sz="1600" dirty="0" smtClean="0"/>
              <a:t>="fit")</a:t>
            </a:r>
          </a:p>
          <a:p>
            <a:r>
              <a:rPr lang="en-US" altLang="zh-CN" sz="1600" dirty="0" smtClean="0"/>
              <a:t>predict1&lt;-predict(</a:t>
            </a:r>
            <a:r>
              <a:rPr lang="en-US" altLang="zh-CN" sz="1600" dirty="0" err="1" smtClean="0"/>
              <a:t>lassolm,data.matrix</a:t>
            </a:r>
            <a:r>
              <a:rPr lang="en-US" altLang="zh-CN" sz="1600" dirty="0" smtClean="0"/>
              <a:t>(crim.test2),mode="</a:t>
            </a:r>
            <a:r>
              <a:rPr lang="en-US" altLang="zh-CN" sz="1600" dirty="0" err="1" smtClean="0">
                <a:solidFill>
                  <a:srgbClr val="FF0000"/>
                </a:solidFill>
              </a:rPr>
              <a:t>fraction</a:t>
            </a:r>
            <a:r>
              <a:rPr lang="en-US" altLang="zh-CN" sz="1600" dirty="0" err="1" smtClean="0"/>
              <a:t>",s</a:t>
            </a:r>
            <a:r>
              <a:rPr lang="en-US" altLang="zh-CN" sz="1600" dirty="0" smtClean="0"/>
              <a:t>=</a:t>
            </a:r>
            <a:r>
              <a:rPr lang="en-US" altLang="zh-CN" sz="1600" dirty="0" err="1" smtClean="0"/>
              <a:t>best,type</a:t>
            </a:r>
            <a:r>
              <a:rPr lang="en-US" altLang="zh-CN" sz="1600" dirty="0" smtClean="0"/>
              <a:t>="fit")</a:t>
            </a:r>
          </a:p>
          <a:p>
            <a:r>
              <a:rPr lang="en-US" altLang="zh-CN" sz="1600" dirty="0" smtClean="0"/>
              <a:t>cat("lasso </a:t>
            </a:r>
            <a:r>
              <a:rPr lang="zh-CN" altLang="en-US" sz="1600" dirty="0" smtClean="0"/>
              <a:t>训练集上的</a:t>
            </a:r>
            <a:r>
              <a:rPr lang="en-US" altLang="zh-CN" sz="1600" dirty="0" smtClean="0"/>
              <a:t>NMSE </a:t>
            </a:r>
            <a:r>
              <a:rPr lang="zh-CN" altLang="en-US" sz="1600" dirty="0" smtClean="0"/>
              <a:t>为</a:t>
            </a:r>
            <a:r>
              <a:rPr lang="en-US" altLang="zh-CN" sz="1600" dirty="0" smtClean="0"/>
              <a:t>:", mean((</a:t>
            </a:r>
            <a:r>
              <a:rPr lang="en-US" altLang="zh-CN" sz="1600" dirty="0" err="1" smtClean="0"/>
              <a:t>crim.train$violentPerPop-as.numeric</a:t>
            </a:r>
            <a:r>
              <a:rPr lang="en-US" altLang="zh-CN" sz="1600" dirty="0" smtClean="0"/>
              <a:t>(predict11$fit))^2)/</a:t>
            </a:r>
          </a:p>
          <a:p>
            <a:r>
              <a:rPr lang="en-US" altLang="zh-CN" sz="1600" dirty="0" smtClean="0"/>
              <a:t>mean((mean(</a:t>
            </a:r>
            <a:r>
              <a:rPr lang="en-US" altLang="zh-CN" sz="1600" dirty="0" err="1" smtClean="0"/>
              <a:t>crim.train$violentPerPop</a:t>
            </a:r>
            <a:r>
              <a:rPr lang="en-US" altLang="zh-CN" sz="1600" dirty="0" smtClean="0"/>
              <a:t>)-</a:t>
            </a:r>
            <a:r>
              <a:rPr lang="en-US" altLang="zh-CN" sz="1600" dirty="0" err="1" smtClean="0"/>
              <a:t>crim.train$violentPerPop</a:t>
            </a:r>
            <a:r>
              <a:rPr lang="en-US" altLang="zh-CN" sz="1600" dirty="0" smtClean="0"/>
              <a:t>)^2), "\n")</a:t>
            </a:r>
          </a:p>
          <a:p>
            <a:r>
              <a:rPr lang="en-US" altLang="zh-CN" sz="1600" dirty="0" smtClean="0"/>
              <a:t>lasso </a:t>
            </a:r>
            <a:r>
              <a:rPr lang="zh-CN" altLang="en-US" sz="1600" dirty="0" smtClean="0"/>
              <a:t>训练集上的</a:t>
            </a:r>
            <a:r>
              <a:rPr lang="en-US" altLang="zh-CN" sz="1600" dirty="0" smtClean="0"/>
              <a:t>NMSE </a:t>
            </a:r>
            <a:r>
              <a:rPr lang="zh-CN" altLang="en-US" sz="1600" dirty="0" smtClean="0"/>
              <a:t>为</a:t>
            </a:r>
            <a:r>
              <a:rPr lang="en-US" altLang="zh-CN" sz="1600" dirty="0" smtClean="0"/>
              <a:t>: 0.3050613 (</a:t>
            </a:r>
            <a:r>
              <a:rPr lang="zh-CN" altLang="en-US" sz="1600" dirty="0" smtClean="0"/>
              <a:t>依据</a:t>
            </a:r>
            <a:r>
              <a:rPr lang="en-US" altLang="zh-CN" sz="1600" dirty="0" smtClean="0"/>
              <a:t>—10 </a:t>
            </a:r>
            <a:r>
              <a:rPr lang="zh-CN" altLang="en-US" sz="1600" dirty="0" smtClean="0"/>
              <a:t>折交叉验证</a:t>
            </a:r>
            <a:r>
              <a:rPr lang="en-US" altLang="zh-CN" sz="1600" dirty="0" smtClean="0"/>
              <a:t>)</a:t>
            </a:r>
          </a:p>
          <a:p>
            <a:r>
              <a:rPr lang="en-US" altLang="zh-CN" sz="1600" dirty="0" smtClean="0"/>
              <a:t>cat("lasso </a:t>
            </a:r>
            <a:r>
              <a:rPr lang="zh-CN" altLang="en-US" sz="1600" dirty="0" smtClean="0"/>
              <a:t>测试集上的</a:t>
            </a:r>
            <a:r>
              <a:rPr lang="en-US" altLang="zh-CN" sz="1600" dirty="0" smtClean="0"/>
              <a:t>NMSE </a:t>
            </a:r>
            <a:r>
              <a:rPr lang="zh-CN" altLang="en-US" sz="1600" dirty="0" smtClean="0"/>
              <a:t>为</a:t>
            </a:r>
            <a:r>
              <a:rPr lang="en-US" altLang="zh-CN" sz="1600" dirty="0" smtClean="0"/>
              <a:t>:",mean((</a:t>
            </a:r>
            <a:r>
              <a:rPr lang="en-US" altLang="zh-CN" sz="1600" dirty="0" err="1" smtClean="0"/>
              <a:t>crim.test$violentPerPop-as.numeric</a:t>
            </a:r>
            <a:r>
              <a:rPr lang="en-US" altLang="zh-CN" sz="1600" dirty="0" smtClean="0"/>
              <a:t>(predict1$fit))^2)/</a:t>
            </a:r>
          </a:p>
          <a:p>
            <a:r>
              <a:rPr lang="en-US" altLang="zh-CN" sz="1600" dirty="0" smtClean="0"/>
              <a:t>mean((mean(</a:t>
            </a:r>
            <a:r>
              <a:rPr lang="en-US" altLang="zh-CN" sz="1600" dirty="0" err="1" smtClean="0"/>
              <a:t>crim.test$violentPerPop</a:t>
            </a:r>
            <a:r>
              <a:rPr lang="en-US" altLang="zh-CN" sz="1600" dirty="0" smtClean="0"/>
              <a:t>)-</a:t>
            </a:r>
            <a:r>
              <a:rPr lang="en-US" altLang="zh-CN" sz="1600" dirty="0" err="1" smtClean="0"/>
              <a:t>crim.test$violentPerPop</a:t>
            </a:r>
            <a:r>
              <a:rPr lang="en-US" altLang="zh-CN" sz="1600" dirty="0" smtClean="0"/>
              <a:t>)^2), "\n")</a:t>
            </a:r>
          </a:p>
          <a:p>
            <a:r>
              <a:rPr lang="en-US" altLang="zh-CN" sz="1600" dirty="0" smtClean="0"/>
              <a:t>lasso</a:t>
            </a:r>
            <a:r>
              <a:rPr lang="zh-CN" altLang="en-US" sz="1600" dirty="0" smtClean="0"/>
              <a:t>测试集上的</a:t>
            </a:r>
            <a:r>
              <a:rPr lang="en-US" altLang="zh-CN" sz="1600" dirty="0" smtClean="0"/>
              <a:t>NMSE </a:t>
            </a:r>
            <a:r>
              <a:rPr lang="zh-CN" altLang="en-US" sz="1600" dirty="0" smtClean="0"/>
              <a:t>为</a:t>
            </a:r>
            <a:r>
              <a:rPr lang="en-US" altLang="zh-CN" sz="1600" dirty="0" smtClean="0"/>
              <a:t>: 0.3388574 (</a:t>
            </a:r>
            <a:r>
              <a:rPr lang="zh-CN" altLang="en-US" sz="1600" dirty="0" smtClean="0"/>
              <a:t>依据</a:t>
            </a:r>
            <a:r>
              <a:rPr lang="en-US" altLang="zh-CN" sz="1600" dirty="0" smtClean="0"/>
              <a:t>—10 </a:t>
            </a:r>
            <a:r>
              <a:rPr lang="zh-CN" altLang="en-US" sz="1600" dirty="0" smtClean="0"/>
              <a:t>折交叉验证</a:t>
            </a:r>
            <a:r>
              <a:rPr lang="en-US" altLang="zh-CN" sz="1600" dirty="0" smtClean="0"/>
              <a:t>)</a:t>
            </a:r>
          </a:p>
        </p:txBody>
      </p:sp>
      <p:sp>
        <p:nvSpPr>
          <p:cNvPr id="6" name="灯片编号占位符 5"/>
          <p:cNvSpPr>
            <a:spLocks noGrp="1"/>
          </p:cNvSpPr>
          <p:nvPr>
            <p:ph type="sldNum" sz="quarter" idx="12"/>
          </p:nvPr>
        </p:nvSpPr>
        <p:spPr/>
        <p:txBody>
          <a:bodyPr/>
          <a:lstStyle/>
          <a:p>
            <a:fld id="{14C48C8A-77FD-4366-8117-A766F7C94BB7}" type="slidenum">
              <a:rPr lang="zh-CN" altLang="en-US" smtClean="0"/>
              <a:pPr/>
              <a:t>37</a:t>
            </a:fld>
            <a:endParaRPr lang="zh-CN" altLang="en-US" dirty="0"/>
          </a:p>
        </p:txBody>
      </p:sp>
    </p:spTree>
    <p:extLst>
      <p:ext uri="{BB962C8B-B14F-4D97-AF65-F5344CB8AC3E}">
        <p14:creationId xmlns="" xmlns:p14="http://schemas.microsoft.com/office/powerpoint/2010/main" val="389636764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Lasso(</a:t>
            </a:r>
            <a:r>
              <a:rPr lang="en-US" altLang="zh-CN" dirty="0" err="1" smtClean="0"/>
              <a:t>lars</a:t>
            </a:r>
            <a:r>
              <a:rPr lang="en-US" altLang="zh-CN" dirty="0" smtClean="0"/>
              <a:t>)</a:t>
            </a:r>
            <a:endParaRPr lang="zh-CN" altLang="en-US" dirty="0"/>
          </a:p>
        </p:txBody>
      </p:sp>
      <p:sp>
        <p:nvSpPr>
          <p:cNvPr id="3" name="内容占位符 2"/>
          <p:cNvSpPr>
            <a:spLocks noGrp="1"/>
          </p:cNvSpPr>
          <p:nvPr>
            <p:ph sz="half" idx="1"/>
          </p:nvPr>
        </p:nvSpPr>
        <p:spPr>
          <a:xfrm>
            <a:off x="467544" y="1124744"/>
            <a:ext cx="7920880" cy="4608512"/>
          </a:xfrm>
        </p:spPr>
        <p:txBody>
          <a:bodyPr/>
          <a:lstStyle/>
          <a:p>
            <a:r>
              <a:rPr lang="en-US" altLang="zh-CN" sz="1600" dirty="0" smtClean="0"/>
              <a:t>predict11&lt;-predict(</a:t>
            </a:r>
            <a:r>
              <a:rPr lang="en-US" altLang="zh-CN" sz="1600" dirty="0" err="1" smtClean="0"/>
              <a:t>lassolm,data.matrix</a:t>
            </a:r>
            <a:r>
              <a:rPr lang="en-US" altLang="zh-CN" sz="1600" dirty="0" smtClean="0"/>
              <a:t>(crim.train2),mode="</a:t>
            </a:r>
            <a:r>
              <a:rPr lang="en-US" altLang="zh-CN" sz="1600" dirty="0" err="1" smtClean="0">
                <a:solidFill>
                  <a:srgbClr val="FF0000"/>
                </a:solidFill>
              </a:rPr>
              <a:t>step</a:t>
            </a:r>
            <a:r>
              <a:rPr lang="en-US" altLang="zh-CN" sz="1600" dirty="0" err="1" smtClean="0"/>
              <a:t>",s</a:t>
            </a:r>
            <a:r>
              <a:rPr lang="en-US" altLang="zh-CN" sz="1600" dirty="0" smtClean="0"/>
              <a:t>=</a:t>
            </a:r>
            <a:r>
              <a:rPr lang="en-US" altLang="zh-CN" sz="1600" dirty="0" err="1" smtClean="0"/>
              <a:t>best,type</a:t>
            </a:r>
            <a:r>
              <a:rPr lang="en-US" altLang="zh-CN" sz="1600" dirty="0" smtClean="0"/>
              <a:t>="fit")</a:t>
            </a:r>
          </a:p>
          <a:p>
            <a:r>
              <a:rPr lang="en-US" altLang="zh-CN" sz="1600" dirty="0" smtClean="0"/>
              <a:t>predict1&lt;-predict(</a:t>
            </a:r>
            <a:r>
              <a:rPr lang="en-US" altLang="zh-CN" sz="1600" dirty="0" err="1" smtClean="0"/>
              <a:t>lassolm,data.matrix</a:t>
            </a:r>
            <a:r>
              <a:rPr lang="en-US" altLang="zh-CN" sz="1600" dirty="0" smtClean="0"/>
              <a:t>(crim.test2),mode="</a:t>
            </a:r>
            <a:r>
              <a:rPr lang="en-US" altLang="zh-CN" sz="1600" dirty="0" err="1" smtClean="0">
                <a:solidFill>
                  <a:srgbClr val="FF0000"/>
                </a:solidFill>
              </a:rPr>
              <a:t>step</a:t>
            </a:r>
            <a:r>
              <a:rPr lang="en-US" altLang="zh-CN" sz="1600" dirty="0" err="1" smtClean="0"/>
              <a:t>",s</a:t>
            </a:r>
            <a:r>
              <a:rPr lang="en-US" altLang="zh-CN" sz="1600" dirty="0" smtClean="0"/>
              <a:t>=</a:t>
            </a:r>
            <a:r>
              <a:rPr lang="en-US" altLang="zh-CN" sz="1600" dirty="0" err="1" smtClean="0"/>
              <a:t>best,type</a:t>
            </a:r>
            <a:r>
              <a:rPr lang="en-US" altLang="zh-CN" sz="1600" dirty="0" smtClean="0"/>
              <a:t>="fit")</a:t>
            </a:r>
          </a:p>
          <a:p>
            <a:r>
              <a:rPr lang="en-US" altLang="zh-CN" sz="1600" dirty="0" smtClean="0"/>
              <a:t>cat("lasso </a:t>
            </a:r>
            <a:r>
              <a:rPr lang="zh-CN" altLang="en-US" sz="1600" dirty="0" smtClean="0"/>
              <a:t>训练集上的</a:t>
            </a:r>
            <a:r>
              <a:rPr lang="en-US" altLang="zh-CN" sz="1600" dirty="0" smtClean="0"/>
              <a:t>NMSE </a:t>
            </a:r>
            <a:r>
              <a:rPr lang="zh-CN" altLang="en-US" sz="1600" dirty="0" smtClean="0"/>
              <a:t>为</a:t>
            </a:r>
            <a:r>
              <a:rPr lang="en-US" altLang="zh-CN" sz="1600" dirty="0" smtClean="0"/>
              <a:t>:", mean((</a:t>
            </a:r>
            <a:r>
              <a:rPr lang="en-US" altLang="zh-CN" sz="1600" dirty="0" err="1" smtClean="0"/>
              <a:t>crim.train$violentPerPop-as.numeric</a:t>
            </a:r>
            <a:r>
              <a:rPr lang="en-US" altLang="zh-CN" sz="1600" dirty="0" smtClean="0"/>
              <a:t>(predict11$fit))^2)/</a:t>
            </a:r>
          </a:p>
          <a:p>
            <a:r>
              <a:rPr lang="en-US" altLang="zh-CN" sz="1600" dirty="0" smtClean="0"/>
              <a:t>mean((mean(</a:t>
            </a:r>
            <a:r>
              <a:rPr lang="en-US" altLang="zh-CN" sz="1600" dirty="0" err="1" smtClean="0"/>
              <a:t>crim.train$violentPerPop</a:t>
            </a:r>
            <a:r>
              <a:rPr lang="en-US" altLang="zh-CN" sz="1600" dirty="0" smtClean="0"/>
              <a:t>)-</a:t>
            </a:r>
            <a:r>
              <a:rPr lang="en-US" altLang="zh-CN" sz="1600" dirty="0" err="1" smtClean="0"/>
              <a:t>crim.train$violentPerPop</a:t>
            </a:r>
            <a:r>
              <a:rPr lang="en-US" altLang="zh-CN" sz="1600" dirty="0" smtClean="0"/>
              <a:t>)^2), "\n")</a:t>
            </a:r>
          </a:p>
          <a:p>
            <a:r>
              <a:rPr lang="en-US" altLang="zh-CN" sz="1600" dirty="0" smtClean="0"/>
              <a:t>#lasso </a:t>
            </a:r>
            <a:r>
              <a:rPr lang="zh-CN" altLang="en-US" sz="1600" dirty="0" smtClean="0"/>
              <a:t>训练集上的</a:t>
            </a:r>
            <a:r>
              <a:rPr lang="en-US" altLang="zh-CN" sz="1600" dirty="0" smtClean="0"/>
              <a:t>NMSE </a:t>
            </a:r>
            <a:r>
              <a:rPr lang="zh-CN" altLang="en-US" sz="1600" dirty="0" smtClean="0"/>
              <a:t>为</a:t>
            </a:r>
            <a:r>
              <a:rPr lang="en-US" altLang="zh-CN" sz="1600" dirty="0" smtClean="0"/>
              <a:t>:0.3248435 (</a:t>
            </a:r>
            <a:r>
              <a:rPr lang="zh-CN" altLang="en-US" sz="1600" dirty="0" smtClean="0"/>
              <a:t>依据</a:t>
            </a:r>
            <a:r>
              <a:rPr lang="en-US" altLang="zh-CN" sz="1600" dirty="0" smtClean="0"/>
              <a:t>—Cp </a:t>
            </a:r>
            <a:r>
              <a:rPr lang="zh-CN" altLang="en-US" sz="1600" dirty="0" smtClean="0"/>
              <a:t>准则</a:t>
            </a:r>
            <a:r>
              <a:rPr lang="en-US" altLang="zh-CN" sz="1600" dirty="0" smtClean="0"/>
              <a:t>)</a:t>
            </a:r>
          </a:p>
          <a:p>
            <a:r>
              <a:rPr lang="en-US" altLang="zh-CN" sz="1600" dirty="0" smtClean="0"/>
              <a:t>cat("lasso </a:t>
            </a:r>
            <a:r>
              <a:rPr lang="zh-CN" altLang="en-US" sz="1600" dirty="0" smtClean="0"/>
              <a:t>测试集上的</a:t>
            </a:r>
            <a:r>
              <a:rPr lang="en-US" altLang="zh-CN" sz="1600" dirty="0" smtClean="0"/>
              <a:t>NMSE </a:t>
            </a:r>
            <a:r>
              <a:rPr lang="zh-CN" altLang="en-US" sz="1600" dirty="0" smtClean="0"/>
              <a:t>为</a:t>
            </a:r>
            <a:r>
              <a:rPr lang="en-US" altLang="zh-CN" sz="1600" dirty="0" smtClean="0"/>
              <a:t>:",mean((</a:t>
            </a:r>
            <a:r>
              <a:rPr lang="en-US" altLang="zh-CN" sz="1600" dirty="0" err="1" smtClean="0"/>
              <a:t>crim.test$violentPerPop-as.numeric</a:t>
            </a:r>
            <a:r>
              <a:rPr lang="en-US" altLang="zh-CN" sz="1600" dirty="0" smtClean="0"/>
              <a:t>(predict1$fit))^2)/</a:t>
            </a:r>
          </a:p>
          <a:p>
            <a:r>
              <a:rPr lang="en-US" altLang="zh-CN" sz="1600" dirty="0" smtClean="0"/>
              <a:t>mean((mean(</a:t>
            </a:r>
            <a:r>
              <a:rPr lang="en-US" altLang="zh-CN" sz="1600" dirty="0" err="1" smtClean="0"/>
              <a:t>crim.test$violentPerPop</a:t>
            </a:r>
            <a:r>
              <a:rPr lang="en-US" altLang="zh-CN" sz="1600" dirty="0" smtClean="0"/>
              <a:t>)-</a:t>
            </a:r>
            <a:r>
              <a:rPr lang="en-US" altLang="zh-CN" sz="1600" dirty="0" err="1" smtClean="0"/>
              <a:t>crim.test$violentPerPop</a:t>
            </a:r>
            <a:r>
              <a:rPr lang="en-US" altLang="zh-CN" sz="1600" dirty="0" smtClean="0"/>
              <a:t>)^2), "\n")</a:t>
            </a:r>
          </a:p>
          <a:p>
            <a:r>
              <a:rPr lang="en-US" altLang="zh-CN" sz="1600" dirty="0" smtClean="0"/>
              <a:t>#lasso</a:t>
            </a:r>
            <a:r>
              <a:rPr lang="zh-CN" altLang="en-US" sz="1600" dirty="0" smtClean="0"/>
              <a:t>测试集上的</a:t>
            </a:r>
            <a:r>
              <a:rPr lang="en-US" altLang="zh-CN" sz="1600" dirty="0" smtClean="0"/>
              <a:t>NMSE </a:t>
            </a:r>
            <a:r>
              <a:rPr lang="zh-CN" altLang="en-US" sz="1600" dirty="0" smtClean="0"/>
              <a:t>为</a:t>
            </a:r>
            <a:r>
              <a:rPr lang="en-US" altLang="zh-CN" sz="1600" dirty="0" smtClean="0"/>
              <a:t>: 0.3352093 (</a:t>
            </a:r>
            <a:r>
              <a:rPr lang="zh-CN" altLang="en-US" sz="1600" dirty="0" smtClean="0"/>
              <a:t>依据</a:t>
            </a:r>
            <a:r>
              <a:rPr lang="en-US" altLang="zh-CN" sz="1600" dirty="0" smtClean="0"/>
              <a:t>—Cp </a:t>
            </a:r>
            <a:r>
              <a:rPr lang="zh-CN" altLang="en-US" sz="1600" dirty="0" smtClean="0"/>
              <a:t>准则</a:t>
            </a:r>
            <a:r>
              <a:rPr lang="en-US" altLang="zh-CN" sz="1600" dirty="0" smtClean="0"/>
              <a:t>)</a:t>
            </a:r>
          </a:p>
        </p:txBody>
      </p:sp>
      <p:sp>
        <p:nvSpPr>
          <p:cNvPr id="6" name="灯片编号占位符 5"/>
          <p:cNvSpPr>
            <a:spLocks noGrp="1"/>
          </p:cNvSpPr>
          <p:nvPr>
            <p:ph type="sldNum" sz="quarter" idx="12"/>
          </p:nvPr>
        </p:nvSpPr>
        <p:spPr/>
        <p:txBody>
          <a:bodyPr/>
          <a:lstStyle/>
          <a:p>
            <a:fld id="{14C48C8A-77FD-4366-8117-A766F7C94BB7}" type="slidenum">
              <a:rPr lang="zh-CN" altLang="en-US" smtClean="0"/>
              <a:pPr/>
              <a:t>38</a:t>
            </a:fld>
            <a:endParaRPr lang="zh-CN" altLang="en-US" dirty="0"/>
          </a:p>
        </p:txBody>
      </p:sp>
    </p:spTree>
    <p:extLst>
      <p:ext uri="{BB962C8B-B14F-4D97-AF65-F5344CB8AC3E}">
        <p14:creationId xmlns="" xmlns:p14="http://schemas.microsoft.com/office/powerpoint/2010/main" val="389636764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Lasso</a:t>
            </a:r>
            <a:endParaRPr lang="zh-CN" altLang="en-US" dirty="0"/>
          </a:p>
        </p:txBody>
      </p:sp>
      <p:sp>
        <p:nvSpPr>
          <p:cNvPr id="3" name="内容占位符 2"/>
          <p:cNvSpPr>
            <a:spLocks noGrp="1"/>
          </p:cNvSpPr>
          <p:nvPr>
            <p:ph sz="half" idx="1"/>
          </p:nvPr>
        </p:nvSpPr>
        <p:spPr>
          <a:xfrm>
            <a:off x="467544" y="1124744"/>
            <a:ext cx="7920880" cy="4608512"/>
          </a:xfrm>
        </p:spPr>
        <p:txBody>
          <a:bodyPr/>
          <a:lstStyle/>
          <a:p>
            <a:r>
              <a:rPr lang="en-US" altLang="zh-CN" sz="1600" dirty="0" smtClean="0"/>
              <a:t>## </a:t>
            </a:r>
            <a:r>
              <a:rPr lang="zh-CN" altLang="en-US" sz="1600" dirty="0" smtClean="0"/>
              <a:t>下面我们来看看上面（根据</a:t>
            </a:r>
            <a:r>
              <a:rPr lang="en-US" altLang="zh-CN" sz="1600" dirty="0" smtClean="0"/>
              <a:t>10 </a:t>
            </a:r>
            <a:r>
              <a:rPr lang="zh-CN" altLang="en-US" sz="1600" dirty="0" smtClean="0"/>
              <a:t>折交叉验证得出的</a:t>
            </a:r>
            <a:r>
              <a:rPr lang="en-US" altLang="zh-CN" sz="1600" dirty="0" smtClean="0"/>
              <a:t>lasso</a:t>
            </a:r>
            <a:r>
              <a:rPr lang="zh-CN" altLang="en-US" sz="1600" dirty="0" smtClean="0"/>
              <a:t>回归方程）它的残差项的正态性检验。</a:t>
            </a:r>
          </a:p>
          <a:p>
            <a:r>
              <a:rPr lang="en-US" altLang="zh-CN" sz="1600" dirty="0" err="1" smtClean="0"/>
              <a:t>shapiro.test</a:t>
            </a:r>
            <a:r>
              <a:rPr lang="en-US" altLang="zh-CN" sz="1600" dirty="0" smtClean="0"/>
              <a:t>(crim.train$violentPerPop-predict11$fit) ##</a:t>
            </a:r>
            <a:r>
              <a:rPr lang="zh-CN" altLang="en-US" sz="1600" dirty="0" smtClean="0"/>
              <a:t>训练集上的残差检验</a:t>
            </a:r>
          </a:p>
          <a:p>
            <a:r>
              <a:rPr lang="en-US" altLang="zh-CN" sz="1600" dirty="0" smtClean="0"/>
              <a:t>#W = 0.8679, </a:t>
            </a:r>
            <a:r>
              <a:rPr lang="en-US" altLang="zh-CN" sz="1600" dirty="0" smtClean="0">
                <a:solidFill>
                  <a:srgbClr val="FF0000"/>
                </a:solidFill>
              </a:rPr>
              <a:t>p-value &lt; 2.2e-16</a:t>
            </a:r>
          </a:p>
          <a:p>
            <a:r>
              <a:rPr lang="en-US" altLang="zh-CN" sz="1600" dirty="0" err="1" smtClean="0"/>
              <a:t>shapiro.test</a:t>
            </a:r>
            <a:r>
              <a:rPr lang="en-US" altLang="zh-CN" sz="1600" dirty="0" smtClean="0"/>
              <a:t>(crim.test$violentPerPop-predict1$fit) ##</a:t>
            </a:r>
            <a:r>
              <a:rPr lang="zh-CN" altLang="en-US" sz="1600" dirty="0" smtClean="0"/>
              <a:t>测试集上的残差检验</a:t>
            </a:r>
          </a:p>
          <a:p>
            <a:r>
              <a:rPr lang="en-US" altLang="zh-CN" sz="1600" dirty="0" smtClean="0"/>
              <a:t>W = 0.8839, </a:t>
            </a:r>
            <a:r>
              <a:rPr lang="en-US" altLang="zh-CN" sz="1600" dirty="0" smtClean="0">
                <a:solidFill>
                  <a:srgbClr val="FF0000"/>
                </a:solidFill>
              </a:rPr>
              <a:t>p-value &lt; 2.2e-16</a:t>
            </a:r>
          </a:p>
          <a:p>
            <a:endParaRPr lang="en-US" altLang="zh-CN" sz="1600" dirty="0" smtClean="0"/>
          </a:p>
          <a:p>
            <a:r>
              <a:rPr lang="en-US" altLang="zh-CN" sz="1600" dirty="0" smtClean="0"/>
              <a:t>  </a:t>
            </a:r>
            <a:r>
              <a:rPr lang="zh-CN" altLang="en-US" sz="1600" dirty="0" smtClean="0"/>
              <a:t>可以看出上述模型的残差项仍然不满足正态性的分布假定，虽然达到了较好的预测精度，但是我们的模型还需要进一步改进</a:t>
            </a:r>
            <a:endParaRPr lang="en-US" altLang="zh-CN" sz="1600" dirty="0" smtClean="0"/>
          </a:p>
        </p:txBody>
      </p:sp>
      <p:sp>
        <p:nvSpPr>
          <p:cNvPr id="6" name="灯片编号占位符 5"/>
          <p:cNvSpPr>
            <a:spLocks noGrp="1"/>
          </p:cNvSpPr>
          <p:nvPr>
            <p:ph type="sldNum" sz="quarter" idx="12"/>
          </p:nvPr>
        </p:nvSpPr>
        <p:spPr/>
        <p:txBody>
          <a:bodyPr/>
          <a:lstStyle/>
          <a:p>
            <a:fld id="{14C48C8A-77FD-4366-8117-A766F7C94BB7}" type="slidenum">
              <a:rPr lang="zh-CN" altLang="en-US" smtClean="0"/>
              <a:pPr/>
              <a:t>39</a:t>
            </a:fld>
            <a:endParaRPr lang="zh-CN" altLang="en-US" dirty="0"/>
          </a:p>
        </p:txBody>
      </p:sp>
    </p:spTree>
    <p:extLst>
      <p:ext uri="{BB962C8B-B14F-4D97-AF65-F5344CB8AC3E}">
        <p14:creationId xmlns="" xmlns:p14="http://schemas.microsoft.com/office/powerpoint/2010/main" val="38963676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四、犯罪率分布情况</a:t>
            </a:r>
            <a:endParaRPr lang="zh-CN" altLang="en-US" dirty="0"/>
          </a:p>
        </p:txBody>
      </p:sp>
      <p:sp>
        <p:nvSpPr>
          <p:cNvPr id="4" name="灯片编号占位符 3"/>
          <p:cNvSpPr>
            <a:spLocks noGrp="1"/>
          </p:cNvSpPr>
          <p:nvPr>
            <p:ph type="sldNum" sz="quarter" idx="12"/>
          </p:nvPr>
        </p:nvSpPr>
        <p:spPr/>
        <p:txBody>
          <a:bodyPr/>
          <a:lstStyle/>
          <a:p>
            <a:fld id="{14C48C8A-77FD-4366-8117-A766F7C94BB7}" type="slidenum">
              <a:rPr lang="zh-CN" altLang="en-US" smtClean="0"/>
              <a:pPr/>
              <a:t>4</a:t>
            </a:fld>
            <a:endParaRPr lang="zh-CN" altLang="en-US" dirty="0"/>
          </a:p>
        </p:txBody>
      </p:sp>
      <p:pic>
        <p:nvPicPr>
          <p:cNvPr id="6" name="图片 5"/>
          <p:cNvPicPr>
            <a:picLocks noChangeAspect="1"/>
          </p:cNvPicPr>
          <p:nvPr/>
        </p:nvPicPr>
        <p:blipFill>
          <a:blip r:embed="rId2" cstate="print"/>
          <a:stretch>
            <a:fillRect/>
          </a:stretch>
        </p:blipFill>
        <p:spPr>
          <a:xfrm>
            <a:off x="179512" y="1573693"/>
            <a:ext cx="6286012" cy="3854629"/>
          </a:xfrm>
          <a:prstGeom prst="rect">
            <a:avLst/>
          </a:prstGeom>
          <a:ln w="38100">
            <a:solidFill>
              <a:srgbClr val="FFCC03"/>
            </a:solidFill>
          </a:ln>
        </p:spPr>
      </p:pic>
      <p:sp>
        <p:nvSpPr>
          <p:cNvPr id="8" name="同侧圆角矩形 7"/>
          <p:cNvSpPr/>
          <p:nvPr/>
        </p:nvSpPr>
        <p:spPr>
          <a:xfrm>
            <a:off x="6804248" y="1988840"/>
            <a:ext cx="1728192" cy="2613771"/>
          </a:xfrm>
          <a:prstGeom prst="round2SameRect">
            <a:avLst>
              <a:gd name="adj1" fmla="val 8828"/>
              <a:gd name="adj2" fmla="val 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solidFill>
                  <a:srgbClr val="56575B"/>
                </a:solidFill>
                <a:latin typeface="微软雅黑" pitchFamily="34" charset="-122"/>
                <a:ea typeface="微软雅黑" pitchFamily="34" charset="-122"/>
              </a:rPr>
              <a:t>在</a:t>
            </a:r>
            <a:r>
              <a:rPr lang="en-US" altLang="zh-CN" sz="1400" dirty="0" smtClean="0">
                <a:solidFill>
                  <a:srgbClr val="56575B"/>
                </a:solidFill>
                <a:latin typeface="微软雅黑" pitchFamily="34" charset="-122"/>
                <a:ea typeface="微软雅黑" pitchFamily="34" charset="-122"/>
              </a:rPr>
              <a:t>3</a:t>
            </a:r>
            <a:r>
              <a:rPr lang="zh-CN" altLang="en-US" sz="1400" dirty="0" smtClean="0">
                <a:solidFill>
                  <a:srgbClr val="56575B"/>
                </a:solidFill>
                <a:latin typeface="微软雅黑" pitchFamily="34" charset="-122"/>
                <a:ea typeface="微软雅黑" pitchFamily="34" charset="-122"/>
              </a:rPr>
              <a:t>月份的行业销售旺季，东北地区及北部地区销售额占到公司全月总额的</a:t>
            </a:r>
            <a:r>
              <a:rPr lang="en-US" altLang="zh-CN" sz="1400" dirty="0" smtClean="0">
                <a:solidFill>
                  <a:srgbClr val="56575B"/>
                </a:solidFill>
                <a:latin typeface="微软雅黑" pitchFamily="34" charset="-122"/>
                <a:ea typeface="微软雅黑" pitchFamily="34" charset="-122"/>
              </a:rPr>
              <a:t>70%</a:t>
            </a:r>
            <a:r>
              <a:rPr lang="zh-CN" altLang="en-US" sz="1400" dirty="0" smtClean="0">
                <a:solidFill>
                  <a:srgbClr val="56575B"/>
                </a:solidFill>
                <a:latin typeface="微软雅黑" pitchFamily="34" charset="-122"/>
                <a:ea typeface="微软雅黑" pitchFamily="34" charset="-122"/>
              </a:rPr>
              <a:t>，西部地区仅为</a:t>
            </a:r>
            <a:r>
              <a:rPr lang="en-US" altLang="zh-CN" sz="1400" dirty="0" smtClean="0">
                <a:solidFill>
                  <a:srgbClr val="56575B"/>
                </a:solidFill>
                <a:latin typeface="微软雅黑" pitchFamily="34" charset="-122"/>
                <a:ea typeface="微软雅黑" pitchFamily="34" charset="-122"/>
              </a:rPr>
              <a:t>10%</a:t>
            </a:r>
            <a:r>
              <a:rPr lang="zh-CN" altLang="en-US" sz="1400" dirty="0" smtClean="0">
                <a:solidFill>
                  <a:srgbClr val="56575B"/>
                </a:solidFill>
                <a:latin typeface="微软雅黑" pitchFamily="34" charset="-122"/>
                <a:ea typeface="微软雅黑" pitchFamily="34" charset="-122"/>
              </a:rPr>
              <a:t>，西部死去市场潜力还需深度挖掘。</a:t>
            </a:r>
          </a:p>
          <a:p>
            <a:endParaRPr lang="zh-CN" altLang="en-US" sz="1400" dirty="0">
              <a:solidFill>
                <a:srgbClr val="56575B"/>
              </a:solidFill>
            </a:endParaRPr>
          </a:p>
        </p:txBody>
      </p:sp>
      <p:sp>
        <p:nvSpPr>
          <p:cNvPr id="10" name="同侧圆角矩形 9"/>
          <p:cNvSpPr/>
          <p:nvPr/>
        </p:nvSpPr>
        <p:spPr>
          <a:xfrm>
            <a:off x="6660232" y="1484784"/>
            <a:ext cx="2304256" cy="4104456"/>
          </a:xfrm>
          <a:prstGeom prst="round2SameRect">
            <a:avLst>
              <a:gd name="adj1" fmla="val 8954"/>
              <a:gd name="adj2" fmla="val 0"/>
            </a:avLst>
          </a:prstGeom>
          <a:solidFill>
            <a:srgbClr val="FFCC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6588224" y="2132856"/>
            <a:ext cx="2267744" cy="3456384"/>
          </a:xfrm>
          <a:prstGeom prst="rect">
            <a:avLst/>
          </a:prstGeom>
          <a:solidFill>
            <a:srgbClr val="56575B"/>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内容占位符 2"/>
          <p:cNvSpPr>
            <a:spLocks noGrp="1"/>
          </p:cNvSpPr>
          <p:nvPr>
            <p:ph sz="half" idx="1"/>
          </p:nvPr>
        </p:nvSpPr>
        <p:spPr>
          <a:xfrm>
            <a:off x="6660232" y="2276872"/>
            <a:ext cx="1872208" cy="3240360"/>
          </a:xfrm>
        </p:spPr>
        <p:txBody>
          <a:bodyPr/>
          <a:lstStyle/>
          <a:p>
            <a:r>
              <a:rPr lang="zh-CN" altLang="en-US" sz="1800" dirty="0" smtClean="0">
                <a:solidFill>
                  <a:srgbClr val="009EDB"/>
                </a:solidFill>
              </a:rPr>
              <a:t>可看出</a:t>
            </a:r>
            <a:r>
              <a:rPr lang="en-US" altLang="zh-CN" sz="1800" dirty="0" err="1" smtClean="0">
                <a:solidFill>
                  <a:srgbClr val="009EDB"/>
                </a:solidFill>
              </a:rPr>
              <a:t>violentPerPop</a:t>
            </a:r>
            <a:r>
              <a:rPr lang="en-US" altLang="zh-CN" sz="1800" dirty="0" smtClean="0">
                <a:solidFill>
                  <a:srgbClr val="009EDB"/>
                </a:solidFill>
              </a:rPr>
              <a:t> </a:t>
            </a:r>
            <a:r>
              <a:rPr lang="en-US" altLang="zh-CN" sz="1800" dirty="0" err="1" smtClean="0">
                <a:solidFill>
                  <a:srgbClr val="009EDB"/>
                </a:solidFill>
              </a:rPr>
              <a:t>nonViolPerPop</a:t>
            </a:r>
            <a:r>
              <a:rPr lang="zh-CN" altLang="en-US" sz="1800" dirty="0" smtClean="0">
                <a:solidFill>
                  <a:srgbClr val="009EDB"/>
                </a:solidFill>
              </a:rPr>
              <a:t>都出现了不同程度的拖尾特征，考虑对数据进行对数变换</a:t>
            </a:r>
            <a:endParaRPr lang="zh-CN" altLang="en-US" sz="1800" dirty="0">
              <a:solidFill>
                <a:srgbClr val="009EDB"/>
              </a:solidFill>
            </a:endParaRPr>
          </a:p>
        </p:txBody>
      </p:sp>
      <p:pic>
        <p:nvPicPr>
          <p:cNvPr id="13" name="图片 12"/>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6732240" y="1556792"/>
            <a:ext cx="437745" cy="504056"/>
          </a:xfrm>
          <a:prstGeom prst="rect">
            <a:avLst/>
          </a:prstGeom>
        </p:spPr>
      </p:pic>
      <p:sp>
        <p:nvSpPr>
          <p:cNvPr id="14" name="TextBox 13"/>
          <p:cNvSpPr txBox="1"/>
          <p:nvPr/>
        </p:nvSpPr>
        <p:spPr>
          <a:xfrm>
            <a:off x="7164288" y="1556792"/>
            <a:ext cx="1815380" cy="461665"/>
          </a:xfrm>
          <a:prstGeom prst="rect">
            <a:avLst/>
          </a:prstGeom>
          <a:noFill/>
        </p:spPr>
        <p:txBody>
          <a:bodyPr wrap="square" rtlCol="0">
            <a:spAutoFit/>
          </a:bodyPr>
          <a:lstStyle/>
          <a:p>
            <a:r>
              <a:rPr lang="zh-CN" altLang="en-US" sz="2400" b="1" dirty="0" smtClean="0">
                <a:solidFill>
                  <a:schemeClr val="bg1"/>
                </a:solidFill>
                <a:latin typeface="微软雅黑" pitchFamily="34" charset="-122"/>
                <a:ea typeface="微软雅黑" pitchFamily="34" charset="-122"/>
              </a:rPr>
              <a:t>由图可知</a:t>
            </a:r>
            <a:endParaRPr lang="zh-CN" altLang="en-US" sz="2400" b="1" dirty="0">
              <a:solidFill>
                <a:schemeClr val="bg1"/>
              </a:solidFill>
              <a:latin typeface="微软雅黑" pitchFamily="34" charset="-122"/>
              <a:ea typeface="微软雅黑" pitchFamily="34" charset="-122"/>
            </a:endParaRPr>
          </a:p>
        </p:txBody>
      </p:sp>
    </p:spTree>
    <p:extLst>
      <p:ext uri="{BB962C8B-B14F-4D97-AF65-F5344CB8AC3E}">
        <p14:creationId xmlns="" xmlns:p14="http://schemas.microsoft.com/office/powerpoint/2010/main" val="5121107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Ridge&amp;Lasso</a:t>
            </a:r>
            <a:endParaRPr lang="zh-CN" altLang="en-US" dirty="0"/>
          </a:p>
        </p:txBody>
      </p:sp>
      <p:sp>
        <p:nvSpPr>
          <p:cNvPr id="3" name="内容占位符 2"/>
          <p:cNvSpPr>
            <a:spLocks noGrp="1"/>
          </p:cNvSpPr>
          <p:nvPr>
            <p:ph sz="half" idx="1"/>
          </p:nvPr>
        </p:nvSpPr>
        <p:spPr>
          <a:xfrm>
            <a:off x="467544" y="1124744"/>
            <a:ext cx="7920880" cy="5184576"/>
          </a:xfrm>
        </p:spPr>
        <p:txBody>
          <a:bodyPr/>
          <a:lstStyle/>
          <a:p>
            <a:r>
              <a:rPr lang="zh-CN" altLang="en-US" sz="1600" dirty="0" smtClean="0"/>
              <a:t>     实际上，岭回归和</a:t>
            </a:r>
            <a:r>
              <a:rPr lang="en-US" altLang="zh-CN" sz="1600" dirty="0" smtClean="0"/>
              <a:t>lasso</a:t>
            </a:r>
            <a:r>
              <a:rPr lang="zh-CN" altLang="en-US" sz="1600" dirty="0" smtClean="0"/>
              <a:t>方法都是用于处理模型变量共线性的方式。在传统线性回归当中，变量共线性极有可能导致估计的回归系数的不稳定（这一特性在样本总量较少而变量总数较多的情形下尤其显著），这一缺点可以通过对回归系数加以约束得到改善。</a:t>
            </a:r>
            <a:endParaRPr lang="en-US" altLang="zh-CN" sz="1600" dirty="0" smtClean="0"/>
          </a:p>
          <a:p>
            <a:r>
              <a:rPr lang="zh-CN" altLang="en-US" sz="1600" dirty="0" smtClean="0"/>
              <a:t>     不妨设约束函数为如下形式，则岭回归和</a:t>
            </a:r>
            <a:r>
              <a:rPr lang="en-US" altLang="zh-CN" sz="1600" dirty="0" smtClean="0"/>
              <a:t>lasso</a:t>
            </a:r>
            <a:r>
              <a:rPr lang="zh-CN" altLang="en-US" sz="1600" dirty="0" smtClean="0"/>
              <a:t>回归可以在参数族的形式下得到统一（岭回归：</a:t>
            </a:r>
            <a:r>
              <a:rPr lang="en-US" altLang="zh-CN" sz="1600" dirty="0" smtClean="0"/>
              <a:t>r=2; lasso: r=1</a:t>
            </a:r>
            <a:r>
              <a:rPr lang="zh-CN" altLang="en-US" sz="1600" dirty="0" smtClean="0"/>
              <a:t>）</a:t>
            </a:r>
            <a:endParaRPr lang="en-US" altLang="zh-CN" sz="1600" dirty="0" smtClean="0"/>
          </a:p>
          <a:p>
            <a:endParaRPr lang="en-US" altLang="zh-CN" sz="1600" dirty="0" smtClean="0"/>
          </a:p>
          <a:p>
            <a:endParaRPr lang="en-US" altLang="zh-CN" sz="1600" dirty="0" smtClean="0"/>
          </a:p>
          <a:p>
            <a:endParaRPr lang="en-US" altLang="zh-CN" sz="1600" dirty="0" smtClean="0"/>
          </a:p>
          <a:p>
            <a:endParaRPr lang="en-US" altLang="zh-CN" sz="1600" dirty="0" smtClean="0"/>
          </a:p>
          <a:p>
            <a:r>
              <a:rPr lang="en-US" altLang="zh-CN" sz="1600" dirty="0" smtClean="0"/>
              <a:t>     </a:t>
            </a:r>
            <a:r>
              <a:rPr lang="zh-CN" altLang="en-US" sz="1600" dirty="0" smtClean="0"/>
              <a:t>虽然只是参数取法上的不一致，但由于约束函数凹凸函数不同的特性（</a:t>
            </a:r>
            <a:r>
              <a:rPr lang="en-US" altLang="zh-CN" sz="1600" dirty="0" smtClean="0"/>
              <a:t>r&lt;1</a:t>
            </a:r>
            <a:r>
              <a:rPr lang="zh-CN" altLang="en-US" sz="1600" dirty="0" smtClean="0"/>
              <a:t>为凹函数，</a:t>
            </a:r>
            <a:r>
              <a:rPr lang="en-US" altLang="zh-CN" sz="1600" dirty="0" smtClean="0"/>
              <a:t>r&gt;1</a:t>
            </a:r>
            <a:r>
              <a:rPr lang="zh-CN" altLang="en-US" sz="1600" dirty="0" smtClean="0"/>
              <a:t>为凸函数）导致了最终系数特点的不一致。对于岭回归，随着</a:t>
            </a:r>
            <a:r>
              <a:rPr lang="en-US" altLang="zh-CN" sz="1600" dirty="0" smtClean="0"/>
              <a:t>t</a:t>
            </a:r>
            <a:r>
              <a:rPr lang="zh-CN" altLang="en-US" sz="1600" dirty="0" smtClean="0"/>
              <a:t>的减小，模型系数绝对值一般“步调一致”的收缩；对于</a:t>
            </a:r>
            <a:r>
              <a:rPr lang="en-US" altLang="zh-CN" sz="1600" dirty="0" smtClean="0"/>
              <a:t>lasso</a:t>
            </a:r>
            <a:r>
              <a:rPr lang="zh-CN" altLang="en-US" sz="1600" dirty="0" smtClean="0"/>
              <a:t>回归，则更倾向于将部分变量的系数收敛到</a:t>
            </a:r>
            <a:r>
              <a:rPr lang="en-US" altLang="zh-CN" sz="1600" dirty="0" smtClean="0"/>
              <a:t>0</a:t>
            </a:r>
            <a:r>
              <a:rPr lang="zh-CN" altLang="en-US" sz="1600" dirty="0" smtClean="0"/>
              <a:t>而保持另外一些变量系数的大小来达到约束条件（这实际上增加了最终系数的差异）</a:t>
            </a:r>
            <a:endParaRPr lang="en-US" altLang="zh-CN" sz="1600" dirty="0" smtClean="0"/>
          </a:p>
          <a:p>
            <a:r>
              <a:rPr lang="en-US" altLang="zh-CN" sz="1600" dirty="0" smtClean="0"/>
              <a:t>    </a:t>
            </a:r>
            <a:r>
              <a:rPr lang="zh-CN" altLang="en-US" sz="1600" dirty="0" smtClean="0"/>
              <a:t>对于</a:t>
            </a:r>
            <a:r>
              <a:rPr lang="en-US" altLang="zh-CN" sz="1600" dirty="0" smtClean="0"/>
              <a:t>r</a:t>
            </a:r>
            <a:r>
              <a:rPr lang="zh-CN" altLang="en-US" sz="1600" dirty="0" smtClean="0"/>
              <a:t>取值的其他情形而导致的后果也可由函数凹凸性作相似推断。具体参见 </a:t>
            </a:r>
            <a:r>
              <a:rPr lang="en-US" altLang="zh-CN" sz="1600" i="1" dirty="0" smtClean="0"/>
              <a:t>Fast Sparse Regression and Classification </a:t>
            </a:r>
            <a:r>
              <a:rPr lang="en-US" altLang="zh-CN" sz="1600" dirty="0" smtClean="0"/>
              <a:t>  Jerome H. Friedman    2008</a:t>
            </a:r>
          </a:p>
          <a:p>
            <a:endParaRPr lang="en-US" altLang="zh-CN" sz="1600" dirty="0" smtClean="0"/>
          </a:p>
          <a:p>
            <a:endParaRPr lang="en-US" altLang="zh-CN" sz="1600" dirty="0" smtClean="0"/>
          </a:p>
        </p:txBody>
      </p:sp>
      <p:sp>
        <p:nvSpPr>
          <p:cNvPr id="6" name="灯片编号占位符 5"/>
          <p:cNvSpPr>
            <a:spLocks noGrp="1"/>
          </p:cNvSpPr>
          <p:nvPr>
            <p:ph type="sldNum" sz="quarter" idx="12"/>
          </p:nvPr>
        </p:nvSpPr>
        <p:spPr/>
        <p:txBody>
          <a:bodyPr/>
          <a:lstStyle/>
          <a:p>
            <a:fld id="{14C48C8A-77FD-4366-8117-A766F7C94BB7}" type="slidenum">
              <a:rPr lang="zh-CN" altLang="en-US" smtClean="0"/>
              <a:pPr/>
              <a:t>40</a:t>
            </a:fld>
            <a:endParaRPr lang="zh-CN" altLang="en-US" dirty="0"/>
          </a:p>
        </p:txBody>
      </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12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125" name="Rectangle 5"/>
          <p:cNvSpPr>
            <a:spLocks noChangeArrowheads="1"/>
          </p:cNvSpPr>
          <p:nvPr/>
        </p:nvSpPr>
        <p:spPr bwMode="auto">
          <a:xfrm>
            <a:off x="0" y="24384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5127"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5126" name="Picture 6"/>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059832" y="2564904"/>
            <a:ext cx="2592288" cy="1075638"/>
          </a:xfrm>
          <a:prstGeom prst="rect">
            <a:avLst/>
          </a:prstGeom>
          <a:noFill/>
        </p:spPr>
      </p:pic>
    </p:spTree>
    <p:extLst>
      <p:ext uri="{BB962C8B-B14F-4D97-AF65-F5344CB8AC3E}">
        <p14:creationId xmlns="" xmlns:p14="http://schemas.microsoft.com/office/powerpoint/2010/main" val="389636764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Ridge&amp;Lasso</a:t>
            </a:r>
            <a:endParaRPr lang="zh-CN" altLang="en-US" dirty="0"/>
          </a:p>
        </p:txBody>
      </p:sp>
      <p:sp>
        <p:nvSpPr>
          <p:cNvPr id="3" name="内容占位符 2"/>
          <p:cNvSpPr>
            <a:spLocks noGrp="1"/>
          </p:cNvSpPr>
          <p:nvPr>
            <p:ph sz="half" idx="1"/>
          </p:nvPr>
        </p:nvSpPr>
        <p:spPr>
          <a:xfrm>
            <a:off x="467544" y="1124744"/>
            <a:ext cx="7920880" cy="5184576"/>
          </a:xfrm>
        </p:spPr>
        <p:txBody>
          <a:bodyPr/>
          <a:lstStyle/>
          <a:p>
            <a:r>
              <a:rPr lang="zh-CN" altLang="en-US" sz="1600" dirty="0" smtClean="0"/>
              <a:t>     这一参数族中</a:t>
            </a:r>
            <a:r>
              <a:rPr lang="en-US" altLang="zh-CN" sz="1600" dirty="0" smtClean="0"/>
              <a:t>r</a:t>
            </a:r>
            <a:r>
              <a:rPr lang="zh-CN" altLang="en-US" sz="1600" dirty="0" smtClean="0"/>
              <a:t>的选取也带来很多问题，对于</a:t>
            </a:r>
            <a:r>
              <a:rPr lang="en-US" altLang="zh-CN" sz="1600" dirty="0" smtClean="0"/>
              <a:t>r&gt;1</a:t>
            </a:r>
            <a:r>
              <a:rPr lang="zh-CN" altLang="en-US" sz="1600" dirty="0" smtClean="0"/>
              <a:t>，最终系数不易收缩到</a:t>
            </a:r>
            <a:r>
              <a:rPr lang="en-US" altLang="zh-CN" sz="1600" dirty="0" smtClean="0"/>
              <a:t>0</a:t>
            </a:r>
            <a:r>
              <a:rPr lang="zh-CN" altLang="en-US" sz="1600" dirty="0" smtClean="0"/>
              <a:t>，这不助于变量的筛选；而对于</a:t>
            </a:r>
            <a:r>
              <a:rPr lang="en-US" altLang="zh-CN" sz="1600" dirty="0" smtClean="0"/>
              <a:t>r&lt;1</a:t>
            </a:r>
            <a:r>
              <a:rPr lang="zh-CN" altLang="en-US" sz="1600" dirty="0" smtClean="0"/>
              <a:t>，随着</a:t>
            </a:r>
            <a:r>
              <a:rPr lang="en-US" altLang="zh-CN" sz="1600" dirty="0" smtClean="0"/>
              <a:t>t</a:t>
            </a:r>
            <a:r>
              <a:rPr lang="zh-CN" altLang="en-US" sz="1600" dirty="0" smtClean="0"/>
              <a:t>的减小（可以一一对应到拉格朗日方法中的</a:t>
            </a:r>
            <a:r>
              <a:rPr lang="el-GR" altLang="zh-CN" sz="1600" dirty="0" smtClean="0"/>
              <a:t>λ</a:t>
            </a:r>
            <a:r>
              <a:rPr lang="zh-CN" altLang="en-US" sz="1600" dirty="0" smtClean="0"/>
              <a:t>）其系数变化呈现不连续的特征，这一问题可以通过加入“弹性系数”的方式（</a:t>
            </a:r>
            <a:r>
              <a:rPr lang="en-US" altLang="zh-CN" sz="1600" dirty="0" smtClean="0"/>
              <a:t>Generalized elastic net</a:t>
            </a:r>
            <a:r>
              <a:rPr lang="zh-CN" altLang="en-US" sz="1600" dirty="0" smtClean="0"/>
              <a:t>）得以改进（在一定的参数取值条件下）。</a:t>
            </a:r>
            <a:endParaRPr lang="en-US" altLang="zh-CN" sz="1600" dirty="0" smtClean="0"/>
          </a:p>
          <a:p>
            <a:endParaRPr lang="en-US" altLang="zh-CN" sz="1600" dirty="0" smtClean="0"/>
          </a:p>
          <a:p>
            <a:endParaRPr lang="en-US" altLang="zh-CN" sz="1600" dirty="0" smtClean="0"/>
          </a:p>
          <a:p>
            <a:endParaRPr lang="en-US" altLang="zh-CN" sz="1600" dirty="0" smtClean="0"/>
          </a:p>
          <a:p>
            <a:endParaRPr lang="en-US" altLang="zh-CN" sz="1600" dirty="0" smtClean="0"/>
          </a:p>
          <a:p>
            <a:endParaRPr lang="en-US" altLang="zh-CN" sz="1600" dirty="0" smtClean="0"/>
          </a:p>
        </p:txBody>
      </p:sp>
      <p:sp>
        <p:nvSpPr>
          <p:cNvPr id="6" name="灯片编号占位符 5"/>
          <p:cNvSpPr>
            <a:spLocks noGrp="1"/>
          </p:cNvSpPr>
          <p:nvPr>
            <p:ph type="sldNum" sz="quarter" idx="12"/>
          </p:nvPr>
        </p:nvSpPr>
        <p:spPr/>
        <p:txBody>
          <a:bodyPr/>
          <a:lstStyle/>
          <a:p>
            <a:fld id="{14C48C8A-77FD-4366-8117-A766F7C94BB7}" type="slidenum">
              <a:rPr lang="zh-CN" altLang="en-US" smtClean="0"/>
              <a:pPr/>
              <a:t>41</a:t>
            </a:fld>
            <a:endParaRPr lang="zh-CN" altLang="en-US" dirty="0"/>
          </a:p>
        </p:txBody>
      </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12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125" name="Rectangle 5"/>
          <p:cNvSpPr>
            <a:spLocks noChangeArrowheads="1"/>
          </p:cNvSpPr>
          <p:nvPr/>
        </p:nvSpPr>
        <p:spPr bwMode="auto">
          <a:xfrm>
            <a:off x="0" y="24384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5127"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12642" name="Picture 2"/>
          <p:cNvPicPr>
            <a:picLocks noChangeAspect="1" noChangeArrowheads="1"/>
          </p:cNvPicPr>
          <p:nvPr/>
        </p:nvPicPr>
        <p:blipFill>
          <a:blip r:embed="rId2" cstate="print"/>
          <a:srcRect/>
          <a:stretch>
            <a:fillRect/>
          </a:stretch>
        </p:blipFill>
        <p:spPr bwMode="auto">
          <a:xfrm>
            <a:off x="755576" y="2492896"/>
            <a:ext cx="6768752" cy="3653360"/>
          </a:xfrm>
          <a:prstGeom prst="rect">
            <a:avLst/>
          </a:prstGeom>
          <a:noFill/>
          <a:ln w="38100">
            <a:solidFill>
              <a:srgbClr val="7030A0"/>
            </a:solidFill>
            <a:miter lim="800000"/>
            <a:headEnd/>
            <a:tailEnd/>
          </a:ln>
        </p:spPr>
      </p:pic>
    </p:spTree>
    <p:extLst>
      <p:ext uri="{BB962C8B-B14F-4D97-AF65-F5344CB8AC3E}">
        <p14:creationId xmlns="" xmlns:p14="http://schemas.microsoft.com/office/powerpoint/2010/main" val="389636764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Generalized elastic net</a:t>
            </a:r>
            <a:endParaRPr lang="zh-CN" altLang="en-US" dirty="0"/>
          </a:p>
        </p:txBody>
      </p:sp>
      <p:sp>
        <p:nvSpPr>
          <p:cNvPr id="3" name="内容占位符 2"/>
          <p:cNvSpPr>
            <a:spLocks noGrp="1"/>
          </p:cNvSpPr>
          <p:nvPr>
            <p:ph sz="half" idx="1"/>
          </p:nvPr>
        </p:nvSpPr>
        <p:spPr>
          <a:xfrm>
            <a:off x="467544" y="1124744"/>
            <a:ext cx="7920880" cy="5184576"/>
          </a:xfrm>
        </p:spPr>
        <p:txBody>
          <a:bodyPr/>
          <a:lstStyle/>
          <a:p>
            <a:r>
              <a:rPr lang="zh-CN" altLang="en-US" sz="1600" dirty="0" smtClean="0"/>
              <a:t>     </a:t>
            </a:r>
            <a:r>
              <a:rPr lang="en-US" altLang="zh-CN" sz="1600" dirty="0" err="1" smtClean="0"/>
              <a:t>msgps</a:t>
            </a:r>
            <a:r>
              <a:rPr lang="zh-CN" altLang="en-US" sz="1600" dirty="0" smtClean="0"/>
              <a:t>这一软件包给我们提供了解决方案。根据</a:t>
            </a:r>
            <a:r>
              <a:rPr lang="en-US" altLang="zh-CN" sz="1600" dirty="0" smtClean="0"/>
              <a:t>Friedman</a:t>
            </a:r>
            <a:r>
              <a:rPr lang="zh-CN" altLang="en-US" sz="1600" dirty="0" smtClean="0"/>
              <a:t>论文中结论，在</a:t>
            </a:r>
            <a:r>
              <a:rPr lang="en-US" altLang="zh-CN" sz="1600" dirty="0" err="1" smtClean="0"/>
              <a:t>enet</a:t>
            </a:r>
            <a:r>
              <a:rPr lang="zh-CN" altLang="en-US" sz="1600" dirty="0" smtClean="0"/>
              <a:t>方法中，当</a:t>
            </a:r>
            <a:r>
              <a:rPr lang="el-GR" altLang="zh-CN" sz="1600" dirty="0" smtClean="0"/>
              <a:t>α</a:t>
            </a:r>
            <a:r>
              <a:rPr lang="zh-CN" altLang="en-US" sz="1600" dirty="0" smtClean="0"/>
              <a:t>在</a:t>
            </a:r>
            <a:r>
              <a:rPr lang="en-US" altLang="zh-CN" sz="1600" dirty="0" smtClean="0"/>
              <a:t>(0,1)</a:t>
            </a:r>
            <a:r>
              <a:rPr lang="zh-CN" altLang="en-US" sz="1600" dirty="0" smtClean="0"/>
              <a:t>中时，其得到的系数变化较为连续（</a:t>
            </a:r>
            <a:r>
              <a:rPr lang="el-GR" altLang="zh-CN" sz="1600" dirty="0" smtClean="0"/>
              <a:t>α</a:t>
            </a:r>
            <a:r>
              <a:rPr lang="en-US" altLang="zh-CN" sz="1600" dirty="0" smtClean="0"/>
              <a:t>=0</a:t>
            </a:r>
            <a:r>
              <a:rPr lang="zh-CN" altLang="en-US" sz="1600" dirty="0" smtClean="0"/>
              <a:t>对应</a:t>
            </a:r>
            <a:r>
              <a:rPr lang="en-US" altLang="zh-CN" sz="1600" dirty="0" smtClean="0"/>
              <a:t>lasso</a:t>
            </a:r>
            <a:r>
              <a:rPr lang="zh-CN" altLang="en-US" sz="1600" dirty="0" smtClean="0"/>
              <a:t>方法）</a:t>
            </a:r>
            <a:r>
              <a:rPr lang="el-GR" altLang="zh-CN" sz="1600" dirty="0" smtClean="0"/>
              <a:t> </a:t>
            </a:r>
            <a:r>
              <a:rPr lang="zh-CN" altLang="en-US" sz="1600" dirty="0" smtClean="0"/>
              <a:t>；而在</a:t>
            </a:r>
            <a:r>
              <a:rPr lang="en-US" altLang="zh-CN" sz="1600" dirty="0" smtClean="0"/>
              <a:t>genet</a:t>
            </a:r>
            <a:r>
              <a:rPr lang="zh-CN" altLang="en-US" sz="1600" dirty="0" smtClean="0"/>
              <a:t>方法中</a:t>
            </a:r>
            <a:r>
              <a:rPr lang="el-GR" altLang="zh-CN" sz="1600" dirty="0" smtClean="0"/>
              <a:t>α</a:t>
            </a:r>
            <a:r>
              <a:rPr lang="en-US" altLang="zh-CN" sz="1600" dirty="0" smtClean="0"/>
              <a:t>&gt;1/2</a:t>
            </a:r>
            <a:r>
              <a:rPr lang="zh-CN" altLang="en-US" sz="1600" dirty="0" smtClean="0"/>
              <a:t>时也能得到同样的效果。这一方法提高了原系数估计的稳定性。</a:t>
            </a:r>
            <a:endParaRPr lang="en-US" altLang="zh-CN" sz="1600" dirty="0" smtClean="0"/>
          </a:p>
          <a:p>
            <a:endParaRPr lang="en-US" altLang="zh-CN" sz="1600" dirty="0" smtClean="0"/>
          </a:p>
          <a:p>
            <a:endParaRPr lang="en-US" altLang="zh-CN" sz="1600" dirty="0" smtClean="0"/>
          </a:p>
          <a:p>
            <a:endParaRPr lang="en-US" altLang="zh-CN" sz="1600" dirty="0" smtClean="0"/>
          </a:p>
          <a:p>
            <a:endParaRPr lang="en-US" altLang="zh-CN" sz="1600" dirty="0" smtClean="0"/>
          </a:p>
          <a:p>
            <a:endParaRPr lang="en-US" altLang="zh-CN" sz="1600" dirty="0" smtClean="0"/>
          </a:p>
        </p:txBody>
      </p:sp>
      <p:sp>
        <p:nvSpPr>
          <p:cNvPr id="6" name="灯片编号占位符 5"/>
          <p:cNvSpPr>
            <a:spLocks noGrp="1"/>
          </p:cNvSpPr>
          <p:nvPr>
            <p:ph type="sldNum" sz="quarter" idx="12"/>
          </p:nvPr>
        </p:nvSpPr>
        <p:spPr/>
        <p:txBody>
          <a:bodyPr/>
          <a:lstStyle/>
          <a:p>
            <a:fld id="{14C48C8A-77FD-4366-8117-A766F7C94BB7}" type="slidenum">
              <a:rPr lang="zh-CN" altLang="en-US" smtClean="0"/>
              <a:pPr/>
              <a:t>42</a:t>
            </a:fld>
            <a:endParaRPr lang="zh-CN" altLang="en-US" dirty="0"/>
          </a:p>
        </p:txBody>
      </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12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125" name="Rectangle 5"/>
          <p:cNvSpPr>
            <a:spLocks noChangeArrowheads="1"/>
          </p:cNvSpPr>
          <p:nvPr/>
        </p:nvSpPr>
        <p:spPr bwMode="auto">
          <a:xfrm>
            <a:off x="0" y="24384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5127"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13666" name="Picture 2"/>
          <p:cNvPicPr>
            <a:picLocks noChangeAspect="1" noChangeArrowheads="1"/>
          </p:cNvPicPr>
          <p:nvPr/>
        </p:nvPicPr>
        <p:blipFill>
          <a:blip r:embed="rId2" cstate="print"/>
          <a:srcRect/>
          <a:stretch>
            <a:fillRect/>
          </a:stretch>
        </p:blipFill>
        <p:spPr bwMode="auto">
          <a:xfrm>
            <a:off x="755576" y="2276872"/>
            <a:ext cx="6840760" cy="3251550"/>
          </a:xfrm>
          <a:prstGeom prst="rect">
            <a:avLst/>
          </a:prstGeom>
          <a:noFill/>
          <a:ln w="28575">
            <a:solidFill>
              <a:srgbClr val="7030A0"/>
            </a:solidFill>
            <a:miter lim="800000"/>
            <a:headEnd/>
            <a:tailEnd/>
          </a:ln>
        </p:spPr>
      </p:pic>
    </p:spTree>
    <p:extLst>
      <p:ext uri="{BB962C8B-B14F-4D97-AF65-F5344CB8AC3E}">
        <p14:creationId xmlns="" xmlns:p14="http://schemas.microsoft.com/office/powerpoint/2010/main" val="389636764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Generalized elastic net</a:t>
            </a:r>
            <a:endParaRPr lang="zh-CN" altLang="en-US" dirty="0"/>
          </a:p>
        </p:txBody>
      </p:sp>
      <p:sp>
        <p:nvSpPr>
          <p:cNvPr id="3" name="内容占位符 2"/>
          <p:cNvSpPr>
            <a:spLocks noGrp="1"/>
          </p:cNvSpPr>
          <p:nvPr>
            <p:ph sz="half" idx="1"/>
          </p:nvPr>
        </p:nvSpPr>
        <p:spPr>
          <a:xfrm>
            <a:off x="467544" y="1124744"/>
            <a:ext cx="7920880" cy="5184576"/>
          </a:xfrm>
        </p:spPr>
        <p:txBody>
          <a:bodyPr/>
          <a:lstStyle/>
          <a:p>
            <a:r>
              <a:rPr lang="en-US" altLang="zh-CN" sz="1600" dirty="0" smtClean="0"/>
              <a:t>#elastic net</a:t>
            </a:r>
          </a:p>
          <a:p>
            <a:r>
              <a:rPr lang="en-US" altLang="zh-CN" sz="1600" dirty="0" smtClean="0"/>
              <a:t>fit2 &lt;- </a:t>
            </a:r>
            <a:r>
              <a:rPr lang="en-US" altLang="zh-CN" sz="1600" dirty="0" err="1" smtClean="0"/>
              <a:t>msgps</a:t>
            </a:r>
            <a:r>
              <a:rPr lang="en-US" altLang="zh-CN" sz="1600" dirty="0" smtClean="0"/>
              <a:t>(</a:t>
            </a:r>
            <a:r>
              <a:rPr lang="en-US" altLang="zh-CN" sz="1600" dirty="0" err="1" smtClean="0"/>
              <a:t>as.matrix</a:t>
            </a:r>
            <a:r>
              <a:rPr lang="en-US" altLang="zh-CN" sz="1600" dirty="0" smtClean="0"/>
              <a:t>(crim.train2),</a:t>
            </a:r>
            <a:r>
              <a:rPr lang="en-US" altLang="zh-CN" sz="1600" dirty="0" err="1" smtClean="0"/>
              <a:t>crim.train$violentPerPop</a:t>
            </a:r>
            <a:r>
              <a:rPr lang="en-US" altLang="zh-CN" sz="1600" dirty="0" smtClean="0"/>
              <a:t>,</a:t>
            </a:r>
          </a:p>
          <a:p>
            <a:r>
              <a:rPr lang="en-US" altLang="zh-CN" sz="1600" dirty="0" smtClean="0"/>
              <a:t>penalty="</a:t>
            </a:r>
            <a:r>
              <a:rPr lang="en-US" altLang="zh-CN" sz="1600" dirty="0" err="1" smtClean="0"/>
              <a:t>enet",alpha</a:t>
            </a:r>
            <a:r>
              <a:rPr lang="en-US" altLang="zh-CN" sz="1600" dirty="0" smtClean="0"/>
              <a:t>=0.5)</a:t>
            </a:r>
          </a:p>
          <a:p>
            <a:r>
              <a:rPr lang="en-US" altLang="zh-CN" sz="1600" dirty="0" smtClean="0"/>
              <a:t>summary(fit2) </a:t>
            </a:r>
          </a:p>
          <a:p>
            <a:r>
              <a:rPr lang="en-US" altLang="zh-CN" sz="1600" dirty="0" err="1" smtClean="0"/>
              <a:t>coef</a:t>
            </a:r>
            <a:r>
              <a:rPr lang="en-US" altLang="zh-CN" sz="1600" dirty="0" smtClean="0"/>
              <a:t>(fit2)</a:t>
            </a:r>
          </a:p>
          <a:p>
            <a:r>
              <a:rPr lang="en-US" altLang="zh-CN" sz="1600" dirty="0" smtClean="0"/>
              <a:t>plot(fit2,criterion="cp")</a:t>
            </a:r>
          </a:p>
          <a:p>
            <a:endParaRPr lang="en-US" altLang="zh-CN" sz="1600" dirty="0" smtClean="0"/>
          </a:p>
          <a:p>
            <a:endParaRPr lang="en-US" altLang="zh-CN" sz="1600" dirty="0" smtClean="0"/>
          </a:p>
          <a:p>
            <a:endParaRPr lang="en-US" altLang="zh-CN" sz="1600" dirty="0" smtClean="0"/>
          </a:p>
          <a:p>
            <a:endParaRPr lang="en-US" altLang="zh-CN" sz="1600" dirty="0" smtClean="0"/>
          </a:p>
        </p:txBody>
      </p:sp>
      <p:sp>
        <p:nvSpPr>
          <p:cNvPr id="6" name="灯片编号占位符 5"/>
          <p:cNvSpPr>
            <a:spLocks noGrp="1"/>
          </p:cNvSpPr>
          <p:nvPr>
            <p:ph type="sldNum" sz="quarter" idx="12"/>
          </p:nvPr>
        </p:nvSpPr>
        <p:spPr/>
        <p:txBody>
          <a:bodyPr/>
          <a:lstStyle/>
          <a:p>
            <a:fld id="{14C48C8A-77FD-4366-8117-A766F7C94BB7}" type="slidenum">
              <a:rPr lang="zh-CN" altLang="en-US" smtClean="0"/>
              <a:pPr/>
              <a:t>43</a:t>
            </a:fld>
            <a:endParaRPr lang="zh-CN" altLang="en-US" dirty="0"/>
          </a:p>
        </p:txBody>
      </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12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125" name="Rectangle 5"/>
          <p:cNvSpPr>
            <a:spLocks noChangeArrowheads="1"/>
          </p:cNvSpPr>
          <p:nvPr/>
        </p:nvSpPr>
        <p:spPr bwMode="auto">
          <a:xfrm>
            <a:off x="0" y="24384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5127"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14690" name="Picture 2"/>
          <p:cNvPicPr>
            <a:picLocks noChangeAspect="1" noChangeArrowheads="1"/>
          </p:cNvPicPr>
          <p:nvPr/>
        </p:nvPicPr>
        <p:blipFill>
          <a:blip r:embed="rId2" cstate="print"/>
          <a:srcRect/>
          <a:stretch>
            <a:fillRect/>
          </a:stretch>
        </p:blipFill>
        <p:spPr bwMode="auto">
          <a:xfrm>
            <a:off x="467544" y="3068960"/>
            <a:ext cx="5040560" cy="2629181"/>
          </a:xfrm>
          <a:prstGeom prst="rect">
            <a:avLst/>
          </a:prstGeom>
          <a:noFill/>
          <a:ln w="38100">
            <a:solidFill>
              <a:srgbClr val="7030A0"/>
            </a:solidFill>
            <a:miter lim="800000"/>
            <a:headEnd/>
            <a:tailEnd/>
          </a:ln>
        </p:spPr>
      </p:pic>
    </p:spTree>
    <p:extLst>
      <p:ext uri="{BB962C8B-B14F-4D97-AF65-F5344CB8AC3E}">
        <p14:creationId xmlns="" xmlns:p14="http://schemas.microsoft.com/office/powerpoint/2010/main" val="389636764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Generalized elastic net</a:t>
            </a:r>
            <a:endParaRPr lang="zh-CN" altLang="en-US" dirty="0"/>
          </a:p>
        </p:txBody>
      </p:sp>
      <p:sp>
        <p:nvSpPr>
          <p:cNvPr id="6" name="灯片编号占位符 5"/>
          <p:cNvSpPr>
            <a:spLocks noGrp="1"/>
          </p:cNvSpPr>
          <p:nvPr>
            <p:ph type="sldNum" sz="quarter" idx="12"/>
          </p:nvPr>
        </p:nvSpPr>
        <p:spPr/>
        <p:txBody>
          <a:bodyPr/>
          <a:lstStyle/>
          <a:p>
            <a:fld id="{14C48C8A-77FD-4366-8117-A766F7C94BB7}" type="slidenum">
              <a:rPr lang="zh-CN" altLang="en-US" smtClean="0"/>
              <a:pPr/>
              <a:t>44</a:t>
            </a:fld>
            <a:endParaRPr lang="zh-CN" altLang="en-US" dirty="0"/>
          </a:p>
        </p:txBody>
      </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12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125" name="Rectangle 5"/>
          <p:cNvSpPr>
            <a:spLocks noChangeArrowheads="1"/>
          </p:cNvSpPr>
          <p:nvPr/>
        </p:nvSpPr>
        <p:spPr bwMode="auto">
          <a:xfrm>
            <a:off x="0" y="24384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5127"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0" name="图片 9" descr="enet.png"/>
          <p:cNvPicPr>
            <a:picLocks noChangeAspect="1"/>
          </p:cNvPicPr>
          <p:nvPr/>
        </p:nvPicPr>
        <p:blipFill>
          <a:blip r:embed="rId2" cstate="print"/>
          <a:srcRect t="4057" b="2628"/>
          <a:stretch>
            <a:fillRect/>
          </a:stretch>
        </p:blipFill>
        <p:spPr>
          <a:xfrm>
            <a:off x="467544" y="980728"/>
            <a:ext cx="7734300" cy="4968552"/>
          </a:xfrm>
          <a:prstGeom prst="rect">
            <a:avLst/>
          </a:prstGeom>
          <a:ln w="38100">
            <a:solidFill>
              <a:srgbClr val="7030A0"/>
            </a:solidFill>
          </a:ln>
        </p:spPr>
      </p:pic>
    </p:spTree>
    <p:extLst>
      <p:ext uri="{BB962C8B-B14F-4D97-AF65-F5344CB8AC3E}">
        <p14:creationId xmlns="" xmlns:p14="http://schemas.microsoft.com/office/powerpoint/2010/main" val="38963676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Generalized elastic net</a:t>
            </a:r>
            <a:endParaRPr lang="zh-CN" altLang="en-US" dirty="0"/>
          </a:p>
        </p:txBody>
      </p:sp>
      <p:sp>
        <p:nvSpPr>
          <p:cNvPr id="3" name="内容占位符 2"/>
          <p:cNvSpPr>
            <a:spLocks noGrp="1"/>
          </p:cNvSpPr>
          <p:nvPr>
            <p:ph sz="half" idx="1"/>
          </p:nvPr>
        </p:nvSpPr>
        <p:spPr>
          <a:xfrm>
            <a:off x="467544" y="1124744"/>
            <a:ext cx="7920880" cy="5184576"/>
          </a:xfrm>
        </p:spPr>
        <p:txBody>
          <a:bodyPr/>
          <a:lstStyle/>
          <a:p>
            <a:r>
              <a:rPr lang="en-US" altLang="zh-CN" sz="1400" dirty="0" smtClean="0"/>
              <a:t>#</a:t>
            </a:r>
            <a:r>
              <a:rPr lang="zh-CN" altLang="en-US" sz="1400" dirty="0" smtClean="0"/>
              <a:t>根据</a:t>
            </a:r>
            <a:r>
              <a:rPr lang="en-US" altLang="zh-CN" sz="1400" dirty="0" smtClean="0"/>
              <a:t>Cp</a:t>
            </a:r>
            <a:r>
              <a:rPr lang="zh-CN" altLang="en-US" sz="1400" dirty="0" smtClean="0"/>
              <a:t>原则</a:t>
            </a:r>
          </a:p>
          <a:p>
            <a:r>
              <a:rPr lang="en-US" altLang="zh-CN" sz="1400" dirty="0" err="1" smtClean="0"/>
              <a:t>NMSE.train</a:t>
            </a:r>
            <a:r>
              <a:rPr lang="en-US" altLang="zh-CN" sz="1400" dirty="0" smtClean="0"/>
              <a:t>=c()</a:t>
            </a:r>
          </a:p>
          <a:p>
            <a:r>
              <a:rPr lang="en-US" altLang="zh-CN" sz="1400" dirty="0" err="1" smtClean="0"/>
              <a:t>NMSE.test</a:t>
            </a:r>
            <a:r>
              <a:rPr lang="en-US" altLang="zh-CN" sz="1400" dirty="0" smtClean="0"/>
              <a:t>=c()</a:t>
            </a:r>
          </a:p>
          <a:p>
            <a:r>
              <a:rPr lang="en-US" altLang="zh-CN" sz="1400" dirty="0" smtClean="0"/>
              <a:t>for(</a:t>
            </a:r>
            <a:r>
              <a:rPr lang="en-US" altLang="zh-CN" sz="1400" dirty="0" err="1" smtClean="0"/>
              <a:t>i</a:t>
            </a:r>
            <a:r>
              <a:rPr lang="en-US" altLang="zh-CN" sz="1400" dirty="0" smtClean="0"/>
              <a:t> in 1:5)</a:t>
            </a:r>
          </a:p>
          <a:p>
            <a:r>
              <a:rPr lang="en-US" altLang="zh-CN" sz="1400" dirty="0" smtClean="0"/>
              <a:t>{</a:t>
            </a:r>
          </a:p>
          <a:p>
            <a:r>
              <a:rPr lang="en-US" altLang="zh-CN" sz="1400" dirty="0" err="1" smtClean="0"/>
              <a:t>crim.test</a:t>
            </a:r>
            <a:r>
              <a:rPr lang="en-US" altLang="zh-CN" sz="1400" dirty="0" smtClean="0"/>
              <a:t>=crim1[</a:t>
            </a:r>
            <a:r>
              <a:rPr lang="en-US" altLang="zh-CN" sz="1400" dirty="0" err="1" smtClean="0"/>
              <a:t>dd</a:t>
            </a:r>
            <a:r>
              <a:rPr lang="en-US" altLang="zh-CN" sz="1400" dirty="0" smtClean="0"/>
              <a:t>[[</a:t>
            </a:r>
            <a:r>
              <a:rPr lang="en-US" altLang="zh-CN" sz="1400" dirty="0" err="1" smtClean="0"/>
              <a:t>i</a:t>
            </a:r>
            <a:r>
              <a:rPr lang="en-US" altLang="zh-CN" sz="1400" dirty="0" smtClean="0"/>
              <a:t>]],]</a:t>
            </a:r>
          </a:p>
          <a:p>
            <a:r>
              <a:rPr lang="en-US" altLang="zh-CN" sz="1400" dirty="0" err="1" smtClean="0"/>
              <a:t>crim.train</a:t>
            </a:r>
            <a:r>
              <a:rPr lang="en-US" altLang="zh-CN" sz="1400" dirty="0" smtClean="0"/>
              <a:t>=crim1[-</a:t>
            </a:r>
            <a:r>
              <a:rPr lang="en-US" altLang="zh-CN" sz="1400" dirty="0" err="1" smtClean="0"/>
              <a:t>dd</a:t>
            </a:r>
            <a:r>
              <a:rPr lang="en-US" altLang="zh-CN" sz="1400" dirty="0" smtClean="0"/>
              <a:t>[[</a:t>
            </a:r>
            <a:r>
              <a:rPr lang="en-US" altLang="zh-CN" sz="1400" dirty="0" err="1" smtClean="0"/>
              <a:t>i</a:t>
            </a:r>
            <a:r>
              <a:rPr lang="en-US" altLang="zh-CN" sz="1400" dirty="0" smtClean="0"/>
              <a:t>]],]</a:t>
            </a:r>
          </a:p>
          <a:p>
            <a:r>
              <a:rPr lang="en-US" altLang="zh-CN" sz="1400" dirty="0" smtClean="0"/>
              <a:t>#</a:t>
            </a:r>
            <a:r>
              <a:rPr lang="zh-CN" altLang="en-US" sz="1400" dirty="0" smtClean="0"/>
              <a:t>训练集</a:t>
            </a:r>
          </a:p>
          <a:p>
            <a:r>
              <a:rPr lang="en-US" altLang="zh-CN" sz="1400" dirty="0" smtClean="0"/>
              <a:t>gangUnit5=rep(0,1772);gangUnit5[which(</a:t>
            </a:r>
            <a:r>
              <a:rPr lang="en-US" altLang="zh-CN" sz="1400" dirty="0" err="1" smtClean="0"/>
              <a:t>crim.train$gangUnit</a:t>
            </a:r>
            <a:r>
              <a:rPr lang="en-US" altLang="zh-CN" sz="1400" dirty="0" smtClean="0"/>
              <a:t>==5)]=1</a:t>
            </a:r>
          </a:p>
          <a:p>
            <a:r>
              <a:rPr lang="en-US" altLang="zh-CN" sz="1400" dirty="0" smtClean="0"/>
              <a:t>gangUnit10=rep(0,1772);gangUnit10[which(</a:t>
            </a:r>
            <a:r>
              <a:rPr lang="en-US" altLang="zh-CN" sz="1400" dirty="0" err="1" smtClean="0"/>
              <a:t>crim.train$gangUnit</a:t>
            </a:r>
            <a:r>
              <a:rPr lang="en-US" altLang="zh-CN" sz="1400" dirty="0" smtClean="0"/>
              <a:t>==10)]=1</a:t>
            </a:r>
          </a:p>
          <a:p>
            <a:r>
              <a:rPr lang="en-US" altLang="zh-CN" sz="1400" dirty="0" smtClean="0"/>
              <a:t>crim.train1=</a:t>
            </a:r>
            <a:r>
              <a:rPr lang="en-US" altLang="zh-CN" sz="1400" dirty="0" err="1" smtClean="0"/>
              <a:t>crim.train</a:t>
            </a:r>
            <a:r>
              <a:rPr lang="en-US" altLang="zh-CN" sz="1400" dirty="0" smtClean="0"/>
              <a:t>[,c(6:129)];crim.train1$gangUnit=NULL</a:t>
            </a:r>
          </a:p>
          <a:p>
            <a:r>
              <a:rPr lang="en-US" altLang="zh-CN" sz="1400" dirty="0" smtClean="0"/>
              <a:t>crim.train2=</a:t>
            </a:r>
            <a:r>
              <a:rPr lang="en-US" altLang="zh-CN" sz="1400" dirty="0" err="1" smtClean="0"/>
              <a:t>data.frame</a:t>
            </a:r>
            <a:r>
              <a:rPr lang="en-US" altLang="zh-CN" sz="1400" dirty="0" smtClean="0"/>
              <a:t>(crim.train1[,1:121],gangUnit5,</a:t>
            </a:r>
          </a:p>
          <a:p>
            <a:r>
              <a:rPr lang="en-US" altLang="zh-CN" sz="1400" dirty="0" smtClean="0"/>
              <a:t>gangUnit10,crim.train1[,-(1:121)])</a:t>
            </a:r>
          </a:p>
          <a:p>
            <a:r>
              <a:rPr lang="en-US" altLang="zh-CN" sz="1400" dirty="0" smtClean="0"/>
              <a:t>#</a:t>
            </a:r>
            <a:r>
              <a:rPr lang="zh-CN" altLang="en-US" sz="1400" dirty="0" smtClean="0"/>
              <a:t>测试集</a:t>
            </a:r>
          </a:p>
          <a:p>
            <a:r>
              <a:rPr lang="en-US" altLang="zh-CN" sz="1400" dirty="0" smtClean="0"/>
              <a:t>gangUnit5=rep(0,443);gangUnit5[which(</a:t>
            </a:r>
            <a:r>
              <a:rPr lang="en-US" altLang="zh-CN" sz="1400" dirty="0" err="1" smtClean="0"/>
              <a:t>crim.test$gangUnit</a:t>
            </a:r>
            <a:r>
              <a:rPr lang="en-US" altLang="zh-CN" sz="1400" dirty="0" smtClean="0"/>
              <a:t>==5)]=1</a:t>
            </a:r>
          </a:p>
          <a:p>
            <a:r>
              <a:rPr lang="en-US" altLang="zh-CN" sz="1400" dirty="0" smtClean="0"/>
              <a:t>gangUnit10=rep(0,443);gangUnit10[which(</a:t>
            </a:r>
            <a:r>
              <a:rPr lang="en-US" altLang="zh-CN" sz="1400" dirty="0" err="1" smtClean="0"/>
              <a:t>crim.test$gangUnit</a:t>
            </a:r>
            <a:r>
              <a:rPr lang="en-US" altLang="zh-CN" sz="1400" dirty="0" smtClean="0"/>
              <a:t>==10)]=1</a:t>
            </a:r>
          </a:p>
          <a:p>
            <a:r>
              <a:rPr lang="en-US" altLang="zh-CN" sz="1400" dirty="0" smtClean="0"/>
              <a:t>crim.test1=</a:t>
            </a:r>
            <a:r>
              <a:rPr lang="en-US" altLang="zh-CN" sz="1400" dirty="0" err="1" smtClean="0"/>
              <a:t>crim.test</a:t>
            </a:r>
            <a:r>
              <a:rPr lang="en-US" altLang="zh-CN" sz="1400" dirty="0" smtClean="0"/>
              <a:t>[,c(6:129)];crim.test1$gangUnit=NULL</a:t>
            </a:r>
          </a:p>
          <a:p>
            <a:r>
              <a:rPr lang="en-US" altLang="zh-CN" sz="1400" dirty="0" smtClean="0"/>
              <a:t>crim.test2=</a:t>
            </a:r>
            <a:r>
              <a:rPr lang="en-US" altLang="zh-CN" sz="1400" dirty="0" err="1" smtClean="0"/>
              <a:t>data.frame</a:t>
            </a:r>
            <a:r>
              <a:rPr lang="en-US" altLang="zh-CN" sz="1400" dirty="0" smtClean="0"/>
              <a:t>(crim.test1[,1:121],gangUnit5,</a:t>
            </a:r>
          </a:p>
          <a:p>
            <a:r>
              <a:rPr lang="en-US" altLang="zh-CN" sz="1400" dirty="0" smtClean="0"/>
              <a:t>gangUnit10,crim.test1[,-(1:121)])</a:t>
            </a:r>
          </a:p>
          <a:p>
            <a:endParaRPr lang="en-US" altLang="zh-CN" sz="1400" dirty="0" smtClean="0"/>
          </a:p>
          <a:p>
            <a:endParaRPr lang="en-US" altLang="zh-CN" sz="1400" dirty="0" smtClean="0"/>
          </a:p>
          <a:p>
            <a:endParaRPr lang="en-US" altLang="zh-CN" sz="1400" dirty="0" smtClean="0"/>
          </a:p>
          <a:p>
            <a:endParaRPr lang="en-US" altLang="zh-CN" sz="1400" dirty="0" smtClean="0"/>
          </a:p>
        </p:txBody>
      </p:sp>
      <p:sp>
        <p:nvSpPr>
          <p:cNvPr id="6" name="灯片编号占位符 5"/>
          <p:cNvSpPr>
            <a:spLocks noGrp="1"/>
          </p:cNvSpPr>
          <p:nvPr>
            <p:ph type="sldNum" sz="quarter" idx="12"/>
          </p:nvPr>
        </p:nvSpPr>
        <p:spPr/>
        <p:txBody>
          <a:bodyPr/>
          <a:lstStyle/>
          <a:p>
            <a:fld id="{14C48C8A-77FD-4366-8117-A766F7C94BB7}" type="slidenum">
              <a:rPr lang="zh-CN" altLang="en-US" smtClean="0"/>
              <a:pPr/>
              <a:t>45</a:t>
            </a:fld>
            <a:endParaRPr lang="zh-CN" altLang="en-US" dirty="0"/>
          </a:p>
        </p:txBody>
      </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12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125" name="Rectangle 5"/>
          <p:cNvSpPr>
            <a:spLocks noChangeArrowheads="1"/>
          </p:cNvSpPr>
          <p:nvPr/>
        </p:nvSpPr>
        <p:spPr bwMode="auto">
          <a:xfrm>
            <a:off x="0" y="24384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5127"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 xmlns:p14="http://schemas.microsoft.com/office/powerpoint/2010/main" val="389636764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Generalized elastic net</a:t>
            </a:r>
            <a:endParaRPr lang="zh-CN" altLang="en-US" dirty="0"/>
          </a:p>
        </p:txBody>
      </p:sp>
      <p:sp>
        <p:nvSpPr>
          <p:cNvPr id="3" name="内容占位符 2"/>
          <p:cNvSpPr>
            <a:spLocks noGrp="1"/>
          </p:cNvSpPr>
          <p:nvPr>
            <p:ph sz="half" idx="1"/>
          </p:nvPr>
        </p:nvSpPr>
        <p:spPr>
          <a:xfrm>
            <a:off x="467544" y="1124744"/>
            <a:ext cx="7920880" cy="5184576"/>
          </a:xfrm>
        </p:spPr>
        <p:txBody>
          <a:bodyPr/>
          <a:lstStyle/>
          <a:p>
            <a:endParaRPr lang="en-US" altLang="zh-CN" sz="1400" dirty="0" smtClean="0"/>
          </a:p>
          <a:p>
            <a:r>
              <a:rPr lang="en-US" altLang="zh-CN" sz="1400" dirty="0" smtClean="0"/>
              <a:t>fit &lt;- </a:t>
            </a:r>
            <a:r>
              <a:rPr lang="en-US" altLang="zh-CN" sz="1400" dirty="0" err="1" smtClean="0"/>
              <a:t>msgps</a:t>
            </a:r>
            <a:r>
              <a:rPr lang="en-US" altLang="zh-CN" sz="1400" dirty="0" smtClean="0"/>
              <a:t>(</a:t>
            </a:r>
            <a:r>
              <a:rPr lang="en-US" altLang="zh-CN" sz="1400" dirty="0" err="1" smtClean="0"/>
              <a:t>as.matrix</a:t>
            </a:r>
            <a:r>
              <a:rPr lang="en-US" altLang="zh-CN" sz="1400" dirty="0" smtClean="0"/>
              <a:t>(crim.train2),</a:t>
            </a:r>
            <a:r>
              <a:rPr lang="en-US" altLang="zh-CN" sz="1400" dirty="0" err="1" smtClean="0"/>
              <a:t>crim.train$violentPerPop</a:t>
            </a:r>
            <a:r>
              <a:rPr lang="en-US" altLang="zh-CN" sz="1400" dirty="0" smtClean="0"/>
              <a:t>,</a:t>
            </a:r>
          </a:p>
          <a:p>
            <a:r>
              <a:rPr lang="en-US" altLang="zh-CN" sz="1400" dirty="0" smtClean="0"/>
              <a:t>penalty="</a:t>
            </a:r>
            <a:r>
              <a:rPr lang="en-US" altLang="zh-CN" sz="1400" dirty="0" err="1" smtClean="0"/>
              <a:t>enet",alpha</a:t>
            </a:r>
            <a:r>
              <a:rPr lang="en-US" altLang="zh-CN" sz="1400" dirty="0" smtClean="0"/>
              <a:t>=0.5)</a:t>
            </a:r>
          </a:p>
          <a:p>
            <a:endParaRPr lang="en-US" altLang="zh-CN" sz="1400" dirty="0" smtClean="0"/>
          </a:p>
          <a:p>
            <a:r>
              <a:rPr lang="en-US" altLang="zh-CN" sz="1400" dirty="0" smtClean="0"/>
              <a:t>#</a:t>
            </a:r>
            <a:r>
              <a:rPr lang="zh-CN" altLang="en-US" sz="1400" dirty="0" smtClean="0"/>
              <a:t>训练集</a:t>
            </a:r>
          </a:p>
          <a:p>
            <a:r>
              <a:rPr lang="en-US" altLang="zh-CN" sz="1400" dirty="0" smtClean="0"/>
              <a:t>predict11&lt;-predict(</a:t>
            </a:r>
            <a:r>
              <a:rPr lang="en-US" altLang="zh-CN" sz="1400" dirty="0" err="1" smtClean="0"/>
              <a:t>fit,as.matrix</a:t>
            </a:r>
            <a:r>
              <a:rPr lang="en-US" altLang="zh-CN" sz="1400" dirty="0" smtClean="0"/>
              <a:t>(crim.train2))[,1]</a:t>
            </a:r>
          </a:p>
          <a:p>
            <a:r>
              <a:rPr lang="en-US" altLang="zh-CN" sz="1400" dirty="0" err="1" smtClean="0"/>
              <a:t>NMSE.train</a:t>
            </a:r>
            <a:r>
              <a:rPr lang="en-US" altLang="zh-CN" sz="1400" dirty="0" smtClean="0"/>
              <a:t>=c(</a:t>
            </a:r>
            <a:r>
              <a:rPr lang="en-US" altLang="zh-CN" sz="1400" dirty="0" err="1" smtClean="0"/>
              <a:t>NMSE.train,mean</a:t>
            </a:r>
            <a:r>
              <a:rPr lang="en-US" altLang="zh-CN" sz="1400" dirty="0" smtClean="0"/>
              <a:t>((</a:t>
            </a:r>
            <a:r>
              <a:rPr lang="en-US" altLang="zh-CN" sz="1400" dirty="0" err="1" smtClean="0"/>
              <a:t>crim.train$violentPerPop-as.numeric</a:t>
            </a:r>
            <a:r>
              <a:rPr lang="en-US" altLang="zh-CN" sz="1400" dirty="0" smtClean="0"/>
              <a:t>(predict11))^2)/</a:t>
            </a:r>
          </a:p>
          <a:p>
            <a:r>
              <a:rPr lang="en-US" altLang="zh-CN" sz="1400" dirty="0" smtClean="0"/>
              <a:t>mean((mean(</a:t>
            </a:r>
            <a:r>
              <a:rPr lang="en-US" altLang="zh-CN" sz="1400" dirty="0" err="1" smtClean="0"/>
              <a:t>crim.train$violentPerPop</a:t>
            </a:r>
            <a:r>
              <a:rPr lang="en-US" altLang="zh-CN" sz="1400" dirty="0" smtClean="0"/>
              <a:t>)-</a:t>
            </a:r>
            <a:r>
              <a:rPr lang="en-US" altLang="zh-CN" sz="1400" dirty="0" err="1" smtClean="0"/>
              <a:t>crim.train$violentPerPop</a:t>
            </a:r>
            <a:r>
              <a:rPr lang="en-US" altLang="zh-CN" sz="1400" dirty="0" smtClean="0"/>
              <a:t>)^2))</a:t>
            </a:r>
          </a:p>
          <a:p>
            <a:r>
              <a:rPr lang="en-US" altLang="zh-CN" sz="1400" dirty="0" smtClean="0"/>
              <a:t>#</a:t>
            </a:r>
            <a:r>
              <a:rPr lang="zh-CN" altLang="en-US" sz="1400" dirty="0" smtClean="0"/>
              <a:t>测试集</a:t>
            </a:r>
          </a:p>
          <a:p>
            <a:r>
              <a:rPr lang="en-US" altLang="zh-CN" sz="1400" dirty="0" smtClean="0"/>
              <a:t>predict1&lt;-predict(</a:t>
            </a:r>
            <a:r>
              <a:rPr lang="en-US" altLang="zh-CN" sz="1400" dirty="0" err="1" smtClean="0"/>
              <a:t>fit,as.matrix</a:t>
            </a:r>
            <a:r>
              <a:rPr lang="en-US" altLang="zh-CN" sz="1400" dirty="0" smtClean="0"/>
              <a:t>(crim.test2))[,1]</a:t>
            </a:r>
          </a:p>
          <a:p>
            <a:r>
              <a:rPr lang="en-US" altLang="zh-CN" sz="1400" dirty="0" err="1" smtClean="0"/>
              <a:t>NMSE.test</a:t>
            </a:r>
            <a:r>
              <a:rPr lang="en-US" altLang="zh-CN" sz="1400" dirty="0" smtClean="0"/>
              <a:t>=c(</a:t>
            </a:r>
            <a:r>
              <a:rPr lang="en-US" altLang="zh-CN" sz="1400" dirty="0" err="1" smtClean="0"/>
              <a:t>NMSE.test,mean</a:t>
            </a:r>
            <a:r>
              <a:rPr lang="en-US" altLang="zh-CN" sz="1400" dirty="0" smtClean="0"/>
              <a:t>((</a:t>
            </a:r>
            <a:r>
              <a:rPr lang="en-US" altLang="zh-CN" sz="1400" dirty="0" err="1" smtClean="0"/>
              <a:t>crim.test$violentPerPop-as.numeric</a:t>
            </a:r>
            <a:r>
              <a:rPr lang="en-US" altLang="zh-CN" sz="1400" dirty="0" smtClean="0"/>
              <a:t>(predict1))^2)/</a:t>
            </a:r>
          </a:p>
          <a:p>
            <a:r>
              <a:rPr lang="en-US" altLang="zh-CN" sz="1400" dirty="0" smtClean="0"/>
              <a:t>mean((mean(</a:t>
            </a:r>
            <a:r>
              <a:rPr lang="en-US" altLang="zh-CN" sz="1400" dirty="0" err="1" smtClean="0"/>
              <a:t>crim.test$violentPerPop</a:t>
            </a:r>
            <a:r>
              <a:rPr lang="en-US" altLang="zh-CN" sz="1400" dirty="0" smtClean="0"/>
              <a:t>)-</a:t>
            </a:r>
            <a:r>
              <a:rPr lang="en-US" altLang="zh-CN" sz="1400" dirty="0" err="1" smtClean="0"/>
              <a:t>crim.test$violentPerPop</a:t>
            </a:r>
            <a:r>
              <a:rPr lang="en-US" altLang="zh-CN" sz="1400" dirty="0" smtClean="0"/>
              <a:t>)^2))</a:t>
            </a:r>
          </a:p>
          <a:p>
            <a:r>
              <a:rPr lang="en-US" altLang="zh-CN" sz="1400" dirty="0" smtClean="0"/>
              <a:t>}</a:t>
            </a:r>
          </a:p>
          <a:p>
            <a:r>
              <a:rPr lang="en-US" altLang="zh-CN" sz="1400" dirty="0" err="1" smtClean="0"/>
              <a:t>NMSE.train;mean</a:t>
            </a:r>
            <a:r>
              <a:rPr lang="en-US" altLang="zh-CN" sz="1400" dirty="0" smtClean="0"/>
              <a:t>(</a:t>
            </a:r>
            <a:r>
              <a:rPr lang="en-US" altLang="zh-CN" sz="1400" dirty="0" err="1" smtClean="0"/>
              <a:t>NMSE.train</a:t>
            </a:r>
            <a:r>
              <a:rPr lang="en-US" altLang="zh-CN" sz="1400" dirty="0" smtClean="0"/>
              <a:t>)</a:t>
            </a:r>
          </a:p>
          <a:p>
            <a:r>
              <a:rPr lang="en-US" altLang="zh-CN" sz="1400" dirty="0" err="1" smtClean="0"/>
              <a:t>NMSE.test;mean</a:t>
            </a:r>
            <a:r>
              <a:rPr lang="en-US" altLang="zh-CN" sz="1400" dirty="0" smtClean="0"/>
              <a:t>(</a:t>
            </a:r>
            <a:r>
              <a:rPr lang="en-US" altLang="zh-CN" sz="1400" dirty="0" err="1" smtClean="0"/>
              <a:t>NMSE.test</a:t>
            </a:r>
            <a:r>
              <a:rPr lang="en-US" altLang="zh-CN" sz="1400" dirty="0" smtClean="0"/>
              <a:t>)</a:t>
            </a:r>
          </a:p>
          <a:p>
            <a:endParaRPr lang="en-US" altLang="zh-CN" sz="1400" dirty="0" smtClean="0"/>
          </a:p>
          <a:p>
            <a:endParaRPr lang="en-US" altLang="zh-CN" sz="1400" dirty="0" smtClean="0"/>
          </a:p>
          <a:p>
            <a:endParaRPr lang="en-US" altLang="zh-CN" sz="1400" dirty="0" smtClean="0"/>
          </a:p>
        </p:txBody>
      </p:sp>
      <p:sp>
        <p:nvSpPr>
          <p:cNvPr id="6" name="灯片编号占位符 5"/>
          <p:cNvSpPr>
            <a:spLocks noGrp="1"/>
          </p:cNvSpPr>
          <p:nvPr>
            <p:ph type="sldNum" sz="quarter" idx="12"/>
          </p:nvPr>
        </p:nvSpPr>
        <p:spPr/>
        <p:txBody>
          <a:bodyPr/>
          <a:lstStyle/>
          <a:p>
            <a:fld id="{14C48C8A-77FD-4366-8117-A766F7C94BB7}" type="slidenum">
              <a:rPr lang="zh-CN" altLang="en-US" smtClean="0"/>
              <a:pPr/>
              <a:t>46</a:t>
            </a:fld>
            <a:endParaRPr lang="zh-CN" altLang="en-US" dirty="0"/>
          </a:p>
        </p:txBody>
      </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12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125" name="Rectangle 5"/>
          <p:cNvSpPr>
            <a:spLocks noChangeArrowheads="1"/>
          </p:cNvSpPr>
          <p:nvPr/>
        </p:nvSpPr>
        <p:spPr bwMode="auto">
          <a:xfrm>
            <a:off x="0" y="24384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5127"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15714" name="Picture 2"/>
          <p:cNvPicPr>
            <a:picLocks noChangeAspect="1" noChangeArrowheads="1"/>
          </p:cNvPicPr>
          <p:nvPr/>
        </p:nvPicPr>
        <p:blipFill>
          <a:blip r:embed="rId2" cstate="print"/>
          <a:srcRect/>
          <a:stretch>
            <a:fillRect/>
          </a:stretch>
        </p:blipFill>
        <p:spPr bwMode="auto">
          <a:xfrm>
            <a:off x="3347864" y="4509120"/>
            <a:ext cx="5012725" cy="1368152"/>
          </a:xfrm>
          <a:prstGeom prst="rect">
            <a:avLst/>
          </a:prstGeom>
          <a:noFill/>
          <a:ln w="38100">
            <a:solidFill>
              <a:srgbClr val="7030A0"/>
            </a:solidFill>
            <a:miter lim="800000"/>
            <a:headEnd/>
            <a:tailEnd/>
          </a:ln>
        </p:spPr>
      </p:pic>
    </p:spTree>
    <p:extLst>
      <p:ext uri="{BB962C8B-B14F-4D97-AF65-F5344CB8AC3E}">
        <p14:creationId xmlns="" xmlns:p14="http://schemas.microsoft.com/office/powerpoint/2010/main" val="389636764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Generalized elastic net</a:t>
            </a:r>
            <a:endParaRPr lang="zh-CN" altLang="en-US" dirty="0"/>
          </a:p>
        </p:txBody>
      </p:sp>
      <p:sp>
        <p:nvSpPr>
          <p:cNvPr id="3" name="内容占位符 2"/>
          <p:cNvSpPr>
            <a:spLocks noGrp="1"/>
          </p:cNvSpPr>
          <p:nvPr>
            <p:ph sz="half" idx="1"/>
          </p:nvPr>
        </p:nvSpPr>
        <p:spPr>
          <a:xfrm>
            <a:off x="467544" y="1124744"/>
            <a:ext cx="7920880" cy="5184576"/>
          </a:xfrm>
        </p:spPr>
        <p:txBody>
          <a:bodyPr/>
          <a:lstStyle/>
          <a:p>
            <a:r>
              <a:rPr lang="en-US" altLang="zh-CN" sz="1800" dirty="0" smtClean="0"/>
              <a:t>penalty=“genet”(penalty=“</a:t>
            </a:r>
            <a:r>
              <a:rPr lang="en-US" altLang="zh-CN" sz="1800" dirty="0" err="1" smtClean="0"/>
              <a:t>alasso</a:t>
            </a:r>
            <a:r>
              <a:rPr lang="en-US" altLang="zh-CN" sz="1800" dirty="0" smtClean="0"/>
              <a:t>”</a:t>
            </a:r>
            <a:r>
              <a:rPr lang="zh-CN" altLang="en-US" sz="1800" dirty="0" smtClean="0"/>
              <a:t>时计算出现奇异值系统报错</a:t>
            </a:r>
            <a:r>
              <a:rPr lang="en-US" altLang="zh-CN" sz="1800" dirty="0" smtClean="0"/>
              <a:t>)</a:t>
            </a:r>
          </a:p>
          <a:p>
            <a:endParaRPr lang="en-US" altLang="zh-CN" sz="1400" dirty="0" smtClean="0"/>
          </a:p>
        </p:txBody>
      </p:sp>
      <p:sp>
        <p:nvSpPr>
          <p:cNvPr id="6" name="灯片编号占位符 5"/>
          <p:cNvSpPr>
            <a:spLocks noGrp="1"/>
          </p:cNvSpPr>
          <p:nvPr>
            <p:ph type="sldNum" sz="quarter" idx="12"/>
          </p:nvPr>
        </p:nvSpPr>
        <p:spPr/>
        <p:txBody>
          <a:bodyPr/>
          <a:lstStyle/>
          <a:p>
            <a:fld id="{14C48C8A-77FD-4366-8117-A766F7C94BB7}" type="slidenum">
              <a:rPr lang="zh-CN" altLang="en-US" smtClean="0"/>
              <a:pPr/>
              <a:t>47</a:t>
            </a:fld>
            <a:endParaRPr lang="zh-CN" altLang="en-US" dirty="0"/>
          </a:p>
        </p:txBody>
      </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12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125" name="Rectangle 5"/>
          <p:cNvSpPr>
            <a:spLocks noChangeArrowheads="1"/>
          </p:cNvSpPr>
          <p:nvPr/>
        </p:nvSpPr>
        <p:spPr bwMode="auto">
          <a:xfrm>
            <a:off x="0" y="24384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5127"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43010" name="Picture 2"/>
          <p:cNvPicPr>
            <a:picLocks noChangeAspect="1" noChangeArrowheads="1"/>
          </p:cNvPicPr>
          <p:nvPr/>
        </p:nvPicPr>
        <p:blipFill>
          <a:blip r:embed="rId2" cstate="print"/>
          <a:srcRect/>
          <a:stretch>
            <a:fillRect/>
          </a:stretch>
        </p:blipFill>
        <p:spPr bwMode="auto">
          <a:xfrm>
            <a:off x="683568" y="2132856"/>
            <a:ext cx="7104294" cy="1584176"/>
          </a:xfrm>
          <a:prstGeom prst="rect">
            <a:avLst/>
          </a:prstGeom>
          <a:noFill/>
          <a:ln w="38100">
            <a:solidFill>
              <a:srgbClr val="7030A0"/>
            </a:solidFill>
            <a:miter lim="800000"/>
            <a:headEnd/>
            <a:tailEnd/>
          </a:ln>
        </p:spPr>
      </p:pic>
    </p:spTree>
    <p:extLst>
      <p:ext uri="{BB962C8B-B14F-4D97-AF65-F5344CB8AC3E}">
        <p14:creationId xmlns="" xmlns:p14="http://schemas.microsoft.com/office/powerpoint/2010/main" val="389636764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844824"/>
            <a:ext cx="7957392" cy="1728192"/>
          </a:xfrm>
        </p:spPr>
        <p:txBody>
          <a:bodyPr>
            <a:normAutofit/>
          </a:bodyPr>
          <a:lstStyle/>
          <a:p>
            <a:pPr algn="r"/>
            <a:r>
              <a:rPr lang="en-US" altLang="zh-CN" sz="4800" dirty="0" smtClean="0"/>
              <a:t>Model building</a:t>
            </a:r>
            <a:br>
              <a:rPr lang="en-US" altLang="zh-CN" sz="4800" dirty="0" smtClean="0"/>
            </a:br>
            <a:r>
              <a:rPr lang="en-US" altLang="zh-CN" sz="4800" dirty="0" smtClean="0"/>
              <a:t>——Data Mining</a:t>
            </a:r>
            <a:endParaRPr lang="zh-CN" altLang="en-US" dirty="0"/>
          </a:p>
        </p:txBody>
      </p:sp>
      <p:sp>
        <p:nvSpPr>
          <p:cNvPr id="4" name="灯片编号占位符 3"/>
          <p:cNvSpPr>
            <a:spLocks noGrp="1"/>
          </p:cNvSpPr>
          <p:nvPr>
            <p:ph type="sldNum" sz="quarter" idx="12"/>
          </p:nvPr>
        </p:nvSpPr>
        <p:spPr/>
        <p:txBody>
          <a:bodyPr/>
          <a:lstStyle/>
          <a:p>
            <a:fld id="{14C48C8A-77FD-4366-8117-A766F7C94BB7}" type="slidenum">
              <a:rPr lang="zh-CN" altLang="en-US" smtClean="0"/>
              <a:pPr/>
              <a:t>48</a:t>
            </a:fld>
            <a:endParaRPr lang="zh-CN" altLang="en-US" dirty="0"/>
          </a:p>
        </p:txBody>
      </p:sp>
      <p:pic>
        <p:nvPicPr>
          <p:cNvPr id="15" name="图片 1"/>
          <p:cNvPicPr>
            <a:picLocks noChangeAspect="1"/>
          </p:cNvPicPr>
          <p:nvPr/>
        </p:nvPicPr>
        <p:blipFill>
          <a:blip r:embed="rId2" cstate="print"/>
          <a:srcRect/>
          <a:stretch>
            <a:fillRect/>
          </a:stretch>
        </p:blipFill>
        <p:spPr bwMode="auto">
          <a:xfrm>
            <a:off x="0" y="6173094"/>
            <a:ext cx="683568" cy="684906"/>
          </a:xfrm>
          <a:prstGeom prst="rect">
            <a:avLst/>
          </a:prstGeom>
          <a:noFill/>
          <a:ln w="9525">
            <a:noFill/>
            <a:miter lim="800000"/>
            <a:headEnd/>
            <a:tailEnd/>
          </a:ln>
        </p:spPr>
      </p:pic>
    </p:spTree>
    <p:extLst>
      <p:ext uri="{BB962C8B-B14F-4D97-AF65-F5344CB8AC3E}">
        <p14:creationId xmlns="" xmlns:p14="http://schemas.microsoft.com/office/powerpoint/2010/main" val="300405779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a:t>
            </a:r>
            <a:r>
              <a:rPr lang="zh-CN" altLang="en-US" dirty="0" smtClean="0"/>
              <a:t>临近回归</a:t>
            </a:r>
            <a:endParaRPr lang="zh-CN" altLang="en-US" dirty="0"/>
          </a:p>
        </p:txBody>
      </p:sp>
      <p:sp>
        <p:nvSpPr>
          <p:cNvPr id="3" name="内容占位符 2"/>
          <p:cNvSpPr>
            <a:spLocks noGrp="1"/>
          </p:cNvSpPr>
          <p:nvPr>
            <p:ph sz="half" idx="1"/>
          </p:nvPr>
        </p:nvSpPr>
        <p:spPr>
          <a:xfrm>
            <a:off x="467544" y="1124744"/>
            <a:ext cx="7992888" cy="4824536"/>
          </a:xfrm>
        </p:spPr>
        <p:txBody>
          <a:bodyPr/>
          <a:lstStyle/>
          <a:p>
            <a:r>
              <a:rPr lang="en-US" altLang="zh-CN" sz="1600" dirty="0" smtClean="0"/>
              <a:t>library(</a:t>
            </a:r>
            <a:r>
              <a:rPr lang="en-US" altLang="zh-CN" sz="1600" dirty="0" err="1" smtClean="0"/>
              <a:t>kknn</a:t>
            </a:r>
            <a:r>
              <a:rPr lang="en-US" altLang="zh-CN" sz="1600" dirty="0" smtClean="0"/>
              <a:t>)</a:t>
            </a:r>
          </a:p>
          <a:p>
            <a:r>
              <a:rPr lang="en-US" altLang="zh-CN" sz="1600" dirty="0" smtClean="0"/>
              <a:t>NMSE=c()</a:t>
            </a:r>
          </a:p>
          <a:p>
            <a:r>
              <a:rPr lang="en-US" altLang="zh-CN" sz="1600" dirty="0" smtClean="0"/>
              <a:t>MSE=c()</a:t>
            </a:r>
          </a:p>
          <a:p>
            <a:r>
              <a:rPr lang="en-US" altLang="zh-CN" sz="1600" dirty="0" smtClean="0"/>
              <a:t>for(</a:t>
            </a:r>
            <a:r>
              <a:rPr lang="en-US" altLang="zh-CN" sz="1600" dirty="0" err="1" smtClean="0"/>
              <a:t>i</a:t>
            </a:r>
            <a:r>
              <a:rPr lang="en-US" altLang="zh-CN" sz="1600" dirty="0" smtClean="0"/>
              <a:t> in 1:5)</a:t>
            </a:r>
          </a:p>
          <a:p>
            <a:r>
              <a:rPr lang="en-US" altLang="zh-CN" sz="1600" dirty="0" smtClean="0"/>
              <a:t>{</a:t>
            </a:r>
          </a:p>
          <a:p>
            <a:r>
              <a:rPr lang="en-US" altLang="zh-CN" sz="1600" dirty="0" err="1" smtClean="0"/>
              <a:t>crim.test</a:t>
            </a:r>
            <a:r>
              <a:rPr lang="en-US" altLang="zh-CN" sz="1600" dirty="0" smtClean="0"/>
              <a:t>=crim1[</a:t>
            </a:r>
            <a:r>
              <a:rPr lang="en-US" altLang="zh-CN" sz="1600" dirty="0" err="1" smtClean="0"/>
              <a:t>dd</a:t>
            </a:r>
            <a:r>
              <a:rPr lang="en-US" altLang="zh-CN" sz="1600" dirty="0" smtClean="0"/>
              <a:t>[[</a:t>
            </a:r>
            <a:r>
              <a:rPr lang="en-US" altLang="zh-CN" sz="1600" dirty="0" err="1" smtClean="0"/>
              <a:t>i</a:t>
            </a:r>
            <a:r>
              <a:rPr lang="en-US" altLang="zh-CN" sz="1600" dirty="0" smtClean="0"/>
              <a:t>]],]</a:t>
            </a:r>
          </a:p>
          <a:p>
            <a:r>
              <a:rPr lang="en-US" altLang="zh-CN" sz="1600" dirty="0" err="1" smtClean="0"/>
              <a:t>crim.train</a:t>
            </a:r>
            <a:r>
              <a:rPr lang="en-US" altLang="zh-CN" sz="1600" dirty="0" smtClean="0"/>
              <a:t>=crim1[-</a:t>
            </a:r>
            <a:r>
              <a:rPr lang="en-US" altLang="zh-CN" sz="1600" dirty="0" err="1" smtClean="0"/>
              <a:t>dd</a:t>
            </a:r>
            <a:r>
              <a:rPr lang="en-US" altLang="zh-CN" sz="1600" dirty="0" smtClean="0"/>
              <a:t>[[</a:t>
            </a:r>
            <a:r>
              <a:rPr lang="en-US" altLang="zh-CN" sz="1600" dirty="0" err="1" smtClean="0"/>
              <a:t>i</a:t>
            </a:r>
            <a:r>
              <a:rPr lang="en-US" altLang="zh-CN" sz="1600" dirty="0" smtClean="0"/>
              <a:t>]],]</a:t>
            </a:r>
          </a:p>
          <a:p>
            <a:r>
              <a:rPr lang="en-US" altLang="zh-CN" sz="1600" dirty="0" smtClean="0"/>
              <a:t>knn1lm&lt;-</a:t>
            </a:r>
            <a:r>
              <a:rPr lang="en-US" altLang="zh-CN" sz="1600" dirty="0" err="1" smtClean="0"/>
              <a:t>kknn</a:t>
            </a:r>
            <a:r>
              <a:rPr lang="en-US" altLang="zh-CN" sz="1600" dirty="0" smtClean="0"/>
              <a:t>(</a:t>
            </a:r>
            <a:r>
              <a:rPr lang="en-US" altLang="zh-CN" sz="1600" dirty="0" err="1" smtClean="0"/>
              <a:t>murders~.,crim.train</a:t>
            </a:r>
            <a:r>
              <a:rPr lang="en-US" altLang="zh-CN" sz="1600" dirty="0" smtClean="0"/>
              <a:t>[,6:130],</a:t>
            </a:r>
            <a:r>
              <a:rPr lang="en-US" altLang="zh-CN" sz="1600" dirty="0" err="1" smtClean="0"/>
              <a:t>crim.test</a:t>
            </a:r>
            <a:r>
              <a:rPr lang="en-US" altLang="zh-CN" sz="1600" dirty="0" smtClean="0"/>
              <a:t>[,6:130],</a:t>
            </a:r>
          </a:p>
          <a:p>
            <a:r>
              <a:rPr lang="en-US" altLang="zh-CN" sz="1600" dirty="0" smtClean="0"/>
              <a:t>k=1,distance =1,kernel = "rectangular")</a:t>
            </a:r>
          </a:p>
          <a:p>
            <a:r>
              <a:rPr lang="en-US" altLang="zh-CN" sz="1600" dirty="0" smtClean="0"/>
              <a:t>NM=mean((crim.test$murders-knn1lm$fitted.values)^2)/mean((mean(</a:t>
            </a:r>
            <a:r>
              <a:rPr lang="en-US" altLang="zh-CN" sz="1600" dirty="0" err="1" smtClean="0"/>
              <a:t>crim.test$murders</a:t>
            </a:r>
            <a:r>
              <a:rPr lang="en-US" altLang="zh-CN" sz="1600" dirty="0" smtClean="0"/>
              <a:t>)</a:t>
            </a:r>
          </a:p>
          <a:p>
            <a:r>
              <a:rPr lang="en-US" altLang="zh-CN" sz="1600" dirty="0" smtClean="0"/>
              <a:t>-</a:t>
            </a:r>
            <a:r>
              <a:rPr lang="en-US" altLang="zh-CN" sz="1600" dirty="0" err="1" smtClean="0"/>
              <a:t>crim.test$murders</a:t>
            </a:r>
            <a:r>
              <a:rPr lang="en-US" altLang="zh-CN" sz="1600" dirty="0" smtClean="0"/>
              <a:t>)^2)</a:t>
            </a:r>
          </a:p>
          <a:p>
            <a:r>
              <a:rPr lang="en-US" altLang="zh-CN" sz="1600" dirty="0" smtClean="0"/>
              <a:t>M=mean((crim.test$murders-knn1lm$fitted.values)^2)</a:t>
            </a:r>
          </a:p>
          <a:p>
            <a:r>
              <a:rPr lang="en-US" altLang="zh-CN" sz="1600" dirty="0" smtClean="0"/>
              <a:t>NMSE=c(NMSE,NM)</a:t>
            </a:r>
          </a:p>
          <a:p>
            <a:r>
              <a:rPr lang="en-US" altLang="zh-CN" sz="1600" dirty="0" smtClean="0"/>
              <a:t>MSE=c(MSE,M)</a:t>
            </a:r>
          </a:p>
          <a:p>
            <a:r>
              <a:rPr lang="en-US" altLang="zh-CN" sz="1600" dirty="0" smtClean="0"/>
              <a:t>}</a:t>
            </a:r>
          </a:p>
        </p:txBody>
      </p:sp>
      <p:sp>
        <p:nvSpPr>
          <p:cNvPr id="6" name="灯片编号占位符 5"/>
          <p:cNvSpPr>
            <a:spLocks noGrp="1"/>
          </p:cNvSpPr>
          <p:nvPr>
            <p:ph type="sldNum" sz="quarter" idx="12"/>
          </p:nvPr>
        </p:nvSpPr>
        <p:spPr/>
        <p:txBody>
          <a:bodyPr/>
          <a:lstStyle/>
          <a:p>
            <a:fld id="{14C48C8A-77FD-4366-8117-A766F7C94BB7}" type="slidenum">
              <a:rPr lang="zh-CN" altLang="en-US" smtClean="0"/>
              <a:pPr/>
              <a:t>49</a:t>
            </a:fld>
            <a:endParaRPr lang="zh-CN" altLang="en-US" dirty="0"/>
          </a:p>
        </p:txBody>
      </p:sp>
      <p:sp>
        <p:nvSpPr>
          <p:cNvPr id="5" name="矩形 4"/>
          <p:cNvSpPr/>
          <p:nvPr/>
        </p:nvSpPr>
        <p:spPr>
          <a:xfrm>
            <a:off x="4211960" y="1124744"/>
            <a:ext cx="4176464" cy="1728192"/>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zh-CN" altLang="en-US" dirty="0" smtClean="0">
                <a:latin typeface="微软雅黑" pitchFamily="34" charset="-122"/>
                <a:ea typeface="微软雅黑" pitchFamily="34" charset="-122"/>
              </a:rPr>
              <a:t>  虽然该算法主要用于分类。不用于拟合模型，但其较为稳定，可先利用该模型观察拟合效果以及预测精度再试图从不稳定模型中得到提升。</a:t>
            </a:r>
            <a:endParaRPr lang="zh-CN" altLang="en-US" dirty="0">
              <a:latin typeface="微软雅黑" pitchFamily="34" charset="-122"/>
              <a:ea typeface="微软雅黑" pitchFamily="34" charset="-122"/>
            </a:endParaRPr>
          </a:p>
        </p:txBody>
      </p:sp>
    </p:spTree>
    <p:extLst>
      <p:ext uri="{BB962C8B-B14F-4D97-AF65-F5344CB8AC3E}">
        <p14:creationId xmlns="" xmlns:p14="http://schemas.microsoft.com/office/powerpoint/2010/main" val="3896367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四、对数化变换</a:t>
            </a:r>
            <a:endParaRPr lang="zh-CN" altLang="en-US" dirty="0"/>
          </a:p>
        </p:txBody>
      </p:sp>
      <p:sp>
        <p:nvSpPr>
          <p:cNvPr id="4" name="灯片编号占位符 3"/>
          <p:cNvSpPr>
            <a:spLocks noGrp="1"/>
          </p:cNvSpPr>
          <p:nvPr>
            <p:ph type="sldNum" sz="quarter" idx="12"/>
          </p:nvPr>
        </p:nvSpPr>
        <p:spPr/>
        <p:txBody>
          <a:bodyPr/>
          <a:lstStyle/>
          <a:p>
            <a:fld id="{14C48C8A-77FD-4366-8117-A766F7C94BB7}" type="slidenum">
              <a:rPr lang="zh-CN" altLang="en-US" smtClean="0"/>
              <a:pPr/>
              <a:t>5</a:t>
            </a:fld>
            <a:endParaRPr lang="zh-CN" altLang="en-US" dirty="0"/>
          </a:p>
        </p:txBody>
      </p:sp>
      <p:pic>
        <p:nvPicPr>
          <p:cNvPr id="6" name="图片 5"/>
          <p:cNvPicPr>
            <a:picLocks noChangeAspect="1"/>
          </p:cNvPicPr>
          <p:nvPr/>
        </p:nvPicPr>
        <p:blipFill>
          <a:blip r:embed="rId2" cstate="print"/>
          <a:stretch>
            <a:fillRect/>
          </a:stretch>
        </p:blipFill>
        <p:spPr>
          <a:xfrm>
            <a:off x="179513" y="1573693"/>
            <a:ext cx="6286010" cy="3854629"/>
          </a:xfrm>
          <a:prstGeom prst="rect">
            <a:avLst/>
          </a:prstGeom>
          <a:ln w="38100">
            <a:solidFill>
              <a:srgbClr val="FFCC03"/>
            </a:solidFill>
          </a:ln>
        </p:spPr>
      </p:pic>
      <p:sp>
        <p:nvSpPr>
          <p:cNvPr id="10" name="同侧圆角矩形 9"/>
          <p:cNvSpPr/>
          <p:nvPr/>
        </p:nvSpPr>
        <p:spPr>
          <a:xfrm>
            <a:off x="6588224" y="2564904"/>
            <a:ext cx="2304256" cy="2232248"/>
          </a:xfrm>
          <a:prstGeom prst="round2SameRect">
            <a:avLst>
              <a:gd name="adj1" fmla="val 8954"/>
              <a:gd name="adj2" fmla="val 0"/>
            </a:avLst>
          </a:prstGeom>
          <a:solidFill>
            <a:srgbClr val="FFCC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6516216" y="3212976"/>
            <a:ext cx="2267744" cy="1512168"/>
          </a:xfrm>
          <a:prstGeom prst="rect">
            <a:avLst/>
          </a:prstGeom>
          <a:solidFill>
            <a:srgbClr val="56575B"/>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内容占位符 2"/>
          <p:cNvSpPr>
            <a:spLocks noGrp="1"/>
          </p:cNvSpPr>
          <p:nvPr>
            <p:ph sz="half" idx="1"/>
          </p:nvPr>
        </p:nvSpPr>
        <p:spPr>
          <a:xfrm>
            <a:off x="6711924" y="3429000"/>
            <a:ext cx="1872208" cy="1080120"/>
          </a:xfrm>
        </p:spPr>
        <p:txBody>
          <a:bodyPr/>
          <a:lstStyle/>
          <a:p>
            <a:r>
              <a:rPr lang="zh-CN" altLang="en-US" sz="1800" dirty="0" smtClean="0">
                <a:solidFill>
                  <a:srgbClr val="009EDB"/>
                </a:solidFill>
              </a:rPr>
              <a:t>做变换后两变量数据较为对称</a:t>
            </a:r>
            <a:endParaRPr lang="zh-CN" altLang="en-US" sz="1800" dirty="0">
              <a:solidFill>
                <a:srgbClr val="009EDB"/>
              </a:solidFill>
            </a:endParaRPr>
          </a:p>
        </p:txBody>
      </p:sp>
      <p:pic>
        <p:nvPicPr>
          <p:cNvPr id="13" name="图片 12"/>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6660232" y="2636912"/>
            <a:ext cx="437745" cy="504056"/>
          </a:xfrm>
          <a:prstGeom prst="rect">
            <a:avLst/>
          </a:prstGeom>
        </p:spPr>
      </p:pic>
      <p:sp>
        <p:nvSpPr>
          <p:cNvPr id="14" name="TextBox 13"/>
          <p:cNvSpPr txBox="1"/>
          <p:nvPr/>
        </p:nvSpPr>
        <p:spPr>
          <a:xfrm>
            <a:off x="7092280" y="2636912"/>
            <a:ext cx="1815380" cy="461665"/>
          </a:xfrm>
          <a:prstGeom prst="rect">
            <a:avLst/>
          </a:prstGeom>
          <a:noFill/>
        </p:spPr>
        <p:txBody>
          <a:bodyPr wrap="square" rtlCol="0">
            <a:spAutoFit/>
          </a:bodyPr>
          <a:lstStyle/>
          <a:p>
            <a:r>
              <a:rPr lang="zh-CN" altLang="en-US" sz="2400" b="1" dirty="0" smtClean="0">
                <a:solidFill>
                  <a:schemeClr val="bg1"/>
                </a:solidFill>
                <a:latin typeface="微软雅黑" pitchFamily="34" charset="-122"/>
                <a:ea typeface="微软雅黑" pitchFamily="34" charset="-122"/>
              </a:rPr>
              <a:t>由图可知</a:t>
            </a:r>
            <a:endParaRPr lang="zh-CN" altLang="en-US" sz="2400" b="1" dirty="0">
              <a:solidFill>
                <a:schemeClr val="bg1"/>
              </a:solidFill>
              <a:latin typeface="微软雅黑" pitchFamily="34" charset="-122"/>
              <a:ea typeface="微软雅黑" pitchFamily="34" charset="-122"/>
            </a:endParaRPr>
          </a:p>
        </p:txBody>
      </p:sp>
    </p:spTree>
    <p:extLst>
      <p:ext uri="{BB962C8B-B14F-4D97-AF65-F5344CB8AC3E}">
        <p14:creationId xmlns="" xmlns:p14="http://schemas.microsoft.com/office/powerpoint/2010/main" val="51211073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a:t>
            </a:r>
            <a:r>
              <a:rPr lang="zh-CN" altLang="en-US" dirty="0" smtClean="0"/>
              <a:t>临近回归</a:t>
            </a:r>
            <a:endParaRPr lang="zh-CN" altLang="en-US" dirty="0"/>
          </a:p>
        </p:txBody>
      </p:sp>
      <p:sp>
        <p:nvSpPr>
          <p:cNvPr id="6" name="灯片编号占位符 5"/>
          <p:cNvSpPr>
            <a:spLocks noGrp="1"/>
          </p:cNvSpPr>
          <p:nvPr>
            <p:ph type="sldNum" sz="quarter" idx="12"/>
          </p:nvPr>
        </p:nvSpPr>
        <p:spPr/>
        <p:txBody>
          <a:bodyPr/>
          <a:lstStyle/>
          <a:p>
            <a:fld id="{14C48C8A-77FD-4366-8117-A766F7C94BB7}" type="slidenum">
              <a:rPr lang="zh-CN" altLang="en-US" smtClean="0"/>
              <a:pPr/>
              <a:t>50</a:t>
            </a:fld>
            <a:endParaRPr lang="zh-CN" altLang="en-US" dirty="0"/>
          </a:p>
        </p:txBody>
      </p:sp>
      <p:pic>
        <p:nvPicPr>
          <p:cNvPr id="1026" name="Picture 2"/>
          <p:cNvPicPr>
            <a:picLocks noGrp="1" noChangeAspect="1" noChangeArrowheads="1"/>
          </p:cNvPicPr>
          <p:nvPr>
            <p:ph sz="half" idx="1"/>
          </p:nvPr>
        </p:nvPicPr>
        <p:blipFill>
          <a:blip r:embed="rId2" cstate="print"/>
          <a:srcRect/>
          <a:stretch>
            <a:fillRect/>
          </a:stretch>
        </p:blipFill>
        <p:spPr bwMode="auto">
          <a:xfrm>
            <a:off x="467544" y="2924944"/>
            <a:ext cx="7932982" cy="2160240"/>
          </a:xfrm>
          <a:prstGeom prst="rect">
            <a:avLst/>
          </a:prstGeom>
          <a:noFill/>
          <a:ln w="38100">
            <a:solidFill>
              <a:srgbClr val="7030A0"/>
            </a:solidFill>
            <a:miter lim="800000"/>
            <a:headEnd/>
            <a:tailEnd/>
          </a:ln>
        </p:spPr>
      </p:pic>
      <p:sp>
        <p:nvSpPr>
          <p:cNvPr id="8" name="内容占位符 2"/>
          <p:cNvSpPr txBox="1">
            <a:spLocks/>
          </p:cNvSpPr>
          <p:nvPr/>
        </p:nvSpPr>
        <p:spPr>
          <a:xfrm>
            <a:off x="467544" y="1124744"/>
            <a:ext cx="7992888" cy="4824536"/>
          </a:xfrm>
          <a:prstGeom prst="rect">
            <a:avLst/>
          </a:prstGeom>
        </p:spPr>
        <p:txBody>
          <a:bodyPr/>
          <a:lstStyle/>
          <a:p>
            <a:pPr marL="0" marR="0" lvl="0" indent="0" algn="l" defTabSz="914400" rtl="0" eaLnBrk="1" fontAlgn="auto" latinLnBrk="0" hangingPunct="1">
              <a:lnSpc>
                <a:spcPct val="120000"/>
              </a:lnSpc>
              <a:spcBef>
                <a:spcPts val="0"/>
              </a:spcBef>
              <a:spcAft>
                <a:spcPts val="0"/>
              </a:spcAft>
              <a:buClrTx/>
              <a:buSzTx/>
              <a:buFont typeface="Arial" pitchFamily="34" charset="0"/>
              <a:buNone/>
              <a:tabLst/>
              <a:defRPr/>
            </a:pPr>
            <a:r>
              <a:rPr kumimoji="0" lang="zh-CN" altLang="en-US" sz="2800" b="0" i="0" u="none" strike="noStrike" kern="1200" cap="none" spc="0" normalizeH="0" baseline="0" noProof="0" dirty="0" smtClean="0">
                <a:ln>
                  <a:noFill/>
                </a:ln>
                <a:solidFill>
                  <a:srgbClr val="56575B"/>
                </a:solidFill>
                <a:effectLst/>
                <a:uLnTx/>
                <a:uFillTx/>
                <a:latin typeface="微软雅黑" pitchFamily="34" charset="-122"/>
                <a:ea typeface="微软雅黑" pitchFamily="34" charset="-122"/>
                <a:cs typeface="+mn-cs"/>
              </a:rPr>
              <a:t>最终达到的预测精度如下，可见该方法的预测精度仍然较低：</a:t>
            </a:r>
            <a:endParaRPr kumimoji="0" lang="en-US" altLang="zh-CN" sz="2800" b="0" i="0" u="none" strike="noStrike" kern="1200" cap="none" spc="0" normalizeH="0" baseline="0" noProof="0" dirty="0" smtClean="0">
              <a:ln>
                <a:noFill/>
              </a:ln>
              <a:solidFill>
                <a:srgbClr val="56575B"/>
              </a:solidFill>
              <a:effectLst/>
              <a:uLnTx/>
              <a:uFillTx/>
              <a:latin typeface="微软雅黑" pitchFamily="34" charset="-122"/>
              <a:ea typeface="微软雅黑" pitchFamily="34" charset="-122"/>
              <a:cs typeface="+mn-cs"/>
            </a:endParaRPr>
          </a:p>
        </p:txBody>
      </p:sp>
      <p:cxnSp>
        <p:nvCxnSpPr>
          <p:cNvPr id="10" name="直接连接符 9"/>
          <p:cNvCxnSpPr/>
          <p:nvPr/>
        </p:nvCxnSpPr>
        <p:spPr>
          <a:xfrm>
            <a:off x="539552" y="4437112"/>
            <a:ext cx="1944216"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7" name="直接连接符 16"/>
          <p:cNvCxnSpPr/>
          <p:nvPr/>
        </p:nvCxnSpPr>
        <p:spPr>
          <a:xfrm>
            <a:off x="611560" y="4725144"/>
            <a:ext cx="1944216" cy="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 xmlns:p14="http://schemas.microsoft.com/office/powerpoint/2010/main" val="389636764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回归树</a:t>
            </a:r>
            <a:endParaRPr lang="zh-CN" altLang="en-US" dirty="0"/>
          </a:p>
        </p:txBody>
      </p:sp>
      <p:sp>
        <p:nvSpPr>
          <p:cNvPr id="3" name="内容占位符 2"/>
          <p:cNvSpPr>
            <a:spLocks noGrp="1"/>
          </p:cNvSpPr>
          <p:nvPr>
            <p:ph sz="half" idx="1"/>
          </p:nvPr>
        </p:nvSpPr>
        <p:spPr>
          <a:xfrm>
            <a:off x="467544" y="1052736"/>
            <a:ext cx="7992888" cy="5400600"/>
          </a:xfrm>
        </p:spPr>
        <p:txBody>
          <a:bodyPr/>
          <a:lstStyle/>
          <a:p>
            <a:r>
              <a:rPr lang="en-US" altLang="zh-CN" sz="1500" dirty="0" smtClean="0"/>
              <a:t>library(</a:t>
            </a:r>
            <a:r>
              <a:rPr lang="en-US" altLang="zh-CN" sz="1500" dirty="0" err="1" smtClean="0"/>
              <a:t>rpart</a:t>
            </a:r>
            <a:r>
              <a:rPr lang="en-US" altLang="zh-CN" sz="1500" dirty="0" smtClean="0"/>
              <a:t>) ##</a:t>
            </a:r>
            <a:r>
              <a:rPr lang="zh-CN" altLang="en-US" sz="1500" dirty="0" smtClean="0"/>
              <a:t>调用</a:t>
            </a:r>
            <a:r>
              <a:rPr lang="en-US" altLang="zh-CN" sz="1500" dirty="0" err="1" smtClean="0"/>
              <a:t>rpart</a:t>
            </a:r>
            <a:r>
              <a:rPr lang="en-US" altLang="zh-CN" sz="1500" dirty="0" smtClean="0"/>
              <a:t> </a:t>
            </a:r>
            <a:r>
              <a:rPr lang="zh-CN" altLang="en-US" sz="1500" dirty="0" smtClean="0"/>
              <a:t>包</a:t>
            </a:r>
          </a:p>
          <a:p>
            <a:r>
              <a:rPr lang="en-US" altLang="zh-CN" sz="1500" dirty="0" err="1" smtClean="0"/>
              <a:t>crim.test</a:t>
            </a:r>
            <a:r>
              <a:rPr lang="en-US" altLang="zh-CN" sz="1500" dirty="0" smtClean="0"/>
              <a:t>=</a:t>
            </a:r>
            <a:r>
              <a:rPr lang="en-US" altLang="zh-CN" sz="1500" dirty="0" err="1" smtClean="0"/>
              <a:t>data.frame</a:t>
            </a:r>
            <a:r>
              <a:rPr lang="en-US" altLang="zh-CN" sz="1500" dirty="0" smtClean="0"/>
              <a:t>(crim1[</a:t>
            </a:r>
            <a:r>
              <a:rPr lang="en-US" altLang="zh-CN" sz="1500" dirty="0" err="1" smtClean="0"/>
              <a:t>dd</a:t>
            </a:r>
            <a:r>
              <a:rPr lang="en-US" altLang="zh-CN" sz="1500" dirty="0" smtClean="0"/>
              <a:t>[[1]],])</a:t>
            </a:r>
          </a:p>
          <a:p>
            <a:r>
              <a:rPr lang="en-US" altLang="zh-CN" sz="1500" dirty="0" err="1" smtClean="0"/>
              <a:t>crim.train</a:t>
            </a:r>
            <a:r>
              <a:rPr lang="en-US" altLang="zh-CN" sz="1500" dirty="0" smtClean="0"/>
              <a:t>=</a:t>
            </a:r>
            <a:r>
              <a:rPr lang="en-US" altLang="zh-CN" sz="1500" dirty="0" err="1" smtClean="0"/>
              <a:t>data.frame</a:t>
            </a:r>
            <a:r>
              <a:rPr lang="en-US" altLang="zh-CN" sz="1500" dirty="0" smtClean="0"/>
              <a:t>(crim1[-</a:t>
            </a:r>
            <a:r>
              <a:rPr lang="en-US" altLang="zh-CN" sz="1500" dirty="0" err="1" smtClean="0"/>
              <a:t>dd</a:t>
            </a:r>
            <a:r>
              <a:rPr lang="en-US" altLang="zh-CN" sz="1500" dirty="0" smtClean="0"/>
              <a:t>[[1]],])</a:t>
            </a:r>
          </a:p>
          <a:p>
            <a:r>
              <a:rPr lang="en-US" altLang="zh-CN" sz="1500" dirty="0" err="1" smtClean="0"/>
              <a:t>rt.train</a:t>
            </a:r>
            <a:r>
              <a:rPr lang="en-US" altLang="zh-CN" sz="1500" dirty="0" smtClean="0"/>
              <a:t>=</a:t>
            </a:r>
            <a:r>
              <a:rPr lang="en-US" altLang="zh-CN" sz="1500" dirty="0" err="1" smtClean="0"/>
              <a:t>rpart</a:t>
            </a:r>
            <a:r>
              <a:rPr lang="en-US" altLang="zh-CN" sz="1500" dirty="0" smtClean="0"/>
              <a:t>(</a:t>
            </a:r>
            <a:r>
              <a:rPr lang="en-US" altLang="zh-CN" sz="1500" dirty="0" err="1" smtClean="0"/>
              <a:t>violentPerPop~.,data</a:t>
            </a:r>
            <a:r>
              <a:rPr lang="en-US" altLang="zh-CN" sz="1500" dirty="0" smtClean="0"/>
              <a:t>=</a:t>
            </a:r>
            <a:r>
              <a:rPr lang="en-US" altLang="zh-CN" sz="1500" dirty="0" err="1" smtClean="0"/>
              <a:t>crim.train</a:t>
            </a:r>
            <a:r>
              <a:rPr lang="en-US" altLang="zh-CN" sz="1500" dirty="0" smtClean="0"/>
              <a:t>[,c(6:129,146)])</a:t>
            </a:r>
          </a:p>
          <a:p>
            <a:r>
              <a:rPr lang="en-US" altLang="zh-CN" sz="1500" dirty="0" smtClean="0"/>
              <a:t>plot(</a:t>
            </a:r>
            <a:r>
              <a:rPr lang="en-US" altLang="zh-CN" sz="1500" dirty="0" err="1" smtClean="0"/>
              <a:t>rt.train,uniform</a:t>
            </a:r>
            <a:r>
              <a:rPr lang="en-US" altLang="zh-CN" sz="1500" dirty="0" smtClean="0"/>
              <a:t>=</a:t>
            </a:r>
            <a:r>
              <a:rPr lang="en-US" altLang="zh-CN" sz="1500" dirty="0" err="1" smtClean="0"/>
              <a:t>T,branch</a:t>
            </a:r>
            <a:r>
              <a:rPr lang="en-US" altLang="zh-CN" sz="1500" dirty="0" smtClean="0"/>
              <a:t>=1, margin=0.1, </a:t>
            </a:r>
            <a:r>
              <a:rPr lang="en-US" altLang="zh-CN" sz="1500" dirty="0" err="1" smtClean="0"/>
              <a:t>cex</a:t>
            </a:r>
            <a:r>
              <a:rPr lang="en-US" altLang="zh-CN" sz="1500" dirty="0" smtClean="0"/>
              <a:t>=0.9,main="</a:t>
            </a:r>
            <a:r>
              <a:rPr lang="en-US" altLang="zh-CN" sz="1500" dirty="0" err="1" smtClean="0"/>
              <a:t>violentPerPop</a:t>
            </a:r>
            <a:r>
              <a:rPr lang="en-US" altLang="zh-CN" sz="1500" dirty="0" smtClean="0"/>
              <a:t>") ##</a:t>
            </a:r>
            <a:r>
              <a:rPr lang="zh-CN" altLang="en-US" sz="1500" dirty="0" smtClean="0"/>
              <a:t>画出回归树</a:t>
            </a:r>
          </a:p>
          <a:p>
            <a:r>
              <a:rPr lang="en-US" altLang="zh-CN" sz="1500" dirty="0" smtClean="0"/>
              <a:t>text(</a:t>
            </a:r>
            <a:r>
              <a:rPr lang="en-US" altLang="zh-CN" sz="1500" dirty="0" err="1" smtClean="0"/>
              <a:t>rt.train,cex</a:t>
            </a:r>
            <a:r>
              <a:rPr lang="en-US" altLang="zh-CN" sz="1500" dirty="0" smtClean="0"/>
              <a:t>=0.75) ##</a:t>
            </a:r>
            <a:r>
              <a:rPr lang="zh-CN" altLang="en-US" sz="1500" dirty="0" smtClean="0"/>
              <a:t>在树中显示分枝的信息。</a:t>
            </a:r>
          </a:p>
          <a:p>
            <a:r>
              <a:rPr lang="en-US" altLang="zh-CN" sz="1500" dirty="0" err="1" smtClean="0"/>
              <a:t>printcp</a:t>
            </a:r>
            <a:r>
              <a:rPr lang="en-US" altLang="zh-CN" sz="1500" dirty="0" smtClean="0"/>
              <a:t>(</a:t>
            </a:r>
            <a:r>
              <a:rPr lang="en-US" altLang="zh-CN" sz="1500" dirty="0" err="1" smtClean="0"/>
              <a:t>rt.train</a:t>
            </a:r>
            <a:r>
              <a:rPr lang="en-US" altLang="zh-CN" sz="1500" dirty="0" smtClean="0"/>
              <a:t>) ##</a:t>
            </a:r>
            <a:r>
              <a:rPr lang="zh-CN" altLang="en-US" sz="1500" dirty="0" smtClean="0"/>
              <a:t>显示回归树</a:t>
            </a:r>
            <a:r>
              <a:rPr lang="en-US" altLang="zh-CN" sz="1500" dirty="0" err="1" smtClean="0"/>
              <a:t>rt.train</a:t>
            </a:r>
            <a:r>
              <a:rPr lang="en-US" altLang="zh-CN" sz="1500" dirty="0" smtClean="0"/>
              <a:t> </a:t>
            </a:r>
            <a:r>
              <a:rPr lang="zh-CN" altLang="en-US" sz="1500" dirty="0" smtClean="0"/>
              <a:t>每一步得出的</a:t>
            </a:r>
            <a:r>
              <a:rPr lang="en-US" altLang="zh-CN" sz="1500" dirty="0" smtClean="0"/>
              <a:t>sub-trees </a:t>
            </a:r>
            <a:r>
              <a:rPr lang="zh-CN" altLang="en-US" sz="1500" dirty="0" smtClean="0"/>
              <a:t>的详细信息</a:t>
            </a:r>
            <a:endParaRPr lang="en-US" altLang="zh-CN" sz="1500" dirty="0" smtClean="0"/>
          </a:p>
        </p:txBody>
      </p:sp>
      <p:sp>
        <p:nvSpPr>
          <p:cNvPr id="6" name="灯片编号占位符 5"/>
          <p:cNvSpPr>
            <a:spLocks noGrp="1"/>
          </p:cNvSpPr>
          <p:nvPr>
            <p:ph type="sldNum" sz="quarter" idx="12"/>
          </p:nvPr>
        </p:nvSpPr>
        <p:spPr/>
        <p:txBody>
          <a:bodyPr/>
          <a:lstStyle/>
          <a:p>
            <a:fld id="{14C48C8A-77FD-4366-8117-A766F7C94BB7}" type="slidenum">
              <a:rPr lang="zh-CN" altLang="en-US" smtClean="0"/>
              <a:pPr/>
              <a:t>51</a:t>
            </a:fld>
            <a:endParaRPr lang="zh-CN" altLang="en-US" dirty="0"/>
          </a:p>
        </p:txBody>
      </p:sp>
      <p:pic>
        <p:nvPicPr>
          <p:cNvPr id="3075" name="Picture 3"/>
          <p:cNvPicPr>
            <a:picLocks noChangeAspect="1" noChangeArrowheads="1"/>
          </p:cNvPicPr>
          <p:nvPr/>
        </p:nvPicPr>
        <p:blipFill>
          <a:blip r:embed="rId2" cstate="print"/>
          <a:srcRect/>
          <a:stretch>
            <a:fillRect/>
          </a:stretch>
        </p:blipFill>
        <p:spPr bwMode="auto">
          <a:xfrm>
            <a:off x="539552" y="3356992"/>
            <a:ext cx="4464496" cy="2544649"/>
          </a:xfrm>
          <a:prstGeom prst="rect">
            <a:avLst/>
          </a:prstGeom>
          <a:noFill/>
          <a:ln w="38100">
            <a:solidFill>
              <a:srgbClr val="7030A0"/>
            </a:solidFill>
            <a:miter lim="800000"/>
            <a:headEnd/>
            <a:tailEnd/>
          </a:ln>
        </p:spPr>
      </p:pic>
    </p:spTree>
    <p:extLst>
      <p:ext uri="{BB962C8B-B14F-4D97-AF65-F5344CB8AC3E}">
        <p14:creationId xmlns="" xmlns:p14="http://schemas.microsoft.com/office/powerpoint/2010/main" val="38963676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回归树</a:t>
            </a:r>
            <a:endParaRPr lang="zh-CN" altLang="en-US" dirty="0"/>
          </a:p>
        </p:txBody>
      </p:sp>
      <p:sp>
        <p:nvSpPr>
          <p:cNvPr id="6" name="灯片编号占位符 5"/>
          <p:cNvSpPr>
            <a:spLocks noGrp="1"/>
          </p:cNvSpPr>
          <p:nvPr>
            <p:ph type="sldNum" sz="quarter" idx="12"/>
          </p:nvPr>
        </p:nvSpPr>
        <p:spPr/>
        <p:txBody>
          <a:bodyPr/>
          <a:lstStyle/>
          <a:p>
            <a:fld id="{14C48C8A-77FD-4366-8117-A766F7C94BB7}" type="slidenum">
              <a:rPr lang="zh-CN" altLang="en-US" smtClean="0"/>
              <a:pPr/>
              <a:t>52</a:t>
            </a:fld>
            <a:endParaRPr lang="zh-CN" altLang="en-US" dirty="0"/>
          </a:p>
        </p:txBody>
      </p:sp>
      <p:pic>
        <p:nvPicPr>
          <p:cNvPr id="5" name="图片 4" descr="retree.png"/>
          <p:cNvPicPr>
            <a:picLocks noChangeAspect="1"/>
          </p:cNvPicPr>
          <p:nvPr/>
        </p:nvPicPr>
        <p:blipFill>
          <a:blip r:embed="rId2" cstate="print"/>
          <a:srcRect l="14772" t="2653" r="11367" b="17769"/>
          <a:stretch>
            <a:fillRect/>
          </a:stretch>
        </p:blipFill>
        <p:spPr>
          <a:xfrm>
            <a:off x="539552" y="1124744"/>
            <a:ext cx="6696744" cy="4727113"/>
          </a:xfrm>
          <a:prstGeom prst="rect">
            <a:avLst/>
          </a:prstGeom>
          <a:ln w="38100">
            <a:solidFill>
              <a:srgbClr val="7030A0"/>
            </a:solidFill>
          </a:ln>
        </p:spPr>
      </p:pic>
    </p:spTree>
    <p:extLst>
      <p:ext uri="{BB962C8B-B14F-4D97-AF65-F5344CB8AC3E}">
        <p14:creationId xmlns="" xmlns:p14="http://schemas.microsoft.com/office/powerpoint/2010/main" val="389636764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回归树</a:t>
            </a:r>
            <a:endParaRPr lang="zh-CN" altLang="en-US" dirty="0"/>
          </a:p>
        </p:txBody>
      </p:sp>
      <p:sp>
        <p:nvSpPr>
          <p:cNvPr id="3" name="内容占位符 2"/>
          <p:cNvSpPr>
            <a:spLocks noGrp="1"/>
          </p:cNvSpPr>
          <p:nvPr>
            <p:ph sz="half" idx="1"/>
          </p:nvPr>
        </p:nvSpPr>
        <p:spPr>
          <a:xfrm>
            <a:off x="467544" y="1268760"/>
            <a:ext cx="7992888" cy="5400600"/>
          </a:xfrm>
        </p:spPr>
        <p:txBody>
          <a:bodyPr/>
          <a:lstStyle/>
          <a:p>
            <a:r>
              <a:rPr lang="en-US" altLang="zh-CN" sz="1600" dirty="0" err="1" smtClean="0"/>
              <a:t>treepre.train</a:t>
            </a:r>
            <a:r>
              <a:rPr lang="en-US" altLang="zh-CN" sz="1600" dirty="0" smtClean="0"/>
              <a:t>=predict(</a:t>
            </a:r>
            <a:r>
              <a:rPr lang="en-US" altLang="zh-CN" sz="1600" dirty="0" err="1" smtClean="0"/>
              <a:t>rt.train,crim.train</a:t>
            </a:r>
            <a:r>
              <a:rPr lang="en-US" altLang="zh-CN" sz="1600" dirty="0" smtClean="0"/>
              <a:t>[,c(6:129,146)])</a:t>
            </a:r>
          </a:p>
          <a:p>
            <a:r>
              <a:rPr lang="en-US" altLang="zh-CN" sz="1600" dirty="0" smtClean="0"/>
              <a:t>cat("tree </a:t>
            </a:r>
            <a:r>
              <a:rPr lang="zh-CN" altLang="en-US" sz="1600" dirty="0" smtClean="0"/>
              <a:t>训练集上的</a:t>
            </a:r>
            <a:r>
              <a:rPr lang="en-US" altLang="zh-CN" sz="1600" dirty="0" smtClean="0"/>
              <a:t>NMSE </a:t>
            </a:r>
            <a:r>
              <a:rPr lang="zh-CN" altLang="en-US" sz="1600" dirty="0" smtClean="0"/>
              <a:t>为</a:t>
            </a:r>
            <a:r>
              <a:rPr lang="en-US" altLang="zh-CN" sz="1600" dirty="0" smtClean="0"/>
              <a:t>:", mean((</a:t>
            </a:r>
            <a:r>
              <a:rPr lang="en-US" altLang="zh-CN" sz="1600" dirty="0" err="1" smtClean="0"/>
              <a:t>crim.train</a:t>
            </a:r>
            <a:r>
              <a:rPr lang="en-US" altLang="zh-CN" sz="1600" dirty="0" smtClean="0"/>
              <a:t>[,c(6:129,146)]$</a:t>
            </a:r>
            <a:r>
              <a:rPr lang="en-US" altLang="zh-CN" sz="1600" dirty="0" err="1" smtClean="0"/>
              <a:t>violentPerPop-as.numeric</a:t>
            </a:r>
            <a:r>
              <a:rPr lang="en-US" altLang="zh-CN" sz="1600" dirty="0" smtClean="0"/>
              <a:t>(</a:t>
            </a:r>
            <a:r>
              <a:rPr lang="en-US" altLang="zh-CN" sz="1600" dirty="0" err="1" smtClean="0"/>
              <a:t>treepre.train</a:t>
            </a:r>
            <a:r>
              <a:rPr lang="en-US" altLang="zh-CN" sz="1600" dirty="0" smtClean="0"/>
              <a:t>))^2)/</a:t>
            </a:r>
          </a:p>
          <a:p>
            <a:r>
              <a:rPr lang="en-US" altLang="zh-CN" sz="1600" dirty="0" smtClean="0"/>
              <a:t>mean((mean(</a:t>
            </a:r>
            <a:r>
              <a:rPr lang="en-US" altLang="zh-CN" sz="1600" dirty="0" err="1" smtClean="0"/>
              <a:t>crim.train</a:t>
            </a:r>
            <a:r>
              <a:rPr lang="en-US" altLang="zh-CN" sz="1600" dirty="0" smtClean="0"/>
              <a:t>[,c(6:129,146)]$</a:t>
            </a:r>
            <a:r>
              <a:rPr lang="en-US" altLang="zh-CN" sz="1600" dirty="0" err="1" smtClean="0"/>
              <a:t>violentPerPop</a:t>
            </a:r>
            <a:r>
              <a:rPr lang="en-US" altLang="zh-CN" sz="1600" dirty="0" smtClean="0"/>
              <a:t>)-</a:t>
            </a:r>
            <a:r>
              <a:rPr lang="en-US" altLang="zh-CN" sz="1600" dirty="0" err="1" smtClean="0"/>
              <a:t>crim.train</a:t>
            </a:r>
            <a:r>
              <a:rPr lang="en-US" altLang="zh-CN" sz="1600" dirty="0" smtClean="0"/>
              <a:t>[,c(6:129,146)]$</a:t>
            </a:r>
            <a:r>
              <a:rPr lang="en-US" altLang="zh-CN" sz="1600" dirty="0" err="1" smtClean="0"/>
              <a:t>violentPerPop</a:t>
            </a:r>
            <a:r>
              <a:rPr lang="en-US" altLang="zh-CN" sz="1600" dirty="0" smtClean="0"/>
              <a:t>)^2),"\n")</a:t>
            </a:r>
          </a:p>
          <a:p>
            <a:r>
              <a:rPr lang="en-US" altLang="zh-CN" sz="1600" dirty="0" smtClean="0"/>
              <a:t>#tree </a:t>
            </a:r>
            <a:r>
              <a:rPr lang="zh-CN" altLang="en-US" sz="1600" dirty="0" smtClean="0"/>
              <a:t>训练集上的</a:t>
            </a:r>
            <a:r>
              <a:rPr lang="en-US" altLang="zh-CN" sz="1600" dirty="0" smtClean="0"/>
              <a:t>NMSE </a:t>
            </a:r>
            <a:r>
              <a:rPr lang="zh-CN" altLang="en-US" sz="1600" dirty="0" smtClean="0"/>
              <a:t>为</a:t>
            </a:r>
            <a:r>
              <a:rPr lang="en-US" altLang="zh-CN" sz="1600" dirty="0" smtClean="0"/>
              <a:t>: 0.3664984 </a:t>
            </a:r>
          </a:p>
          <a:p>
            <a:endParaRPr lang="en-US" altLang="zh-CN" sz="1600" dirty="0" smtClean="0"/>
          </a:p>
          <a:p>
            <a:r>
              <a:rPr lang="en-US" altLang="zh-CN" sz="1600" dirty="0" err="1" smtClean="0"/>
              <a:t>treepre.test</a:t>
            </a:r>
            <a:r>
              <a:rPr lang="en-US" altLang="zh-CN" sz="1600" dirty="0" smtClean="0"/>
              <a:t>=predict(</a:t>
            </a:r>
            <a:r>
              <a:rPr lang="en-US" altLang="zh-CN" sz="1600" dirty="0" err="1" smtClean="0"/>
              <a:t>rt.train,crim.test</a:t>
            </a:r>
            <a:r>
              <a:rPr lang="en-US" altLang="zh-CN" sz="1600" dirty="0" smtClean="0"/>
              <a:t>[,c(6:129,146)])</a:t>
            </a:r>
          </a:p>
          <a:p>
            <a:r>
              <a:rPr lang="en-US" altLang="zh-CN" sz="1600" dirty="0" smtClean="0"/>
              <a:t>cat("tree </a:t>
            </a:r>
            <a:r>
              <a:rPr lang="zh-CN" altLang="en-US" sz="1600" dirty="0" smtClean="0"/>
              <a:t>训练集上的</a:t>
            </a:r>
            <a:r>
              <a:rPr lang="en-US" altLang="zh-CN" sz="1600" dirty="0" smtClean="0"/>
              <a:t>NMSE </a:t>
            </a:r>
            <a:r>
              <a:rPr lang="zh-CN" altLang="en-US" sz="1600" dirty="0" smtClean="0"/>
              <a:t>为</a:t>
            </a:r>
            <a:r>
              <a:rPr lang="en-US" altLang="zh-CN" sz="1600" dirty="0" smtClean="0"/>
              <a:t>:", mean((</a:t>
            </a:r>
            <a:r>
              <a:rPr lang="en-US" altLang="zh-CN" sz="1600" dirty="0" err="1" smtClean="0"/>
              <a:t>crim.test</a:t>
            </a:r>
            <a:r>
              <a:rPr lang="en-US" altLang="zh-CN" sz="1600" dirty="0" smtClean="0"/>
              <a:t>[,c(6:129,146)]$</a:t>
            </a:r>
            <a:r>
              <a:rPr lang="en-US" altLang="zh-CN" sz="1600" dirty="0" err="1" smtClean="0"/>
              <a:t>violentPerPop-as.numeric</a:t>
            </a:r>
            <a:r>
              <a:rPr lang="en-US" altLang="zh-CN" sz="1600" dirty="0" smtClean="0"/>
              <a:t>(</a:t>
            </a:r>
            <a:r>
              <a:rPr lang="en-US" altLang="zh-CN" sz="1600" dirty="0" err="1" smtClean="0"/>
              <a:t>treepre.test</a:t>
            </a:r>
            <a:r>
              <a:rPr lang="en-US" altLang="zh-CN" sz="1600" dirty="0" smtClean="0"/>
              <a:t>))^2)/</a:t>
            </a:r>
          </a:p>
          <a:p>
            <a:r>
              <a:rPr lang="en-US" altLang="zh-CN" sz="1600" dirty="0" smtClean="0"/>
              <a:t>mean((mean(</a:t>
            </a:r>
            <a:r>
              <a:rPr lang="en-US" altLang="zh-CN" sz="1600" dirty="0" err="1" smtClean="0"/>
              <a:t>crim.test</a:t>
            </a:r>
            <a:r>
              <a:rPr lang="en-US" altLang="zh-CN" sz="1600" dirty="0" smtClean="0"/>
              <a:t>[,c(6:129,146)]$</a:t>
            </a:r>
            <a:r>
              <a:rPr lang="en-US" altLang="zh-CN" sz="1600" dirty="0" err="1" smtClean="0"/>
              <a:t>violentPerPop</a:t>
            </a:r>
            <a:r>
              <a:rPr lang="en-US" altLang="zh-CN" sz="1600" dirty="0" smtClean="0"/>
              <a:t>)-</a:t>
            </a:r>
            <a:r>
              <a:rPr lang="en-US" altLang="zh-CN" sz="1600" dirty="0" err="1" smtClean="0"/>
              <a:t>crim.test</a:t>
            </a:r>
            <a:r>
              <a:rPr lang="en-US" altLang="zh-CN" sz="1600" dirty="0" smtClean="0"/>
              <a:t>[,c(6:129,146)]$</a:t>
            </a:r>
            <a:r>
              <a:rPr lang="en-US" altLang="zh-CN" sz="1600" dirty="0" err="1" smtClean="0"/>
              <a:t>violentPerPop</a:t>
            </a:r>
            <a:r>
              <a:rPr lang="en-US" altLang="zh-CN" sz="1600" dirty="0" smtClean="0"/>
              <a:t>)^2),"\n")</a:t>
            </a:r>
          </a:p>
          <a:p>
            <a:r>
              <a:rPr lang="en-US" altLang="zh-CN" sz="1600" dirty="0" smtClean="0"/>
              <a:t>#tree </a:t>
            </a:r>
            <a:r>
              <a:rPr lang="zh-CN" altLang="en-US" sz="1600" dirty="0" smtClean="0"/>
              <a:t>测试集上的</a:t>
            </a:r>
            <a:r>
              <a:rPr lang="en-US" altLang="zh-CN" sz="1600" dirty="0" smtClean="0"/>
              <a:t>NMSE </a:t>
            </a:r>
            <a:r>
              <a:rPr lang="zh-CN" altLang="en-US" sz="1600" dirty="0" smtClean="0"/>
              <a:t>为</a:t>
            </a:r>
            <a:r>
              <a:rPr lang="en-US" altLang="zh-CN" sz="1600" dirty="0" smtClean="0"/>
              <a:t>: 0.4828972</a:t>
            </a:r>
          </a:p>
        </p:txBody>
      </p:sp>
      <p:sp>
        <p:nvSpPr>
          <p:cNvPr id="6" name="灯片编号占位符 5"/>
          <p:cNvSpPr>
            <a:spLocks noGrp="1"/>
          </p:cNvSpPr>
          <p:nvPr>
            <p:ph type="sldNum" sz="quarter" idx="12"/>
          </p:nvPr>
        </p:nvSpPr>
        <p:spPr/>
        <p:txBody>
          <a:bodyPr/>
          <a:lstStyle/>
          <a:p>
            <a:fld id="{14C48C8A-77FD-4366-8117-A766F7C94BB7}" type="slidenum">
              <a:rPr lang="zh-CN" altLang="en-US" smtClean="0"/>
              <a:pPr/>
              <a:t>53</a:t>
            </a:fld>
            <a:endParaRPr lang="zh-CN" altLang="en-US" dirty="0"/>
          </a:p>
        </p:txBody>
      </p:sp>
    </p:spTree>
    <p:extLst>
      <p:ext uri="{BB962C8B-B14F-4D97-AF65-F5344CB8AC3E}">
        <p14:creationId xmlns="" xmlns:p14="http://schemas.microsoft.com/office/powerpoint/2010/main" val="389636764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回归树：五折交叉验证</a:t>
            </a:r>
            <a:endParaRPr lang="zh-CN" altLang="en-US" dirty="0"/>
          </a:p>
        </p:txBody>
      </p:sp>
      <p:sp>
        <p:nvSpPr>
          <p:cNvPr id="3" name="内容占位符 2"/>
          <p:cNvSpPr>
            <a:spLocks noGrp="1"/>
          </p:cNvSpPr>
          <p:nvPr>
            <p:ph sz="half" idx="1"/>
          </p:nvPr>
        </p:nvSpPr>
        <p:spPr>
          <a:xfrm>
            <a:off x="467544" y="1052736"/>
            <a:ext cx="7992888" cy="5400600"/>
          </a:xfrm>
        </p:spPr>
        <p:txBody>
          <a:bodyPr/>
          <a:lstStyle/>
          <a:p>
            <a:r>
              <a:rPr lang="en-US" altLang="zh-CN" sz="1500" dirty="0" smtClean="0"/>
              <a:t>for(</a:t>
            </a:r>
            <a:r>
              <a:rPr lang="en-US" altLang="zh-CN" sz="1500" dirty="0" err="1" smtClean="0"/>
              <a:t>i</a:t>
            </a:r>
            <a:r>
              <a:rPr lang="en-US" altLang="zh-CN" sz="1500" dirty="0" smtClean="0"/>
              <a:t> in 1:5)</a:t>
            </a:r>
          </a:p>
          <a:p>
            <a:r>
              <a:rPr lang="en-US" altLang="zh-CN" sz="1500" dirty="0" smtClean="0"/>
              <a:t>{</a:t>
            </a:r>
          </a:p>
          <a:p>
            <a:r>
              <a:rPr lang="en-US" altLang="zh-CN" sz="1500" dirty="0" err="1" smtClean="0"/>
              <a:t>crim.test</a:t>
            </a:r>
            <a:r>
              <a:rPr lang="en-US" altLang="zh-CN" sz="1500" dirty="0" smtClean="0"/>
              <a:t>=</a:t>
            </a:r>
            <a:r>
              <a:rPr lang="en-US" altLang="zh-CN" sz="1500" dirty="0" err="1" smtClean="0"/>
              <a:t>data.frame</a:t>
            </a:r>
            <a:r>
              <a:rPr lang="en-US" altLang="zh-CN" sz="1500" dirty="0" smtClean="0"/>
              <a:t>(crim1[</a:t>
            </a:r>
            <a:r>
              <a:rPr lang="en-US" altLang="zh-CN" sz="1500" dirty="0" err="1" smtClean="0"/>
              <a:t>dd</a:t>
            </a:r>
            <a:r>
              <a:rPr lang="en-US" altLang="zh-CN" sz="1500" dirty="0" smtClean="0"/>
              <a:t>[[</a:t>
            </a:r>
            <a:r>
              <a:rPr lang="en-US" altLang="zh-CN" sz="1500" dirty="0" err="1" smtClean="0"/>
              <a:t>i</a:t>
            </a:r>
            <a:r>
              <a:rPr lang="en-US" altLang="zh-CN" sz="1500" dirty="0" smtClean="0"/>
              <a:t>]],])</a:t>
            </a:r>
          </a:p>
          <a:p>
            <a:r>
              <a:rPr lang="en-US" altLang="zh-CN" sz="1500" dirty="0" err="1" smtClean="0"/>
              <a:t>crim.train</a:t>
            </a:r>
            <a:r>
              <a:rPr lang="en-US" altLang="zh-CN" sz="1500" dirty="0" smtClean="0"/>
              <a:t>=</a:t>
            </a:r>
            <a:r>
              <a:rPr lang="en-US" altLang="zh-CN" sz="1500" dirty="0" err="1" smtClean="0"/>
              <a:t>data.frame</a:t>
            </a:r>
            <a:r>
              <a:rPr lang="en-US" altLang="zh-CN" sz="1500" dirty="0" smtClean="0"/>
              <a:t>(crim1[-</a:t>
            </a:r>
            <a:r>
              <a:rPr lang="en-US" altLang="zh-CN" sz="1500" dirty="0" err="1" smtClean="0"/>
              <a:t>dd</a:t>
            </a:r>
            <a:r>
              <a:rPr lang="en-US" altLang="zh-CN" sz="1500" dirty="0" smtClean="0"/>
              <a:t>[[</a:t>
            </a:r>
            <a:r>
              <a:rPr lang="en-US" altLang="zh-CN" sz="1500" dirty="0" err="1" smtClean="0"/>
              <a:t>i</a:t>
            </a:r>
            <a:r>
              <a:rPr lang="en-US" altLang="zh-CN" sz="1500" dirty="0" smtClean="0"/>
              <a:t>]],])</a:t>
            </a:r>
          </a:p>
          <a:p>
            <a:r>
              <a:rPr lang="en-US" altLang="zh-CN" sz="1500" dirty="0" err="1" smtClean="0"/>
              <a:t>rt.train</a:t>
            </a:r>
            <a:r>
              <a:rPr lang="en-US" altLang="zh-CN" sz="1500" dirty="0" smtClean="0"/>
              <a:t>=</a:t>
            </a:r>
            <a:r>
              <a:rPr lang="en-US" altLang="zh-CN" sz="1500" dirty="0" err="1" smtClean="0"/>
              <a:t>rpart</a:t>
            </a:r>
            <a:r>
              <a:rPr lang="en-US" altLang="zh-CN" sz="1500" dirty="0" smtClean="0"/>
              <a:t>(</a:t>
            </a:r>
            <a:r>
              <a:rPr lang="en-US" altLang="zh-CN" sz="1500" dirty="0" err="1" smtClean="0"/>
              <a:t>violentPerPop~.,data</a:t>
            </a:r>
            <a:r>
              <a:rPr lang="en-US" altLang="zh-CN" sz="1500" dirty="0" smtClean="0"/>
              <a:t>=</a:t>
            </a:r>
            <a:r>
              <a:rPr lang="en-US" altLang="zh-CN" sz="1500" dirty="0" err="1" smtClean="0"/>
              <a:t>crim.train</a:t>
            </a:r>
            <a:r>
              <a:rPr lang="en-US" altLang="zh-CN" sz="1500" dirty="0" smtClean="0"/>
              <a:t>[,c(6:129,146)])</a:t>
            </a:r>
          </a:p>
          <a:p>
            <a:r>
              <a:rPr lang="en-US" altLang="zh-CN" sz="1500" dirty="0" err="1" smtClean="0"/>
              <a:t>treepre.train</a:t>
            </a:r>
            <a:r>
              <a:rPr lang="en-US" altLang="zh-CN" sz="1500" dirty="0" smtClean="0"/>
              <a:t>=predict(</a:t>
            </a:r>
            <a:r>
              <a:rPr lang="en-US" altLang="zh-CN" sz="1500" dirty="0" err="1" smtClean="0"/>
              <a:t>rt.train,crim.train</a:t>
            </a:r>
            <a:r>
              <a:rPr lang="en-US" altLang="zh-CN" sz="1500" dirty="0" smtClean="0"/>
              <a:t>[,c(6:129,146)])</a:t>
            </a:r>
          </a:p>
          <a:p>
            <a:r>
              <a:rPr lang="en-US" altLang="zh-CN" sz="1500" dirty="0" err="1" smtClean="0"/>
              <a:t>treepre.test</a:t>
            </a:r>
            <a:r>
              <a:rPr lang="en-US" altLang="zh-CN" sz="1500" dirty="0" smtClean="0"/>
              <a:t>=predict(</a:t>
            </a:r>
            <a:r>
              <a:rPr lang="en-US" altLang="zh-CN" sz="1500" dirty="0" err="1" smtClean="0"/>
              <a:t>rt.train,crim.test</a:t>
            </a:r>
            <a:r>
              <a:rPr lang="en-US" altLang="zh-CN" sz="1500" dirty="0" smtClean="0"/>
              <a:t>[,c(6:129,146)])</a:t>
            </a:r>
          </a:p>
          <a:p>
            <a:r>
              <a:rPr lang="en-US" altLang="zh-CN" sz="1500" dirty="0" err="1" smtClean="0"/>
              <a:t>NM.train</a:t>
            </a:r>
            <a:r>
              <a:rPr lang="en-US" altLang="zh-CN" sz="1500" dirty="0" smtClean="0"/>
              <a:t>=mean((</a:t>
            </a:r>
            <a:r>
              <a:rPr lang="en-US" altLang="zh-CN" sz="1500" dirty="0" err="1" smtClean="0"/>
              <a:t>crim.train$violentPerPop-treepre.train</a:t>
            </a:r>
            <a:r>
              <a:rPr lang="en-US" altLang="zh-CN" sz="1500" dirty="0" smtClean="0"/>
              <a:t>)^2)/</a:t>
            </a:r>
          </a:p>
          <a:p>
            <a:r>
              <a:rPr lang="en-US" altLang="zh-CN" sz="1500" dirty="0" smtClean="0"/>
              <a:t>mean((mean(</a:t>
            </a:r>
            <a:r>
              <a:rPr lang="en-US" altLang="zh-CN" sz="1500" dirty="0" err="1" smtClean="0"/>
              <a:t>crim.train$violentPerPop</a:t>
            </a:r>
            <a:r>
              <a:rPr lang="en-US" altLang="zh-CN" sz="1500" dirty="0" smtClean="0"/>
              <a:t>)-</a:t>
            </a:r>
            <a:r>
              <a:rPr lang="en-US" altLang="zh-CN" sz="1500" dirty="0" err="1" smtClean="0"/>
              <a:t>crim.train$violentPerPop</a:t>
            </a:r>
            <a:r>
              <a:rPr lang="en-US" altLang="zh-CN" sz="1500" dirty="0" smtClean="0"/>
              <a:t>)^2)</a:t>
            </a:r>
          </a:p>
          <a:p>
            <a:r>
              <a:rPr lang="en-US" altLang="zh-CN" sz="1500" dirty="0" err="1" smtClean="0"/>
              <a:t>NM.test</a:t>
            </a:r>
            <a:r>
              <a:rPr lang="en-US" altLang="zh-CN" sz="1500" dirty="0" smtClean="0"/>
              <a:t>=mean((</a:t>
            </a:r>
            <a:r>
              <a:rPr lang="en-US" altLang="zh-CN" sz="1500" dirty="0" err="1" smtClean="0"/>
              <a:t>crim.test$violentPerPop-treepre.test</a:t>
            </a:r>
            <a:r>
              <a:rPr lang="en-US" altLang="zh-CN" sz="1500" dirty="0" smtClean="0"/>
              <a:t>)^2)/</a:t>
            </a:r>
          </a:p>
          <a:p>
            <a:r>
              <a:rPr lang="en-US" altLang="zh-CN" sz="1500" dirty="0" smtClean="0"/>
              <a:t>mean((mean(</a:t>
            </a:r>
            <a:r>
              <a:rPr lang="en-US" altLang="zh-CN" sz="1500" dirty="0" err="1" smtClean="0"/>
              <a:t>crim.test$violentPerPop</a:t>
            </a:r>
            <a:r>
              <a:rPr lang="en-US" altLang="zh-CN" sz="1500" dirty="0" smtClean="0"/>
              <a:t>)-</a:t>
            </a:r>
            <a:r>
              <a:rPr lang="en-US" altLang="zh-CN" sz="1500" dirty="0" err="1" smtClean="0"/>
              <a:t>crim.test$violentPerPop</a:t>
            </a:r>
            <a:r>
              <a:rPr lang="en-US" altLang="zh-CN" sz="1500" dirty="0" smtClean="0"/>
              <a:t>)^2)</a:t>
            </a:r>
          </a:p>
          <a:p>
            <a:r>
              <a:rPr lang="en-US" altLang="zh-CN" sz="1500" dirty="0" err="1" smtClean="0"/>
              <a:t>M.train</a:t>
            </a:r>
            <a:r>
              <a:rPr lang="en-US" altLang="zh-CN" sz="1500" dirty="0" smtClean="0"/>
              <a:t>=mean((</a:t>
            </a:r>
            <a:r>
              <a:rPr lang="en-US" altLang="zh-CN" sz="1500" dirty="0" err="1" smtClean="0"/>
              <a:t>crim.train$violentPerPop-treepre.train</a:t>
            </a:r>
            <a:r>
              <a:rPr lang="en-US" altLang="zh-CN" sz="1500" dirty="0" smtClean="0"/>
              <a:t>)^2)</a:t>
            </a:r>
          </a:p>
          <a:p>
            <a:r>
              <a:rPr lang="en-US" altLang="zh-CN" sz="1500" dirty="0" err="1" smtClean="0"/>
              <a:t>M.test</a:t>
            </a:r>
            <a:r>
              <a:rPr lang="en-US" altLang="zh-CN" sz="1500" dirty="0" smtClean="0"/>
              <a:t>=mean((</a:t>
            </a:r>
            <a:r>
              <a:rPr lang="en-US" altLang="zh-CN" sz="1500" dirty="0" err="1" smtClean="0"/>
              <a:t>crim.test$violentPerPop-treepre.test</a:t>
            </a:r>
            <a:r>
              <a:rPr lang="en-US" altLang="zh-CN" sz="1500" dirty="0" smtClean="0"/>
              <a:t>)^2)</a:t>
            </a:r>
          </a:p>
          <a:p>
            <a:r>
              <a:rPr lang="en-US" altLang="zh-CN" sz="1500" dirty="0" err="1" smtClean="0"/>
              <a:t>NMSE.train</a:t>
            </a:r>
            <a:r>
              <a:rPr lang="en-US" altLang="zh-CN" sz="1500" dirty="0" smtClean="0"/>
              <a:t>=c(</a:t>
            </a:r>
            <a:r>
              <a:rPr lang="en-US" altLang="zh-CN" sz="1500" dirty="0" err="1" smtClean="0"/>
              <a:t>NMSE.train,NM.train</a:t>
            </a:r>
            <a:r>
              <a:rPr lang="en-US" altLang="zh-CN" sz="1500" dirty="0" smtClean="0"/>
              <a:t>)</a:t>
            </a:r>
          </a:p>
          <a:p>
            <a:r>
              <a:rPr lang="en-US" altLang="zh-CN" sz="1500" dirty="0" err="1" smtClean="0"/>
              <a:t>NMSE.test</a:t>
            </a:r>
            <a:r>
              <a:rPr lang="en-US" altLang="zh-CN" sz="1500" dirty="0" smtClean="0"/>
              <a:t>=c(</a:t>
            </a:r>
            <a:r>
              <a:rPr lang="en-US" altLang="zh-CN" sz="1500" dirty="0" err="1" smtClean="0"/>
              <a:t>NMSE.test,NM.test</a:t>
            </a:r>
            <a:r>
              <a:rPr lang="en-US" altLang="zh-CN" sz="1500" dirty="0" smtClean="0"/>
              <a:t>)</a:t>
            </a:r>
          </a:p>
          <a:p>
            <a:r>
              <a:rPr lang="en-US" altLang="zh-CN" sz="1500" dirty="0" err="1" smtClean="0"/>
              <a:t>MSE.train</a:t>
            </a:r>
            <a:r>
              <a:rPr lang="en-US" altLang="zh-CN" sz="1500" dirty="0" smtClean="0"/>
              <a:t>=c(</a:t>
            </a:r>
            <a:r>
              <a:rPr lang="en-US" altLang="zh-CN" sz="1500" dirty="0" err="1" smtClean="0"/>
              <a:t>MSE.train,M.train</a:t>
            </a:r>
            <a:r>
              <a:rPr lang="en-US" altLang="zh-CN" sz="1500" dirty="0" smtClean="0"/>
              <a:t>)</a:t>
            </a:r>
          </a:p>
          <a:p>
            <a:r>
              <a:rPr lang="en-US" altLang="zh-CN" sz="1500" dirty="0" err="1" smtClean="0"/>
              <a:t>MSE.test</a:t>
            </a:r>
            <a:r>
              <a:rPr lang="en-US" altLang="zh-CN" sz="1500" dirty="0" smtClean="0"/>
              <a:t>=c(</a:t>
            </a:r>
            <a:r>
              <a:rPr lang="en-US" altLang="zh-CN" sz="1500" dirty="0" err="1" smtClean="0"/>
              <a:t>MSE.test,M.test</a:t>
            </a:r>
            <a:r>
              <a:rPr lang="en-US" altLang="zh-CN" sz="1500" dirty="0" smtClean="0"/>
              <a:t>)</a:t>
            </a:r>
          </a:p>
          <a:p>
            <a:r>
              <a:rPr lang="en-US" altLang="zh-CN" sz="1500" dirty="0" smtClean="0"/>
              <a:t>}</a:t>
            </a:r>
          </a:p>
        </p:txBody>
      </p:sp>
      <p:sp>
        <p:nvSpPr>
          <p:cNvPr id="6" name="灯片编号占位符 5"/>
          <p:cNvSpPr>
            <a:spLocks noGrp="1"/>
          </p:cNvSpPr>
          <p:nvPr>
            <p:ph type="sldNum" sz="quarter" idx="12"/>
          </p:nvPr>
        </p:nvSpPr>
        <p:spPr/>
        <p:txBody>
          <a:bodyPr/>
          <a:lstStyle/>
          <a:p>
            <a:fld id="{14C48C8A-77FD-4366-8117-A766F7C94BB7}" type="slidenum">
              <a:rPr lang="zh-CN" altLang="en-US" smtClean="0"/>
              <a:pPr/>
              <a:t>54</a:t>
            </a:fld>
            <a:endParaRPr lang="zh-CN" altLang="en-US" dirty="0"/>
          </a:p>
        </p:txBody>
      </p:sp>
    </p:spTree>
    <p:extLst>
      <p:ext uri="{BB962C8B-B14F-4D97-AF65-F5344CB8AC3E}">
        <p14:creationId xmlns="" xmlns:p14="http://schemas.microsoft.com/office/powerpoint/2010/main" val="389636764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回归树</a:t>
            </a:r>
            <a:endParaRPr lang="zh-CN" altLang="en-US" dirty="0"/>
          </a:p>
        </p:txBody>
      </p:sp>
      <p:sp>
        <p:nvSpPr>
          <p:cNvPr id="6" name="灯片编号占位符 5"/>
          <p:cNvSpPr>
            <a:spLocks noGrp="1"/>
          </p:cNvSpPr>
          <p:nvPr>
            <p:ph type="sldNum" sz="quarter" idx="12"/>
          </p:nvPr>
        </p:nvSpPr>
        <p:spPr/>
        <p:txBody>
          <a:bodyPr/>
          <a:lstStyle/>
          <a:p>
            <a:fld id="{14C48C8A-77FD-4366-8117-A766F7C94BB7}" type="slidenum">
              <a:rPr lang="zh-CN" altLang="en-US" smtClean="0"/>
              <a:pPr/>
              <a:t>55</a:t>
            </a:fld>
            <a:endParaRPr lang="zh-CN" altLang="en-US" dirty="0"/>
          </a:p>
        </p:txBody>
      </p:sp>
      <p:pic>
        <p:nvPicPr>
          <p:cNvPr id="2050" name="Picture 2"/>
          <p:cNvPicPr>
            <a:picLocks noGrp="1" noChangeAspect="1" noChangeArrowheads="1"/>
          </p:cNvPicPr>
          <p:nvPr>
            <p:ph sz="half" idx="1"/>
          </p:nvPr>
        </p:nvPicPr>
        <p:blipFill>
          <a:blip r:embed="rId2" cstate="print"/>
          <a:srcRect t="18060"/>
          <a:stretch>
            <a:fillRect/>
          </a:stretch>
        </p:blipFill>
        <p:spPr bwMode="auto">
          <a:xfrm>
            <a:off x="611560" y="1556792"/>
            <a:ext cx="7056784" cy="3593670"/>
          </a:xfrm>
          <a:prstGeom prst="rect">
            <a:avLst/>
          </a:prstGeom>
          <a:noFill/>
          <a:ln w="38100">
            <a:solidFill>
              <a:srgbClr val="7030A0"/>
            </a:solidFill>
            <a:miter lim="800000"/>
            <a:headEnd/>
            <a:tailEnd/>
          </a:ln>
        </p:spPr>
      </p:pic>
    </p:spTree>
    <p:extLst>
      <p:ext uri="{BB962C8B-B14F-4D97-AF65-F5344CB8AC3E}">
        <p14:creationId xmlns="" xmlns:p14="http://schemas.microsoft.com/office/powerpoint/2010/main" val="389636764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Boosting(</a:t>
            </a:r>
            <a:r>
              <a:rPr lang="en-US" altLang="zh-CN" dirty="0" err="1" smtClean="0"/>
              <a:t>mboost</a:t>
            </a:r>
            <a:r>
              <a:rPr lang="en-US" altLang="zh-CN" dirty="0" smtClean="0"/>
              <a:t>)</a:t>
            </a:r>
            <a:endParaRPr lang="zh-CN" altLang="en-US" dirty="0"/>
          </a:p>
        </p:txBody>
      </p:sp>
      <p:sp>
        <p:nvSpPr>
          <p:cNvPr id="3" name="内容占位符 2"/>
          <p:cNvSpPr>
            <a:spLocks noGrp="1"/>
          </p:cNvSpPr>
          <p:nvPr>
            <p:ph sz="half" idx="1"/>
          </p:nvPr>
        </p:nvSpPr>
        <p:spPr>
          <a:xfrm>
            <a:off x="467544" y="1052736"/>
            <a:ext cx="7992888" cy="5400600"/>
          </a:xfrm>
        </p:spPr>
        <p:txBody>
          <a:bodyPr/>
          <a:lstStyle/>
          <a:p>
            <a:r>
              <a:rPr lang="en-US" altLang="zh-CN" sz="1500" dirty="0" smtClean="0"/>
              <a:t>for(</a:t>
            </a:r>
            <a:r>
              <a:rPr lang="en-US" altLang="zh-CN" sz="1500" dirty="0" err="1" smtClean="0"/>
              <a:t>i</a:t>
            </a:r>
            <a:r>
              <a:rPr lang="en-US" altLang="zh-CN" sz="1500" dirty="0" smtClean="0"/>
              <a:t> in 1:5)</a:t>
            </a:r>
          </a:p>
          <a:p>
            <a:r>
              <a:rPr lang="en-US" altLang="zh-CN" sz="1500" dirty="0" smtClean="0"/>
              <a:t>{</a:t>
            </a:r>
          </a:p>
          <a:p>
            <a:r>
              <a:rPr lang="en-US" altLang="zh-CN" sz="1500" dirty="0" err="1" smtClean="0"/>
              <a:t>crim.test</a:t>
            </a:r>
            <a:r>
              <a:rPr lang="en-US" altLang="zh-CN" sz="1500" dirty="0" smtClean="0"/>
              <a:t>=</a:t>
            </a:r>
            <a:r>
              <a:rPr lang="en-US" altLang="zh-CN" sz="1500" dirty="0" err="1" smtClean="0"/>
              <a:t>data.frame</a:t>
            </a:r>
            <a:r>
              <a:rPr lang="en-US" altLang="zh-CN" sz="1500" dirty="0" smtClean="0"/>
              <a:t>(crim1[</a:t>
            </a:r>
            <a:r>
              <a:rPr lang="en-US" altLang="zh-CN" sz="1500" dirty="0" err="1" smtClean="0"/>
              <a:t>dd</a:t>
            </a:r>
            <a:r>
              <a:rPr lang="en-US" altLang="zh-CN" sz="1500" dirty="0" smtClean="0"/>
              <a:t>[[</a:t>
            </a:r>
            <a:r>
              <a:rPr lang="en-US" altLang="zh-CN" sz="1500" dirty="0" err="1" smtClean="0"/>
              <a:t>i</a:t>
            </a:r>
            <a:r>
              <a:rPr lang="en-US" altLang="zh-CN" sz="1500" dirty="0" smtClean="0"/>
              <a:t>]],])</a:t>
            </a:r>
          </a:p>
          <a:p>
            <a:r>
              <a:rPr lang="en-US" altLang="zh-CN" sz="1500" dirty="0" err="1" smtClean="0"/>
              <a:t>crim.train</a:t>
            </a:r>
            <a:r>
              <a:rPr lang="en-US" altLang="zh-CN" sz="1500" dirty="0" smtClean="0"/>
              <a:t>=</a:t>
            </a:r>
            <a:r>
              <a:rPr lang="en-US" altLang="zh-CN" sz="1500" dirty="0" err="1" smtClean="0"/>
              <a:t>data.frame</a:t>
            </a:r>
            <a:r>
              <a:rPr lang="en-US" altLang="zh-CN" sz="1500" dirty="0" smtClean="0"/>
              <a:t>(crim1[-</a:t>
            </a:r>
            <a:r>
              <a:rPr lang="en-US" altLang="zh-CN" sz="1500" dirty="0" err="1" smtClean="0"/>
              <a:t>dd</a:t>
            </a:r>
            <a:r>
              <a:rPr lang="en-US" altLang="zh-CN" sz="1500" dirty="0" smtClean="0"/>
              <a:t>[[</a:t>
            </a:r>
            <a:r>
              <a:rPr lang="en-US" altLang="zh-CN" sz="1500" dirty="0" err="1" smtClean="0"/>
              <a:t>i</a:t>
            </a:r>
            <a:r>
              <a:rPr lang="en-US" altLang="zh-CN" sz="1500" dirty="0" smtClean="0"/>
              <a:t>]],])</a:t>
            </a:r>
          </a:p>
          <a:p>
            <a:r>
              <a:rPr lang="en-US" altLang="zh-CN" sz="1500" dirty="0" err="1" smtClean="0"/>
              <a:t>boost.train</a:t>
            </a:r>
            <a:r>
              <a:rPr lang="en-US" altLang="zh-CN" sz="1500" dirty="0" smtClean="0"/>
              <a:t>=</a:t>
            </a:r>
            <a:r>
              <a:rPr lang="en-US" altLang="zh-CN" sz="1500" dirty="0" err="1" smtClean="0"/>
              <a:t>blackboost</a:t>
            </a:r>
            <a:r>
              <a:rPr lang="en-US" altLang="zh-CN" sz="1500" dirty="0" smtClean="0"/>
              <a:t>(</a:t>
            </a:r>
            <a:r>
              <a:rPr lang="en-US" altLang="zh-CN" sz="1500" dirty="0" err="1" smtClean="0"/>
              <a:t>violentPerPop~.,control</a:t>
            </a:r>
            <a:r>
              <a:rPr lang="en-US" altLang="zh-CN" sz="1500" dirty="0" smtClean="0"/>
              <a:t>=</a:t>
            </a:r>
            <a:r>
              <a:rPr lang="en-US" altLang="zh-CN" sz="1500" dirty="0" err="1" smtClean="0"/>
              <a:t>boost_control</a:t>
            </a:r>
            <a:r>
              <a:rPr lang="en-US" altLang="zh-CN" sz="1500" dirty="0" smtClean="0"/>
              <a:t>(</a:t>
            </a:r>
            <a:r>
              <a:rPr lang="en-US" altLang="zh-CN" sz="1500" dirty="0" err="1" smtClean="0"/>
              <a:t>mstop</a:t>
            </a:r>
            <a:r>
              <a:rPr lang="en-US" altLang="zh-CN" sz="1500" dirty="0" smtClean="0"/>
              <a:t>=50),</a:t>
            </a:r>
          </a:p>
          <a:p>
            <a:r>
              <a:rPr lang="en-US" altLang="zh-CN" sz="1500" dirty="0" smtClean="0"/>
              <a:t>data=</a:t>
            </a:r>
            <a:r>
              <a:rPr lang="en-US" altLang="zh-CN" sz="1500" dirty="0" err="1" smtClean="0"/>
              <a:t>crim.train</a:t>
            </a:r>
            <a:r>
              <a:rPr lang="en-US" altLang="zh-CN" sz="1500" dirty="0" smtClean="0"/>
              <a:t>[,c(6:129,146)])</a:t>
            </a:r>
          </a:p>
          <a:p>
            <a:r>
              <a:rPr lang="en-US" altLang="zh-CN" sz="1500" dirty="0" err="1" smtClean="0"/>
              <a:t>treepre.train</a:t>
            </a:r>
            <a:r>
              <a:rPr lang="en-US" altLang="zh-CN" sz="1500" dirty="0" smtClean="0"/>
              <a:t>=predict(</a:t>
            </a:r>
            <a:r>
              <a:rPr lang="en-US" altLang="zh-CN" sz="1500" dirty="0" err="1" smtClean="0"/>
              <a:t>boost.train,crim.train</a:t>
            </a:r>
            <a:r>
              <a:rPr lang="en-US" altLang="zh-CN" sz="1500" dirty="0" smtClean="0"/>
              <a:t>[,c(6:129,146)])</a:t>
            </a:r>
          </a:p>
          <a:p>
            <a:r>
              <a:rPr lang="en-US" altLang="zh-CN" sz="1500" dirty="0" err="1" smtClean="0"/>
              <a:t>treepre.test</a:t>
            </a:r>
            <a:r>
              <a:rPr lang="en-US" altLang="zh-CN" sz="1500" dirty="0" smtClean="0"/>
              <a:t>=predict(</a:t>
            </a:r>
            <a:r>
              <a:rPr lang="en-US" altLang="zh-CN" sz="1500" dirty="0" err="1" smtClean="0"/>
              <a:t>boost.train,crim.test</a:t>
            </a:r>
            <a:r>
              <a:rPr lang="en-US" altLang="zh-CN" sz="1500" dirty="0" smtClean="0"/>
              <a:t>[,c(6:129,146)])</a:t>
            </a:r>
          </a:p>
          <a:p>
            <a:r>
              <a:rPr lang="en-US" altLang="zh-CN" sz="1500" dirty="0" err="1" smtClean="0"/>
              <a:t>NM.train</a:t>
            </a:r>
            <a:r>
              <a:rPr lang="en-US" altLang="zh-CN" sz="1500" dirty="0" smtClean="0"/>
              <a:t>=mean((</a:t>
            </a:r>
            <a:r>
              <a:rPr lang="en-US" altLang="zh-CN" sz="1500" dirty="0" err="1" smtClean="0"/>
              <a:t>crim.train$violentPerPop-treepre.train</a:t>
            </a:r>
            <a:r>
              <a:rPr lang="en-US" altLang="zh-CN" sz="1500" dirty="0" smtClean="0"/>
              <a:t>)^2)/</a:t>
            </a:r>
          </a:p>
          <a:p>
            <a:r>
              <a:rPr lang="en-US" altLang="zh-CN" sz="1500" dirty="0" smtClean="0"/>
              <a:t>mean((mean(</a:t>
            </a:r>
            <a:r>
              <a:rPr lang="en-US" altLang="zh-CN" sz="1500" dirty="0" err="1" smtClean="0"/>
              <a:t>crim.train$violentPerPop</a:t>
            </a:r>
            <a:r>
              <a:rPr lang="en-US" altLang="zh-CN" sz="1500" dirty="0" smtClean="0"/>
              <a:t>)-</a:t>
            </a:r>
            <a:r>
              <a:rPr lang="en-US" altLang="zh-CN" sz="1500" dirty="0" err="1" smtClean="0"/>
              <a:t>crim.train$violentPerPop</a:t>
            </a:r>
            <a:r>
              <a:rPr lang="en-US" altLang="zh-CN" sz="1500" dirty="0" smtClean="0"/>
              <a:t>)^2)</a:t>
            </a:r>
          </a:p>
          <a:p>
            <a:r>
              <a:rPr lang="en-US" altLang="zh-CN" sz="1500" dirty="0" err="1" smtClean="0"/>
              <a:t>NM.test</a:t>
            </a:r>
            <a:r>
              <a:rPr lang="en-US" altLang="zh-CN" sz="1500" dirty="0" smtClean="0"/>
              <a:t>=mean((</a:t>
            </a:r>
            <a:r>
              <a:rPr lang="en-US" altLang="zh-CN" sz="1500" dirty="0" err="1" smtClean="0"/>
              <a:t>crim.test$violentPerPop-treepre.test</a:t>
            </a:r>
            <a:r>
              <a:rPr lang="en-US" altLang="zh-CN" sz="1500" dirty="0" smtClean="0"/>
              <a:t>)^2)/</a:t>
            </a:r>
          </a:p>
          <a:p>
            <a:r>
              <a:rPr lang="en-US" altLang="zh-CN" sz="1500" dirty="0" smtClean="0"/>
              <a:t>mean((mean(</a:t>
            </a:r>
            <a:r>
              <a:rPr lang="en-US" altLang="zh-CN" sz="1500" dirty="0" err="1" smtClean="0"/>
              <a:t>crim.test$violentPerPop</a:t>
            </a:r>
            <a:r>
              <a:rPr lang="en-US" altLang="zh-CN" sz="1500" dirty="0" smtClean="0"/>
              <a:t>)-</a:t>
            </a:r>
            <a:r>
              <a:rPr lang="en-US" altLang="zh-CN" sz="1500" dirty="0" err="1" smtClean="0"/>
              <a:t>crim.test$violentPerPop</a:t>
            </a:r>
            <a:r>
              <a:rPr lang="en-US" altLang="zh-CN" sz="1500" dirty="0" smtClean="0"/>
              <a:t>)^2)</a:t>
            </a:r>
          </a:p>
          <a:p>
            <a:r>
              <a:rPr lang="en-US" altLang="zh-CN" sz="1500" dirty="0" err="1" smtClean="0"/>
              <a:t>M.train</a:t>
            </a:r>
            <a:r>
              <a:rPr lang="en-US" altLang="zh-CN" sz="1500" dirty="0" smtClean="0"/>
              <a:t>=mean((</a:t>
            </a:r>
            <a:r>
              <a:rPr lang="en-US" altLang="zh-CN" sz="1500" dirty="0" err="1" smtClean="0"/>
              <a:t>crim.train$violentPerPop-treepre.train</a:t>
            </a:r>
            <a:r>
              <a:rPr lang="en-US" altLang="zh-CN" sz="1500" dirty="0" smtClean="0"/>
              <a:t>)^2)</a:t>
            </a:r>
          </a:p>
          <a:p>
            <a:r>
              <a:rPr lang="en-US" altLang="zh-CN" sz="1500" dirty="0" err="1" smtClean="0"/>
              <a:t>M.test</a:t>
            </a:r>
            <a:r>
              <a:rPr lang="en-US" altLang="zh-CN" sz="1500" dirty="0" smtClean="0"/>
              <a:t>=mean((</a:t>
            </a:r>
            <a:r>
              <a:rPr lang="en-US" altLang="zh-CN" sz="1500" dirty="0" err="1" smtClean="0"/>
              <a:t>crim.test$violentPerPop-treepre.test</a:t>
            </a:r>
            <a:r>
              <a:rPr lang="en-US" altLang="zh-CN" sz="1500" dirty="0" smtClean="0"/>
              <a:t>)^2)</a:t>
            </a:r>
          </a:p>
          <a:p>
            <a:r>
              <a:rPr lang="en-US" altLang="zh-CN" sz="1500" dirty="0" err="1" smtClean="0"/>
              <a:t>NMSE.train</a:t>
            </a:r>
            <a:r>
              <a:rPr lang="en-US" altLang="zh-CN" sz="1500" dirty="0" smtClean="0"/>
              <a:t>=c(</a:t>
            </a:r>
            <a:r>
              <a:rPr lang="en-US" altLang="zh-CN" sz="1500" dirty="0" err="1" smtClean="0"/>
              <a:t>NMSE.train,NM.train</a:t>
            </a:r>
            <a:r>
              <a:rPr lang="en-US" altLang="zh-CN" sz="1500" dirty="0" smtClean="0"/>
              <a:t>)</a:t>
            </a:r>
          </a:p>
          <a:p>
            <a:r>
              <a:rPr lang="en-US" altLang="zh-CN" sz="1500" dirty="0" err="1" smtClean="0"/>
              <a:t>NMSE.test</a:t>
            </a:r>
            <a:r>
              <a:rPr lang="en-US" altLang="zh-CN" sz="1500" dirty="0" smtClean="0"/>
              <a:t>=c(</a:t>
            </a:r>
            <a:r>
              <a:rPr lang="en-US" altLang="zh-CN" sz="1500" dirty="0" err="1" smtClean="0"/>
              <a:t>NMSE.test,NM.test</a:t>
            </a:r>
            <a:r>
              <a:rPr lang="en-US" altLang="zh-CN" sz="1500" dirty="0" smtClean="0"/>
              <a:t>)</a:t>
            </a:r>
          </a:p>
          <a:p>
            <a:r>
              <a:rPr lang="en-US" altLang="zh-CN" sz="1500" dirty="0" err="1" smtClean="0"/>
              <a:t>MSE.train</a:t>
            </a:r>
            <a:r>
              <a:rPr lang="en-US" altLang="zh-CN" sz="1500" dirty="0" smtClean="0"/>
              <a:t>=c(</a:t>
            </a:r>
            <a:r>
              <a:rPr lang="en-US" altLang="zh-CN" sz="1500" dirty="0" err="1" smtClean="0"/>
              <a:t>MSE.train,M.train</a:t>
            </a:r>
            <a:r>
              <a:rPr lang="en-US" altLang="zh-CN" sz="1500" dirty="0" smtClean="0"/>
              <a:t>)</a:t>
            </a:r>
          </a:p>
          <a:p>
            <a:r>
              <a:rPr lang="en-US" altLang="zh-CN" sz="1500" dirty="0" err="1" smtClean="0"/>
              <a:t>MSE.test</a:t>
            </a:r>
            <a:r>
              <a:rPr lang="en-US" altLang="zh-CN" sz="1500" dirty="0" smtClean="0"/>
              <a:t>=c(</a:t>
            </a:r>
            <a:r>
              <a:rPr lang="en-US" altLang="zh-CN" sz="1500" dirty="0" err="1" smtClean="0"/>
              <a:t>MSE.test,M.test</a:t>
            </a:r>
            <a:r>
              <a:rPr lang="en-US" altLang="zh-CN" sz="1500" dirty="0" smtClean="0"/>
              <a:t>)</a:t>
            </a:r>
          </a:p>
          <a:p>
            <a:r>
              <a:rPr lang="en-US" altLang="zh-CN" sz="1500" dirty="0" smtClean="0"/>
              <a:t>}}</a:t>
            </a:r>
          </a:p>
        </p:txBody>
      </p:sp>
      <p:sp>
        <p:nvSpPr>
          <p:cNvPr id="6" name="灯片编号占位符 5"/>
          <p:cNvSpPr>
            <a:spLocks noGrp="1"/>
          </p:cNvSpPr>
          <p:nvPr>
            <p:ph type="sldNum" sz="quarter" idx="12"/>
          </p:nvPr>
        </p:nvSpPr>
        <p:spPr/>
        <p:txBody>
          <a:bodyPr/>
          <a:lstStyle/>
          <a:p>
            <a:fld id="{14C48C8A-77FD-4366-8117-A766F7C94BB7}" type="slidenum">
              <a:rPr lang="zh-CN" altLang="en-US" smtClean="0"/>
              <a:pPr/>
              <a:t>56</a:t>
            </a:fld>
            <a:endParaRPr lang="zh-CN" altLang="en-US" dirty="0"/>
          </a:p>
        </p:txBody>
      </p:sp>
    </p:spTree>
    <p:extLst>
      <p:ext uri="{BB962C8B-B14F-4D97-AF65-F5344CB8AC3E}">
        <p14:creationId xmlns="" xmlns:p14="http://schemas.microsoft.com/office/powerpoint/2010/main" val="389636764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Boosting</a:t>
            </a:r>
            <a:endParaRPr lang="zh-CN" altLang="en-US" dirty="0"/>
          </a:p>
        </p:txBody>
      </p:sp>
      <p:sp>
        <p:nvSpPr>
          <p:cNvPr id="6" name="灯片编号占位符 5"/>
          <p:cNvSpPr>
            <a:spLocks noGrp="1"/>
          </p:cNvSpPr>
          <p:nvPr>
            <p:ph type="sldNum" sz="quarter" idx="12"/>
          </p:nvPr>
        </p:nvSpPr>
        <p:spPr/>
        <p:txBody>
          <a:bodyPr/>
          <a:lstStyle/>
          <a:p>
            <a:fld id="{14C48C8A-77FD-4366-8117-A766F7C94BB7}" type="slidenum">
              <a:rPr lang="zh-CN" altLang="en-US" smtClean="0"/>
              <a:pPr/>
              <a:t>57</a:t>
            </a:fld>
            <a:endParaRPr lang="zh-CN" altLang="en-US" dirty="0"/>
          </a:p>
        </p:txBody>
      </p:sp>
      <p:pic>
        <p:nvPicPr>
          <p:cNvPr id="4098" name="Picture 2"/>
          <p:cNvPicPr>
            <a:picLocks noGrp="1" noChangeAspect="1" noChangeArrowheads="1"/>
          </p:cNvPicPr>
          <p:nvPr>
            <p:ph sz="half" idx="1"/>
          </p:nvPr>
        </p:nvPicPr>
        <p:blipFill>
          <a:blip r:embed="rId2" cstate="print"/>
          <a:srcRect/>
          <a:stretch>
            <a:fillRect/>
          </a:stretch>
        </p:blipFill>
        <p:spPr bwMode="auto">
          <a:xfrm>
            <a:off x="683568" y="1484784"/>
            <a:ext cx="7517230" cy="3672408"/>
          </a:xfrm>
          <a:prstGeom prst="rect">
            <a:avLst/>
          </a:prstGeom>
          <a:noFill/>
          <a:ln w="38100">
            <a:solidFill>
              <a:srgbClr val="7030A0"/>
            </a:solidFill>
            <a:miter lim="800000"/>
            <a:headEnd/>
            <a:tailEnd/>
          </a:ln>
        </p:spPr>
      </p:pic>
    </p:spTree>
    <p:extLst>
      <p:ext uri="{BB962C8B-B14F-4D97-AF65-F5344CB8AC3E}">
        <p14:creationId xmlns="" xmlns:p14="http://schemas.microsoft.com/office/powerpoint/2010/main" val="38963676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Bagging</a:t>
            </a:r>
            <a:endParaRPr lang="zh-CN" altLang="en-US" dirty="0"/>
          </a:p>
        </p:txBody>
      </p:sp>
      <p:sp>
        <p:nvSpPr>
          <p:cNvPr id="3" name="内容占位符 2"/>
          <p:cNvSpPr>
            <a:spLocks noGrp="1"/>
          </p:cNvSpPr>
          <p:nvPr>
            <p:ph sz="half" idx="1"/>
          </p:nvPr>
        </p:nvSpPr>
        <p:spPr>
          <a:xfrm>
            <a:off x="467544" y="1052736"/>
            <a:ext cx="7992888" cy="5400600"/>
          </a:xfrm>
        </p:spPr>
        <p:txBody>
          <a:bodyPr/>
          <a:lstStyle/>
          <a:p>
            <a:r>
              <a:rPr lang="en-US" altLang="zh-CN" sz="1800" dirty="0" smtClean="0"/>
              <a:t>Bagging </a:t>
            </a:r>
            <a:r>
              <a:rPr lang="zh-CN" altLang="en-US" sz="1800" dirty="0" smtClean="0"/>
              <a:t>是</a:t>
            </a:r>
            <a:r>
              <a:rPr lang="en-US" altLang="zh-CN" sz="1800" dirty="0" err="1" smtClean="0"/>
              <a:t>Breiman</a:t>
            </a:r>
            <a:r>
              <a:rPr lang="en-US" altLang="zh-CN" sz="1800" dirty="0" smtClean="0"/>
              <a:t> </a:t>
            </a:r>
            <a:r>
              <a:rPr lang="zh-CN" altLang="en-US" sz="1800" dirty="0" smtClean="0"/>
              <a:t>提出的与</a:t>
            </a:r>
            <a:r>
              <a:rPr lang="en-US" altLang="zh-CN" sz="1800" dirty="0" smtClean="0"/>
              <a:t>Boosting </a:t>
            </a:r>
            <a:r>
              <a:rPr lang="zh-CN" altLang="en-US" sz="1800" dirty="0" smtClean="0"/>
              <a:t>相似的技术。</a:t>
            </a:r>
            <a:r>
              <a:rPr lang="en-US" altLang="zh-CN" sz="1800" dirty="0" smtClean="0"/>
              <a:t>Bagging </a:t>
            </a:r>
            <a:r>
              <a:rPr lang="zh-CN" altLang="en-US" sz="1800" dirty="0" smtClean="0"/>
              <a:t>技术的主要思想是给定一弱学习算法和一训练集</a:t>
            </a:r>
            <a:r>
              <a:rPr lang="en-US" altLang="zh-CN" sz="1800" dirty="0" smtClean="0"/>
              <a:t>1 1 ( , ),..., ( , ) n </a:t>
            </a:r>
            <a:r>
              <a:rPr lang="en-US" altLang="zh-CN" sz="1800" dirty="0" err="1" smtClean="0"/>
              <a:t>n</a:t>
            </a:r>
            <a:r>
              <a:rPr lang="en-US" altLang="zh-CN" sz="1800" dirty="0" smtClean="0"/>
              <a:t> x y x y </a:t>
            </a:r>
            <a:r>
              <a:rPr lang="zh-CN" altLang="en-US" sz="1800" dirty="0" smtClean="0"/>
              <a:t>。让该学习算法训练多轮，每轮的训练集由从初始的训练集中随机取出的</a:t>
            </a:r>
            <a:r>
              <a:rPr lang="en-US" altLang="zh-CN" sz="1800" dirty="0" smtClean="0"/>
              <a:t>n </a:t>
            </a:r>
            <a:r>
              <a:rPr lang="zh-CN" altLang="en-US" sz="1800" dirty="0" smtClean="0"/>
              <a:t>个训练例组成，初始训练例在某轮训练集中可以出现多次或根本不出现。训练之后可得到一个预测函数序列：</a:t>
            </a:r>
          </a:p>
          <a:p>
            <a:r>
              <a:rPr lang="en-US" altLang="zh-CN" sz="1800" dirty="0" smtClean="0"/>
              <a:t>1,..., t h </a:t>
            </a:r>
            <a:r>
              <a:rPr lang="en-US" altLang="zh-CN" sz="1800" dirty="0" err="1" smtClean="0"/>
              <a:t>h</a:t>
            </a:r>
            <a:r>
              <a:rPr lang="en-US" altLang="zh-CN" sz="1800" dirty="0" smtClean="0"/>
              <a:t> </a:t>
            </a:r>
            <a:r>
              <a:rPr lang="zh-CN" altLang="en-US" sz="1800" dirty="0" smtClean="0"/>
              <a:t>，最终的预测函数</a:t>
            </a:r>
            <a:r>
              <a:rPr lang="en-US" altLang="zh-CN" sz="1800" dirty="0" smtClean="0"/>
              <a:t>H </a:t>
            </a:r>
            <a:r>
              <a:rPr lang="zh-CN" altLang="en-US" sz="1800" dirty="0" smtClean="0"/>
              <a:t>对分类问题采用投票方式，对回归问题采用简单平均方法对新示例进行判别。</a:t>
            </a:r>
            <a:r>
              <a:rPr lang="en-US" altLang="zh-CN" sz="1800" dirty="0" smtClean="0"/>
              <a:t>Bagging </a:t>
            </a:r>
            <a:r>
              <a:rPr lang="zh-CN" altLang="en-US" sz="1800" dirty="0" smtClean="0"/>
              <a:t>与</a:t>
            </a:r>
            <a:r>
              <a:rPr lang="en-US" altLang="zh-CN" sz="1800" dirty="0" smtClean="0"/>
              <a:t>Boosting </a:t>
            </a:r>
            <a:r>
              <a:rPr lang="zh-CN" altLang="en-US" sz="1800" dirty="0" smtClean="0"/>
              <a:t>的区别在于</a:t>
            </a:r>
            <a:r>
              <a:rPr lang="en-US" altLang="zh-CN" sz="1800" dirty="0" smtClean="0"/>
              <a:t>Bagging </a:t>
            </a:r>
            <a:r>
              <a:rPr lang="zh-CN" altLang="en-US" sz="1800" dirty="0" smtClean="0"/>
              <a:t>的训练集的选择是随机的，各轮训练集之间相互独立，而 </a:t>
            </a:r>
            <a:r>
              <a:rPr lang="en-US" altLang="zh-CN" sz="1800" dirty="0" smtClean="0"/>
              <a:t>Boosting </a:t>
            </a:r>
            <a:r>
              <a:rPr lang="zh-CN" altLang="en-US" sz="1800" dirty="0" smtClean="0"/>
              <a:t>的训练集的选择不是独立的，各轮训练集的选择与前面各轮的学习结果有关；</a:t>
            </a:r>
            <a:r>
              <a:rPr lang="en-US" altLang="zh-CN" sz="1800" dirty="0" smtClean="0"/>
              <a:t>Bagging </a:t>
            </a:r>
            <a:r>
              <a:rPr lang="zh-CN" altLang="en-US" sz="1800" dirty="0" smtClean="0"/>
              <a:t>的各个预测函数没有权重，而</a:t>
            </a:r>
            <a:r>
              <a:rPr lang="en-US" altLang="zh-CN" sz="1800" dirty="0" smtClean="0"/>
              <a:t>Boosting</a:t>
            </a:r>
            <a:r>
              <a:rPr lang="zh-CN" altLang="en-US" sz="1800" dirty="0" smtClean="0"/>
              <a:t>是有权重的；</a:t>
            </a:r>
            <a:r>
              <a:rPr lang="en-US" altLang="zh-CN" sz="1800" dirty="0" smtClean="0"/>
              <a:t>Bagging </a:t>
            </a:r>
            <a:r>
              <a:rPr lang="zh-CN" altLang="en-US" sz="1800" dirty="0" smtClean="0"/>
              <a:t>的各个预测函数可以并行生成，而</a:t>
            </a:r>
            <a:r>
              <a:rPr lang="en-US" altLang="zh-CN" sz="1800" dirty="0" smtClean="0"/>
              <a:t>Boosting </a:t>
            </a:r>
            <a:r>
              <a:rPr lang="zh-CN" altLang="en-US" sz="1800" dirty="0" smtClean="0"/>
              <a:t>的各个预测函数只能顺序生成。对于象神经网络这样极为耗时的学习方法，</a:t>
            </a:r>
            <a:r>
              <a:rPr lang="en-US" altLang="zh-CN" sz="1800" dirty="0" smtClean="0"/>
              <a:t>Bagging </a:t>
            </a:r>
            <a:r>
              <a:rPr lang="zh-CN" altLang="en-US" sz="1800" dirty="0" smtClean="0"/>
              <a:t>可通过并行训练节省大量时间开销。以下我将通过</a:t>
            </a:r>
            <a:r>
              <a:rPr lang="en-US" altLang="zh-CN" sz="1800" dirty="0" smtClean="0"/>
              <a:t>R </a:t>
            </a:r>
            <a:r>
              <a:rPr lang="zh-CN" altLang="en-US" sz="1800" dirty="0" smtClean="0"/>
              <a:t>语言中的</a:t>
            </a:r>
            <a:r>
              <a:rPr lang="en-US" altLang="zh-CN" sz="1800" dirty="0" err="1" smtClean="0"/>
              <a:t>ipred</a:t>
            </a:r>
            <a:r>
              <a:rPr lang="en-US" altLang="zh-CN" sz="1800" dirty="0" smtClean="0"/>
              <a:t> </a:t>
            </a:r>
            <a:r>
              <a:rPr lang="zh-CN" altLang="en-US" sz="1800" dirty="0" smtClean="0"/>
              <a:t>包运用</a:t>
            </a:r>
            <a:r>
              <a:rPr lang="en-US" altLang="zh-CN" sz="1800" dirty="0" smtClean="0"/>
              <a:t>Bagging </a:t>
            </a:r>
            <a:r>
              <a:rPr lang="zh-CN" altLang="en-US" sz="1800" dirty="0" smtClean="0"/>
              <a:t>算法对该数据集进行分析研究。</a:t>
            </a:r>
            <a:endParaRPr lang="zh-CN" altLang="en-US" sz="1800" dirty="0"/>
          </a:p>
        </p:txBody>
      </p:sp>
      <p:sp>
        <p:nvSpPr>
          <p:cNvPr id="6" name="灯片编号占位符 5"/>
          <p:cNvSpPr>
            <a:spLocks noGrp="1"/>
          </p:cNvSpPr>
          <p:nvPr>
            <p:ph type="sldNum" sz="quarter" idx="12"/>
          </p:nvPr>
        </p:nvSpPr>
        <p:spPr/>
        <p:txBody>
          <a:bodyPr/>
          <a:lstStyle/>
          <a:p>
            <a:fld id="{14C48C8A-77FD-4366-8117-A766F7C94BB7}" type="slidenum">
              <a:rPr lang="zh-CN" altLang="en-US" smtClean="0"/>
              <a:pPr/>
              <a:t>58</a:t>
            </a:fld>
            <a:endParaRPr lang="zh-CN" altLang="en-US" dirty="0"/>
          </a:p>
        </p:txBody>
      </p:sp>
    </p:spTree>
    <p:extLst>
      <p:ext uri="{BB962C8B-B14F-4D97-AF65-F5344CB8AC3E}">
        <p14:creationId xmlns="" xmlns:p14="http://schemas.microsoft.com/office/powerpoint/2010/main" val="389636764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Bagging(</a:t>
            </a:r>
            <a:r>
              <a:rPr lang="en-US" altLang="zh-CN" dirty="0" err="1" smtClean="0"/>
              <a:t>ipred</a:t>
            </a:r>
            <a:r>
              <a:rPr lang="en-US" altLang="zh-CN" dirty="0" smtClean="0"/>
              <a:t>)</a:t>
            </a:r>
            <a:endParaRPr lang="zh-CN" altLang="en-US" dirty="0"/>
          </a:p>
        </p:txBody>
      </p:sp>
      <p:sp>
        <p:nvSpPr>
          <p:cNvPr id="3" name="内容占位符 2"/>
          <p:cNvSpPr>
            <a:spLocks noGrp="1"/>
          </p:cNvSpPr>
          <p:nvPr>
            <p:ph sz="half" idx="1"/>
          </p:nvPr>
        </p:nvSpPr>
        <p:spPr>
          <a:xfrm>
            <a:off x="467544" y="980728"/>
            <a:ext cx="7992888" cy="5400600"/>
          </a:xfrm>
        </p:spPr>
        <p:txBody>
          <a:bodyPr/>
          <a:lstStyle/>
          <a:p>
            <a:r>
              <a:rPr lang="en-US" altLang="zh-CN" sz="1500" dirty="0" smtClean="0"/>
              <a:t>for(</a:t>
            </a:r>
            <a:r>
              <a:rPr lang="en-US" altLang="zh-CN" sz="1500" dirty="0" err="1" smtClean="0"/>
              <a:t>i</a:t>
            </a:r>
            <a:r>
              <a:rPr lang="en-US" altLang="zh-CN" sz="1500" dirty="0" smtClean="0"/>
              <a:t> in 1:5)</a:t>
            </a:r>
          </a:p>
          <a:p>
            <a:r>
              <a:rPr lang="en-US" altLang="zh-CN" sz="1500" dirty="0" smtClean="0"/>
              <a:t>{</a:t>
            </a:r>
          </a:p>
          <a:p>
            <a:r>
              <a:rPr lang="en-US" altLang="zh-CN" sz="1500" dirty="0" err="1" smtClean="0"/>
              <a:t>crim.test</a:t>
            </a:r>
            <a:r>
              <a:rPr lang="en-US" altLang="zh-CN" sz="1500" dirty="0" smtClean="0"/>
              <a:t>=</a:t>
            </a:r>
            <a:r>
              <a:rPr lang="en-US" altLang="zh-CN" sz="1500" dirty="0" err="1" smtClean="0"/>
              <a:t>data.frame</a:t>
            </a:r>
            <a:r>
              <a:rPr lang="en-US" altLang="zh-CN" sz="1500" dirty="0" smtClean="0"/>
              <a:t>(crim1[</a:t>
            </a:r>
            <a:r>
              <a:rPr lang="en-US" altLang="zh-CN" sz="1500" dirty="0" err="1" smtClean="0"/>
              <a:t>dd</a:t>
            </a:r>
            <a:r>
              <a:rPr lang="en-US" altLang="zh-CN" sz="1500" dirty="0" smtClean="0"/>
              <a:t>[[</a:t>
            </a:r>
            <a:r>
              <a:rPr lang="en-US" altLang="zh-CN" sz="1500" dirty="0" err="1" smtClean="0"/>
              <a:t>i</a:t>
            </a:r>
            <a:r>
              <a:rPr lang="en-US" altLang="zh-CN" sz="1500" dirty="0" smtClean="0"/>
              <a:t>]],])</a:t>
            </a:r>
          </a:p>
          <a:p>
            <a:r>
              <a:rPr lang="en-US" altLang="zh-CN" sz="1500" dirty="0" err="1" smtClean="0"/>
              <a:t>crim.train</a:t>
            </a:r>
            <a:r>
              <a:rPr lang="en-US" altLang="zh-CN" sz="1500" dirty="0" smtClean="0"/>
              <a:t>=</a:t>
            </a:r>
            <a:r>
              <a:rPr lang="en-US" altLang="zh-CN" sz="1500" dirty="0" err="1" smtClean="0"/>
              <a:t>data.frame</a:t>
            </a:r>
            <a:r>
              <a:rPr lang="en-US" altLang="zh-CN" sz="1500" dirty="0" smtClean="0"/>
              <a:t>(crim1[-</a:t>
            </a:r>
            <a:r>
              <a:rPr lang="en-US" altLang="zh-CN" sz="1500" dirty="0" err="1" smtClean="0"/>
              <a:t>dd</a:t>
            </a:r>
            <a:r>
              <a:rPr lang="en-US" altLang="zh-CN" sz="1500" dirty="0" smtClean="0"/>
              <a:t>[[</a:t>
            </a:r>
            <a:r>
              <a:rPr lang="en-US" altLang="zh-CN" sz="1500" dirty="0" err="1" smtClean="0"/>
              <a:t>i</a:t>
            </a:r>
            <a:r>
              <a:rPr lang="en-US" altLang="zh-CN" sz="1500" dirty="0" smtClean="0"/>
              <a:t>]],])</a:t>
            </a:r>
          </a:p>
          <a:p>
            <a:r>
              <a:rPr lang="en-US" altLang="zh-CN" sz="1500" dirty="0" smtClean="0"/>
              <a:t>bagging.vio=bagging(</a:t>
            </a:r>
            <a:r>
              <a:rPr lang="en-US" altLang="zh-CN" sz="1500" dirty="0" err="1" smtClean="0"/>
              <a:t>violentPerPop~.,data</a:t>
            </a:r>
            <a:r>
              <a:rPr lang="en-US" altLang="zh-CN" sz="1500" dirty="0" smtClean="0"/>
              <a:t>=</a:t>
            </a:r>
            <a:r>
              <a:rPr lang="en-US" altLang="zh-CN" sz="1500" dirty="0" err="1" smtClean="0"/>
              <a:t>crim.train</a:t>
            </a:r>
            <a:r>
              <a:rPr lang="en-US" altLang="zh-CN" sz="1500" dirty="0" smtClean="0"/>
              <a:t>[,c(6:129,146)],</a:t>
            </a:r>
          </a:p>
          <a:p>
            <a:r>
              <a:rPr lang="en-US" altLang="zh-CN" sz="1500" dirty="0" err="1" smtClean="0"/>
              <a:t>coob</a:t>
            </a:r>
            <a:r>
              <a:rPr lang="en-US" altLang="zh-CN" sz="1500" dirty="0" smtClean="0"/>
              <a:t>=</a:t>
            </a:r>
            <a:r>
              <a:rPr lang="en-US" altLang="zh-CN" sz="1500" dirty="0" err="1" smtClean="0"/>
              <a:t>T,control</a:t>
            </a:r>
            <a:r>
              <a:rPr lang="en-US" altLang="zh-CN" sz="1500" dirty="0" smtClean="0"/>
              <a:t>=</a:t>
            </a:r>
            <a:r>
              <a:rPr lang="en-US" altLang="zh-CN" sz="1500" dirty="0" err="1" smtClean="0"/>
              <a:t>rpart.control</a:t>
            </a:r>
            <a:r>
              <a:rPr lang="en-US" altLang="zh-CN" sz="1500" dirty="0" smtClean="0"/>
              <a:t>(</a:t>
            </a:r>
            <a:r>
              <a:rPr lang="en-US" altLang="zh-CN" sz="1500" dirty="0" err="1" smtClean="0"/>
              <a:t>xval</a:t>
            </a:r>
            <a:r>
              <a:rPr lang="en-US" altLang="zh-CN" sz="1500" dirty="0" smtClean="0"/>
              <a:t>=10))</a:t>
            </a:r>
          </a:p>
          <a:p>
            <a:r>
              <a:rPr lang="en-US" altLang="zh-CN" sz="1500" dirty="0" err="1" smtClean="0"/>
              <a:t>pre.train</a:t>
            </a:r>
            <a:r>
              <a:rPr lang="en-US" altLang="zh-CN" sz="1500" dirty="0" smtClean="0"/>
              <a:t>=predict(</a:t>
            </a:r>
            <a:r>
              <a:rPr lang="en-US" altLang="zh-CN" sz="1500" dirty="0" err="1" smtClean="0"/>
              <a:t>bagging.vio,crim.train</a:t>
            </a:r>
            <a:r>
              <a:rPr lang="en-US" altLang="zh-CN" sz="1500" dirty="0" smtClean="0"/>
              <a:t>[,c(6:129,146)])</a:t>
            </a:r>
          </a:p>
          <a:p>
            <a:r>
              <a:rPr lang="en-US" altLang="zh-CN" sz="1500" dirty="0" err="1" smtClean="0"/>
              <a:t>pre.test</a:t>
            </a:r>
            <a:r>
              <a:rPr lang="en-US" altLang="zh-CN" sz="1500" dirty="0" smtClean="0"/>
              <a:t>=predict(</a:t>
            </a:r>
            <a:r>
              <a:rPr lang="en-US" altLang="zh-CN" sz="1500" dirty="0" err="1" smtClean="0"/>
              <a:t>bagging.vio,crim.test</a:t>
            </a:r>
            <a:r>
              <a:rPr lang="en-US" altLang="zh-CN" sz="1500" dirty="0" smtClean="0"/>
              <a:t>[,c(6:129,146)])</a:t>
            </a:r>
          </a:p>
          <a:p>
            <a:r>
              <a:rPr lang="en-US" altLang="zh-CN" sz="1500" dirty="0" err="1" smtClean="0"/>
              <a:t>NM.train</a:t>
            </a:r>
            <a:r>
              <a:rPr lang="en-US" altLang="zh-CN" sz="1500" dirty="0" smtClean="0"/>
              <a:t>=mean((</a:t>
            </a:r>
            <a:r>
              <a:rPr lang="en-US" altLang="zh-CN" sz="1500" dirty="0" err="1" smtClean="0"/>
              <a:t>crim.train$violentPerPop-pre.train</a:t>
            </a:r>
            <a:r>
              <a:rPr lang="en-US" altLang="zh-CN" sz="1500" dirty="0" smtClean="0"/>
              <a:t>)^2)/</a:t>
            </a:r>
          </a:p>
          <a:p>
            <a:r>
              <a:rPr lang="en-US" altLang="zh-CN" sz="1500" dirty="0" smtClean="0"/>
              <a:t>mean((mean(</a:t>
            </a:r>
            <a:r>
              <a:rPr lang="en-US" altLang="zh-CN" sz="1500" dirty="0" err="1" smtClean="0"/>
              <a:t>crim.train$violentPerPop</a:t>
            </a:r>
            <a:r>
              <a:rPr lang="en-US" altLang="zh-CN" sz="1500" dirty="0" smtClean="0"/>
              <a:t>)-</a:t>
            </a:r>
            <a:r>
              <a:rPr lang="en-US" altLang="zh-CN" sz="1500" dirty="0" err="1" smtClean="0"/>
              <a:t>crim.train$violentPerPop</a:t>
            </a:r>
            <a:r>
              <a:rPr lang="en-US" altLang="zh-CN" sz="1500" dirty="0" smtClean="0"/>
              <a:t>)^2)</a:t>
            </a:r>
          </a:p>
          <a:p>
            <a:r>
              <a:rPr lang="en-US" altLang="zh-CN" sz="1500" dirty="0" err="1" smtClean="0"/>
              <a:t>NM.test</a:t>
            </a:r>
            <a:r>
              <a:rPr lang="en-US" altLang="zh-CN" sz="1500" dirty="0" smtClean="0"/>
              <a:t>=mean((</a:t>
            </a:r>
            <a:r>
              <a:rPr lang="en-US" altLang="zh-CN" sz="1500" dirty="0" err="1" smtClean="0"/>
              <a:t>crim.test$violentPerPop-pre.test</a:t>
            </a:r>
            <a:r>
              <a:rPr lang="en-US" altLang="zh-CN" sz="1500" dirty="0" smtClean="0"/>
              <a:t>)^2)/</a:t>
            </a:r>
          </a:p>
          <a:p>
            <a:r>
              <a:rPr lang="en-US" altLang="zh-CN" sz="1500" dirty="0" smtClean="0"/>
              <a:t>mean((mean(</a:t>
            </a:r>
            <a:r>
              <a:rPr lang="en-US" altLang="zh-CN" sz="1500" dirty="0" err="1" smtClean="0"/>
              <a:t>crim.test$violentPerPop</a:t>
            </a:r>
            <a:r>
              <a:rPr lang="en-US" altLang="zh-CN" sz="1500" dirty="0" smtClean="0"/>
              <a:t>)-</a:t>
            </a:r>
            <a:r>
              <a:rPr lang="en-US" altLang="zh-CN" sz="1500" dirty="0" err="1" smtClean="0"/>
              <a:t>crim.test$violentPerPop</a:t>
            </a:r>
            <a:r>
              <a:rPr lang="en-US" altLang="zh-CN" sz="1500" dirty="0" smtClean="0"/>
              <a:t>)^2)</a:t>
            </a:r>
          </a:p>
          <a:p>
            <a:r>
              <a:rPr lang="en-US" altLang="zh-CN" sz="1500" dirty="0" err="1" smtClean="0"/>
              <a:t>M.train</a:t>
            </a:r>
            <a:r>
              <a:rPr lang="en-US" altLang="zh-CN" sz="1500" dirty="0" smtClean="0"/>
              <a:t>=mean((</a:t>
            </a:r>
            <a:r>
              <a:rPr lang="en-US" altLang="zh-CN" sz="1500" dirty="0" err="1" smtClean="0"/>
              <a:t>crim.train$violentPerPop-pre.train</a:t>
            </a:r>
            <a:r>
              <a:rPr lang="en-US" altLang="zh-CN" sz="1500" dirty="0" smtClean="0"/>
              <a:t>)^2)</a:t>
            </a:r>
          </a:p>
          <a:p>
            <a:r>
              <a:rPr lang="en-US" altLang="zh-CN" sz="1500" dirty="0" err="1" smtClean="0"/>
              <a:t>M.test</a:t>
            </a:r>
            <a:r>
              <a:rPr lang="en-US" altLang="zh-CN" sz="1500" dirty="0" smtClean="0"/>
              <a:t>=mean((</a:t>
            </a:r>
            <a:r>
              <a:rPr lang="en-US" altLang="zh-CN" sz="1500" dirty="0" err="1" smtClean="0"/>
              <a:t>crim.test$violentPerPop-pre.test</a:t>
            </a:r>
            <a:r>
              <a:rPr lang="en-US" altLang="zh-CN" sz="1500" dirty="0" smtClean="0"/>
              <a:t>)^2)</a:t>
            </a:r>
          </a:p>
          <a:p>
            <a:r>
              <a:rPr lang="en-US" altLang="zh-CN" sz="1500" dirty="0" err="1" smtClean="0"/>
              <a:t>NMSE.train</a:t>
            </a:r>
            <a:r>
              <a:rPr lang="en-US" altLang="zh-CN" sz="1500" dirty="0" smtClean="0"/>
              <a:t>=c(</a:t>
            </a:r>
            <a:r>
              <a:rPr lang="en-US" altLang="zh-CN" sz="1500" dirty="0" err="1" smtClean="0"/>
              <a:t>NMSE.train,NM.train</a:t>
            </a:r>
            <a:r>
              <a:rPr lang="en-US" altLang="zh-CN" sz="1500" dirty="0" smtClean="0"/>
              <a:t>)</a:t>
            </a:r>
          </a:p>
          <a:p>
            <a:r>
              <a:rPr lang="en-US" altLang="zh-CN" sz="1500" dirty="0" err="1" smtClean="0"/>
              <a:t>NMSE.test</a:t>
            </a:r>
            <a:r>
              <a:rPr lang="en-US" altLang="zh-CN" sz="1500" dirty="0" smtClean="0"/>
              <a:t>=c(</a:t>
            </a:r>
            <a:r>
              <a:rPr lang="en-US" altLang="zh-CN" sz="1500" dirty="0" err="1" smtClean="0"/>
              <a:t>NMSE.test,NM.test</a:t>
            </a:r>
            <a:r>
              <a:rPr lang="en-US" altLang="zh-CN" sz="1500" dirty="0" smtClean="0"/>
              <a:t>)</a:t>
            </a:r>
          </a:p>
          <a:p>
            <a:r>
              <a:rPr lang="en-US" altLang="zh-CN" sz="1500" dirty="0" err="1" smtClean="0"/>
              <a:t>MSE.train</a:t>
            </a:r>
            <a:r>
              <a:rPr lang="en-US" altLang="zh-CN" sz="1500" dirty="0" smtClean="0"/>
              <a:t>=c(</a:t>
            </a:r>
            <a:r>
              <a:rPr lang="en-US" altLang="zh-CN" sz="1500" dirty="0" err="1" smtClean="0"/>
              <a:t>MSE.train,M.train</a:t>
            </a:r>
            <a:r>
              <a:rPr lang="en-US" altLang="zh-CN" sz="1500" dirty="0" smtClean="0"/>
              <a:t>)</a:t>
            </a:r>
          </a:p>
          <a:p>
            <a:r>
              <a:rPr lang="en-US" altLang="zh-CN" sz="1500" dirty="0" err="1" smtClean="0"/>
              <a:t>MSE.test</a:t>
            </a:r>
            <a:r>
              <a:rPr lang="en-US" altLang="zh-CN" sz="1500" dirty="0" smtClean="0"/>
              <a:t>=c(</a:t>
            </a:r>
            <a:r>
              <a:rPr lang="en-US" altLang="zh-CN" sz="1500" dirty="0" err="1" smtClean="0"/>
              <a:t>MSE.test,M.test</a:t>
            </a:r>
            <a:r>
              <a:rPr lang="en-US" altLang="zh-CN" sz="1500" dirty="0" smtClean="0"/>
              <a:t>)</a:t>
            </a:r>
          </a:p>
          <a:p>
            <a:r>
              <a:rPr lang="en-US" altLang="zh-CN" sz="1500" dirty="0" smtClean="0"/>
              <a:t>}</a:t>
            </a:r>
            <a:endParaRPr lang="zh-CN" altLang="en-US" sz="1500" dirty="0"/>
          </a:p>
        </p:txBody>
      </p:sp>
      <p:sp>
        <p:nvSpPr>
          <p:cNvPr id="6" name="灯片编号占位符 5"/>
          <p:cNvSpPr>
            <a:spLocks noGrp="1"/>
          </p:cNvSpPr>
          <p:nvPr>
            <p:ph type="sldNum" sz="quarter" idx="12"/>
          </p:nvPr>
        </p:nvSpPr>
        <p:spPr/>
        <p:txBody>
          <a:bodyPr/>
          <a:lstStyle/>
          <a:p>
            <a:fld id="{14C48C8A-77FD-4366-8117-A766F7C94BB7}" type="slidenum">
              <a:rPr lang="zh-CN" altLang="en-US" smtClean="0"/>
              <a:pPr/>
              <a:t>59</a:t>
            </a:fld>
            <a:endParaRPr lang="zh-CN" altLang="en-US" dirty="0"/>
          </a:p>
        </p:txBody>
      </p:sp>
    </p:spTree>
    <p:extLst>
      <p:ext uri="{BB962C8B-B14F-4D97-AF65-F5344CB8AC3E}">
        <p14:creationId xmlns="" xmlns:p14="http://schemas.microsoft.com/office/powerpoint/2010/main" val="38963676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四、犯罪率地区差异</a:t>
            </a:r>
            <a:endParaRPr lang="zh-CN" altLang="en-US" dirty="0"/>
          </a:p>
        </p:txBody>
      </p:sp>
      <p:sp>
        <p:nvSpPr>
          <p:cNvPr id="4" name="灯片编号占位符 3"/>
          <p:cNvSpPr>
            <a:spLocks noGrp="1"/>
          </p:cNvSpPr>
          <p:nvPr>
            <p:ph type="sldNum" sz="quarter" idx="12"/>
          </p:nvPr>
        </p:nvSpPr>
        <p:spPr/>
        <p:txBody>
          <a:bodyPr/>
          <a:lstStyle/>
          <a:p>
            <a:fld id="{14C48C8A-77FD-4366-8117-A766F7C94BB7}" type="slidenum">
              <a:rPr lang="zh-CN" altLang="en-US" smtClean="0"/>
              <a:pPr/>
              <a:t>6</a:t>
            </a:fld>
            <a:endParaRPr lang="zh-CN" altLang="en-US" dirty="0"/>
          </a:p>
        </p:txBody>
      </p:sp>
      <p:pic>
        <p:nvPicPr>
          <p:cNvPr id="6" name="图片 5"/>
          <p:cNvPicPr>
            <a:picLocks noChangeAspect="1"/>
          </p:cNvPicPr>
          <p:nvPr/>
        </p:nvPicPr>
        <p:blipFill>
          <a:blip r:embed="rId2" cstate="print"/>
          <a:stretch>
            <a:fillRect/>
          </a:stretch>
        </p:blipFill>
        <p:spPr>
          <a:xfrm>
            <a:off x="323528" y="1052736"/>
            <a:ext cx="8496944" cy="4942338"/>
          </a:xfrm>
          <a:prstGeom prst="rect">
            <a:avLst/>
          </a:prstGeom>
          <a:ln w="38100">
            <a:solidFill>
              <a:srgbClr val="FFCC03"/>
            </a:solidFill>
          </a:ln>
        </p:spPr>
      </p:pic>
      <p:sp>
        <p:nvSpPr>
          <p:cNvPr id="16" name="TextBox 15"/>
          <p:cNvSpPr txBox="1"/>
          <p:nvPr/>
        </p:nvSpPr>
        <p:spPr>
          <a:xfrm>
            <a:off x="1298555" y="1268761"/>
            <a:ext cx="6552728" cy="1384995"/>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zh-CN" altLang="en-US" sz="2800" dirty="0" smtClean="0">
                <a:solidFill>
                  <a:schemeClr val="tx1"/>
                </a:solidFill>
                <a:latin typeface="微软雅黑" pitchFamily="34" charset="-122"/>
                <a:ea typeface="微软雅黑" pitchFamily="34" charset="-122"/>
              </a:rPr>
              <a:t>三个地区犯罪率的中位数由西向东递减，分布相对集中，但东部地区出现了较为明显的离群值</a:t>
            </a:r>
            <a:endParaRPr lang="zh-CN" altLang="en-US" sz="2800" dirty="0">
              <a:solidFill>
                <a:schemeClr val="tx1"/>
              </a:solidFill>
              <a:latin typeface="微软雅黑" pitchFamily="34" charset="-122"/>
              <a:ea typeface="微软雅黑" pitchFamily="34" charset="-122"/>
            </a:endParaRPr>
          </a:p>
        </p:txBody>
      </p:sp>
    </p:spTree>
    <p:extLst>
      <p:ext uri="{BB962C8B-B14F-4D97-AF65-F5344CB8AC3E}">
        <p14:creationId xmlns="" xmlns:p14="http://schemas.microsoft.com/office/powerpoint/2010/main" val="512110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Bagging</a:t>
            </a:r>
            <a:endParaRPr lang="zh-CN" altLang="en-US" dirty="0"/>
          </a:p>
        </p:txBody>
      </p:sp>
      <p:sp>
        <p:nvSpPr>
          <p:cNvPr id="6" name="灯片编号占位符 5"/>
          <p:cNvSpPr>
            <a:spLocks noGrp="1"/>
          </p:cNvSpPr>
          <p:nvPr>
            <p:ph type="sldNum" sz="quarter" idx="12"/>
          </p:nvPr>
        </p:nvSpPr>
        <p:spPr/>
        <p:txBody>
          <a:bodyPr/>
          <a:lstStyle/>
          <a:p>
            <a:fld id="{14C48C8A-77FD-4366-8117-A766F7C94BB7}" type="slidenum">
              <a:rPr lang="zh-CN" altLang="en-US" smtClean="0"/>
              <a:pPr/>
              <a:t>60</a:t>
            </a:fld>
            <a:endParaRPr lang="zh-CN" altLang="en-US" dirty="0"/>
          </a:p>
        </p:txBody>
      </p:sp>
      <p:pic>
        <p:nvPicPr>
          <p:cNvPr id="5122" name="Picture 2"/>
          <p:cNvPicPr>
            <a:picLocks noGrp="1" noChangeAspect="1" noChangeArrowheads="1"/>
          </p:cNvPicPr>
          <p:nvPr>
            <p:ph sz="half" idx="1"/>
          </p:nvPr>
        </p:nvPicPr>
        <p:blipFill>
          <a:blip r:embed="rId2" cstate="print"/>
          <a:srcRect/>
          <a:stretch>
            <a:fillRect/>
          </a:stretch>
        </p:blipFill>
        <p:spPr bwMode="auto">
          <a:xfrm>
            <a:off x="323528" y="1268760"/>
            <a:ext cx="8460600" cy="4104456"/>
          </a:xfrm>
          <a:prstGeom prst="rect">
            <a:avLst/>
          </a:prstGeom>
          <a:noFill/>
          <a:ln w="38100">
            <a:solidFill>
              <a:srgbClr val="7030A0"/>
            </a:solidFill>
            <a:miter lim="800000"/>
            <a:headEnd/>
            <a:tailEnd/>
          </a:ln>
        </p:spPr>
      </p:pic>
    </p:spTree>
    <p:extLst>
      <p:ext uri="{BB962C8B-B14F-4D97-AF65-F5344CB8AC3E}">
        <p14:creationId xmlns="" xmlns:p14="http://schemas.microsoft.com/office/powerpoint/2010/main" val="389636764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随机森林（</a:t>
            </a:r>
            <a:r>
              <a:rPr lang="en-US" altLang="zh-CN" dirty="0" err="1" smtClean="0"/>
              <a:t>randomForest</a:t>
            </a:r>
            <a:r>
              <a:rPr lang="zh-CN" altLang="en-US" dirty="0" smtClean="0"/>
              <a:t>）</a:t>
            </a:r>
            <a:endParaRPr lang="zh-CN" altLang="en-US" dirty="0"/>
          </a:p>
        </p:txBody>
      </p:sp>
      <p:sp>
        <p:nvSpPr>
          <p:cNvPr id="3" name="内容占位符 2"/>
          <p:cNvSpPr>
            <a:spLocks noGrp="1"/>
          </p:cNvSpPr>
          <p:nvPr>
            <p:ph sz="half" idx="1"/>
          </p:nvPr>
        </p:nvSpPr>
        <p:spPr>
          <a:xfrm>
            <a:off x="467544" y="1124744"/>
            <a:ext cx="7992888" cy="5400600"/>
          </a:xfrm>
        </p:spPr>
        <p:txBody>
          <a:bodyPr/>
          <a:lstStyle/>
          <a:p>
            <a:r>
              <a:rPr lang="en-US" altLang="zh-CN" sz="1600" dirty="0" err="1" smtClean="0"/>
              <a:t>randomforest.violentPerPop</a:t>
            </a:r>
            <a:r>
              <a:rPr lang="en-US" altLang="zh-CN" sz="1600" dirty="0" smtClean="0"/>
              <a:t> &lt;- </a:t>
            </a:r>
            <a:r>
              <a:rPr lang="en-US" altLang="zh-CN" sz="1600" dirty="0" err="1" smtClean="0"/>
              <a:t>randomForest</a:t>
            </a:r>
            <a:r>
              <a:rPr lang="en-US" altLang="zh-CN" sz="1600" dirty="0" smtClean="0"/>
              <a:t>(</a:t>
            </a:r>
            <a:r>
              <a:rPr lang="en-US" altLang="zh-CN" sz="1600" dirty="0" err="1" smtClean="0"/>
              <a:t>violentPerPop</a:t>
            </a:r>
            <a:r>
              <a:rPr lang="en-US" altLang="zh-CN" sz="1600" dirty="0" smtClean="0"/>
              <a:t> ~ .,data=</a:t>
            </a:r>
            <a:r>
              <a:rPr lang="en-US" altLang="zh-CN" sz="1600" dirty="0" err="1" smtClean="0"/>
              <a:t>crim.train</a:t>
            </a:r>
            <a:r>
              <a:rPr lang="en-US" altLang="zh-CN" sz="1600" dirty="0" smtClean="0"/>
              <a:t>[,c(6:129,146)],</a:t>
            </a:r>
          </a:p>
          <a:p>
            <a:r>
              <a:rPr lang="en-US" altLang="zh-CN" sz="1600" dirty="0" err="1" smtClean="0"/>
              <a:t>ntree</a:t>
            </a:r>
            <a:r>
              <a:rPr lang="en-US" altLang="zh-CN" sz="1600" dirty="0" smtClean="0"/>
              <a:t>=500,importance=</a:t>
            </a:r>
            <a:r>
              <a:rPr lang="en-US" altLang="zh-CN" sz="1600" dirty="0" err="1" smtClean="0"/>
              <a:t>TRUE,proximity</a:t>
            </a:r>
            <a:r>
              <a:rPr lang="en-US" altLang="zh-CN" sz="1600" dirty="0" smtClean="0"/>
              <a:t>=TRUE)</a:t>
            </a:r>
          </a:p>
          <a:p>
            <a:r>
              <a:rPr lang="en-US" altLang="zh-CN" sz="1600" dirty="0" err="1" smtClean="0"/>
              <a:t>randomforest.violentPerPop$importance</a:t>
            </a:r>
            <a:r>
              <a:rPr lang="en-US" altLang="zh-CN" sz="1600" dirty="0" smtClean="0"/>
              <a:t> ##</a:t>
            </a:r>
            <a:r>
              <a:rPr lang="zh-CN" altLang="en-US" sz="1600" dirty="0" smtClean="0"/>
              <a:t>查看解释变量对模型的贡献性的大小</a:t>
            </a:r>
          </a:p>
          <a:p>
            <a:r>
              <a:rPr lang="en-US" altLang="zh-CN" sz="1600" dirty="0" err="1" smtClean="0"/>
              <a:t>randomforest.violentPerPop$importanceSD</a:t>
            </a:r>
            <a:endParaRPr lang="en-US" altLang="zh-CN" sz="1600" dirty="0" smtClean="0"/>
          </a:p>
          <a:p>
            <a:endParaRPr lang="zh-CN" altLang="en-US" sz="1500" dirty="0"/>
          </a:p>
        </p:txBody>
      </p:sp>
      <p:sp>
        <p:nvSpPr>
          <p:cNvPr id="6" name="灯片编号占位符 5"/>
          <p:cNvSpPr>
            <a:spLocks noGrp="1"/>
          </p:cNvSpPr>
          <p:nvPr>
            <p:ph type="sldNum" sz="quarter" idx="12"/>
          </p:nvPr>
        </p:nvSpPr>
        <p:spPr/>
        <p:txBody>
          <a:bodyPr/>
          <a:lstStyle/>
          <a:p>
            <a:fld id="{14C48C8A-77FD-4366-8117-A766F7C94BB7}" type="slidenum">
              <a:rPr lang="zh-CN" altLang="en-US" smtClean="0"/>
              <a:pPr/>
              <a:t>61</a:t>
            </a:fld>
            <a:endParaRPr lang="zh-CN" altLang="en-US" dirty="0"/>
          </a:p>
        </p:txBody>
      </p:sp>
      <p:pic>
        <p:nvPicPr>
          <p:cNvPr id="6146" name="Picture 2"/>
          <p:cNvPicPr>
            <a:picLocks noChangeAspect="1" noChangeArrowheads="1"/>
          </p:cNvPicPr>
          <p:nvPr/>
        </p:nvPicPr>
        <p:blipFill>
          <a:blip r:embed="rId2" cstate="print"/>
          <a:srcRect/>
          <a:stretch>
            <a:fillRect/>
          </a:stretch>
        </p:blipFill>
        <p:spPr bwMode="auto">
          <a:xfrm>
            <a:off x="539551" y="2708920"/>
            <a:ext cx="6703459" cy="3384376"/>
          </a:xfrm>
          <a:prstGeom prst="rect">
            <a:avLst/>
          </a:prstGeom>
          <a:noFill/>
          <a:ln w="38100">
            <a:solidFill>
              <a:srgbClr val="7030A0"/>
            </a:solidFill>
            <a:miter lim="800000"/>
            <a:headEnd/>
            <a:tailEnd/>
          </a:ln>
        </p:spPr>
      </p:pic>
    </p:spTree>
    <p:extLst>
      <p:ext uri="{BB962C8B-B14F-4D97-AF65-F5344CB8AC3E}">
        <p14:creationId xmlns="" xmlns:p14="http://schemas.microsoft.com/office/powerpoint/2010/main" val="389636764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随机森林（</a:t>
            </a:r>
            <a:r>
              <a:rPr lang="en-US" altLang="zh-CN" dirty="0" err="1" smtClean="0"/>
              <a:t>randomForest</a:t>
            </a:r>
            <a:r>
              <a:rPr lang="zh-CN" altLang="en-US" dirty="0" smtClean="0"/>
              <a:t>）</a:t>
            </a:r>
            <a:endParaRPr lang="zh-CN" altLang="en-US" dirty="0"/>
          </a:p>
        </p:txBody>
      </p:sp>
      <p:sp>
        <p:nvSpPr>
          <p:cNvPr id="3" name="内容占位符 2"/>
          <p:cNvSpPr>
            <a:spLocks noGrp="1"/>
          </p:cNvSpPr>
          <p:nvPr>
            <p:ph sz="half" idx="1"/>
          </p:nvPr>
        </p:nvSpPr>
        <p:spPr>
          <a:xfrm>
            <a:off x="467544" y="1124744"/>
            <a:ext cx="8352928" cy="5400600"/>
          </a:xfrm>
        </p:spPr>
        <p:txBody>
          <a:bodyPr/>
          <a:lstStyle/>
          <a:p>
            <a:r>
              <a:rPr lang="en-US" altLang="zh-CN" sz="1600" dirty="0" smtClean="0"/>
              <a:t>#</a:t>
            </a:r>
            <a:r>
              <a:rPr lang="zh-CN" altLang="en-US" sz="1600" dirty="0" smtClean="0"/>
              <a:t>贡献度最大的前十个变量</a:t>
            </a:r>
            <a:endParaRPr lang="en-US" altLang="zh-CN" sz="1600" dirty="0" smtClean="0"/>
          </a:p>
          <a:p>
            <a:r>
              <a:rPr lang="en-US" altLang="zh-CN" sz="1600" dirty="0" smtClean="0"/>
              <a:t>names(</a:t>
            </a:r>
            <a:r>
              <a:rPr lang="en-US" altLang="zh-CN" sz="1600" dirty="0" err="1" smtClean="0"/>
              <a:t>crim.train</a:t>
            </a:r>
            <a:r>
              <a:rPr lang="en-US" altLang="zh-CN" sz="1600" dirty="0" smtClean="0"/>
              <a:t>[,c(6:129,146)])[sort(</a:t>
            </a:r>
            <a:r>
              <a:rPr lang="en-US" altLang="zh-CN" sz="1600" dirty="0" err="1" smtClean="0"/>
              <a:t>randomforest.violentPerPop$importance</a:t>
            </a:r>
            <a:r>
              <a:rPr lang="en-US" altLang="zh-CN" sz="1600" dirty="0" smtClean="0"/>
              <a:t>[,1],</a:t>
            </a:r>
          </a:p>
          <a:p>
            <a:r>
              <a:rPr lang="en-US" altLang="zh-CN" sz="1600" dirty="0" smtClean="0"/>
              <a:t>decreasing=</a:t>
            </a:r>
            <a:r>
              <a:rPr lang="en-US" altLang="zh-CN" sz="1600" dirty="0" err="1" smtClean="0"/>
              <a:t>T,index.return</a:t>
            </a:r>
            <a:r>
              <a:rPr lang="en-US" altLang="zh-CN" sz="1600" dirty="0" smtClean="0"/>
              <a:t>=T)$ix[1:10]]</a:t>
            </a:r>
          </a:p>
          <a:p>
            <a:endParaRPr lang="en-US" altLang="zh-CN" sz="1600" dirty="0" smtClean="0"/>
          </a:p>
          <a:p>
            <a:endParaRPr lang="en-US" altLang="zh-CN" sz="1600" dirty="0" smtClean="0"/>
          </a:p>
          <a:p>
            <a:endParaRPr lang="en-US" altLang="zh-CN" sz="1600" dirty="0" smtClean="0"/>
          </a:p>
          <a:p>
            <a:endParaRPr lang="en-US" altLang="zh-CN" sz="1600" dirty="0" smtClean="0"/>
          </a:p>
          <a:p>
            <a:endParaRPr lang="en-US" altLang="zh-CN" sz="1600" dirty="0" smtClean="0"/>
          </a:p>
          <a:p>
            <a:endParaRPr lang="en-US" altLang="zh-CN" sz="1600" dirty="0" smtClean="0"/>
          </a:p>
          <a:p>
            <a:endParaRPr lang="en-US" altLang="zh-CN" sz="1600" dirty="0" smtClean="0"/>
          </a:p>
          <a:p>
            <a:endParaRPr lang="en-US" altLang="zh-CN" sz="1600" dirty="0" smtClean="0"/>
          </a:p>
          <a:p>
            <a:r>
              <a:rPr lang="en-US" altLang="zh-CN" sz="1600" dirty="0" smtClean="0"/>
              <a:t>plot(</a:t>
            </a:r>
            <a:r>
              <a:rPr lang="en-US" altLang="zh-CN" sz="1600" dirty="0" err="1" smtClean="0"/>
              <a:t>randomforest.violentPerPop$importanceSD</a:t>
            </a:r>
            <a:r>
              <a:rPr lang="en-US" altLang="zh-CN" sz="1600" dirty="0" smtClean="0"/>
              <a:t>)</a:t>
            </a:r>
          </a:p>
          <a:p>
            <a:r>
              <a:rPr lang="en-US" altLang="zh-CN" sz="1600" dirty="0" smtClean="0"/>
              <a:t>identify(1:124,randomforest.violentPerPop$importanceSD,</a:t>
            </a:r>
          </a:p>
          <a:p>
            <a:r>
              <a:rPr lang="en-US" altLang="zh-CN" sz="1600" dirty="0" smtClean="0"/>
              <a:t>labels=names(</a:t>
            </a:r>
            <a:r>
              <a:rPr lang="en-US" altLang="zh-CN" sz="1600" dirty="0" err="1" smtClean="0"/>
              <a:t>randomforest.violentPerPop$importanceSD</a:t>
            </a:r>
            <a:r>
              <a:rPr lang="en-US" altLang="zh-CN" sz="1600" dirty="0" smtClean="0"/>
              <a:t>))</a:t>
            </a:r>
            <a:endParaRPr lang="zh-CN" altLang="en-US" sz="1600" dirty="0"/>
          </a:p>
        </p:txBody>
      </p:sp>
      <p:sp>
        <p:nvSpPr>
          <p:cNvPr id="6" name="灯片编号占位符 5"/>
          <p:cNvSpPr>
            <a:spLocks noGrp="1"/>
          </p:cNvSpPr>
          <p:nvPr>
            <p:ph type="sldNum" sz="quarter" idx="12"/>
          </p:nvPr>
        </p:nvSpPr>
        <p:spPr/>
        <p:txBody>
          <a:bodyPr/>
          <a:lstStyle/>
          <a:p>
            <a:fld id="{14C48C8A-77FD-4366-8117-A766F7C94BB7}" type="slidenum">
              <a:rPr lang="zh-CN" altLang="en-US" smtClean="0"/>
              <a:pPr/>
              <a:t>62</a:t>
            </a:fld>
            <a:endParaRPr lang="zh-CN" altLang="en-US" dirty="0"/>
          </a:p>
        </p:txBody>
      </p:sp>
      <p:pic>
        <p:nvPicPr>
          <p:cNvPr id="7170" name="Picture 2"/>
          <p:cNvPicPr>
            <a:picLocks noChangeAspect="1" noChangeArrowheads="1"/>
          </p:cNvPicPr>
          <p:nvPr/>
        </p:nvPicPr>
        <p:blipFill>
          <a:blip r:embed="rId2" cstate="print"/>
          <a:srcRect/>
          <a:stretch>
            <a:fillRect/>
          </a:stretch>
        </p:blipFill>
        <p:spPr bwMode="auto">
          <a:xfrm>
            <a:off x="539552" y="2348880"/>
            <a:ext cx="7402680" cy="1368152"/>
          </a:xfrm>
          <a:prstGeom prst="rect">
            <a:avLst/>
          </a:prstGeom>
          <a:noFill/>
          <a:ln w="38100">
            <a:solidFill>
              <a:srgbClr val="7030A0"/>
            </a:solidFill>
            <a:miter lim="800000"/>
            <a:headEnd/>
            <a:tailEnd/>
          </a:ln>
        </p:spPr>
      </p:pic>
    </p:spTree>
    <p:extLst>
      <p:ext uri="{BB962C8B-B14F-4D97-AF65-F5344CB8AC3E}">
        <p14:creationId xmlns="" xmlns:p14="http://schemas.microsoft.com/office/powerpoint/2010/main" val="389636764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随机森林（</a:t>
            </a:r>
            <a:r>
              <a:rPr lang="en-US" altLang="zh-CN" dirty="0" err="1" smtClean="0"/>
              <a:t>randomForest</a:t>
            </a:r>
            <a:r>
              <a:rPr lang="zh-CN" altLang="en-US" dirty="0" smtClean="0"/>
              <a:t>）</a:t>
            </a:r>
            <a:endParaRPr lang="zh-CN" altLang="en-US" dirty="0"/>
          </a:p>
        </p:txBody>
      </p:sp>
      <p:pic>
        <p:nvPicPr>
          <p:cNvPr id="8" name="内容占位符 7" descr="randomForest.importance.png"/>
          <p:cNvPicPr>
            <a:picLocks noGrp="1" noChangeAspect="1"/>
          </p:cNvPicPr>
          <p:nvPr>
            <p:ph sz="half" idx="1"/>
          </p:nvPr>
        </p:nvPicPr>
        <p:blipFill>
          <a:blip r:embed="rId2" cstate="print"/>
          <a:srcRect t="10655" b="2654"/>
          <a:stretch>
            <a:fillRect/>
          </a:stretch>
        </p:blipFill>
        <p:spPr>
          <a:xfrm>
            <a:off x="323528" y="980728"/>
            <a:ext cx="7865969" cy="4968552"/>
          </a:xfrm>
          <a:ln w="38100">
            <a:solidFill>
              <a:srgbClr val="7030A0"/>
            </a:solidFill>
          </a:ln>
        </p:spPr>
      </p:pic>
      <p:sp>
        <p:nvSpPr>
          <p:cNvPr id="6" name="灯片编号占位符 5"/>
          <p:cNvSpPr>
            <a:spLocks noGrp="1"/>
          </p:cNvSpPr>
          <p:nvPr>
            <p:ph type="sldNum" sz="quarter" idx="12"/>
          </p:nvPr>
        </p:nvSpPr>
        <p:spPr/>
        <p:txBody>
          <a:bodyPr/>
          <a:lstStyle/>
          <a:p>
            <a:fld id="{14C48C8A-77FD-4366-8117-A766F7C94BB7}" type="slidenum">
              <a:rPr lang="zh-CN" altLang="en-US" smtClean="0"/>
              <a:pPr/>
              <a:t>63</a:t>
            </a:fld>
            <a:endParaRPr lang="zh-CN" altLang="en-US" dirty="0"/>
          </a:p>
        </p:txBody>
      </p:sp>
    </p:spTree>
    <p:extLst>
      <p:ext uri="{BB962C8B-B14F-4D97-AF65-F5344CB8AC3E}">
        <p14:creationId xmlns="" xmlns:p14="http://schemas.microsoft.com/office/powerpoint/2010/main" val="389636764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随机森林（</a:t>
            </a:r>
            <a:r>
              <a:rPr lang="en-US" altLang="zh-CN" dirty="0" err="1" smtClean="0"/>
              <a:t>randomForest</a:t>
            </a:r>
            <a:r>
              <a:rPr lang="zh-CN" altLang="en-US" dirty="0" smtClean="0"/>
              <a:t>）</a:t>
            </a:r>
            <a:endParaRPr lang="zh-CN" altLang="en-US" dirty="0"/>
          </a:p>
        </p:txBody>
      </p:sp>
      <p:sp>
        <p:nvSpPr>
          <p:cNvPr id="6" name="灯片编号占位符 5"/>
          <p:cNvSpPr>
            <a:spLocks noGrp="1"/>
          </p:cNvSpPr>
          <p:nvPr>
            <p:ph type="sldNum" sz="quarter" idx="12"/>
          </p:nvPr>
        </p:nvSpPr>
        <p:spPr/>
        <p:txBody>
          <a:bodyPr/>
          <a:lstStyle/>
          <a:p>
            <a:fld id="{14C48C8A-77FD-4366-8117-A766F7C94BB7}" type="slidenum">
              <a:rPr lang="zh-CN" altLang="en-US" smtClean="0"/>
              <a:pPr/>
              <a:t>64</a:t>
            </a:fld>
            <a:endParaRPr lang="zh-CN" altLang="en-US" dirty="0"/>
          </a:p>
        </p:txBody>
      </p:sp>
      <p:pic>
        <p:nvPicPr>
          <p:cNvPr id="8194" name="Picture 2"/>
          <p:cNvPicPr>
            <a:picLocks noGrp="1" noChangeAspect="1" noChangeArrowheads="1"/>
          </p:cNvPicPr>
          <p:nvPr>
            <p:ph sz="half" idx="1"/>
          </p:nvPr>
        </p:nvPicPr>
        <p:blipFill>
          <a:blip r:embed="rId2" cstate="print"/>
          <a:srcRect/>
          <a:stretch>
            <a:fillRect/>
          </a:stretch>
        </p:blipFill>
        <p:spPr bwMode="auto">
          <a:xfrm>
            <a:off x="251520" y="1484784"/>
            <a:ext cx="8467352" cy="4176464"/>
          </a:xfrm>
          <a:prstGeom prst="rect">
            <a:avLst/>
          </a:prstGeom>
          <a:noFill/>
          <a:ln w="38100">
            <a:solidFill>
              <a:srgbClr val="7030A0"/>
            </a:solidFill>
            <a:miter lim="800000"/>
            <a:headEnd/>
            <a:tailEnd/>
          </a:ln>
        </p:spPr>
      </p:pic>
    </p:spTree>
    <p:extLst>
      <p:ext uri="{BB962C8B-B14F-4D97-AF65-F5344CB8AC3E}">
        <p14:creationId xmlns="" xmlns:p14="http://schemas.microsoft.com/office/powerpoint/2010/main" val="389636764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altLang="en-US" dirty="0"/>
          </a:p>
        </p:txBody>
      </p:sp>
      <p:sp>
        <p:nvSpPr>
          <p:cNvPr id="6" name="灯片编号占位符 5"/>
          <p:cNvSpPr>
            <a:spLocks noGrp="1"/>
          </p:cNvSpPr>
          <p:nvPr>
            <p:ph type="sldNum" sz="quarter" idx="12"/>
          </p:nvPr>
        </p:nvSpPr>
        <p:spPr/>
        <p:txBody>
          <a:bodyPr/>
          <a:lstStyle/>
          <a:p>
            <a:fld id="{14C48C8A-77FD-4366-8117-A766F7C94BB7}" type="slidenum">
              <a:rPr lang="zh-CN" altLang="en-US" smtClean="0"/>
              <a:pPr/>
              <a:t>65</a:t>
            </a:fld>
            <a:endParaRPr lang="zh-CN" altLang="en-US" dirty="0"/>
          </a:p>
        </p:txBody>
      </p:sp>
      <p:graphicFrame>
        <p:nvGraphicFramePr>
          <p:cNvPr id="5" name="表格 4"/>
          <p:cNvGraphicFramePr>
            <a:graphicFrameLocks noGrp="1"/>
          </p:cNvGraphicFramePr>
          <p:nvPr/>
        </p:nvGraphicFramePr>
        <p:xfrm>
          <a:off x="755576" y="1412776"/>
          <a:ext cx="7920880" cy="4079080"/>
        </p:xfrm>
        <a:graphic>
          <a:graphicData uri="http://schemas.openxmlformats.org/drawingml/2006/table">
            <a:tbl>
              <a:tblPr/>
              <a:tblGrid>
                <a:gridCol w="2225662"/>
                <a:gridCol w="2225662"/>
                <a:gridCol w="1734778"/>
                <a:gridCol w="1734778"/>
              </a:tblGrid>
              <a:tr h="346948">
                <a:tc rowSpan="2" gridSpan="2">
                  <a:txBody>
                    <a:bodyPr/>
                    <a:lstStyle/>
                    <a:p>
                      <a:pPr algn="ctr">
                        <a:spcAft>
                          <a:spcPts val="0"/>
                        </a:spcAft>
                      </a:pPr>
                      <a:r>
                        <a:rPr lang="zh-CN" sz="2000" kern="100" dirty="0">
                          <a:latin typeface="微软雅黑" pitchFamily="34" charset="-122"/>
                          <a:ea typeface="微软雅黑" pitchFamily="34" charset="-122"/>
                          <a:cs typeface="Times New Roman"/>
                        </a:rPr>
                        <a:t>方法</a:t>
                      </a:r>
                    </a:p>
                  </a:txBody>
                  <a:tcPr marL="67664" marR="676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zh-CN" altLang="en-US"/>
                    </a:p>
                  </a:txBody>
                  <a:tcPr/>
                </a:tc>
                <a:tc gridSpan="2">
                  <a:txBody>
                    <a:bodyPr/>
                    <a:lstStyle/>
                    <a:p>
                      <a:pPr algn="ctr">
                        <a:spcAft>
                          <a:spcPts val="0"/>
                        </a:spcAft>
                      </a:pPr>
                      <a:r>
                        <a:rPr lang="en-US" sz="2000" kern="100">
                          <a:latin typeface="微软雅黑" pitchFamily="34" charset="-122"/>
                          <a:ea typeface="微软雅黑" pitchFamily="34" charset="-122"/>
                          <a:cs typeface="Times New Roman"/>
                        </a:rPr>
                        <a:t>NMSE</a:t>
                      </a:r>
                      <a:endParaRPr lang="zh-CN" sz="2000" kern="100">
                        <a:latin typeface="微软雅黑" pitchFamily="34" charset="-122"/>
                        <a:ea typeface="微软雅黑" pitchFamily="34" charset="-122"/>
                        <a:cs typeface="Times New Roman"/>
                      </a:endParaRPr>
                    </a:p>
                  </a:txBody>
                  <a:tcPr marL="67664" marR="676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346948">
                <a:tc gridSpan="2" vMerge="1">
                  <a:txBody>
                    <a:bodyPr/>
                    <a:lstStyle/>
                    <a:p>
                      <a:endParaRPr lang="zh-CN" altLang="en-US"/>
                    </a:p>
                  </a:txBody>
                  <a:tcPr/>
                </a:tc>
                <a:tc hMerge="1" vMerge="1">
                  <a:txBody>
                    <a:bodyPr/>
                    <a:lstStyle/>
                    <a:p>
                      <a:endParaRPr lang="zh-CN" altLang="en-US"/>
                    </a:p>
                  </a:txBody>
                  <a:tcPr/>
                </a:tc>
                <a:tc>
                  <a:txBody>
                    <a:bodyPr/>
                    <a:lstStyle/>
                    <a:p>
                      <a:pPr algn="just">
                        <a:spcAft>
                          <a:spcPts val="0"/>
                        </a:spcAft>
                      </a:pPr>
                      <a:r>
                        <a:rPr lang="zh-CN" sz="2000" kern="100">
                          <a:latin typeface="微软雅黑" pitchFamily="34" charset="-122"/>
                          <a:ea typeface="微软雅黑" pitchFamily="34" charset="-122"/>
                          <a:cs typeface="Times New Roman"/>
                        </a:rPr>
                        <a:t>训练集</a:t>
                      </a:r>
                    </a:p>
                  </a:txBody>
                  <a:tcPr marL="67664" marR="676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latin typeface="微软雅黑" pitchFamily="34" charset="-122"/>
                          <a:ea typeface="微软雅黑" pitchFamily="34" charset="-122"/>
                          <a:cs typeface="Times New Roman"/>
                        </a:rPr>
                        <a:t>测试集</a:t>
                      </a:r>
                    </a:p>
                  </a:txBody>
                  <a:tcPr marL="67664" marR="676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6948">
                <a:tc rowSpan="4">
                  <a:txBody>
                    <a:bodyPr/>
                    <a:lstStyle/>
                    <a:p>
                      <a:pPr algn="ctr">
                        <a:spcAft>
                          <a:spcPts val="0"/>
                        </a:spcAft>
                      </a:pPr>
                      <a:r>
                        <a:rPr lang="zh-CN" sz="2000" kern="100" dirty="0">
                          <a:latin typeface="微软雅黑" pitchFamily="34" charset="-122"/>
                          <a:ea typeface="微软雅黑" pitchFamily="34" charset="-122"/>
                          <a:cs typeface="Times New Roman"/>
                        </a:rPr>
                        <a:t>传统统计方法</a:t>
                      </a:r>
                    </a:p>
                  </a:txBody>
                  <a:tcPr marL="67664" marR="676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latin typeface="微软雅黑" pitchFamily="34" charset="-122"/>
                          <a:ea typeface="微软雅黑" pitchFamily="34" charset="-122"/>
                          <a:cs typeface="Times New Roman"/>
                        </a:rPr>
                        <a:t>线性回归</a:t>
                      </a:r>
                    </a:p>
                  </a:txBody>
                  <a:tcPr marL="67664" marR="676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微软雅黑" pitchFamily="34" charset="-122"/>
                          <a:ea typeface="微软雅黑" pitchFamily="34" charset="-122"/>
                          <a:cs typeface="Times New Roman"/>
                        </a:rPr>
                        <a:t>0.2900</a:t>
                      </a:r>
                      <a:endParaRPr lang="zh-CN" sz="2000" kern="100">
                        <a:latin typeface="微软雅黑" pitchFamily="34" charset="-122"/>
                        <a:ea typeface="微软雅黑" pitchFamily="34" charset="-122"/>
                        <a:cs typeface="Times New Roman"/>
                      </a:endParaRPr>
                    </a:p>
                  </a:txBody>
                  <a:tcPr marL="67664" marR="676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微软雅黑" pitchFamily="34" charset="-122"/>
                          <a:ea typeface="微软雅黑" pitchFamily="34" charset="-122"/>
                          <a:cs typeface="Times New Roman"/>
                        </a:rPr>
                        <a:t>0.3729</a:t>
                      </a:r>
                      <a:endParaRPr lang="zh-CN" sz="2000" kern="100">
                        <a:latin typeface="微软雅黑" pitchFamily="34" charset="-122"/>
                        <a:ea typeface="微软雅黑" pitchFamily="34" charset="-122"/>
                        <a:cs typeface="Times New Roman"/>
                      </a:endParaRPr>
                    </a:p>
                  </a:txBody>
                  <a:tcPr marL="67664" marR="676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6948">
                <a:tc vMerge="1">
                  <a:txBody>
                    <a:bodyPr/>
                    <a:lstStyle/>
                    <a:p>
                      <a:endParaRPr lang="zh-CN" altLang="en-US"/>
                    </a:p>
                  </a:txBody>
                  <a:tcPr/>
                </a:tc>
                <a:tc>
                  <a:txBody>
                    <a:bodyPr/>
                    <a:lstStyle/>
                    <a:p>
                      <a:pPr algn="just">
                        <a:spcAft>
                          <a:spcPts val="0"/>
                        </a:spcAft>
                      </a:pPr>
                      <a:r>
                        <a:rPr lang="zh-CN" sz="2000" kern="100">
                          <a:latin typeface="微软雅黑" pitchFamily="34" charset="-122"/>
                          <a:ea typeface="微软雅黑" pitchFamily="34" charset="-122"/>
                          <a:cs typeface="Times New Roman"/>
                        </a:rPr>
                        <a:t>逐步回归</a:t>
                      </a:r>
                    </a:p>
                  </a:txBody>
                  <a:tcPr marL="67664" marR="676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微软雅黑" pitchFamily="34" charset="-122"/>
                          <a:ea typeface="微软雅黑" pitchFamily="34" charset="-122"/>
                          <a:cs typeface="Times New Roman"/>
                        </a:rPr>
                        <a:t>0.2964</a:t>
                      </a:r>
                      <a:endParaRPr lang="zh-CN" sz="2000" kern="100">
                        <a:latin typeface="微软雅黑" pitchFamily="34" charset="-122"/>
                        <a:ea typeface="微软雅黑" pitchFamily="34" charset="-122"/>
                        <a:cs typeface="Times New Roman"/>
                      </a:endParaRPr>
                    </a:p>
                  </a:txBody>
                  <a:tcPr marL="67664" marR="676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微软雅黑" pitchFamily="34" charset="-122"/>
                          <a:ea typeface="微软雅黑" pitchFamily="34" charset="-122"/>
                          <a:cs typeface="Times New Roman"/>
                        </a:rPr>
                        <a:t>0.3774</a:t>
                      </a:r>
                      <a:endParaRPr lang="zh-CN" sz="2000" kern="100">
                        <a:latin typeface="微软雅黑" pitchFamily="34" charset="-122"/>
                        <a:ea typeface="微软雅黑" pitchFamily="34" charset="-122"/>
                        <a:cs typeface="Times New Roman"/>
                      </a:endParaRPr>
                    </a:p>
                  </a:txBody>
                  <a:tcPr marL="67664" marR="676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6948">
                <a:tc vMerge="1">
                  <a:txBody>
                    <a:bodyPr/>
                    <a:lstStyle/>
                    <a:p>
                      <a:endParaRPr lang="zh-CN" altLang="en-US"/>
                    </a:p>
                  </a:txBody>
                  <a:tcPr/>
                </a:tc>
                <a:tc>
                  <a:txBody>
                    <a:bodyPr/>
                    <a:lstStyle/>
                    <a:p>
                      <a:pPr algn="just">
                        <a:spcAft>
                          <a:spcPts val="0"/>
                        </a:spcAft>
                      </a:pPr>
                      <a:r>
                        <a:rPr lang="en-US" sz="2000" kern="100">
                          <a:latin typeface="微软雅黑" pitchFamily="34" charset="-122"/>
                          <a:ea typeface="微软雅黑" pitchFamily="34" charset="-122"/>
                          <a:cs typeface="Times New Roman"/>
                        </a:rPr>
                        <a:t>lasso</a:t>
                      </a:r>
                      <a:endParaRPr lang="zh-CN" sz="2000" kern="100">
                        <a:latin typeface="微软雅黑" pitchFamily="34" charset="-122"/>
                        <a:ea typeface="微软雅黑" pitchFamily="34" charset="-122"/>
                        <a:cs typeface="Times New Roman"/>
                      </a:endParaRPr>
                    </a:p>
                  </a:txBody>
                  <a:tcPr marL="67664" marR="676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微软雅黑" pitchFamily="34" charset="-122"/>
                          <a:ea typeface="微软雅黑" pitchFamily="34" charset="-122"/>
                          <a:cs typeface="Times New Roman"/>
                        </a:rPr>
                        <a:t>0.3051</a:t>
                      </a:r>
                      <a:endParaRPr lang="zh-CN" sz="2000" kern="100">
                        <a:latin typeface="微软雅黑" pitchFamily="34" charset="-122"/>
                        <a:ea typeface="微软雅黑" pitchFamily="34" charset="-122"/>
                        <a:cs typeface="Times New Roman"/>
                      </a:endParaRPr>
                    </a:p>
                  </a:txBody>
                  <a:tcPr marL="67664" marR="676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kern="100">
                          <a:solidFill>
                            <a:srgbClr val="FF0000"/>
                          </a:solidFill>
                          <a:latin typeface="微软雅黑" pitchFamily="34" charset="-122"/>
                          <a:ea typeface="微软雅黑" pitchFamily="34" charset="-122"/>
                          <a:cs typeface="Times New Roman"/>
                        </a:rPr>
                        <a:t>0.3389</a:t>
                      </a:r>
                      <a:endParaRPr lang="zh-CN" sz="2000" kern="100">
                        <a:latin typeface="微软雅黑" pitchFamily="34" charset="-122"/>
                        <a:ea typeface="微软雅黑" pitchFamily="34" charset="-122"/>
                        <a:cs typeface="Times New Roman"/>
                      </a:endParaRPr>
                    </a:p>
                  </a:txBody>
                  <a:tcPr marL="67664" marR="676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6948">
                <a:tc vMerge="1">
                  <a:txBody>
                    <a:bodyPr/>
                    <a:lstStyle/>
                    <a:p>
                      <a:endParaRPr lang="zh-CN" altLang="en-US"/>
                    </a:p>
                  </a:txBody>
                  <a:tcPr/>
                </a:tc>
                <a:tc>
                  <a:txBody>
                    <a:bodyPr/>
                    <a:lstStyle/>
                    <a:p>
                      <a:pPr algn="just">
                        <a:spcAft>
                          <a:spcPts val="0"/>
                        </a:spcAft>
                      </a:pPr>
                      <a:r>
                        <a:rPr lang="en-US" sz="2000" kern="100">
                          <a:latin typeface="微软雅黑" pitchFamily="34" charset="-122"/>
                          <a:ea typeface="微软雅黑" pitchFamily="34" charset="-122"/>
                          <a:cs typeface="Times New Roman"/>
                        </a:rPr>
                        <a:t>Generalized  elastic  net</a:t>
                      </a:r>
                      <a:endParaRPr lang="zh-CN" sz="2000" kern="100">
                        <a:latin typeface="微软雅黑" pitchFamily="34" charset="-122"/>
                        <a:ea typeface="微软雅黑" pitchFamily="34" charset="-122"/>
                        <a:cs typeface="Times New Roman"/>
                      </a:endParaRPr>
                    </a:p>
                  </a:txBody>
                  <a:tcPr marL="67664" marR="676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微软雅黑" pitchFamily="34" charset="-122"/>
                          <a:ea typeface="微软雅黑" pitchFamily="34" charset="-122"/>
                          <a:cs typeface="Times New Roman"/>
                        </a:rPr>
                        <a:t>0.2938</a:t>
                      </a:r>
                      <a:endParaRPr lang="zh-CN" sz="2000" kern="100">
                        <a:latin typeface="微软雅黑" pitchFamily="34" charset="-122"/>
                        <a:ea typeface="微软雅黑" pitchFamily="34" charset="-122"/>
                        <a:cs typeface="Times New Roman"/>
                      </a:endParaRPr>
                    </a:p>
                  </a:txBody>
                  <a:tcPr marL="67664" marR="676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latin typeface="微软雅黑" pitchFamily="34" charset="-122"/>
                          <a:ea typeface="微软雅黑" pitchFamily="34" charset="-122"/>
                          <a:cs typeface="Times New Roman"/>
                        </a:rPr>
                        <a:t>0.3677</a:t>
                      </a:r>
                      <a:endParaRPr lang="zh-CN" sz="2000" kern="100" dirty="0">
                        <a:latin typeface="微软雅黑" pitchFamily="34" charset="-122"/>
                        <a:ea typeface="微软雅黑" pitchFamily="34" charset="-122"/>
                        <a:cs typeface="Times New Roman"/>
                      </a:endParaRPr>
                    </a:p>
                  </a:txBody>
                  <a:tcPr marL="67664" marR="676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6948">
                <a:tc rowSpan="5">
                  <a:txBody>
                    <a:bodyPr/>
                    <a:lstStyle/>
                    <a:p>
                      <a:pPr algn="ctr">
                        <a:spcAft>
                          <a:spcPts val="0"/>
                        </a:spcAft>
                      </a:pPr>
                      <a:r>
                        <a:rPr lang="zh-CN" sz="2000" kern="100">
                          <a:latin typeface="微软雅黑" pitchFamily="34" charset="-122"/>
                          <a:ea typeface="微软雅黑" pitchFamily="34" charset="-122"/>
                          <a:cs typeface="Times New Roman"/>
                        </a:rPr>
                        <a:t>数据挖掘</a:t>
                      </a:r>
                    </a:p>
                  </a:txBody>
                  <a:tcPr marL="67664" marR="676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微软雅黑" pitchFamily="34" charset="-122"/>
                          <a:ea typeface="微软雅黑" pitchFamily="34" charset="-122"/>
                          <a:cs typeface="Times New Roman"/>
                        </a:rPr>
                        <a:t>K</a:t>
                      </a:r>
                      <a:r>
                        <a:rPr lang="zh-CN" sz="2000" kern="100">
                          <a:latin typeface="微软雅黑" pitchFamily="34" charset="-122"/>
                          <a:ea typeface="微软雅黑" pitchFamily="34" charset="-122"/>
                          <a:cs typeface="Times New Roman"/>
                        </a:rPr>
                        <a:t>临近回归</a:t>
                      </a:r>
                    </a:p>
                  </a:txBody>
                  <a:tcPr marL="67664" marR="676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latin typeface="微软雅黑" pitchFamily="34" charset="-122"/>
                          <a:ea typeface="微软雅黑" pitchFamily="34" charset="-122"/>
                          <a:cs typeface="Times New Roman"/>
                        </a:rPr>
                        <a:t>无</a:t>
                      </a:r>
                    </a:p>
                  </a:txBody>
                  <a:tcPr marL="67664" marR="676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微软雅黑" pitchFamily="34" charset="-122"/>
                          <a:ea typeface="微软雅黑" pitchFamily="34" charset="-122"/>
                          <a:cs typeface="Times New Roman"/>
                        </a:rPr>
                        <a:t>0.6257</a:t>
                      </a:r>
                      <a:endParaRPr lang="zh-CN" sz="2000" kern="100">
                        <a:latin typeface="微软雅黑" pitchFamily="34" charset="-122"/>
                        <a:ea typeface="微软雅黑" pitchFamily="34" charset="-122"/>
                        <a:cs typeface="Times New Roman"/>
                      </a:endParaRPr>
                    </a:p>
                  </a:txBody>
                  <a:tcPr marL="67664" marR="676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6948">
                <a:tc vMerge="1">
                  <a:txBody>
                    <a:bodyPr/>
                    <a:lstStyle/>
                    <a:p>
                      <a:endParaRPr lang="zh-CN" altLang="en-US"/>
                    </a:p>
                  </a:txBody>
                  <a:tcPr/>
                </a:tc>
                <a:tc>
                  <a:txBody>
                    <a:bodyPr/>
                    <a:lstStyle/>
                    <a:p>
                      <a:pPr algn="just">
                        <a:spcAft>
                          <a:spcPts val="0"/>
                        </a:spcAft>
                      </a:pPr>
                      <a:r>
                        <a:rPr lang="zh-CN" sz="2000" kern="100">
                          <a:latin typeface="微软雅黑" pitchFamily="34" charset="-122"/>
                          <a:ea typeface="微软雅黑" pitchFamily="34" charset="-122"/>
                          <a:cs typeface="Times New Roman"/>
                        </a:rPr>
                        <a:t>回归树</a:t>
                      </a:r>
                    </a:p>
                  </a:txBody>
                  <a:tcPr marL="67664" marR="676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微软雅黑" pitchFamily="34" charset="-122"/>
                          <a:ea typeface="微软雅黑" pitchFamily="34" charset="-122"/>
                          <a:cs typeface="Times New Roman"/>
                        </a:rPr>
                        <a:t>0.3529</a:t>
                      </a:r>
                      <a:endParaRPr lang="zh-CN" sz="2000" kern="100">
                        <a:latin typeface="微软雅黑" pitchFamily="34" charset="-122"/>
                        <a:ea typeface="微软雅黑" pitchFamily="34" charset="-122"/>
                        <a:cs typeface="Times New Roman"/>
                      </a:endParaRPr>
                    </a:p>
                  </a:txBody>
                  <a:tcPr marL="67664" marR="676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微软雅黑" pitchFamily="34" charset="-122"/>
                          <a:ea typeface="微软雅黑" pitchFamily="34" charset="-122"/>
                          <a:cs typeface="Times New Roman"/>
                        </a:rPr>
                        <a:t>0.4627</a:t>
                      </a:r>
                      <a:endParaRPr lang="zh-CN" sz="2000" kern="100">
                        <a:latin typeface="微软雅黑" pitchFamily="34" charset="-122"/>
                        <a:ea typeface="微软雅黑" pitchFamily="34" charset="-122"/>
                        <a:cs typeface="Times New Roman"/>
                      </a:endParaRPr>
                    </a:p>
                  </a:txBody>
                  <a:tcPr marL="67664" marR="676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6948">
                <a:tc vMerge="1">
                  <a:txBody>
                    <a:bodyPr/>
                    <a:lstStyle/>
                    <a:p>
                      <a:endParaRPr lang="zh-CN" altLang="en-US"/>
                    </a:p>
                  </a:txBody>
                  <a:tcPr/>
                </a:tc>
                <a:tc>
                  <a:txBody>
                    <a:bodyPr/>
                    <a:lstStyle/>
                    <a:p>
                      <a:pPr algn="just">
                        <a:spcAft>
                          <a:spcPts val="0"/>
                        </a:spcAft>
                      </a:pPr>
                      <a:r>
                        <a:rPr lang="en-US" sz="2000" kern="100">
                          <a:latin typeface="微软雅黑" pitchFamily="34" charset="-122"/>
                          <a:ea typeface="微软雅黑" pitchFamily="34" charset="-122"/>
                          <a:cs typeface="Times New Roman"/>
                        </a:rPr>
                        <a:t>Boosting</a:t>
                      </a:r>
                      <a:endParaRPr lang="zh-CN" sz="2000" kern="100">
                        <a:latin typeface="微软雅黑" pitchFamily="34" charset="-122"/>
                        <a:ea typeface="微软雅黑" pitchFamily="34" charset="-122"/>
                        <a:cs typeface="Times New Roman"/>
                      </a:endParaRPr>
                    </a:p>
                  </a:txBody>
                  <a:tcPr marL="67664" marR="676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微软雅黑" pitchFamily="34" charset="-122"/>
                          <a:ea typeface="微软雅黑" pitchFamily="34" charset="-122"/>
                          <a:cs typeface="Times New Roman"/>
                        </a:rPr>
                        <a:t>0.2753</a:t>
                      </a:r>
                      <a:endParaRPr lang="zh-CN" sz="2000" kern="100">
                        <a:latin typeface="微软雅黑" pitchFamily="34" charset="-122"/>
                        <a:ea typeface="微软雅黑" pitchFamily="34" charset="-122"/>
                        <a:cs typeface="Times New Roman"/>
                      </a:endParaRPr>
                    </a:p>
                  </a:txBody>
                  <a:tcPr marL="67664" marR="676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微软雅黑" pitchFamily="34" charset="-122"/>
                          <a:ea typeface="微软雅黑" pitchFamily="34" charset="-122"/>
                          <a:cs typeface="Times New Roman"/>
                        </a:rPr>
                        <a:t>0.3496</a:t>
                      </a:r>
                      <a:endParaRPr lang="zh-CN" sz="2000" kern="100">
                        <a:latin typeface="微软雅黑" pitchFamily="34" charset="-122"/>
                        <a:ea typeface="微软雅黑" pitchFamily="34" charset="-122"/>
                        <a:cs typeface="Times New Roman"/>
                      </a:endParaRPr>
                    </a:p>
                  </a:txBody>
                  <a:tcPr marL="67664" marR="676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6948">
                <a:tc vMerge="1">
                  <a:txBody>
                    <a:bodyPr/>
                    <a:lstStyle/>
                    <a:p>
                      <a:endParaRPr lang="zh-CN" altLang="en-US"/>
                    </a:p>
                  </a:txBody>
                  <a:tcPr/>
                </a:tc>
                <a:tc>
                  <a:txBody>
                    <a:bodyPr/>
                    <a:lstStyle/>
                    <a:p>
                      <a:pPr algn="just">
                        <a:spcAft>
                          <a:spcPts val="0"/>
                        </a:spcAft>
                      </a:pPr>
                      <a:r>
                        <a:rPr lang="en-US" sz="2000" kern="100">
                          <a:latin typeface="微软雅黑" pitchFamily="34" charset="-122"/>
                          <a:ea typeface="微软雅黑" pitchFamily="34" charset="-122"/>
                          <a:cs typeface="Times New Roman"/>
                        </a:rPr>
                        <a:t>Bagging</a:t>
                      </a:r>
                      <a:endParaRPr lang="zh-CN" sz="2000" kern="100">
                        <a:latin typeface="微软雅黑" pitchFamily="34" charset="-122"/>
                        <a:ea typeface="微软雅黑" pitchFamily="34" charset="-122"/>
                        <a:cs typeface="Times New Roman"/>
                      </a:endParaRPr>
                    </a:p>
                  </a:txBody>
                  <a:tcPr marL="67664" marR="676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微软雅黑" pitchFamily="34" charset="-122"/>
                          <a:ea typeface="微软雅黑" pitchFamily="34" charset="-122"/>
                          <a:cs typeface="Times New Roman"/>
                        </a:rPr>
                        <a:t>0.2695</a:t>
                      </a:r>
                      <a:endParaRPr lang="zh-CN" sz="2000" kern="100">
                        <a:latin typeface="微软雅黑" pitchFamily="34" charset="-122"/>
                        <a:ea typeface="微软雅黑" pitchFamily="34" charset="-122"/>
                        <a:cs typeface="Times New Roman"/>
                      </a:endParaRPr>
                    </a:p>
                  </a:txBody>
                  <a:tcPr marL="67664" marR="676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微软雅黑" pitchFamily="34" charset="-122"/>
                          <a:ea typeface="微软雅黑" pitchFamily="34" charset="-122"/>
                          <a:cs typeface="Times New Roman"/>
                        </a:rPr>
                        <a:t>0.3589</a:t>
                      </a:r>
                      <a:endParaRPr lang="zh-CN" sz="2000" kern="100">
                        <a:latin typeface="微软雅黑" pitchFamily="34" charset="-122"/>
                        <a:ea typeface="微软雅黑" pitchFamily="34" charset="-122"/>
                        <a:cs typeface="Times New Roman"/>
                      </a:endParaRPr>
                    </a:p>
                  </a:txBody>
                  <a:tcPr marL="67664" marR="676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6948">
                <a:tc vMerge="1">
                  <a:txBody>
                    <a:bodyPr/>
                    <a:lstStyle/>
                    <a:p>
                      <a:endParaRPr lang="zh-CN" altLang="en-US"/>
                    </a:p>
                  </a:txBody>
                  <a:tcPr/>
                </a:tc>
                <a:tc>
                  <a:txBody>
                    <a:bodyPr/>
                    <a:lstStyle/>
                    <a:p>
                      <a:pPr algn="just">
                        <a:spcAft>
                          <a:spcPts val="0"/>
                        </a:spcAft>
                      </a:pPr>
                      <a:r>
                        <a:rPr lang="zh-CN" sz="2000" kern="100">
                          <a:latin typeface="微软雅黑" pitchFamily="34" charset="-122"/>
                          <a:ea typeface="微软雅黑" pitchFamily="34" charset="-122"/>
                          <a:cs typeface="Times New Roman"/>
                        </a:rPr>
                        <a:t>随机森林</a:t>
                      </a:r>
                    </a:p>
                  </a:txBody>
                  <a:tcPr marL="67664" marR="676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微软雅黑" pitchFamily="34" charset="-122"/>
                          <a:ea typeface="微软雅黑" pitchFamily="34" charset="-122"/>
                          <a:cs typeface="Times New Roman"/>
                        </a:rPr>
                        <a:t>0.3258</a:t>
                      </a:r>
                      <a:endParaRPr lang="zh-CN" sz="2000" kern="100">
                        <a:latin typeface="微软雅黑" pitchFamily="34" charset="-122"/>
                        <a:ea typeface="微软雅黑" pitchFamily="34" charset="-122"/>
                        <a:cs typeface="Times New Roman"/>
                      </a:endParaRPr>
                    </a:p>
                  </a:txBody>
                  <a:tcPr marL="67664" marR="676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kern="100" dirty="0">
                          <a:solidFill>
                            <a:srgbClr val="FF0000"/>
                          </a:solidFill>
                          <a:latin typeface="微软雅黑" pitchFamily="34" charset="-122"/>
                          <a:ea typeface="微软雅黑" pitchFamily="34" charset="-122"/>
                          <a:cs typeface="Times New Roman"/>
                        </a:rPr>
                        <a:t>0.3228</a:t>
                      </a:r>
                      <a:endParaRPr lang="zh-CN" sz="2000" kern="100" dirty="0">
                        <a:latin typeface="微软雅黑" pitchFamily="34" charset="-122"/>
                        <a:ea typeface="微软雅黑" pitchFamily="34" charset="-122"/>
                        <a:cs typeface="Times New Roman"/>
                      </a:endParaRPr>
                    </a:p>
                  </a:txBody>
                  <a:tcPr marL="67664" marR="676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 xmlns:p14="http://schemas.microsoft.com/office/powerpoint/2010/main" val="389636764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971600" y="1916832"/>
            <a:ext cx="7957392" cy="1728192"/>
          </a:xfrm>
        </p:spPr>
        <p:txBody>
          <a:bodyPr>
            <a:normAutofit/>
          </a:bodyPr>
          <a:lstStyle/>
          <a:p>
            <a:pPr algn="r"/>
            <a:r>
              <a:rPr lang="en-US" altLang="zh-CN" sz="6600" dirty="0" smtClean="0"/>
              <a:t>Shock </a:t>
            </a:r>
            <a:r>
              <a:rPr lang="en-US" altLang="zh-CN" sz="6600" dirty="0" smtClean="0"/>
              <a:t>Data</a:t>
            </a:r>
            <a:br>
              <a:rPr lang="en-US" altLang="zh-CN" sz="6600" dirty="0" smtClean="0"/>
            </a:br>
            <a:r>
              <a:rPr lang="en-US" altLang="zh-CN" sz="3100" dirty="0" smtClean="0">
                <a:hlinkClick r:id="rId2"/>
              </a:rPr>
              <a:t>(Data source)</a:t>
            </a:r>
            <a:endParaRPr lang="zh-CN" altLang="en-US" sz="3100" dirty="0"/>
          </a:p>
        </p:txBody>
      </p:sp>
      <p:sp>
        <p:nvSpPr>
          <p:cNvPr id="4" name="灯片编号占位符 3"/>
          <p:cNvSpPr>
            <a:spLocks noGrp="1"/>
          </p:cNvSpPr>
          <p:nvPr>
            <p:ph type="sldNum" sz="quarter" idx="12"/>
          </p:nvPr>
        </p:nvSpPr>
        <p:spPr/>
        <p:txBody>
          <a:bodyPr/>
          <a:lstStyle/>
          <a:p>
            <a:fld id="{14C48C8A-77FD-4366-8117-A766F7C94BB7}" type="slidenum">
              <a:rPr lang="zh-CN" altLang="en-US" smtClean="0"/>
              <a:pPr/>
              <a:t>66</a:t>
            </a:fld>
            <a:endParaRPr lang="zh-CN" altLang="en-US" dirty="0"/>
          </a:p>
        </p:txBody>
      </p:sp>
      <p:pic>
        <p:nvPicPr>
          <p:cNvPr id="15" name="图片 1"/>
          <p:cNvPicPr>
            <a:picLocks noChangeAspect="1"/>
          </p:cNvPicPr>
          <p:nvPr/>
        </p:nvPicPr>
        <p:blipFill>
          <a:blip r:embed="rId3" cstate="print"/>
          <a:srcRect/>
          <a:stretch>
            <a:fillRect/>
          </a:stretch>
        </p:blipFill>
        <p:spPr bwMode="auto">
          <a:xfrm>
            <a:off x="0" y="6173094"/>
            <a:ext cx="683568" cy="684906"/>
          </a:xfrm>
          <a:prstGeom prst="rect">
            <a:avLst/>
          </a:prstGeom>
          <a:noFill/>
          <a:ln w="9525">
            <a:noFill/>
            <a:miter lim="800000"/>
            <a:headEnd/>
            <a:tailEnd/>
          </a:ln>
        </p:spPr>
      </p:pic>
    </p:spTree>
    <p:extLst>
      <p:ext uri="{BB962C8B-B14F-4D97-AF65-F5344CB8AC3E}">
        <p14:creationId xmlns="" xmlns:p14="http://schemas.microsoft.com/office/powerpoint/2010/main" val="300405779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数据预处理</a:t>
            </a:r>
            <a:endParaRPr lang="zh-CN" altLang="en-US" dirty="0"/>
          </a:p>
        </p:txBody>
      </p:sp>
      <p:sp>
        <p:nvSpPr>
          <p:cNvPr id="6" name="灯片编号占位符 5"/>
          <p:cNvSpPr>
            <a:spLocks noGrp="1"/>
          </p:cNvSpPr>
          <p:nvPr>
            <p:ph type="sldNum" sz="quarter" idx="12"/>
          </p:nvPr>
        </p:nvSpPr>
        <p:spPr/>
        <p:txBody>
          <a:bodyPr/>
          <a:lstStyle/>
          <a:p>
            <a:fld id="{14C48C8A-77FD-4366-8117-A766F7C94BB7}" type="slidenum">
              <a:rPr lang="zh-CN" altLang="en-US" smtClean="0"/>
              <a:pPr/>
              <a:t>67</a:t>
            </a:fld>
            <a:endParaRPr lang="zh-CN" altLang="en-US" dirty="0"/>
          </a:p>
        </p:txBody>
      </p:sp>
      <p:pic>
        <p:nvPicPr>
          <p:cNvPr id="46082" name="Picture 2"/>
          <p:cNvPicPr>
            <a:picLocks noGrp="1" noChangeAspect="1" noChangeArrowheads="1"/>
          </p:cNvPicPr>
          <p:nvPr>
            <p:ph sz="half" idx="1"/>
          </p:nvPr>
        </p:nvPicPr>
        <p:blipFill>
          <a:blip r:embed="rId2" cstate="print"/>
          <a:srcRect/>
          <a:stretch>
            <a:fillRect/>
          </a:stretch>
        </p:blipFill>
        <p:spPr bwMode="auto">
          <a:xfrm>
            <a:off x="467544" y="3068960"/>
            <a:ext cx="7488832" cy="3157650"/>
          </a:xfrm>
          <a:prstGeom prst="rect">
            <a:avLst/>
          </a:prstGeom>
          <a:noFill/>
          <a:ln w="38100">
            <a:solidFill>
              <a:srgbClr val="7030A0"/>
            </a:solidFill>
            <a:miter lim="800000"/>
            <a:headEnd/>
            <a:tailEnd/>
          </a:ln>
        </p:spPr>
      </p:pic>
      <p:sp>
        <p:nvSpPr>
          <p:cNvPr id="8" name="内容占位符 2"/>
          <p:cNvSpPr txBox="1">
            <a:spLocks/>
          </p:cNvSpPr>
          <p:nvPr/>
        </p:nvSpPr>
        <p:spPr>
          <a:xfrm>
            <a:off x="467544" y="1124744"/>
            <a:ext cx="7992888" cy="5400600"/>
          </a:xfrm>
          <a:prstGeom prst="rect">
            <a:avLst/>
          </a:prstGeom>
        </p:spPr>
        <p:txBody>
          <a:bodyPr/>
          <a:lstStyle/>
          <a:p>
            <a:pPr lvl="0">
              <a:lnSpc>
                <a:spcPct val="120000"/>
              </a:lnSpc>
            </a:pPr>
            <a:r>
              <a:rPr lang="en-US" altLang="zh-CN" sz="1600" dirty="0" smtClean="0">
                <a:solidFill>
                  <a:srgbClr val="56575B"/>
                </a:solidFill>
                <a:latin typeface="微软雅黑" pitchFamily="34" charset="-122"/>
                <a:ea typeface="微软雅黑" pitchFamily="34" charset="-122"/>
              </a:rPr>
              <a:t>shock=</a:t>
            </a:r>
            <a:r>
              <a:rPr lang="en-US" altLang="zh-CN" sz="1600" dirty="0" err="1" smtClean="0">
                <a:solidFill>
                  <a:srgbClr val="56575B"/>
                </a:solidFill>
                <a:latin typeface="微软雅黑" pitchFamily="34" charset="-122"/>
                <a:ea typeface="微软雅黑" pitchFamily="34" charset="-122"/>
              </a:rPr>
              <a:t>read.table</a:t>
            </a:r>
            <a:r>
              <a:rPr lang="en-US" altLang="zh-CN" sz="1600" dirty="0" smtClean="0">
                <a:solidFill>
                  <a:srgbClr val="56575B"/>
                </a:solidFill>
                <a:latin typeface="微软雅黑" pitchFamily="34" charset="-122"/>
                <a:ea typeface="微软雅黑" pitchFamily="34" charset="-122"/>
              </a:rPr>
              <a:t>("</a:t>
            </a:r>
            <a:r>
              <a:rPr lang="en-US" altLang="zh-CN" sz="1600" dirty="0" err="1" smtClean="0">
                <a:solidFill>
                  <a:srgbClr val="56575B"/>
                </a:solidFill>
                <a:latin typeface="微软雅黑" pitchFamily="34" charset="-122"/>
                <a:ea typeface="微软雅黑" pitchFamily="34" charset="-122"/>
              </a:rPr>
              <a:t>shock.txt",header</a:t>
            </a:r>
            <a:r>
              <a:rPr lang="en-US" altLang="zh-CN" sz="1600" dirty="0" smtClean="0">
                <a:solidFill>
                  <a:srgbClr val="56575B"/>
                </a:solidFill>
                <a:latin typeface="微软雅黑" pitchFamily="34" charset="-122"/>
                <a:ea typeface="微软雅黑" pitchFamily="34" charset="-122"/>
              </a:rPr>
              <a:t>=T)</a:t>
            </a:r>
          </a:p>
          <a:p>
            <a:pPr lvl="0">
              <a:lnSpc>
                <a:spcPct val="120000"/>
              </a:lnSpc>
            </a:pPr>
            <a:r>
              <a:rPr lang="en-US" altLang="zh-CN" sz="1600" dirty="0" smtClean="0">
                <a:solidFill>
                  <a:srgbClr val="56575B"/>
                </a:solidFill>
                <a:latin typeface="微软雅黑" pitchFamily="34" charset="-122"/>
                <a:ea typeface="微软雅黑" pitchFamily="34" charset="-122"/>
              </a:rPr>
              <a:t>head(shock)</a:t>
            </a:r>
          </a:p>
          <a:p>
            <a:pPr lvl="0">
              <a:lnSpc>
                <a:spcPct val="120000"/>
              </a:lnSpc>
            </a:pPr>
            <a:r>
              <a:rPr lang="en-US" altLang="zh-CN" sz="1600" dirty="0" err="1" smtClean="0">
                <a:solidFill>
                  <a:srgbClr val="56575B"/>
                </a:solidFill>
                <a:latin typeface="微软雅黑" pitchFamily="34" charset="-122"/>
                <a:ea typeface="微软雅黑" pitchFamily="34" charset="-122"/>
              </a:rPr>
              <a:t>shock$SHOCK_TYP</a:t>
            </a:r>
            <a:r>
              <a:rPr lang="en-US" altLang="zh-CN" sz="1600" dirty="0" smtClean="0">
                <a:solidFill>
                  <a:srgbClr val="56575B"/>
                </a:solidFill>
                <a:latin typeface="微软雅黑" pitchFamily="34" charset="-122"/>
                <a:ea typeface="微软雅黑" pitchFamily="34" charset="-122"/>
              </a:rPr>
              <a:t>=</a:t>
            </a:r>
            <a:r>
              <a:rPr lang="en-US" altLang="zh-CN" sz="1600" dirty="0" err="1" smtClean="0">
                <a:solidFill>
                  <a:srgbClr val="56575B"/>
                </a:solidFill>
                <a:latin typeface="微软雅黑" pitchFamily="34" charset="-122"/>
                <a:ea typeface="微软雅黑" pitchFamily="34" charset="-122"/>
              </a:rPr>
              <a:t>as.factor</a:t>
            </a:r>
            <a:r>
              <a:rPr lang="en-US" altLang="zh-CN" sz="1600" dirty="0" smtClean="0">
                <a:solidFill>
                  <a:srgbClr val="56575B"/>
                </a:solidFill>
                <a:latin typeface="微软雅黑" pitchFamily="34" charset="-122"/>
                <a:ea typeface="微软雅黑" pitchFamily="34" charset="-122"/>
              </a:rPr>
              <a:t>(</a:t>
            </a:r>
            <a:r>
              <a:rPr lang="en-US" altLang="zh-CN" sz="1600" dirty="0" err="1" smtClean="0">
                <a:solidFill>
                  <a:srgbClr val="56575B"/>
                </a:solidFill>
                <a:latin typeface="微软雅黑" pitchFamily="34" charset="-122"/>
                <a:ea typeface="微软雅黑" pitchFamily="34" charset="-122"/>
              </a:rPr>
              <a:t>shock$SHOCK_TYP</a:t>
            </a:r>
            <a:r>
              <a:rPr lang="en-US" altLang="zh-CN" sz="1600" dirty="0" smtClean="0">
                <a:solidFill>
                  <a:srgbClr val="56575B"/>
                </a:solidFill>
                <a:latin typeface="微软雅黑" pitchFamily="34" charset="-122"/>
                <a:ea typeface="微软雅黑" pitchFamily="34" charset="-122"/>
              </a:rPr>
              <a:t>)</a:t>
            </a:r>
          </a:p>
          <a:p>
            <a:pPr lvl="0">
              <a:lnSpc>
                <a:spcPct val="120000"/>
              </a:lnSpc>
            </a:pPr>
            <a:r>
              <a:rPr lang="en-US" altLang="zh-CN" sz="1600" dirty="0" err="1" smtClean="0">
                <a:solidFill>
                  <a:srgbClr val="56575B"/>
                </a:solidFill>
                <a:latin typeface="微软雅黑" pitchFamily="34" charset="-122"/>
                <a:ea typeface="微软雅黑" pitchFamily="34" charset="-122"/>
              </a:rPr>
              <a:t>shock$SURVIVE</a:t>
            </a:r>
            <a:r>
              <a:rPr lang="en-US" altLang="zh-CN" sz="1600" dirty="0" smtClean="0">
                <a:solidFill>
                  <a:srgbClr val="56575B"/>
                </a:solidFill>
                <a:latin typeface="微软雅黑" pitchFamily="34" charset="-122"/>
                <a:ea typeface="微软雅黑" pitchFamily="34" charset="-122"/>
              </a:rPr>
              <a:t>=</a:t>
            </a:r>
            <a:r>
              <a:rPr lang="en-US" altLang="zh-CN" sz="1600" dirty="0" err="1" smtClean="0">
                <a:solidFill>
                  <a:srgbClr val="56575B"/>
                </a:solidFill>
                <a:latin typeface="微软雅黑" pitchFamily="34" charset="-122"/>
                <a:ea typeface="微软雅黑" pitchFamily="34" charset="-122"/>
              </a:rPr>
              <a:t>as.factor</a:t>
            </a:r>
            <a:r>
              <a:rPr lang="en-US" altLang="zh-CN" sz="1600" dirty="0" smtClean="0">
                <a:solidFill>
                  <a:srgbClr val="56575B"/>
                </a:solidFill>
                <a:latin typeface="微软雅黑" pitchFamily="34" charset="-122"/>
                <a:ea typeface="微软雅黑" pitchFamily="34" charset="-122"/>
              </a:rPr>
              <a:t>(</a:t>
            </a:r>
            <a:r>
              <a:rPr lang="en-US" altLang="zh-CN" sz="1600" dirty="0" err="1" smtClean="0">
                <a:solidFill>
                  <a:srgbClr val="56575B"/>
                </a:solidFill>
                <a:latin typeface="微软雅黑" pitchFamily="34" charset="-122"/>
                <a:ea typeface="微软雅黑" pitchFamily="34" charset="-122"/>
              </a:rPr>
              <a:t>shock$SURVIVE</a:t>
            </a:r>
            <a:r>
              <a:rPr lang="en-US" altLang="zh-CN" sz="1600" dirty="0" smtClean="0">
                <a:solidFill>
                  <a:srgbClr val="56575B"/>
                </a:solidFill>
                <a:latin typeface="微软雅黑" pitchFamily="34" charset="-122"/>
                <a:ea typeface="微软雅黑" pitchFamily="34" charset="-122"/>
              </a:rPr>
              <a:t>)</a:t>
            </a:r>
          </a:p>
          <a:p>
            <a:pPr lvl="0">
              <a:lnSpc>
                <a:spcPct val="120000"/>
              </a:lnSpc>
            </a:pPr>
            <a:r>
              <a:rPr lang="en-US" altLang="zh-CN" sz="1600" dirty="0" err="1" smtClean="0">
                <a:solidFill>
                  <a:srgbClr val="56575B"/>
                </a:solidFill>
                <a:latin typeface="微软雅黑" pitchFamily="34" charset="-122"/>
                <a:ea typeface="微软雅黑" pitchFamily="34" charset="-122"/>
              </a:rPr>
              <a:t>shock$SEX</a:t>
            </a:r>
            <a:r>
              <a:rPr lang="en-US" altLang="zh-CN" sz="1600" dirty="0" smtClean="0">
                <a:solidFill>
                  <a:srgbClr val="56575B"/>
                </a:solidFill>
                <a:latin typeface="微软雅黑" pitchFamily="34" charset="-122"/>
                <a:ea typeface="微软雅黑" pitchFamily="34" charset="-122"/>
              </a:rPr>
              <a:t>=</a:t>
            </a:r>
            <a:r>
              <a:rPr lang="en-US" altLang="zh-CN" sz="1600" dirty="0" err="1" smtClean="0">
                <a:solidFill>
                  <a:srgbClr val="56575B"/>
                </a:solidFill>
                <a:latin typeface="微软雅黑" pitchFamily="34" charset="-122"/>
                <a:ea typeface="微软雅黑" pitchFamily="34" charset="-122"/>
              </a:rPr>
              <a:t>as.factor</a:t>
            </a:r>
            <a:r>
              <a:rPr lang="en-US" altLang="zh-CN" sz="1600" dirty="0" smtClean="0">
                <a:solidFill>
                  <a:srgbClr val="56575B"/>
                </a:solidFill>
                <a:latin typeface="微软雅黑" pitchFamily="34" charset="-122"/>
                <a:ea typeface="微软雅黑" pitchFamily="34" charset="-122"/>
              </a:rPr>
              <a:t>(</a:t>
            </a:r>
            <a:r>
              <a:rPr lang="en-US" altLang="zh-CN" sz="1600" dirty="0" err="1" smtClean="0">
                <a:solidFill>
                  <a:srgbClr val="56575B"/>
                </a:solidFill>
                <a:latin typeface="微软雅黑" pitchFamily="34" charset="-122"/>
                <a:ea typeface="微软雅黑" pitchFamily="34" charset="-122"/>
              </a:rPr>
              <a:t>shock$SEX</a:t>
            </a:r>
            <a:r>
              <a:rPr lang="en-US" altLang="zh-CN" sz="1600" dirty="0" smtClean="0">
                <a:solidFill>
                  <a:srgbClr val="56575B"/>
                </a:solidFill>
                <a:latin typeface="微软雅黑" pitchFamily="34" charset="-122"/>
                <a:ea typeface="微软雅黑" pitchFamily="34" charset="-122"/>
              </a:rPr>
              <a:t>)</a:t>
            </a:r>
          </a:p>
          <a:p>
            <a:pPr lvl="0">
              <a:lnSpc>
                <a:spcPct val="120000"/>
              </a:lnSpc>
            </a:pPr>
            <a:r>
              <a:rPr lang="en-US" altLang="zh-CN" sz="1600" dirty="0" err="1" smtClean="0">
                <a:solidFill>
                  <a:srgbClr val="56575B"/>
                </a:solidFill>
                <a:latin typeface="微软雅黑" pitchFamily="34" charset="-122"/>
                <a:ea typeface="微软雅黑" pitchFamily="34" charset="-122"/>
              </a:rPr>
              <a:t>shock$RECORD</a:t>
            </a:r>
            <a:r>
              <a:rPr lang="en-US" altLang="zh-CN" sz="1600" dirty="0" smtClean="0">
                <a:solidFill>
                  <a:srgbClr val="56575B"/>
                </a:solidFill>
                <a:latin typeface="微软雅黑" pitchFamily="34" charset="-122"/>
                <a:ea typeface="微软雅黑" pitchFamily="34" charset="-122"/>
              </a:rPr>
              <a:t>=</a:t>
            </a:r>
            <a:r>
              <a:rPr lang="en-US" altLang="zh-CN" sz="1600" dirty="0" err="1" smtClean="0">
                <a:solidFill>
                  <a:srgbClr val="56575B"/>
                </a:solidFill>
                <a:latin typeface="微软雅黑" pitchFamily="34" charset="-122"/>
                <a:ea typeface="微软雅黑" pitchFamily="34" charset="-122"/>
              </a:rPr>
              <a:t>as.factor</a:t>
            </a:r>
            <a:r>
              <a:rPr lang="en-US" altLang="zh-CN" sz="1600" dirty="0" smtClean="0">
                <a:solidFill>
                  <a:srgbClr val="56575B"/>
                </a:solidFill>
                <a:latin typeface="微软雅黑" pitchFamily="34" charset="-122"/>
                <a:ea typeface="微软雅黑" pitchFamily="34" charset="-122"/>
              </a:rPr>
              <a:t>(</a:t>
            </a:r>
            <a:r>
              <a:rPr lang="en-US" altLang="zh-CN" sz="1600" dirty="0" err="1" smtClean="0">
                <a:solidFill>
                  <a:srgbClr val="56575B"/>
                </a:solidFill>
                <a:latin typeface="微软雅黑" pitchFamily="34" charset="-122"/>
                <a:ea typeface="微软雅黑" pitchFamily="34" charset="-122"/>
              </a:rPr>
              <a:t>shock$RECORD</a:t>
            </a:r>
            <a:r>
              <a:rPr lang="en-US" altLang="zh-CN" sz="1600" dirty="0" smtClean="0">
                <a:solidFill>
                  <a:srgbClr val="56575B"/>
                </a:solidFill>
                <a:latin typeface="微软雅黑" pitchFamily="34" charset="-122"/>
                <a:ea typeface="微软雅黑" pitchFamily="34" charset="-122"/>
              </a:rPr>
              <a:t>)</a:t>
            </a:r>
            <a:endParaRPr kumimoji="0" lang="en-US" altLang="zh-CN" sz="1600" b="0" i="0" u="none" strike="noStrike" kern="1200" cap="none" spc="0" normalizeH="0" baseline="0" noProof="0" dirty="0" smtClean="0">
              <a:ln>
                <a:noFill/>
              </a:ln>
              <a:solidFill>
                <a:srgbClr val="56575B"/>
              </a:solidFill>
              <a:effectLst/>
              <a:uLnTx/>
              <a:uFillTx/>
              <a:latin typeface="微软雅黑" pitchFamily="34" charset="-122"/>
              <a:ea typeface="微软雅黑" pitchFamily="34" charset="-122"/>
              <a:cs typeface="+mn-cs"/>
            </a:endParaRPr>
          </a:p>
        </p:txBody>
      </p:sp>
    </p:spTree>
    <p:extLst>
      <p:ext uri="{BB962C8B-B14F-4D97-AF65-F5344CB8AC3E}">
        <p14:creationId xmlns="" xmlns:p14="http://schemas.microsoft.com/office/powerpoint/2010/main" val="389636764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数据描述</a:t>
            </a:r>
            <a:endParaRPr lang="zh-CN" altLang="en-US" dirty="0"/>
          </a:p>
        </p:txBody>
      </p:sp>
      <p:sp>
        <p:nvSpPr>
          <p:cNvPr id="6" name="灯片编号占位符 5"/>
          <p:cNvSpPr>
            <a:spLocks noGrp="1"/>
          </p:cNvSpPr>
          <p:nvPr>
            <p:ph type="sldNum" sz="quarter" idx="12"/>
          </p:nvPr>
        </p:nvSpPr>
        <p:spPr/>
        <p:txBody>
          <a:bodyPr/>
          <a:lstStyle/>
          <a:p>
            <a:fld id="{14C48C8A-77FD-4366-8117-A766F7C94BB7}" type="slidenum">
              <a:rPr lang="zh-CN" altLang="en-US" smtClean="0"/>
              <a:pPr/>
              <a:t>68</a:t>
            </a:fld>
            <a:endParaRPr lang="zh-CN" altLang="en-US" dirty="0"/>
          </a:p>
        </p:txBody>
      </p:sp>
      <p:pic>
        <p:nvPicPr>
          <p:cNvPr id="47106" name="Picture 2"/>
          <p:cNvPicPr>
            <a:picLocks noGrp="1" noChangeAspect="1" noChangeArrowheads="1"/>
          </p:cNvPicPr>
          <p:nvPr>
            <p:ph sz="half" idx="1"/>
          </p:nvPr>
        </p:nvPicPr>
        <p:blipFill>
          <a:blip r:embed="rId2" cstate="print"/>
          <a:srcRect/>
          <a:stretch>
            <a:fillRect/>
          </a:stretch>
        </p:blipFill>
        <p:spPr bwMode="auto">
          <a:xfrm>
            <a:off x="467543" y="980728"/>
            <a:ext cx="6818163" cy="5256584"/>
          </a:xfrm>
          <a:prstGeom prst="rect">
            <a:avLst/>
          </a:prstGeom>
          <a:noFill/>
          <a:ln w="38100">
            <a:solidFill>
              <a:srgbClr val="7030A0"/>
            </a:solidFill>
            <a:miter lim="800000"/>
            <a:headEnd/>
            <a:tailEnd/>
          </a:ln>
        </p:spPr>
      </p:pic>
    </p:spTree>
    <p:extLst>
      <p:ext uri="{BB962C8B-B14F-4D97-AF65-F5344CB8AC3E}">
        <p14:creationId xmlns="" xmlns:p14="http://schemas.microsoft.com/office/powerpoint/2010/main" val="389636764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14C48C8A-77FD-4366-8117-A766F7C94BB7}" type="slidenum">
              <a:rPr lang="zh-CN" altLang="en-US" smtClean="0"/>
              <a:pPr/>
              <a:t>69</a:t>
            </a:fld>
            <a:endParaRPr lang="zh-CN" altLang="en-US" dirty="0"/>
          </a:p>
        </p:txBody>
      </p:sp>
      <p:pic>
        <p:nvPicPr>
          <p:cNvPr id="8" name="内容占位符 7" descr="shock type.png"/>
          <p:cNvPicPr>
            <a:picLocks noGrp="1" noChangeAspect="1"/>
          </p:cNvPicPr>
          <p:nvPr>
            <p:ph sz="half" idx="1"/>
          </p:nvPr>
        </p:nvPicPr>
        <p:blipFill>
          <a:blip r:embed="rId2" cstate="print"/>
          <a:stretch>
            <a:fillRect/>
          </a:stretch>
        </p:blipFill>
        <p:spPr>
          <a:xfrm>
            <a:off x="467544" y="1268760"/>
            <a:ext cx="7275475" cy="4464496"/>
          </a:xfrm>
          <a:ln w="38100">
            <a:solidFill>
              <a:srgbClr val="7030A0"/>
            </a:solidFill>
          </a:ln>
        </p:spPr>
      </p:pic>
      <p:sp>
        <p:nvSpPr>
          <p:cNvPr id="9" name="标题 1"/>
          <p:cNvSpPr>
            <a:spLocks noGrp="1"/>
          </p:cNvSpPr>
          <p:nvPr>
            <p:ph type="title"/>
          </p:nvPr>
        </p:nvSpPr>
        <p:spPr>
          <a:xfrm>
            <a:off x="457200" y="274638"/>
            <a:ext cx="8229600" cy="778098"/>
          </a:xfrm>
        </p:spPr>
        <p:txBody>
          <a:bodyPr/>
          <a:lstStyle/>
          <a:p>
            <a:r>
              <a:rPr lang="zh-CN" altLang="en-US" dirty="0" smtClean="0"/>
              <a:t>数据描述</a:t>
            </a:r>
            <a:endParaRPr lang="zh-CN" altLang="en-US" dirty="0"/>
          </a:p>
        </p:txBody>
      </p:sp>
    </p:spTree>
    <p:extLst>
      <p:ext uri="{BB962C8B-B14F-4D97-AF65-F5344CB8AC3E}">
        <p14:creationId xmlns="" xmlns:p14="http://schemas.microsoft.com/office/powerpoint/2010/main" val="38963676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14C48C8A-77FD-4366-8117-A766F7C94BB7}" type="slidenum">
              <a:rPr lang="zh-CN" altLang="en-US" smtClean="0"/>
              <a:pPr/>
              <a:t>7</a:t>
            </a:fld>
            <a:endParaRPr lang="zh-CN" altLang="en-US" dirty="0"/>
          </a:p>
        </p:txBody>
      </p:sp>
      <p:sp>
        <p:nvSpPr>
          <p:cNvPr id="9" name="标题 1"/>
          <p:cNvSpPr>
            <a:spLocks noGrp="1"/>
          </p:cNvSpPr>
          <p:nvPr>
            <p:ph type="title"/>
          </p:nvPr>
        </p:nvSpPr>
        <p:spPr>
          <a:xfrm>
            <a:off x="457200" y="274638"/>
            <a:ext cx="8229600" cy="778098"/>
          </a:xfrm>
        </p:spPr>
        <p:txBody>
          <a:bodyPr/>
          <a:lstStyle/>
          <a:p>
            <a:r>
              <a:rPr lang="zh-CN" altLang="en-US" dirty="0" smtClean="0"/>
              <a:t>缺失值处理</a:t>
            </a:r>
            <a:endParaRPr lang="zh-CN" altLang="en-US" dirty="0"/>
          </a:p>
        </p:txBody>
      </p:sp>
      <p:sp>
        <p:nvSpPr>
          <p:cNvPr id="10" name="内容占位符 2"/>
          <p:cNvSpPr>
            <a:spLocks noGrp="1"/>
          </p:cNvSpPr>
          <p:nvPr>
            <p:ph sz="half" idx="1"/>
          </p:nvPr>
        </p:nvSpPr>
        <p:spPr>
          <a:xfrm>
            <a:off x="457200" y="1340768"/>
            <a:ext cx="8219256" cy="4536505"/>
          </a:xfrm>
        </p:spPr>
        <p:txBody>
          <a:bodyPr/>
          <a:lstStyle/>
          <a:p>
            <a:r>
              <a:rPr lang="en-US" altLang="zh-CN" sz="2000" dirty="0" err="1" smtClean="0"/>
              <a:t>nrow</a:t>
            </a:r>
            <a:r>
              <a:rPr lang="en-US" altLang="zh-CN" sz="2000" dirty="0" smtClean="0"/>
              <a:t>(</a:t>
            </a:r>
            <a:r>
              <a:rPr lang="en-US" altLang="zh-CN" sz="2000" dirty="0" err="1" smtClean="0"/>
              <a:t>crim</a:t>
            </a:r>
            <a:r>
              <a:rPr lang="en-US" altLang="zh-CN" sz="2000" dirty="0" smtClean="0"/>
              <a:t>[!</a:t>
            </a:r>
            <a:r>
              <a:rPr lang="en-US" altLang="zh-CN" sz="2000" dirty="0" err="1" smtClean="0"/>
              <a:t>complete.cases</a:t>
            </a:r>
            <a:r>
              <a:rPr lang="en-US" altLang="zh-CN" sz="2000" dirty="0" smtClean="0"/>
              <a:t>(</a:t>
            </a:r>
            <a:r>
              <a:rPr lang="en-US" altLang="zh-CN" sz="2000" dirty="0" err="1" smtClean="0"/>
              <a:t>crim</a:t>
            </a:r>
            <a:r>
              <a:rPr lang="en-US" altLang="zh-CN" sz="2000" dirty="0" smtClean="0"/>
              <a:t>),]) ##</a:t>
            </a:r>
            <a:r>
              <a:rPr lang="zh-CN" altLang="en-US" sz="2000" dirty="0" smtClean="0"/>
              <a:t>缺失值项的总行数</a:t>
            </a:r>
          </a:p>
          <a:p>
            <a:r>
              <a:rPr lang="en-US" altLang="zh-CN" sz="2000" dirty="0" smtClean="0"/>
              <a:t>#</a:t>
            </a:r>
            <a:r>
              <a:rPr lang="zh-CN" altLang="en-US" sz="2000" dirty="0" smtClean="0"/>
              <a:t>基本每行都有缺失值</a:t>
            </a:r>
            <a:endParaRPr lang="en-US" altLang="zh-CN" sz="2000" dirty="0" smtClean="0"/>
          </a:p>
          <a:p>
            <a:r>
              <a:rPr lang="en-US" altLang="zh-CN" sz="2000" dirty="0" smtClean="0"/>
              <a:t>na.sta=c()</a:t>
            </a:r>
          </a:p>
          <a:p>
            <a:r>
              <a:rPr lang="en-US" altLang="zh-CN" sz="2000" dirty="0" smtClean="0"/>
              <a:t>for(</a:t>
            </a:r>
            <a:r>
              <a:rPr lang="en-US" altLang="zh-CN" sz="2000" dirty="0" err="1" smtClean="0"/>
              <a:t>i</a:t>
            </a:r>
            <a:r>
              <a:rPr lang="en-US" altLang="zh-CN" sz="2000" dirty="0" smtClean="0"/>
              <a:t> in 1:2215)</a:t>
            </a:r>
          </a:p>
          <a:p>
            <a:r>
              <a:rPr lang="en-US" altLang="zh-CN" sz="2000" dirty="0" smtClean="0"/>
              <a:t>{na.sta=c(</a:t>
            </a:r>
            <a:r>
              <a:rPr lang="en-US" altLang="zh-CN" sz="2000" dirty="0" err="1" smtClean="0"/>
              <a:t>na.sta,length</a:t>
            </a:r>
            <a:r>
              <a:rPr lang="en-US" altLang="zh-CN" sz="2000" dirty="0" smtClean="0"/>
              <a:t>(which(is.na(</a:t>
            </a:r>
            <a:r>
              <a:rPr lang="en-US" altLang="zh-CN" sz="2000" dirty="0" err="1" smtClean="0"/>
              <a:t>crim</a:t>
            </a:r>
            <a:r>
              <a:rPr lang="en-US" altLang="zh-CN" sz="2000" dirty="0" smtClean="0"/>
              <a:t>[</a:t>
            </a:r>
            <a:r>
              <a:rPr lang="en-US" altLang="zh-CN" sz="2000" dirty="0" err="1" smtClean="0"/>
              <a:t>i</a:t>
            </a:r>
            <a:r>
              <a:rPr lang="en-US" altLang="zh-CN" sz="2000" dirty="0" smtClean="0"/>
              <a:t>,]))))}</a:t>
            </a:r>
          </a:p>
          <a:p>
            <a:r>
              <a:rPr lang="en-US" altLang="zh-CN" sz="2000" dirty="0" smtClean="0"/>
              <a:t>max(na.sta)</a:t>
            </a:r>
          </a:p>
          <a:p>
            <a:r>
              <a:rPr lang="en-US" altLang="zh-CN" sz="2000" dirty="0" smtClean="0"/>
              <a:t>#</a:t>
            </a:r>
            <a:r>
              <a:rPr lang="zh-CN" altLang="en-US" sz="2000" dirty="0" smtClean="0"/>
              <a:t>缺失值基本在</a:t>
            </a:r>
            <a:r>
              <a:rPr lang="en-US" altLang="zh-CN" sz="2000" dirty="0" smtClean="0"/>
              <a:t>20</a:t>
            </a:r>
            <a:r>
              <a:rPr lang="zh-CN" altLang="en-US" sz="2000" dirty="0" smtClean="0"/>
              <a:t>左右，没有</a:t>
            </a:r>
            <a:endParaRPr lang="en-US" altLang="zh-CN" sz="2000" dirty="0" smtClean="0"/>
          </a:p>
          <a:p>
            <a:r>
              <a:rPr lang="en-US" altLang="zh-CN" sz="2000" dirty="0" smtClean="0"/>
              <a:t>#</a:t>
            </a:r>
            <a:r>
              <a:rPr lang="zh-CN" altLang="en-US" sz="2000" dirty="0" smtClean="0"/>
              <a:t>缺失过于严重的样本，无需删除</a:t>
            </a:r>
            <a:endParaRPr lang="en-US" altLang="zh-CN" sz="2000" dirty="0" smtClean="0"/>
          </a:p>
          <a:p>
            <a:endParaRPr lang="en-US" altLang="zh-CN" sz="2000" dirty="0"/>
          </a:p>
        </p:txBody>
      </p:sp>
      <p:pic>
        <p:nvPicPr>
          <p:cNvPr id="11" name="图片 10"/>
          <p:cNvPicPr>
            <a:picLocks noChangeAspect="1"/>
          </p:cNvPicPr>
          <p:nvPr/>
        </p:nvPicPr>
        <p:blipFill>
          <a:blip r:embed="rId2" cstate="print"/>
          <a:stretch>
            <a:fillRect/>
          </a:stretch>
        </p:blipFill>
        <p:spPr>
          <a:xfrm>
            <a:off x="4572000" y="3429000"/>
            <a:ext cx="4153318" cy="2520280"/>
          </a:xfrm>
          <a:prstGeom prst="rect">
            <a:avLst/>
          </a:prstGeom>
          <a:ln w="38100">
            <a:solidFill>
              <a:srgbClr val="009EDB"/>
            </a:solidFill>
          </a:ln>
        </p:spPr>
      </p:pic>
    </p:spTree>
    <p:extLst>
      <p:ext uri="{BB962C8B-B14F-4D97-AF65-F5344CB8AC3E}">
        <p14:creationId xmlns="" xmlns:p14="http://schemas.microsoft.com/office/powerpoint/2010/main" val="3896367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14C48C8A-77FD-4366-8117-A766F7C94BB7}" type="slidenum">
              <a:rPr lang="zh-CN" altLang="en-US" smtClean="0"/>
              <a:pPr/>
              <a:t>70</a:t>
            </a:fld>
            <a:endParaRPr lang="zh-CN" altLang="en-US" dirty="0"/>
          </a:p>
        </p:txBody>
      </p:sp>
      <p:pic>
        <p:nvPicPr>
          <p:cNvPr id="8" name="内容占位符 7" descr="shock type.png"/>
          <p:cNvPicPr>
            <a:picLocks noGrp="1" noChangeAspect="1"/>
          </p:cNvPicPr>
          <p:nvPr>
            <p:ph sz="half" idx="1"/>
          </p:nvPr>
        </p:nvPicPr>
        <p:blipFill>
          <a:blip r:embed="rId2" cstate="print"/>
          <a:stretch>
            <a:fillRect/>
          </a:stretch>
        </p:blipFill>
        <p:spPr>
          <a:xfrm>
            <a:off x="467544" y="1492778"/>
            <a:ext cx="7275475" cy="4016460"/>
          </a:xfrm>
          <a:ln w="38100">
            <a:solidFill>
              <a:srgbClr val="7030A0"/>
            </a:solidFill>
          </a:ln>
        </p:spPr>
      </p:pic>
      <p:sp>
        <p:nvSpPr>
          <p:cNvPr id="9" name="标题 1"/>
          <p:cNvSpPr>
            <a:spLocks noGrp="1"/>
          </p:cNvSpPr>
          <p:nvPr>
            <p:ph type="title"/>
          </p:nvPr>
        </p:nvSpPr>
        <p:spPr>
          <a:xfrm>
            <a:off x="457200" y="274638"/>
            <a:ext cx="8229600" cy="778098"/>
          </a:xfrm>
        </p:spPr>
        <p:txBody>
          <a:bodyPr/>
          <a:lstStyle/>
          <a:p>
            <a:r>
              <a:rPr lang="zh-CN" altLang="en-US" dirty="0" smtClean="0"/>
              <a:t>数据描述</a:t>
            </a:r>
            <a:endParaRPr lang="zh-CN" altLang="en-US" dirty="0"/>
          </a:p>
        </p:txBody>
      </p:sp>
    </p:spTree>
    <p:extLst>
      <p:ext uri="{BB962C8B-B14F-4D97-AF65-F5344CB8AC3E}">
        <p14:creationId xmlns="" xmlns:p14="http://schemas.microsoft.com/office/powerpoint/2010/main" val="389636764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14C48C8A-77FD-4366-8117-A766F7C94BB7}" type="slidenum">
              <a:rPr lang="zh-CN" altLang="en-US" smtClean="0"/>
              <a:pPr/>
              <a:t>71</a:t>
            </a:fld>
            <a:endParaRPr lang="zh-CN" altLang="en-US" dirty="0"/>
          </a:p>
        </p:txBody>
      </p:sp>
      <p:sp>
        <p:nvSpPr>
          <p:cNvPr id="9" name="标题 1"/>
          <p:cNvSpPr>
            <a:spLocks noGrp="1"/>
          </p:cNvSpPr>
          <p:nvPr>
            <p:ph type="title"/>
          </p:nvPr>
        </p:nvSpPr>
        <p:spPr>
          <a:xfrm>
            <a:off x="457200" y="274638"/>
            <a:ext cx="8229600" cy="778098"/>
          </a:xfrm>
        </p:spPr>
        <p:txBody>
          <a:bodyPr/>
          <a:lstStyle/>
          <a:p>
            <a:r>
              <a:rPr lang="zh-CN" altLang="en-US" dirty="0" smtClean="0"/>
              <a:t>数据描述</a:t>
            </a:r>
            <a:endParaRPr lang="zh-CN" altLang="en-US" dirty="0"/>
          </a:p>
        </p:txBody>
      </p:sp>
      <p:pic>
        <p:nvPicPr>
          <p:cNvPr id="48130" name="Picture 2"/>
          <p:cNvPicPr>
            <a:picLocks noGrp="1" noChangeAspect="1" noChangeArrowheads="1"/>
          </p:cNvPicPr>
          <p:nvPr>
            <p:ph sz="half" idx="1"/>
          </p:nvPr>
        </p:nvPicPr>
        <p:blipFill>
          <a:blip r:embed="rId2" cstate="print"/>
          <a:srcRect/>
          <a:stretch>
            <a:fillRect/>
          </a:stretch>
        </p:blipFill>
        <p:spPr bwMode="auto">
          <a:xfrm>
            <a:off x="467544" y="1916832"/>
            <a:ext cx="8084334" cy="2160240"/>
          </a:xfrm>
          <a:prstGeom prst="rect">
            <a:avLst/>
          </a:prstGeom>
          <a:noFill/>
          <a:ln w="38100">
            <a:solidFill>
              <a:srgbClr val="7030A0"/>
            </a:solidFill>
            <a:miter lim="800000"/>
            <a:headEnd/>
            <a:tailEnd/>
          </a:ln>
        </p:spPr>
      </p:pic>
      <p:sp>
        <p:nvSpPr>
          <p:cNvPr id="7" name="内容占位符 2"/>
          <p:cNvSpPr txBox="1">
            <a:spLocks/>
          </p:cNvSpPr>
          <p:nvPr/>
        </p:nvSpPr>
        <p:spPr>
          <a:xfrm>
            <a:off x="467544" y="1124744"/>
            <a:ext cx="7992888" cy="5400600"/>
          </a:xfrm>
          <a:prstGeom prst="rect">
            <a:avLst/>
          </a:prstGeom>
        </p:spPr>
        <p:txBody>
          <a:bodyPr/>
          <a:lstStyle/>
          <a:p>
            <a:pPr marL="0" marR="0" lvl="0" indent="0" algn="l" defTabSz="914400" rtl="0" eaLnBrk="1" fontAlgn="auto" latinLnBrk="0" hangingPunct="1">
              <a:lnSpc>
                <a:spcPct val="120000"/>
              </a:lnSpc>
              <a:spcBef>
                <a:spcPts val="0"/>
              </a:spcBef>
              <a:spcAft>
                <a:spcPts val="0"/>
              </a:spcAft>
              <a:buClrTx/>
              <a:buSzTx/>
              <a:buFont typeface="Arial" pitchFamily="34" charset="0"/>
              <a:buNone/>
              <a:tabLst/>
              <a:defRPr/>
            </a:pPr>
            <a:r>
              <a:rPr kumimoji="0" lang="en-US" altLang="zh-CN" b="0" i="0" u="none" strike="noStrike" kern="1200" cap="none" spc="0" normalizeH="0" noProof="0" dirty="0" smtClean="0">
                <a:ln>
                  <a:noFill/>
                </a:ln>
                <a:solidFill>
                  <a:srgbClr val="56575B"/>
                </a:solidFill>
                <a:effectLst/>
                <a:uLnTx/>
                <a:uFillTx/>
                <a:latin typeface="微软雅黑" pitchFamily="34" charset="-122"/>
                <a:ea typeface="微软雅黑" pitchFamily="34" charset="-122"/>
                <a:cs typeface="+mn-cs"/>
              </a:rPr>
              <a:t>Record</a:t>
            </a:r>
            <a:r>
              <a:rPr kumimoji="0" lang="zh-CN" altLang="en-US" b="0" i="0" u="none" strike="noStrike" kern="1200" cap="none" spc="0" normalizeH="0" noProof="0" dirty="0" smtClean="0">
                <a:ln>
                  <a:noFill/>
                </a:ln>
                <a:solidFill>
                  <a:srgbClr val="56575B"/>
                </a:solidFill>
                <a:effectLst/>
                <a:uLnTx/>
                <a:uFillTx/>
                <a:latin typeface="微软雅黑" pitchFamily="34" charset="-122"/>
                <a:ea typeface="微软雅黑" pitchFamily="34" charset="-122"/>
                <a:cs typeface="+mn-cs"/>
              </a:rPr>
              <a:t>不同时的</a:t>
            </a:r>
            <a:r>
              <a:rPr kumimoji="0" lang="en-US" altLang="zh-CN" b="0" i="0" u="none" strike="noStrike" kern="1200" cap="none" spc="0" normalizeH="0" noProof="0" dirty="0" smtClean="0">
                <a:ln>
                  <a:noFill/>
                </a:ln>
                <a:solidFill>
                  <a:srgbClr val="56575B"/>
                </a:solidFill>
                <a:effectLst/>
                <a:uLnTx/>
                <a:uFillTx/>
                <a:latin typeface="微软雅黑" pitchFamily="34" charset="-122"/>
                <a:ea typeface="微软雅黑" pitchFamily="34" charset="-122"/>
                <a:cs typeface="+mn-cs"/>
              </a:rPr>
              <a:t>shock type</a:t>
            </a:r>
            <a:r>
              <a:rPr kumimoji="0" lang="zh-CN" altLang="en-US" b="0" i="0" u="none" strike="noStrike" kern="1200" cap="none" spc="0" normalizeH="0" noProof="0" dirty="0" smtClean="0">
                <a:ln>
                  <a:noFill/>
                </a:ln>
                <a:solidFill>
                  <a:srgbClr val="56575B"/>
                </a:solidFill>
                <a:effectLst/>
                <a:uLnTx/>
                <a:uFillTx/>
                <a:latin typeface="微软雅黑" pitchFamily="34" charset="-122"/>
                <a:ea typeface="微软雅黑" pitchFamily="34" charset="-122"/>
                <a:cs typeface="+mn-cs"/>
              </a:rPr>
              <a:t>完全相同</a:t>
            </a:r>
            <a:endParaRPr kumimoji="0" lang="en-US" altLang="zh-CN" b="0" i="0" u="none" strike="noStrike" kern="1200" cap="none" spc="0" normalizeH="0" baseline="0" noProof="0" dirty="0" smtClean="0">
              <a:ln>
                <a:noFill/>
              </a:ln>
              <a:solidFill>
                <a:srgbClr val="56575B"/>
              </a:solidFill>
              <a:effectLst/>
              <a:uLnTx/>
              <a:uFillTx/>
              <a:latin typeface="微软雅黑" pitchFamily="34" charset="-122"/>
              <a:ea typeface="微软雅黑" pitchFamily="34" charset="-122"/>
              <a:cs typeface="+mn-cs"/>
            </a:endParaRPr>
          </a:p>
        </p:txBody>
      </p:sp>
    </p:spTree>
    <p:extLst>
      <p:ext uri="{BB962C8B-B14F-4D97-AF65-F5344CB8AC3E}">
        <p14:creationId xmlns="" xmlns:p14="http://schemas.microsoft.com/office/powerpoint/2010/main" val="389636764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14C48C8A-77FD-4366-8117-A766F7C94BB7}" type="slidenum">
              <a:rPr lang="zh-CN" altLang="en-US" smtClean="0"/>
              <a:pPr/>
              <a:t>72</a:t>
            </a:fld>
            <a:endParaRPr lang="zh-CN" altLang="en-US" dirty="0"/>
          </a:p>
        </p:txBody>
      </p:sp>
      <p:sp>
        <p:nvSpPr>
          <p:cNvPr id="9" name="标题 1"/>
          <p:cNvSpPr>
            <a:spLocks noGrp="1"/>
          </p:cNvSpPr>
          <p:nvPr>
            <p:ph type="title"/>
          </p:nvPr>
        </p:nvSpPr>
        <p:spPr>
          <a:xfrm>
            <a:off x="395536" y="188640"/>
            <a:ext cx="8229600" cy="778098"/>
          </a:xfrm>
        </p:spPr>
        <p:txBody>
          <a:bodyPr/>
          <a:lstStyle/>
          <a:p>
            <a:r>
              <a:rPr lang="zh-CN" altLang="en-US" dirty="0" smtClean="0"/>
              <a:t>数据描述</a:t>
            </a:r>
            <a:endParaRPr lang="zh-CN" altLang="en-US" dirty="0"/>
          </a:p>
        </p:txBody>
      </p:sp>
      <p:pic>
        <p:nvPicPr>
          <p:cNvPr id="11" name="内容占位符 10" descr="record&amp;other.png"/>
          <p:cNvPicPr>
            <a:picLocks noGrp="1" noChangeAspect="1"/>
          </p:cNvPicPr>
          <p:nvPr>
            <p:ph sz="half" idx="1"/>
          </p:nvPr>
        </p:nvPicPr>
        <p:blipFill>
          <a:blip r:embed="rId2" cstate="print"/>
          <a:stretch>
            <a:fillRect/>
          </a:stretch>
        </p:blipFill>
        <p:spPr>
          <a:xfrm>
            <a:off x="323528" y="1052736"/>
            <a:ext cx="5818251" cy="4751511"/>
          </a:xfrm>
          <a:ln w="57150">
            <a:solidFill>
              <a:srgbClr val="7030A0"/>
            </a:solidFill>
          </a:ln>
        </p:spPr>
      </p:pic>
      <p:sp>
        <p:nvSpPr>
          <p:cNvPr id="14" name="同侧圆角矩形 13"/>
          <p:cNvSpPr/>
          <p:nvPr/>
        </p:nvSpPr>
        <p:spPr>
          <a:xfrm>
            <a:off x="6588224" y="2708920"/>
            <a:ext cx="2304256" cy="2808312"/>
          </a:xfrm>
          <a:prstGeom prst="round2SameRect">
            <a:avLst>
              <a:gd name="adj1" fmla="val 8954"/>
              <a:gd name="adj2" fmla="val 0"/>
            </a:avLst>
          </a:prstGeom>
          <a:solidFill>
            <a:srgbClr val="FFCC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6516216" y="3356992"/>
            <a:ext cx="2267744" cy="2232248"/>
          </a:xfrm>
          <a:prstGeom prst="rect">
            <a:avLst/>
          </a:prstGeom>
          <a:solidFill>
            <a:srgbClr val="56575B"/>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6660232" y="2780928"/>
            <a:ext cx="437745" cy="504056"/>
          </a:xfrm>
          <a:prstGeom prst="rect">
            <a:avLst/>
          </a:prstGeom>
        </p:spPr>
      </p:pic>
      <p:sp>
        <p:nvSpPr>
          <p:cNvPr id="18" name="TextBox 17"/>
          <p:cNvSpPr txBox="1"/>
          <p:nvPr/>
        </p:nvSpPr>
        <p:spPr>
          <a:xfrm>
            <a:off x="7092280" y="2780928"/>
            <a:ext cx="1815380" cy="461665"/>
          </a:xfrm>
          <a:prstGeom prst="rect">
            <a:avLst/>
          </a:prstGeom>
          <a:noFill/>
        </p:spPr>
        <p:txBody>
          <a:bodyPr wrap="square" rtlCol="0">
            <a:spAutoFit/>
          </a:bodyPr>
          <a:lstStyle/>
          <a:p>
            <a:r>
              <a:rPr lang="zh-CN" altLang="en-US" sz="2400" b="1" dirty="0" smtClean="0">
                <a:solidFill>
                  <a:schemeClr val="bg1"/>
                </a:solidFill>
                <a:latin typeface="微软雅黑" pitchFamily="34" charset="-122"/>
                <a:ea typeface="微软雅黑" pitchFamily="34" charset="-122"/>
              </a:rPr>
              <a:t>由图可知</a:t>
            </a:r>
            <a:endParaRPr lang="zh-CN" altLang="en-US" sz="2400" b="1" dirty="0">
              <a:solidFill>
                <a:schemeClr val="bg1"/>
              </a:solidFill>
              <a:latin typeface="微软雅黑" pitchFamily="34" charset="-122"/>
              <a:ea typeface="微软雅黑" pitchFamily="34" charset="-122"/>
            </a:endParaRPr>
          </a:p>
        </p:txBody>
      </p:sp>
      <p:sp>
        <p:nvSpPr>
          <p:cNvPr id="20" name="TextBox 19"/>
          <p:cNvSpPr txBox="1"/>
          <p:nvPr/>
        </p:nvSpPr>
        <p:spPr>
          <a:xfrm>
            <a:off x="6732240" y="3645024"/>
            <a:ext cx="1800200" cy="1754326"/>
          </a:xfrm>
          <a:prstGeom prst="rect">
            <a:avLst/>
          </a:prstGeom>
          <a:noFill/>
        </p:spPr>
        <p:txBody>
          <a:bodyPr wrap="square" rtlCol="0">
            <a:spAutoFit/>
          </a:bodyPr>
          <a:lstStyle/>
          <a:p>
            <a:r>
              <a:rPr lang="en-US" altLang="zh-CN" dirty="0" smtClean="0">
                <a:solidFill>
                  <a:srgbClr val="009EDB"/>
                </a:solidFill>
                <a:latin typeface="微软雅黑" pitchFamily="34" charset="-122"/>
                <a:ea typeface="微软雅黑" pitchFamily="34" charset="-122"/>
              </a:rPr>
              <a:t>Record</a:t>
            </a:r>
            <a:r>
              <a:rPr lang="zh-CN" altLang="en-US" dirty="0" smtClean="0">
                <a:solidFill>
                  <a:srgbClr val="009EDB"/>
                </a:solidFill>
                <a:latin typeface="微软雅黑" pitchFamily="34" charset="-122"/>
                <a:ea typeface="微软雅黑" pitchFamily="34" charset="-122"/>
              </a:rPr>
              <a:t>不同时各观测值有差异但不明显，由箱盒图可以看到</a:t>
            </a:r>
            <a:r>
              <a:rPr lang="en-US" altLang="zh-CN" dirty="0" smtClean="0">
                <a:solidFill>
                  <a:srgbClr val="009EDB"/>
                </a:solidFill>
                <a:latin typeface="微软雅黑" pitchFamily="34" charset="-122"/>
                <a:ea typeface="微软雅黑" pitchFamily="34" charset="-122"/>
              </a:rPr>
              <a:t>HT</a:t>
            </a:r>
            <a:r>
              <a:rPr lang="zh-CN" altLang="en-US" dirty="0" smtClean="0">
                <a:solidFill>
                  <a:srgbClr val="009EDB"/>
                </a:solidFill>
                <a:latin typeface="微软雅黑" pitchFamily="34" charset="-122"/>
                <a:ea typeface="微软雅黑" pitchFamily="34" charset="-122"/>
              </a:rPr>
              <a:t>与</a:t>
            </a:r>
            <a:r>
              <a:rPr lang="en-US" altLang="zh-CN" dirty="0" smtClean="0">
                <a:solidFill>
                  <a:srgbClr val="009EDB"/>
                </a:solidFill>
                <a:latin typeface="微软雅黑" pitchFamily="34" charset="-122"/>
                <a:ea typeface="微软雅黑" pitchFamily="34" charset="-122"/>
              </a:rPr>
              <a:t>RCI</a:t>
            </a:r>
            <a:r>
              <a:rPr lang="zh-CN" altLang="en-US" dirty="0" smtClean="0">
                <a:solidFill>
                  <a:srgbClr val="009EDB"/>
                </a:solidFill>
                <a:latin typeface="微软雅黑" pitchFamily="34" charset="-122"/>
                <a:ea typeface="微软雅黑" pitchFamily="34" charset="-122"/>
              </a:rPr>
              <a:t>中存在离群值</a:t>
            </a:r>
          </a:p>
        </p:txBody>
      </p:sp>
    </p:spTree>
    <p:extLst>
      <p:ext uri="{BB962C8B-B14F-4D97-AF65-F5344CB8AC3E}">
        <p14:creationId xmlns="" xmlns:p14="http://schemas.microsoft.com/office/powerpoint/2010/main" val="389636764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贝叶斯分类</a:t>
            </a:r>
            <a:endParaRPr lang="zh-CN" altLang="en-US" dirty="0"/>
          </a:p>
        </p:txBody>
      </p:sp>
      <p:sp>
        <p:nvSpPr>
          <p:cNvPr id="3" name="内容占位符 2"/>
          <p:cNvSpPr>
            <a:spLocks noGrp="1"/>
          </p:cNvSpPr>
          <p:nvPr>
            <p:ph sz="half" idx="1"/>
          </p:nvPr>
        </p:nvSpPr>
        <p:spPr>
          <a:xfrm>
            <a:off x="467544" y="1124744"/>
            <a:ext cx="7992888" cy="5400600"/>
          </a:xfrm>
        </p:spPr>
        <p:txBody>
          <a:bodyPr/>
          <a:lstStyle/>
          <a:p>
            <a:r>
              <a:rPr lang="en-US" altLang="zh-CN" sz="1400" dirty="0" err="1" smtClean="0"/>
              <a:t>distinguish.bayes</a:t>
            </a:r>
            <a:r>
              <a:rPr lang="en-US" altLang="zh-CN" sz="1400" dirty="0" smtClean="0"/>
              <a:t> &lt;- function</a:t>
            </a:r>
          </a:p>
          <a:p>
            <a:r>
              <a:rPr lang="en-US" altLang="zh-CN" sz="1400" dirty="0" smtClean="0"/>
              <a:t>(</a:t>
            </a:r>
            <a:r>
              <a:rPr lang="en-US" altLang="zh-CN" sz="1400" dirty="0" err="1" smtClean="0"/>
              <a:t>TrnX</a:t>
            </a:r>
            <a:r>
              <a:rPr lang="en-US" altLang="zh-CN" sz="1400" dirty="0" smtClean="0"/>
              <a:t>, </a:t>
            </a:r>
            <a:r>
              <a:rPr lang="en-US" altLang="zh-CN" sz="1400" dirty="0" err="1" smtClean="0"/>
              <a:t>TrnG</a:t>
            </a:r>
            <a:r>
              <a:rPr lang="en-US" altLang="zh-CN" sz="1400" dirty="0" smtClean="0"/>
              <a:t>, p = rep(1, length(levels(</a:t>
            </a:r>
            <a:r>
              <a:rPr lang="en-US" altLang="zh-CN" sz="1400" dirty="0" err="1" smtClean="0"/>
              <a:t>TrnG</a:t>
            </a:r>
            <a:r>
              <a:rPr lang="en-US" altLang="zh-CN" sz="1400" dirty="0" smtClean="0"/>
              <a:t>))),</a:t>
            </a:r>
            <a:r>
              <a:rPr lang="en-US" altLang="zh-CN" sz="1400" dirty="0" err="1" smtClean="0"/>
              <a:t>TstX</a:t>
            </a:r>
            <a:r>
              <a:rPr lang="en-US" altLang="zh-CN" sz="1400" dirty="0" smtClean="0"/>
              <a:t> = NULL, </a:t>
            </a:r>
            <a:r>
              <a:rPr lang="en-US" altLang="zh-CN" sz="1400" dirty="0" err="1" smtClean="0"/>
              <a:t>var.equal</a:t>
            </a:r>
            <a:r>
              <a:rPr lang="en-US" altLang="zh-CN" sz="1400" dirty="0" smtClean="0"/>
              <a:t> = FALSE){</a:t>
            </a:r>
          </a:p>
          <a:p>
            <a:r>
              <a:rPr lang="en-US" altLang="zh-CN" sz="1400" dirty="0" smtClean="0"/>
              <a:t>if ( </a:t>
            </a:r>
            <a:r>
              <a:rPr lang="en-US" altLang="zh-CN" sz="1400" dirty="0" err="1" smtClean="0"/>
              <a:t>is.factor</a:t>
            </a:r>
            <a:r>
              <a:rPr lang="en-US" altLang="zh-CN" sz="1400" dirty="0" smtClean="0"/>
              <a:t>(</a:t>
            </a:r>
            <a:r>
              <a:rPr lang="en-US" altLang="zh-CN" sz="1400" dirty="0" err="1" smtClean="0"/>
              <a:t>TrnG</a:t>
            </a:r>
            <a:r>
              <a:rPr lang="en-US" altLang="zh-CN" sz="1400" dirty="0" smtClean="0"/>
              <a:t>) == FALSE){</a:t>
            </a:r>
          </a:p>
          <a:p>
            <a:r>
              <a:rPr lang="en-US" altLang="zh-CN" sz="1400" dirty="0" err="1" smtClean="0"/>
              <a:t>mx</a:t>
            </a:r>
            <a:r>
              <a:rPr lang="en-US" altLang="zh-CN" sz="1400" dirty="0" smtClean="0"/>
              <a:t> &lt;- </a:t>
            </a:r>
            <a:r>
              <a:rPr lang="en-US" altLang="zh-CN" sz="1400" dirty="0" err="1" smtClean="0"/>
              <a:t>nrow</a:t>
            </a:r>
            <a:r>
              <a:rPr lang="en-US" altLang="zh-CN" sz="1400" dirty="0" smtClean="0"/>
              <a:t>(</a:t>
            </a:r>
            <a:r>
              <a:rPr lang="en-US" altLang="zh-CN" sz="1400" dirty="0" err="1" smtClean="0"/>
              <a:t>TrnX</a:t>
            </a:r>
            <a:r>
              <a:rPr lang="en-US" altLang="zh-CN" sz="1400" dirty="0" smtClean="0"/>
              <a:t>); mg &lt;- </a:t>
            </a:r>
            <a:r>
              <a:rPr lang="en-US" altLang="zh-CN" sz="1400" dirty="0" err="1" smtClean="0"/>
              <a:t>nrow</a:t>
            </a:r>
            <a:r>
              <a:rPr lang="en-US" altLang="zh-CN" sz="1400" dirty="0" smtClean="0"/>
              <a:t>(</a:t>
            </a:r>
            <a:r>
              <a:rPr lang="en-US" altLang="zh-CN" sz="1400" dirty="0" err="1" smtClean="0"/>
              <a:t>TrnG</a:t>
            </a:r>
            <a:r>
              <a:rPr lang="en-US" altLang="zh-CN" sz="1400" dirty="0" smtClean="0"/>
              <a:t>)</a:t>
            </a:r>
          </a:p>
          <a:p>
            <a:r>
              <a:rPr lang="en-US" altLang="zh-CN" sz="1400" dirty="0" err="1" smtClean="0"/>
              <a:t>TrnX</a:t>
            </a:r>
            <a:r>
              <a:rPr lang="en-US" altLang="zh-CN" sz="1400" dirty="0" smtClean="0"/>
              <a:t> &lt;- </a:t>
            </a:r>
            <a:r>
              <a:rPr lang="en-US" altLang="zh-CN" sz="1400" dirty="0" err="1" smtClean="0"/>
              <a:t>rbind</a:t>
            </a:r>
            <a:r>
              <a:rPr lang="en-US" altLang="zh-CN" sz="1400" dirty="0" smtClean="0"/>
              <a:t>(</a:t>
            </a:r>
            <a:r>
              <a:rPr lang="en-US" altLang="zh-CN" sz="1400" dirty="0" err="1" smtClean="0"/>
              <a:t>TrnX</a:t>
            </a:r>
            <a:r>
              <a:rPr lang="en-US" altLang="zh-CN" sz="1400" dirty="0" smtClean="0"/>
              <a:t>, </a:t>
            </a:r>
            <a:r>
              <a:rPr lang="en-US" altLang="zh-CN" sz="1400" dirty="0" err="1" smtClean="0"/>
              <a:t>TrnG</a:t>
            </a:r>
            <a:r>
              <a:rPr lang="en-US" altLang="zh-CN" sz="1400" dirty="0" smtClean="0"/>
              <a:t>)</a:t>
            </a:r>
          </a:p>
          <a:p>
            <a:r>
              <a:rPr lang="en-US" altLang="zh-CN" sz="1400" dirty="0" err="1" smtClean="0"/>
              <a:t>TrnG</a:t>
            </a:r>
            <a:r>
              <a:rPr lang="en-US" altLang="zh-CN" sz="1400" dirty="0" smtClean="0"/>
              <a:t> &lt;- factor(rep(1:2, c(</a:t>
            </a:r>
            <a:r>
              <a:rPr lang="en-US" altLang="zh-CN" sz="1400" dirty="0" err="1" smtClean="0"/>
              <a:t>mx</a:t>
            </a:r>
            <a:r>
              <a:rPr lang="en-US" altLang="zh-CN" sz="1400" dirty="0" smtClean="0"/>
              <a:t>, mg)))</a:t>
            </a:r>
          </a:p>
          <a:p>
            <a:r>
              <a:rPr lang="en-US" altLang="zh-CN" sz="1400" dirty="0" smtClean="0"/>
              <a:t>}</a:t>
            </a:r>
          </a:p>
          <a:p>
            <a:r>
              <a:rPr lang="en-US" altLang="zh-CN" sz="1400" dirty="0" smtClean="0"/>
              <a:t>if (</a:t>
            </a:r>
            <a:r>
              <a:rPr lang="en-US" altLang="zh-CN" sz="1400" dirty="0" err="1" smtClean="0"/>
              <a:t>is.null</a:t>
            </a:r>
            <a:r>
              <a:rPr lang="en-US" altLang="zh-CN" sz="1400" dirty="0" smtClean="0"/>
              <a:t>(</a:t>
            </a:r>
            <a:r>
              <a:rPr lang="en-US" altLang="zh-CN" sz="1400" dirty="0" err="1" smtClean="0"/>
              <a:t>TstX</a:t>
            </a:r>
            <a:r>
              <a:rPr lang="en-US" altLang="zh-CN" sz="1400" dirty="0" smtClean="0"/>
              <a:t>) == TRUE) </a:t>
            </a:r>
            <a:r>
              <a:rPr lang="en-US" altLang="zh-CN" sz="1400" dirty="0" err="1" smtClean="0"/>
              <a:t>TstX</a:t>
            </a:r>
            <a:r>
              <a:rPr lang="en-US" altLang="zh-CN" sz="1400" dirty="0" smtClean="0"/>
              <a:t> &lt;- </a:t>
            </a:r>
            <a:r>
              <a:rPr lang="en-US" altLang="zh-CN" sz="1400" dirty="0" err="1" smtClean="0"/>
              <a:t>TrnX</a:t>
            </a:r>
            <a:endParaRPr lang="en-US" altLang="zh-CN" sz="1400" dirty="0" smtClean="0"/>
          </a:p>
          <a:p>
            <a:r>
              <a:rPr lang="en-US" altLang="zh-CN" sz="1400" dirty="0" smtClean="0"/>
              <a:t>if (</a:t>
            </a:r>
            <a:r>
              <a:rPr lang="en-US" altLang="zh-CN" sz="1400" dirty="0" err="1" smtClean="0"/>
              <a:t>is.vector</a:t>
            </a:r>
            <a:r>
              <a:rPr lang="en-US" altLang="zh-CN" sz="1400" dirty="0" smtClean="0"/>
              <a:t>(</a:t>
            </a:r>
            <a:r>
              <a:rPr lang="en-US" altLang="zh-CN" sz="1400" dirty="0" err="1" smtClean="0"/>
              <a:t>TstX</a:t>
            </a:r>
            <a:r>
              <a:rPr lang="en-US" altLang="zh-CN" sz="1400" dirty="0" smtClean="0"/>
              <a:t>) == TRUE) </a:t>
            </a:r>
            <a:r>
              <a:rPr lang="en-US" altLang="zh-CN" sz="1400" dirty="0" err="1" smtClean="0"/>
              <a:t>TstX</a:t>
            </a:r>
            <a:r>
              <a:rPr lang="en-US" altLang="zh-CN" sz="1400" dirty="0" smtClean="0"/>
              <a:t> &lt;- t(</a:t>
            </a:r>
            <a:r>
              <a:rPr lang="en-US" altLang="zh-CN" sz="1400" dirty="0" err="1" smtClean="0"/>
              <a:t>as.matrix</a:t>
            </a:r>
            <a:r>
              <a:rPr lang="en-US" altLang="zh-CN" sz="1400" dirty="0" smtClean="0"/>
              <a:t>(</a:t>
            </a:r>
            <a:r>
              <a:rPr lang="en-US" altLang="zh-CN" sz="1400" dirty="0" err="1" smtClean="0"/>
              <a:t>TstX</a:t>
            </a:r>
            <a:r>
              <a:rPr lang="en-US" altLang="zh-CN" sz="1400" dirty="0" smtClean="0"/>
              <a:t>))</a:t>
            </a:r>
          </a:p>
          <a:p>
            <a:r>
              <a:rPr lang="en-US" altLang="zh-CN" sz="1400" dirty="0" smtClean="0"/>
              <a:t>else if (</a:t>
            </a:r>
            <a:r>
              <a:rPr lang="en-US" altLang="zh-CN" sz="1400" dirty="0" err="1" smtClean="0"/>
              <a:t>is.matrix</a:t>
            </a:r>
            <a:r>
              <a:rPr lang="en-US" altLang="zh-CN" sz="1400" dirty="0" smtClean="0"/>
              <a:t>(</a:t>
            </a:r>
            <a:r>
              <a:rPr lang="en-US" altLang="zh-CN" sz="1400" dirty="0" err="1" smtClean="0"/>
              <a:t>TstX</a:t>
            </a:r>
            <a:r>
              <a:rPr lang="en-US" altLang="zh-CN" sz="1400" dirty="0" smtClean="0"/>
              <a:t>) != TRUE)</a:t>
            </a:r>
          </a:p>
          <a:p>
            <a:r>
              <a:rPr lang="en-US" altLang="zh-CN" sz="1400" dirty="0" err="1" smtClean="0"/>
              <a:t>TstX</a:t>
            </a:r>
            <a:r>
              <a:rPr lang="en-US" altLang="zh-CN" sz="1400" dirty="0" smtClean="0"/>
              <a:t> &lt;- </a:t>
            </a:r>
            <a:r>
              <a:rPr lang="en-US" altLang="zh-CN" sz="1400" dirty="0" err="1" smtClean="0"/>
              <a:t>as.matrix</a:t>
            </a:r>
            <a:r>
              <a:rPr lang="en-US" altLang="zh-CN" sz="1400" dirty="0" smtClean="0"/>
              <a:t>(</a:t>
            </a:r>
            <a:r>
              <a:rPr lang="en-US" altLang="zh-CN" sz="1400" dirty="0" err="1" smtClean="0"/>
              <a:t>TstX</a:t>
            </a:r>
            <a:r>
              <a:rPr lang="en-US" altLang="zh-CN" sz="1400" dirty="0" smtClean="0"/>
              <a:t>)</a:t>
            </a:r>
          </a:p>
          <a:p>
            <a:r>
              <a:rPr lang="en-US" altLang="zh-CN" sz="1400" dirty="0" smtClean="0"/>
              <a:t>if (</a:t>
            </a:r>
            <a:r>
              <a:rPr lang="en-US" altLang="zh-CN" sz="1400" dirty="0" err="1" smtClean="0"/>
              <a:t>is.matrix</a:t>
            </a:r>
            <a:r>
              <a:rPr lang="en-US" altLang="zh-CN" sz="1400" dirty="0" smtClean="0"/>
              <a:t>(</a:t>
            </a:r>
            <a:r>
              <a:rPr lang="en-US" altLang="zh-CN" sz="1400" dirty="0" err="1" smtClean="0"/>
              <a:t>TrnX</a:t>
            </a:r>
            <a:r>
              <a:rPr lang="en-US" altLang="zh-CN" sz="1400" dirty="0" smtClean="0"/>
              <a:t>) != TRUE) </a:t>
            </a:r>
            <a:r>
              <a:rPr lang="en-US" altLang="zh-CN" sz="1400" dirty="0" err="1" smtClean="0"/>
              <a:t>TrnX</a:t>
            </a:r>
            <a:r>
              <a:rPr lang="en-US" altLang="zh-CN" sz="1400" dirty="0" smtClean="0"/>
              <a:t> &lt;- </a:t>
            </a:r>
            <a:r>
              <a:rPr lang="en-US" altLang="zh-CN" sz="1400" dirty="0" err="1" smtClean="0"/>
              <a:t>as.matrix</a:t>
            </a:r>
            <a:r>
              <a:rPr lang="en-US" altLang="zh-CN" sz="1400" dirty="0" smtClean="0"/>
              <a:t>(</a:t>
            </a:r>
            <a:r>
              <a:rPr lang="en-US" altLang="zh-CN" sz="1400" dirty="0" err="1" smtClean="0"/>
              <a:t>TrnX</a:t>
            </a:r>
            <a:r>
              <a:rPr lang="en-US" altLang="zh-CN" sz="1400" dirty="0" smtClean="0"/>
              <a:t>)</a:t>
            </a:r>
          </a:p>
          <a:p>
            <a:r>
              <a:rPr lang="en-US" altLang="zh-CN" sz="1400" dirty="0" err="1" smtClean="0"/>
              <a:t>nx</a:t>
            </a:r>
            <a:r>
              <a:rPr lang="en-US" altLang="zh-CN" sz="1400" dirty="0" smtClean="0"/>
              <a:t> &lt;- </a:t>
            </a:r>
            <a:r>
              <a:rPr lang="en-US" altLang="zh-CN" sz="1400" dirty="0" err="1" smtClean="0"/>
              <a:t>nrow</a:t>
            </a:r>
            <a:r>
              <a:rPr lang="en-US" altLang="zh-CN" sz="1400" dirty="0" smtClean="0"/>
              <a:t>(</a:t>
            </a:r>
            <a:r>
              <a:rPr lang="en-US" altLang="zh-CN" sz="1400" dirty="0" err="1" smtClean="0"/>
              <a:t>TstX</a:t>
            </a:r>
            <a:r>
              <a:rPr lang="en-US" altLang="zh-CN" sz="1400" dirty="0" smtClean="0"/>
              <a:t>)</a:t>
            </a:r>
          </a:p>
          <a:p>
            <a:r>
              <a:rPr lang="en-US" altLang="zh-CN" sz="1400" dirty="0" err="1" smtClean="0"/>
              <a:t>blong</a:t>
            </a:r>
            <a:r>
              <a:rPr lang="en-US" altLang="zh-CN" sz="1400" dirty="0" smtClean="0"/>
              <a:t> &lt;- matrix(rep(0, </a:t>
            </a:r>
            <a:r>
              <a:rPr lang="en-US" altLang="zh-CN" sz="1400" dirty="0" err="1" smtClean="0"/>
              <a:t>nx</a:t>
            </a:r>
            <a:r>
              <a:rPr lang="en-US" altLang="zh-CN" sz="1400" dirty="0" smtClean="0"/>
              <a:t>), </a:t>
            </a:r>
            <a:r>
              <a:rPr lang="en-US" altLang="zh-CN" sz="1400" dirty="0" err="1" smtClean="0"/>
              <a:t>nrow</a:t>
            </a:r>
            <a:r>
              <a:rPr lang="en-US" altLang="zh-CN" sz="1400" dirty="0" smtClean="0"/>
              <a:t>=1,</a:t>
            </a:r>
          </a:p>
          <a:p>
            <a:r>
              <a:rPr lang="en-US" altLang="zh-CN" sz="1400" dirty="0" err="1" smtClean="0"/>
              <a:t>dimnames</a:t>
            </a:r>
            <a:r>
              <a:rPr lang="en-US" altLang="zh-CN" sz="1400" dirty="0" smtClean="0"/>
              <a:t>=list("</a:t>
            </a:r>
            <a:r>
              <a:rPr lang="en-US" altLang="zh-CN" sz="1400" dirty="0" err="1" smtClean="0"/>
              <a:t>blong</a:t>
            </a:r>
            <a:r>
              <a:rPr lang="en-US" altLang="zh-CN" sz="1400" dirty="0" smtClean="0"/>
              <a:t>", 1:nx))</a:t>
            </a:r>
          </a:p>
          <a:p>
            <a:r>
              <a:rPr lang="en-US" altLang="zh-CN" sz="1400" dirty="0" smtClean="0"/>
              <a:t>g &lt;- length(levels(</a:t>
            </a:r>
            <a:r>
              <a:rPr lang="en-US" altLang="zh-CN" sz="1400" dirty="0" err="1" smtClean="0"/>
              <a:t>TrnG</a:t>
            </a:r>
            <a:r>
              <a:rPr lang="en-US" altLang="zh-CN" sz="1400" dirty="0" smtClean="0"/>
              <a:t>))</a:t>
            </a:r>
          </a:p>
          <a:p>
            <a:r>
              <a:rPr lang="en-US" altLang="zh-CN" sz="1400" dirty="0" smtClean="0"/>
              <a:t>mu &lt;- matrix(0, </a:t>
            </a:r>
            <a:r>
              <a:rPr lang="en-US" altLang="zh-CN" sz="1400" dirty="0" err="1" smtClean="0"/>
              <a:t>nrow</a:t>
            </a:r>
            <a:r>
              <a:rPr lang="en-US" altLang="zh-CN" sz="1400" dirty="0" smtClean="0"/>
              <a:t>=g, </a:t>
            </a:r>
            <a:r>
              <a:rPr lang="en-US" altLang="zh-CN" sz="1400" dirty="0" err="1" smtClean="0"/>
              <a:t>ncol</a:t>
            </a:r>
            <a:r>
              <a:rPr lang="en-US" altLang="zh-CN" sz="1400" dirty="0" smtClean="0"/>
              <a:t>=</a:t>
            </a:r>
            <a:r>
              <a:rPr lang="en-US" altLang="zh-CN" sz="1400" dirty="0" err="1" smtClean="0"/>
              <a:t>ncol</a:t>
            </a:r>
            <a:r>
              <a:rPr lang="en-US" altLang="zh-CN" sz="1400" dirty="0" smtClean="0"/>
              <a:t>(</a:t>
            </a:r>
            <a:r>
              <a:rPr lang="en-US" altLang="zh-CN" sz="1400" dirty="0" err="1" smtClean="0"/>
              <a:t>TrnX</a:t>
            </a:r>
            <a:r>
              <a:rPr lang="en-US" altLang="zh-CN" sz="1400" dirty="0" smtClean="0"/>
              <a:t>))</a:t>
            </a:r>
          </a:p>
        </p:txBody>
      </p:sp>
      <p:sp>
        <p:nvSpPr>
          <p:cNvPr id="6" name="灯片编号占位符 5"/>
          <p:cNvSpPr>
            <a:spLocks noGrp="1"/>
          </p:cNvSpPr>
          <p:nvPr>
            <p:ph type="sldNum" sz="quarter" idx="12"/>
          </p:nvPr>
        </p:nvSpPr>
        <p:spPr/>
        <p:txBody>
          <a:bodyPr/>
          <a:lstStyle/>
          <a:p>
            <a:fld id="{14C48C8A-77FD-4366-8117-A766F7C94BB7}" type="slidenum">
              <a:rPr lang="zh-CN" altLang="en-US" smtClean="0"/>
              <a:pPr/>
              <a:t>73</a:t>
            </a:fld>
            <a:endParaRPr lang="zh-CN" altLang="en-US" dirty="0"/>
          </a:p>
        </p:txBody>
      </p:sp>
    </p:spTree>
    <p:extLst>
      <p:ext uri="{BB962C8B-B14F-4D97-AF65-F5344CB8AC3E}">
        <p14:creationId xmlns="" xmlns:p14="http://schemas.microsoft.com/office/powerpoint/2010/main" val="389636764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贝叶斯分类</a:t>
            </a:r>
            <a:endParaRPr lang="zh-CN" altLang="en-US" dirty="0"/>
          </a:p>
        </p:txBody>
      </p:sp>
      <p:sp>
        <p:nvSpPr>
          <p:cNvPr id="3" name="内容占位符 2"/>
          <p:cNvSpPr>
            <a:spLocks noGrp="1"/>
          </p:cNvSpPr>
          <p:nvPr>
            <p:ph sz="half" idx="1"/>
          </p:nvPr>
        </p:nvSpPr>
        <p:spPr>
          <a:xfrm>
            <a:off x="467544" y="980728"/>
            <a:ext cx="7992888" cy="5400600"/>
          </a:xfrm>
        </p:spPr>
        <p:txBody>
          <a:bodyPr/>
          <a:lstStyle/>
          <a:p>
            <a:r>
              <a:rPr lang="en-US" altLang="zh-CN" sz="1400" dirty="0" smtClean="0"/>
              <a:t>for (</a:t>
            </a:r>
            <a:r>
              <a:rPr lang="en-US" altLang="zh-CN" sz="1400" dirty="0" err="1" smtClean="0"/>
              <a:t>i</a:t>
            </a:r>
            <a:r>
              <a:rPr lang="en-US" altLang="zh-CN" sz="1400" dirty="0" smtClean="0"/>
              <a:t> in 1:g)</a:t>
            </a:r>
          </a:p>
          <a:p>
            <a:r>
              <a:rPr lang="en-US" altLang="zh-CN" sz="1400" dirty="0" smtClean="0"/>
              <a:t>mu[</a:t>
            </a:r>
            <a:r>
              <a:rPr lang="en-US" altLang="zh-CN" sz="1400" dirty="0" err="1" smtClean="0"/>
              <a:t>i</a:t>
            </a:r>
            <a:r>
              <a:rPr lang="en-US" altLang="zh-CN" sz="1400" dirty="0" smtClean="0"/>
              <a:t>,] &lt;- </a:t>
            </a:r>
            <a:r>
              <a:rPr lang="en-US" altLang="zh-CN" sz="1400" dirty="0" err="1" smtClean="0"/>
              <a:t>colMeans</a:t>
            </a:r>
            <a:r>
              <a:rPr lang="en-US" altLang="zh-CN" sz="1400" dirty="0" smtClean="0"/>
              <a:t>(</a:t>
            </a:r>
            <a:r>
              <a:rPr lang="en-US" altLang="zh-CN" sz="1400" dirty="0" err="1" smtClean="0"/>
              <a:t>TrnX</a:t>
            </a:r>
            <a:r>
              <a:rPr lang="en-US" altLang="zh-CN" sz="1400" dirty="0" smtClean="0"/>
              <a:t>[</a:t>
            </a:r>
            <a:r>
              <a:rPr lang="en-US" altLang="zh-CN" sz="1400" dirty="0" err="1" smtClean="0"/>
              <a:t>TrnG</a:t>
            </a:r>
            <a:r>
              <a:rPr lang="en-US" altLang="zh-CN" sz="1400" dirty="0" smtClean="0"/>
              <a:t>==</a:t>
            </a:r>
            <a:r>
              <a:rPr lang="en-US" altLang="zh-CN" sz="1400" dirty="0" err="1" smtClean="0"/>
              <a:t>i</a:t>
            </a:r>
            <a:r>
              <a:rPr lang="en-US" altLang="zh-CN" sz="1400" dirty="0" smtClean="0"/>
              <a:t>,])</a:t>
            </a:r>
          </a:p>
          <a:p>
            <a:r>
              <a:rPr lang="en-US" altLang="zh-CN" sz="1400" dirty="0" smtClean="0"/>
              <a:t>D &lt;- matrix(0, </a:t>
            </a:r>
            <a:r>
              <a:rPr lang="en-US" altLang="zh-CN" sz="1400" dirty="0" err="1" smtClean="0"/>
              <a:t>nrow</a:t>
            </a:r>
            <a:r>
              <a:rPr lang="en-US" altLang="zh-CN" sz="1400" dirty="0" smtClean="0"/>
              <a:t>=g, </a:t>
            </a:r>
            <a:r>
              <a:rPr lang="en-US" altLang="zh-CN" sz="1400" dirty="0" err="1" smtClean="0"/>
              <a:t>ncol</a:t>
            </a:r>
            <a:r>
              <a:rPr lang="en-US" altLang="zh-CN" sz="1400" dirty="0" smtClean="0"/>
              <a:t>=</a:t>
            </a:r>
            <a:r>
              <a:rPr lang="en-US" altLang="zh-CN" sz="1400" dirty="0" err="1" smtClean="0"/>
              <a:t>nx</a:t>
            </a:r>
            <a:r>
              <a:rPr lang="en-US" altLang="zh-CN" sz="1400" dirty="0" smtClean="0"/>
              <a:t>)</a:t>
            </a:r>
          </a:p>
          <a:p>
            <a:r>
              <a:rPr lang="en-US" altLang="zh-CN" sz="1400" dirty="0" smtClean="0"/>
              <a:t>if (</a:t>
            </a:r>
            <a:r>
              <a:rPr lang="en-US" altLang="zh-CN" sz="1400" dirty="0" err="1" smtClean="0"/>
              <a:t>var.equal</a:t>
            </a:r>
            <a:r>
              <a:rPr lang="en-US" altLang="zh-CN" sz="1400" dirty="0" smtClean="0"/>
              <a:t> == TRUE || </a:t>
            </a:r>
            <a:r>
              <a:rPr lang="en-US" altLang="zh-CN" sz="1400" dirty="0" err="1" smtClean="0"/>
              <a:t>var.equal</a:t>
            </a:r>
            <a:r>
              <a:rPr lang="en-US" altLang="zh-CN" sz="1400" dirty="0" smtClean="0"/>
              <a:t> == T){</a:t>
            </a:r>
          </a:p>
          <a:p>
            <a:r>
              <a:rPr lang="en-US" altLang="zh-CN" sz="1400" dirty="0" smtClean="0"/>
              <a:t>for (</a:t>
            </a:r>
            <a:r>
              <a:rPr lang="en-US" altLang="zh-CN" sz="1400" dirty="0" err="1" smtClean="0"/>
              <a:t>i</a:t>
            </a:r>
            <a:r>
              <a:rPr lang="en-US" altLang="zh-CN" sz="1400" dirty="0" smtClean="0"/>
              <a:t> in 1:g){</a:t>
            </a:r>
          </a:p>
          <a:p>
            <a:r>
              <a:rPr lang="en-US" altLang="zh-CN" sz="1400" dirty="0" smtClean="0"/>
              <a:t>d2 &lt;- </a:t>
            </a:r>
            <a:r>
              <a:rPr lang="en-US" altLang="zh-CN" sz="1400" dirty="0" err="1" smtClean="0"/>
              <a:t>mahalanobis</a:t>
            </a:r>
            <a:r>
              <a:rPr lang="en-US" altLang="zh-CN" sz="1400" dirty="0" smtClean="0"/>
              <a:t>(</a:t>
            </a:r>
            <a:r>
              <a:rPr lang="en-US" altLang="zh-CN" sz="1400" dirty="0" err="1" smtClean="0"/>
              <a:t>TstX</a:t>
            </a:r>
            <a:r>
              <a:rPr lang="en-US" altLang="zh-CN" sz="1400" dirty="0" smtClean="0"/>
              <a:t>, mu[</a:t>
            </a:r>
            <a:r>
              <a:rPr lang="en-US" altLang="zh-CN" sz="1400" dirty="0" err="1" smtClean="0"/>
              <a:t>i</a:t>
            </a:r>
            <a:r>
              <a:rPr lang="en-US" altLang="zh-CN" sz="1400" dirty="0" smtClean="0"/>
              <a:t>,], </a:t>
            </a:r>
            <a:r>
              <a:rPr lang="en-US" altLang="zh-CN" sz="1400" dirty="0" err="1" smtClean="0"/>
              <a:t>var</a:t>
            </a:r>
            <a:r>
              <a:rPr lang="en-US" altLang="zh-CN" sz="1400" dirty="0" smtClean="0"/>
              <a:t>(</a:t>
            </a:r>
            <a:r>
              <a:rPr lang="en-US" altLang="zh-CN" sz="1400" dirty="0" err="1" smtClean="0"/>
              <a:t>TrnX</a:t>
            </a:r>
            <a:r>
              <a:rPr lang="en-US" altLang="zh-CN" sz="1400" dirty="0" smtClean="0"/>
              <a:t>))</a:t>
            </a:r>
          </a:p>
          <a:p>
            <a:r>
              <a:rPr lang="en-US" altLang="zh-CN" sz="1400" dirty="0" smtClean="0"/>
              <a:t>D[</a:t>
            </a:r>
            <a:r>
              <a:rPr lang="en-US" altLang="zh-CN" sz="1400" dirty="0" err="1" smtClean="0"/>
              <a:t>i</a:t>
            </a:r>
            <a:r>
              <a:rPr lang="en-US" altLang="zh-CN" sz="1400" dirty="0" smtClean="0"/>
              <a:t>,] &lt;- d2 - 2*log(p[</a:t>
            </a:r>
            <a:r>
              <a:rPr lang="en-US" altLang="zh-CN" sz="1400" dirty="0" err="1" smtClean="0"/>
              <a:t>i</a:t>
            </a:r>
            <a:r>
              <a:rPr lang="en-US" altLang="zh-CN" sz="1400" dirty="0" smtClean="0"/>
              <a:t>])</a:t>
            </a:r>
          </a:p>
          <a:p>
            <a:r>
              <a:rPr lang="en-US" altLang="zh-CN" sz="1400" dirty="0" smtClean="0"/>
              <a:t>}}</a:t>
            </a:r>
          </a:p>
          <a:p>
            <a:r>
              <a:rPr lang="en-US" altLang="zh-CN" sz="1400" dirty="0" smtClean="0"/>
              <a:t>else{</a:t>
            </a:r>
          </a:p>
          <a:p>
            <a:r>
              <a:rPr lang="en-US" altLang="zh-CN" sz="1400" dirty="0" smtClean="0"/>
              <a:t>for (</a:t>
            </a:r>
            <a:r>
              <a:rPr lang="en-US" altLang="zh-CN" sz="1400" dirty="0" err="1" smtClean="0"/>
              <a:t>i</a:t>
            </a:r>
            <a:r>
              <a:rPr lang="en-US" altLang="zh-CN" sz="1400" dirty="0" smtClean="0"/>
              <a:t> in 1:g){</a:t>
            </a:r>
          </a:p>
          <a:p>
            <a:r>
              <a:rPr lang="en-US" altLang="zh-CN" sz="1400" dirty="0" smtClean="0"/>
              <a:t>S &lt;- </a:t>
            </a:r>
            <a:r>
              <a:rPr lang="en-US" altLang="zh-CN" sz="1400" dirty="0" err="1" smtClean="0"/>
              <a:t>var</a:t>
            </a:r>
            <a:r>
              <a:rPr lang="en-US" altLang="zh-CN" sz="1400" dirty="0" smtClean="0"/>
              <a:t>(</a:t>
            </a:r>
            <a:r>
              <a:rPr lang="en-US" altLang="zh-CN" sz="1400" dirty="0" err="1" smtClean="0"/>
              <a:t>TrnX</a:t>
            </a:r>
            <a:r>
              <a:rPr lang="en-US" altLang="zh-CN" sz="1400" dirty="0" smtClean="0"/>
              <a:t>[</a:t>
            </a:r>
            <a:r>
              <a:rPr lang="en-US" altLang="zh-CN" sz="1400" dirty="0" err="1" smtClean="0"/>
              <a:t>TrnG</a:t>
            </a:r>
            <a:r>
              <a:rPr lang="en-US" altLang="zh-CN" sz="1400" dirty="0" smtClean="0"/>
              <a:t>==</a:t>
            </a:r>
            <a:r>
              <a:rPr lang="en-US" altLang="zh-CN" sz="1400" dirty="0" err="1" smtClean="0"/>
              <a:t>i</a:t>
            </a:r>
            <a:r>
              <a:rPr lang="en-US" altLang="zh-CN" sz="1400" dirty="0" smtClean="0"/>
              <a:t>,])</a:t>
            </a:r>
          </a:p>
          <a:p>
            <a:r>
              <a:rPr lang="en-US" altLang="zh-CN" sz="1400" dirty="0" smtClean="0"/>
              <a:t>d2 &lt;- </a:t>
            </a:r>
            <a:r>
              <a:rPr lang="en-US" altLang="zh-CN" sz="1400" dirty="0" err="1" smtClean="0"/>
              <a:t>mahalanobis</a:t>
            </a:r>
            <a:r>
              <a:rPr lang="en-US" altLang="zh-CN" sz="1400" dirty="0" smtClean="0"/>
              <a:t>(</a:t>
            </a:r>
            <a:r>
              <a:rPr lang="en-US" altLang="zh-CN" sz="1400" dirty="0" err="1" smtClean="0"/>
              <a:t>TstX</a:t>
            </a:r>
            <a:r>
              <a:rPr lang="en-US" altLang="zh-CN" sz="1400" dirty="0" smtClean="0"/>
              <a:t>, mu[</a:t>
            </a:r>
            <a:r>
              <a:rPr lang="en-US" altLang="zh-CN" sz="1400" dirty="0" err="1" smtClean="0"/>
              <a:t>i</a:t>
            </a:r>
            <a:r>
              <a:rPr lang="en-US" altLang="zh-CN" sz="1400" dirty="0" smtClean="0"/>
              <a:t>,], S)</a:t>
            </a:r>
          </a:p>
          <a:p>
            <a:r>
              <a:rPr lang="en-US" altLang="zh-CN" sz="1400" dirty="0" smtClean="0"/>
              <a:t>D[</a:t>
            </a:r>
            <a:r>
              <a:rPr lang="en-US" altLang="zh-CN" sz="1400" dirty="0" err="1" smtClean="0"/>
              <a:t>i</a:t>
            </a:r>
            <a:r>
              <a:rPr lang="en-US" altLang="zh-CN" sz="1400" dirty="0" smtClean="0"/>
              <a:t>,] &lt;- d2 - 2*log(p[</a:t>
            </a:r>
            <a:r>
              <a:rPr lang="en-US" altLang="zh-CN" sz="1400" dirty="0" err="1" smtClean="0"/>
              <a:t>i</a:t>
            </a:r>
            <a:r>
              <a:rPr lang="en-US" altLang="zh-CN" sz="1400" dirty="0" smtClean="0"/>
              <a:t>])-log(</a:t>
            </a:r>
            <a:r>
              <a:rPr lang="en-US" altLang="zh-CN" sz="1400" dirty="0" err="1" smtClean="0"/>
              <a:t>det</a:t>
            </a:r>
            <a:r>
              <a:rPr lang="en-US" altLang="zh-CN" sz="1400" dirty="0" smtClean="0"/>
              <a:t>(S))</a:t>
            </a:r>
          </a:p>
          <a:p>
            <a:r>
              <a:rPr lang="en-US" altLang="zh-CN" sz="1400" dirty="0" smtClean="0"/>
              <a:t>}}</a:t>
            </a:r>
          </a:p>
          <a:p>
            <a:r>
              <a:rPr lang="en-US" altLang="zh-CN" sz="1400" dirty="0" smtClean="0"/>
              <a:t>for (j in 1:nx){</a:t>
            </a:r>
          </a:p>
          <a:p>
            <a:r>
              <a:rPr lang="en-US" altLang="zh-CN" sz="1400" dirty="0" err="1" smtClean="0"/>
              <a:t>dmin</a:t>
            </a:r>
            <a:r>
              <a:rPr lang="en-US" altLang="zh-CN" sz="1400" dirty="0" smtClean="0"/>
              <a:t> &lt;- </a:t>
            </a:r>
            <a:r>
              <a:rPr lang="en-US" altLang="zh-CN" sz="1400" dirty="0" err="1" smtClean="0"/>
              <a:t>Inf</a:t>
            </a:r>
            <a:endParaRPr lang="en-US" altLang="zh-CN" sz="1400" dirty="0" smtClean="0"/>
          </a:p>
          <a:p>
            <a:r>
              <a:rPr lang="en-US" altLang="zh-CN" sz="1400" dirty="0" smtClean="0"/>
              <a:t>for (</a:t>
            </a:r>
            <a:r>
              <a:rPr lang="en-US" altLang="zh-CN" sz="1400" dirty="0" err="1" smtClean="0"/>
              <a:t>i</a:t>
            </a:r>
            <a:r>
              <a:rPr lang="en-US" altLang="zh-CN" sz="1400" dirty="0" smtClean="0"/>
              <a:t> in 1:g)</a:t>
            </a:r>
          </a:p>
          <a:p>
            <a:r>
              <a:rPr lang="en-US" altLang="zh-CN" sz="1400" dirty="0" smtClean="0"/>
              <a:t>if (D[</a:t>
            </a:r>
            <a:r>
              <a:rPr lang="en-US" altLang="zh-CN" sz="1400" dirty="0" err="1" smtClean="0"/>
              <a:t>i,j</a:t>
            </a:r>
            <a:r>
              <a:rPr lang="en-US" altLang="zh-CN" sz="1400" dirty="0" smtClean="0"/>
              <a:t>] &lt; </a:t>
            </a:r>
            <a:r>
              <a:rPr lang="en-US" altLang="zh-CN" sz="1400" dirty="0" err="1" smtClean="0"/>
              <a:t>dmin</a:t>
            </a:r>
            <a:r>
              <a:rPr lang="en-US" altLang="zh-CN" sz="1400" dirty="0" smtClean="0"/>
              <a:t>){</a:t>
            </a:r>
          </a:p>
          <a:p>
            <a:r>
              <a:rPr lang="en-US" altLang="zh-CN" sz="1400" dirty="0" err="1" smtClean="0"/>
              <a:t>dmin</a:t>
            </a:r>
            <a:r>
              <a:rPr lang="en-US" altLang="zh-CN" sz="1400" dirty="0" smtClean="0"/>
              <a:t> &lt;- D[</a:t>
            </a:r>
            <a:r>
              <a:rPr lang="en-US" altLang="zh-CN" sz="1400" dirty="0" err="1" smtClean="0"/>
              <a:t>i,j</a:t>
            </a:r>
            <a:r>
              <a:rPr lang="en-US" altLang="zh-CN" sz="1400" dirty="0" smtClean="0"/>
              <a:t>]; </a:t>
            </a:r>
            <a:r>
              <a:rPr lang="en-US" altLang="zh-CN" sz="1400" dirty="0" err="1" smtClean="0"/>
              <a:t>blong</a:t>
            </a:r>
            <a:r>
              <a:rPr lang="en-US" altLang="zh-CN" sz="1400" dirty="0" smtClean="0"/>
              <a:t>[j] &lt;- </a:t>
            </a:r>
            <a:r>
              <a:rPr lang="en-US" altLang="zh-CN" sz="1400" dirty="0" err="1" smtClean="0"/>
              <a:t>i</a:t>
            </a:r>
            <a:endParaRPr lang="en-US" altLang="zh-CN" sz="1400" dirty="0" smtClean="0"/>
          </a:p>
          <a:p>
            <a:r>
              <a:rPr lang="en-US" altLang="zh-CN" sz="1400" dirty="0" smtClean="0"/>
              <a:t>}</a:t>
            </a:r>
          </a:p>
          <a:p>
            <a:r>
              <a:rPr lang="en-US" altLang="zh-CN" sz="1400" dirty="0" smtClean="0"/>
              <a:t>}</a:t>
            </a:r>
          </a:p>
          <a:p>
            <a:r>
              <a:rPr lang="en-US" altLang="zh-CN" sz="1400" dirty="0" err="1" smtClean="0"/>
              <a:t>blong</a:t>
            </a:r>
            <a:endParaRPr lang="en-US" altLang="zh-CN" sz="1400" dirty="0" smtClean="0"/>
          </a:p>
          <a:p>
            <a:r>
              <a:rPr lang="en-US" altLang="zh-CN" sz="1400" dirty="0" smtClean="0"/>
              <a:t>}</a:t>
            </a:r>
            <a:endParaRPr lang="zh-CN" altLang="en-US" sz="1400" dirty="0">
              <a:solidFill>
                <a:srgbClr val="FF0000"/>
              </a:solidFill>
            </a:endParaRPr>
          </a:p>
        </p:txBody>
      </p:sp>
      <p:sp>
        <p:nvSpPr>
          <p:cNvPr id="6" name="灯片编号占位符 5"/>
          <p:cNvSpPr>
            <a:spLocks noGrp="1"/>
          </p:cNvSpPr>
          <p:nvPr>
            <p:ph type="sldNum" sz="quarter" idx="12"/>
          </p:nvPr>
        </p:nvSpPr>
        <p:spPr/>
        <p:txBody>
          <a:bodyPr/>
          <a:lstStyle/>
          <a:p>
            <a:fld id="{14C48C8A-77FD-4366-8117-A766F7C94BB7}" type="slidenum">
              <a:rPr lang="zh-CN" altLang="en-US" smtClean="0"/>
              <a:pPr/>
              <a:t>74</a:t>
            </a:fld>
            <a:endParaRPr lang="zh-CN" altLang="en-US" dirty="0"/>
          </a:p>
        </p:txBody>
      </p:sp>
    </p:spTree>
    <p:extLst>
      <p:ext uri="{BB962C8B-B14F-4D97-AF65-F5344CB8AC3E}">
        <p14:creationId xmlns="" xmlns:p14="http://schemas.microsoft.com/office/powerpoint/2010/main" val="389636764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贝叶斯分类</a:t>
            </a:r>
            <a:endParaRPr lang="zh-CN" altLang="en-US" dirty="0"/>
          </a:p>
        </p:txBody>
      </p:sp>
      <p:sp>
        <p:nvSpPr>
          <p:cNvPr id="3" name="内容占位符 2"/>
          <p:cNvSpPr>
            <a:spLocks noGrp="1"/>
          </p:cNvSpPr>
          <p:nvPr>
            <p:ph sz="half" idx="1"/>
          </p:nvPr>
        </p:nvSpPr>
        <p:spPr>
          <a:xfrm>
            <a:off x="467544" y="980728"/>
            <a:ext cx="7992888" cy="5400600"/>
          </a:xfrm>
        </p:spPr>
        <p:txBody>
          <a:bodyPr/>
          <a:lstStyle/>
          <a:p>
            <a:r>
              <a:rPr lang="en-US" altLang="zh-CN" sz="1400" dirty="0" smtClean="0"/>
              <a:t>shock2=shock</a:t>
            </a:r>
          </a:p>
          <a:p>
            <a:r>
              <a:rPr lang="en-US" altLang="zh-CN" sz="1400" dirty="0" smtClean="0"/>
              <a:t>shock2$SURVIVE=</a:t>
            </a:r>
            <a:r>
              <a:rPr lang="en-US" altLang="zh-CN" sz="1400" dirty="0" err="1" smtClean="0"/>
              <a:t>as.numeric</a:t>
            </a:r>
            <a:r>
              <a:rPr lang="en-US" altLang="zh-CN" sz="1400" dirty="0" smtClean="0"/>
              <a:t>(shock2$SURVIVE)</a:t>
            </a:r>
          </a:p>
          <a:p>
            <a:r>
              <a:rPr lang="en-US" altLang="zh-CN" sz="1400" dirty="0" smtClean="0"/>
              <a:t>shock2$SEX=</a:t>
            </a:r>
            <a:r>
              <a:rPr lang="en-US" altLang="zh-CN" sz="1400" dirty="0" err="1" smtClean="0"/>
              <a:t>as.numeric</a:t>
            </a:r>
            <a:r>
              <a:rPr lang="en-US" altLang="zh-CN" sz="1400" dirty="0" smtClean="0"/>
              <a:t>(shock2$SEX)</a:t>
            </a:r>
          </a:p>
          <a:p>
            <a:r>
              <a:rPr lang="en-US" altLang="zh-CN" sz="1400" dirty="0" smtClean="0"/>
              <a:t>shock2$RECORD=</a:t>
            </a:r>
            <a:r>
              <a:rPr lang="en-US" altLang="zh-CN" sz="1400" dirty="0" err="1" smtClean="0"/>
              <a:t>as.numeric</a:t>
            </a:r>
            <a:r>
              <a:rPr lang="en-US" altLang="zh-CN" sz="1400" dirty="0" smtClean="0"/>
              <a:t>(shock2$RECORD)</a:t>
            </a:r>
          </a:p>
          <a:p>
            <a:r>
              <a:rPr lang="en-US" altLang="zh-CN" sz="1400" dirty="0" err="1" smtClean="0"/>
              <a:t>distinguish.bayes</a:t>
            </a:r>
            <a:r>
              <a:rPr lang="en-US" altLang="zh-CN" sz="1400" dirty="0" smtClean="0"/>
              <a:t>(shock2[,-c(1,6)],shock2$SHOCK_TYP)</a:t>
            </a:r>
          </a:p>
          <a:p>
            <a:endParaRPr lang="en-US" altLang="zh-CN" sz="1400" dirty="0" smtClean="0">
              <a:solidFill>
                <a:srgbClr val="FF0000"/>
              </a:solidFill>
            </a:endParaRPr>
          </a:p>
          <a:p>
            <a:r>
              <a:rPr lang="en-US" altLang="zh-CN" sz="1400" dirty="0" smtClean="0"/>
              <a:t>#</a:t>
            </a:r>
            <a:r>
              <a:rPr lang="zh-CN" altLang="en-US" sz="1400" dirty="0" smtClean="0"/>
              <a:t>将因子数据转化为</a:t>
            </a:r>
            <a:r>
              <a:rPr lang="en-US" altLang="zh-CN" sz="1400" dirty="0" smtClean="0"/>
              <a:t>0 1</a:t>
            </a:r>
            <a:r>
              <a:rPr lang="zh-CN" altLang="en-US" sz="1400" dirty="0" smtClean="0"/>
              <a:t>变量</a:t>
            </a:r>
            <a:endParaRPr lang="en-US" altLang="zh-CN" sz="1400" dirty="0" smtClean="0"/>
          </a:p>
          <a:p>
            <a:r>
              <a:rPr lang="en-US" altLang="zh-CN" sz="1400" dirty="0" smtClean="0"/>
              <a:t>shock2=shock[,-c(which(names(shock)=="SHOCK_TYP"),which(names(shock)=="SURVIVE"),</a:t>
            </a:r>
          </a:p>
          <a:p>
            <a:r>
              <a:rPr lang="en-US" altLang="zh-CN" sz="1400" dirty="0" smtClean="0"/>
              <a:t>which(names(shock)=="SEX"),which(names(shock)=="RECORD"))]</a:t>
            </a:r>
          </a:p>
          <a:p>
            <a:r>
              <a:rPr lang="en-US" altLang="zh-CN" sz="1400" dirty="0" smtClean="0"/>
              <a:t>shock3=</a:t>
            </a:r>
            <a:r>
              <a:rPr lang="en-US" altLang="zh-CN" sz="1400" dirty="0" err="1" smtClean="0"/>
              <a:t>cbind</a:t>
            </a:r>
            <a:r>
              <a:rPr lang="en-US" altLang="zh-CN" sz="1400" dirty="0" smtClean="0"/>
              <a:t>(shock2,sex=</a:t>
            </a:r>
            <a:r>
              <a:rPr lang="en-US" altLang="zh-CN" sz="1400" dirty="0" err="1" smtClean="0"/>
              <a:t>as.numeric</a:t>
            </a:r>
            <a:r>
              <a:rPr lang="en-US" altLang="zh-CN" sz="1400" dirty="0" smtClean="0"/>
              <a:t>(sex[,1]),survive=</a:t>
            </a:r>
            <a:r>
              <a:rPr lang="en-US" altLang="zh-CN" sz="1400" dirty="0" err="1" smtClean="0"/>
              <a:t>as.numeric</a:t>
            </a:r>
            <a:r>
              <a:rPr lang="en-US" altLang="zh-CN" sz="1400" dirty="0" smtClean="0"/>
              <a:t>(survive[,1]),</a:t>
            </a:r>
          </a:p>
          <a:p>
            <a:r>
              <a:rPr lang="en-US" altLang="zh-CN" sz="1400" dirty="0" smtClean="0"/>
              <a:t>record=</a:t>
            </a:r>
            <a:r>
              <a:rPr lang="en-US" altLang="zh-CN" sz="1400" dirty="0" err="1" smtClean="0"/>
              <a:t>as.numeric</a:t>
            </a:r>
            <a:r>
              <a:rPr lang="en-US" altLang="zh-CN" sz="1400" dirty="0" smtClean="0"/>
              <a:t>(record[,</a:t>
            </a:r>
            <a:r>
              <a:rPr lang="en-US" altLang="zh-CN" sz="1400" smtClean="0"/>
              <a:t>1]))</a:t>
            </a:r>
          </a:p>
          <a:p>
            <a:endParaRPr lang="zh-CN" altLang="en-US" sz="1400" dirty="0" smtClean="0"/>
          </a:p>
        </p:txBody>
      </p:sp>
      <p:sp>
        <p:nvSpPr>
          <p:cNvPr id="6" name="灯片编号占位符 5"/>
          <p:cNvSpPr>
            <a:spLocks noGrp="1"/>
          </p:cNvSpPr>
          <p:nvPr>
            <p:ph type="sldNum" sz="quarter" idx="12"/>
          </p:nvPr>
        </p:nvSpPr>
        <p:spPr/>
        <p:txBody>
          <a:bodyPr/>
          <a:lstStyle/>
          <a:p>
            <a:fld id="{14C48C8A-77FD-4366-8117-A766F7C94BB7}" type="slidenum">
              <a:rPr lang="zh-CN" altLang="en-US" smtClean="0"/>
              <a:pPr/>
              <a:t>75</a:t>
            </a:fld>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539552" y="4293096"/>
            <a:ext cx="7749713" cy="936104"/>
          </a:xfrm>
          <a:prstGeom prst="rect">
            <a:avLst/>
          </a:prstGeom>
          <a:noFill/>
          <a:ln w="38100">
            <a:solidFill>
              <a:srgbClr val="7030A0"/>
            </a:solidFill>
            <a:miter lim="800000"/>
            <a:headEnd/>
            <a:tailEnd/>
          </a:ln>
        </p:spPr>
      </p:pic>
    </p:spTree>
    <p:extLst>
      <p:ext uri="{BB962C8B-B14F-4D97-AF65-F5344CB8AC3E}">
        <p14:creationId xmlns="" xmlns:p14="http://schemas.microsoft.com/office/powerpoint/2010/main" val="389636764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决策树</a:t>
            </a:r>
            <a:endParaRPr lang="zh-CN" altLang="en-US" dirty="0"/>
          </a:p>
        </p:txBody>
      </p:sp>
      <p:sp>
        <p:nvSpPr>
          <p:cNvPr id="3" name="内容占位符 2"/>
          <p:cNvSpPr>
            <a:spLocks noGrp="1"/>
          </p:cNvSpPr>
          <p:nvPr>
            <p:ph sz="half" idx="1"/>
          </p:nvPr>
        </p:nvSpPr>
        <p:spPr>
          <a:xfrm>
            <a:off x="467544" y="980728"/>
            <a:ext cx="7992888" cy="5400600"/>
          </a:xfrm>
        </p:spPr>
        <p:txBody>
          <a:bodyPr/>
          <a:lstStyle/>
          <a:p>
            <a:r>
              <a:rPr lang="en-US" altLang="zh-CN" sz="1400" dirty="0" smtClean="0"/>
              <a:t>library(</a:t>
            </a:r>
            <a:r>
              <a:rPr lang="en-US" altLang="zh-CN" sz="1400" dirty="0" err="1" smtClean="0"/>
              <a:t>rpart</a:t>
            </a:r>
            <a:r>
              <a:rPr lang="en-US" altLang="zh-CN" sz="1400" dirty="0" smtClean="0"/>
              <a:t>) ##</a:t>
            </a:r>
            <a:r>
              <a:rPr lang="zh-CN" altLang="en-US" sz="1400" dirty="0" smtClean="0"/>
              <a:t>调用</a:t>
            </a:r>
            <a:r>
              <a:rPr lang="en-US" altLang="zh-CN" sz="1400" dirty="0" err="1" smtClean="0"/>
              <a:t>rpart</a:t>
            </a:r>
            <a:r>
              <a:rPr lang="en-US" altLang="zh-CN" sz="1400" dirty="0" smtClean="0"/>
              <a:t> </a:t>
            </a:r>
            <a:r>
              <a:rPr lang="zh-CN" altLang="en-US" sz="1400" dirty="0" smtClean="0"/>
              <a:t>包</a:t>
            </a:r>
          </a:p>
          <a:p>
            <a:r>
              <a:rPr lang="en-US" altLang="zh-CN" sz="1400" dirty="0" err="1" smtClean="0"/>
              <a:t>rt.type</a:t>
            </a:r>
            <a:r>
              <a:rPr lang="en-US" altLang="zh-CN" sz="1400" dirty="0" smtClean="0"/>
              <a:t> &lt;- </a:t>
            </a:r>
            <a:r>
              <a:rPr lang="en-US" altLang="zh-CN" sz="1400" dirty="0" err="1" smtClean="0"/>
              <a:t>rpart</a:t>
            </a:r>
            <a:r>
              <a:rPr lang="en-US" altLang="zh-CN" sz="1400" dirty="0" smtClean="0"/>
              <a:t>(SHOCK_TYP ~ .,data= shock[-</a:t>
            </a:r>
            <a:r>
              <a:rPr lang="en-US" altLang="zh-CN" sz="1400" dirty="0" err="1" smtClean="0"/>
              <a:t>dd</a:t>
            </a:r>
            <a:r>
              <a:rPr lang="en-US" altLang="zh-CN" sz="1400" dirty="0" smtClean="0"/>
              <a:t>[[1]],-1])</a:t>
            </a:r>
          </a:p>
          <a:p>
            <a:r>
              <a:rPr lang="en-US" altLang="zh-CN" sz="1400" dirty="0" err="1" smtClean="0"/>
              <a:t>rt.type</a:t>
            </a:r>
            <a:endParaRPr lang="zh-CN" altLang="en-US" sz="1400" dirty="0" smtClean="0"/>
          </a:p>
        </p:txBody>
      </p:sp>
      <p:sp>
        <p:nvSpPr>
          <p:cNvPr id="6" name="灯片编号占位符 5"/>
          <p:cNvSpPr>
            <a:spLocks noGrp="1"/>
          </p:cNvSpPr>
          <p:nvPr>
            <p:ph type="sldNum" sz="quarter" idx="12"/>
          </p:nvPr>
        </p:nvSpPr>
        <p:spPr/>
        <p:txBody>
          <a:bodyPr/>
          <a:lstStyle/>
          <a:p>
            <a:fld id="{14C48C8A-77FD-4366-8117-A766F7C94BB7}" type="slidenum">
              <a:rPr lang="zh-CN" altLang="en-US" smtClean="0"/>
              <a:pPr/>
              <a:t>76</a:t>
            </a:fld>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1763688" y="1700808"/>
            <a:ext cx="6417353" cy="4320480"/>
          </a:xfrm>
          <a:prstGeom prst="rect">
            <a:avLst/>
          </a:prstGeom>
          <a:noFill/>
          <a:ln w="38100">
            <a:solidFill>
              <a:srgbClr val="7030A0"/>
            </a:solidFill>
            <a:miter lim="800000"/>
            <a:headEnd/>
            <a:tailEnd/>
          </a:ln>
        </p:spPr>
      </p:pic>
    </p:spTree>
    <p:extLst>
      <p:ext uri="{BB962C8B-B14F-4D97-AF65-F5344CB8AC3E}">
        <p14:creationId xmlns="" xmlns:p14="http://schemas.microsoft.com/office/powerpoint/2010/main" val="389636764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决策树</a:t>
            </a:r>
            <a:endParaRPr lang="zh-CN" altLang="en-US" dirty="0"/>
          </a:p>
        </p:txBody>
      </p:sp>
      <p:sp>
        <p:nvSpPr>
          <p:cNvPr id="6" name="灯片编号占位符 5"/>
          <p:cNvSpPr>
            <a:spLocks noGrp="1"/>
          </p:cNvSpPr>
          <p:nvPr>
            <p:ph type="sldNum" sz="quarter" idx="12"/>
          </p:nvPr>
        </p:nvSpPr>
        <p:spPr/>
        <p:txBody>
          <a:bodyPr/>
          <a:lstStyle/>
          <a:p>
            <a:fld id="{14C48C8A-77FD-4366-8117-A766F7C94BB7}" type="slidenum">
              <a:rPr lang="zh-CN" altLang="en-US" smtClean="0"/>
              <a:pPr/>
              <a:t>77</a:t>
            </a:fld>
            <a:endParaRPr lang="zh-CN" altLang="en-US" dirty="0"/>
          </a:p>
        </p:txBody>
      </p:sp>
      <p:pic>
        <p:nvPicPr>
          <p:cNvPr id="2050" name="Picture 2"/>
          <p:cNvPicPr>
            <a:picLocks noChangeAspect="1" noChangeArrowheads="1"/>
          </p:cNvPicPr>
          <p:nvPr/>
        </p:nvPicPr>
        <p:blipFill>
          <a:blip r:embed="rId2" cstate="print"/>
          <a:srcRect l="17808" t="2744" r="9589" b="19040"/>
          <a:stretch>
            <a:fillRect/>
          </a:stretch>
        </p:blipFill>
        <p:spPr bwMode="auto">
          <a:xfrm>
            <a:off x="2699792" y="404664"/>
            <a:ext cx="5112568" cy="5498422"/>
          </a:xfrm>
          <a:prstGeom prst="rect">
            <a:avLst/>
          </a:prstGeom>
          <a:noFill/>
          <a:ln w="38100">
            <a:solidFill>
              <a:srgbClr val="7030A0"/>
            </a:solidFill>
            <a:miter lim="800000"/>
            <a:headEnd/>
            <a:tailEnd/>
          </a:ln>
        </p:spPr>
      </p:pic>
    </p:spTree>
    <p:extLst>
      <p:ext uri="{BB962C8B-B14F-4D97-AF65-F5344CB8AC3E}">
        <p14:creationId xmlns="" xmlns:p14="http://schemas.microsoft.com/office/powerpoint/2010/main" val="389636764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决策树</a:t>
            </a:r>
            <a:endParaRPr lang="zh-CN" altLang="en-US" dirty="0"/>
          </a:p>
        </p:txBody>
      </p:sp>
      <p:sp>
        <p:nvSpPr>
          <p:cNvPr id="3" name="内容占位符 2"/>
          <p:cNvSpPr>
            <a:spLocks noGrp="1"/>
          </p:cNvSpPr>
          <p:nvPr>
            <p:ph sz="half" idx="1"/>
          </p:nvPr>
        </p:nvSpPr>
        <p:spPr>
          <a:xfrm>
            <a:off x="467544" y="980728"/>
            <a:ext cx="7992888" cy="5400600"/>
          </a:xfrm>
        </p:spPr>
        <p:txBody>
          <a:bodyPr/>
          <a:lstStyle/>
          <a:p>
            <a:r>
              <a:rPr lang="en-US" altLang="zh-CN" sz="1600" dirty="0" err="1" smtClean="0"/>
              <a:t>printcp</a:t>
            </a:r>
            <a:r>
              <a:rPr lang="en-US" altLang="zh-CN" sz="1600" dirty="0" smtClean="0"/>
              <a:t>(</a:t>
            </a:r>
            <a:r>
              <a:rPr lang="en-US" altLang="zh-CN" sz="1600" dirty="0" err="1" smtClean="0"/>
              <a:t>rt.type</a:t>
            </a:r>
            <a:r>
              <a:rPr lang="en-US" altLang="zh-CN" sz="1600" dirty="0" smtClean="0"/>
              <a:t>) ##</a:t>
            </a:r>
            <a:r>
              <a:rPr lang="zh-CN" altLang="en-US" sz="1600" dirty="0" smtClean="0"/>
              <a:t>显示回归树</a:t>
            </a:r>
            <a:r>
              <a:rPr lang="en-US" altLang="zh-CN" sz="1600" dirty="0" err="1" smtClean="0"/>
              <a:t>rt.type</a:t>
            </a:r>
            <a:r>
              <a:rPr lang="en-US" altLang="zh-CN" sz="1600" dirty="0" smtClean="0"/>
              <a:t> </a:t>
            </a:r>
            <a:r>
              <a:rPr lang="zh-CN" altLang="en-US" sz="1600" dirty="0" smtClean="0"/>
              <a:t>每一步得出的</a:t>
            </a:r>
            <a:r>
              <a:rPr lang="en-US" altLang="zh-CN" sz="1600" dirty="0" smtClean="0"/>
              <a:t>sub-trees </a:t>
            </a:r>
            <a:r>
              <a:rPr lang="zh-CN" altLang="en-US" sz="1600" dirty="0" smtClean="0"/>
              <a:t>的详细信息</a:t>
            </a:r>
          </a:p>
        </p:txBody>
      </p:sp>
      <p:sp>
        <p:nvSpPr>
          <p:cNvPr id="6" name="灯片编号占位符 5"/>
          <p:cNvSpPr>
            <a:spLocks noGrp="1"/>
          </p:cNvSpPr>
          <p:nvPr>
            <p:ph type="sldNum" sz="quarter" idx="12"/>
          </p:nvPr>
        </p:nvSpPr>
        <p:spPr/>
        <p:txBody>
          <a:bodyPr/>
          <a:lstStyle/>
          <a:p>
            <a:fld id="{14C48C8A-77FD-4366-8117-A766F7C94BB7}" type="slidenum">
              <a:rPr lang="zh-CN" altLang="en-US" smtClean="0"/>
              <a:pPr/>
              <a:t>78</a:t>
            </a:fld>
            <a:endParaRPr lang="zh-CN" altLang="en-US" dirty="0"/>
          </a:p>
        </p:txBody>
      </p:sp>
      <p:pic>
        <p:nvPicPr>
          <p:cNvPr id="3075" name="Picture 3"/>
          <p:cNvPicPr>
            <a:picLocks noChangeAspect="1" noChangeArrowheads="1"/>
          </p:cNvPicPr>
          <p:nvPr/>
        </p:nvPicPr>
        <p:blipFill>
          <a:blip r:embed="rId2" cstate="print"/>
          <a:srcRect/>
          <a:stretch>
            <a:fillRect/>
          </a:stretch>
        </p:blipFill>
        <p:spPr bwMode="auto">
          <a:xfrm>
            <a:off x="611560" y="1484784"/>
            <a:ext cx="6120680" cy="4216818"/>
          </a:xfrm>
          <a:prstGeom prst="rect">
            <a:avLst/>
          </a:prstGeom>
          <a:noFill/>
          <a:ln w="38100">
            <a:solidFill>
              <a:srgbClr val="7030A0"/>
            </a:solidFill>
            <a:miter lim="800000"/>
            <a:headEnd/>
            <a:tailEnd/>
          </a:ln>
        </p:spPr>
      </p:pic>
    </p:spTree>
    <p:extLst>
      <p:ext uri="{BB962C8B-B14F-4D97-AF65-F5344CB8AC3E}">
        <p14:creationId xmlns="" xmlns:p14="http://schemas.microsoft.com/office/powerpoint/2010/main" val="389636764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决策树</a:t>
            </a:r>
            <a:endParaRPr lang="zh-CN" altLang="en-US" dirty="0"/>
          </a:p>
        </p:txBody>
      </p:sp>
      <p:sp>
        <p:nvSpPr>
          <p:cNvPr id="3" name="内容占位符 2"/>
          <p:cNvSpPr>
            <a:spLocks noGrp="1"/>
          </p:cNvSpPr>
          <p:nvPr>
            <p:ph sz="half" idx="1"/>
          </p:nvPr>
        </p:nvSpPr>
        <p:spPr>
          <a:xfrm>
            <a:off x="467544" y="980728"/>
            <a:ext cx="7992888" cy="5400600"/>
          </a:xfrm>
        </p:spPr>
        <p:txBody>
          <a:bodyPr/>
          <a:lstStyle/>
          <a:p>
            <a:r>
              <a:rPr lang="en-US" altLang="zh-CN" sz="1600" dirty="0" smtClean="0"/>
              <a:t>#</a:t>
            </a:r>
            <a:r>
              <a:rPr lang="zh-CN" altLang="en-US" sz="1600" dirty="0" smtClean="0"/>
              <a:t>五折交叉验证</a:t>
            </a:r>
          </a:p>
          <a:p>
            <a:r>
              <a:rPr lang="en-US" altLang="zh-CN" sz="1600" dirty="0" smtClean="0"/>
              <a:t>train=c();test=c();</a:t>
            </a:r>
          </a:p>
          <a:p>
            <a:r>
              <a:rPr lang="en-US" altLang="zh-CN" sz="1600" dirty="0" smtClean="0"/>
              <a:t>for(</a:t>
            </a:r>
            <a:r>
              <a:rPr lang="en-US" altLang="zh-CN" sz="1600" dirty="0" err="1" smtClean="0"/>
              <a:t>i</a:t>
            </a:r>
            <a:r>
              <a:rPr lang="en-US" altLang="zh-CN" sz="1600" dirty="0" smtClean="0"/>
              <a:t> in 1:5){</a:t>
            </a:r>
          </a:p>
          <a:p>
            <a:r>
              <a:rPr lang="en-US" altLang="zh-CN" sz="1600" dirty="0" err="1" smtClean="0"/>
              <a:t>rt.type</a:t>
            </a:r>
            <a:r>
              <a:rPr lang="en-US" altLang="zh-CN" sz="1600" dirty="0" smtClean="0"/>
              <a:t> &lt;- </a:t>
            </a:r>
            <a:r>
              <a:rPr lang="en-US" altLang="zh-CN" sz="1600" dirty="0" err="1" smtClean="0"/>
              <a:t>rpart</a:t>
            </a:r>
            <a:r>
              <a:rPr lang="en-US" altLang="zh-CN" sz="1600" dirty="0" smtClean="0"/>
              <a:t>(SHOCK_TYP ~ .,data= shock[-</a:t>
            </a:r>
            <a:r>
              <a:rPr lang="en-US" altLang="zh-CN" sz="1600" dirty="0" err="1" smtClean="0"/>
              <a:t>dd</a:t>
            </a:r>
            <a:r>
              <a:rPr lang="en-US" altLang="zh-CN" sz="1600" dirty="0" smtClean="0"/>
              <a:t>[[</a:t>
            </a:r>
            <a:r>
              <a:rPr lang="en-US" altLang="zh-CN" sz="1600" dirty="0" err="1" smtClean="0"/>
              <a:t>i</a:t>
            </a:r>
            <a:r>
              <a:rPr lang="en-US" altLang="zh-CN" sz="1600" dirty="0" smtClean="0"/>
              <a:t>]],])</a:t>
            </a:r>
          </a:p>
          <a:p>
            <a:r>
              <a:rPr lang="en-US" altLang="zh-CN" sz="1600" dirty="0" smtClean="0"/>
              <a:t>c1=t(table(predict(</a:t>
            </a:r>
            <a:r>
              <a:rPr lang="en-US" altLang="zh-CN" sz="1600" dirty="0" err="1" smtClean="0"/>
              <a:t>rt.type,shock</a:t>
            </a:r>
            <a:r>
              <a:rPr lang="en-US" altLang="zh-CN" sz="1600" dirty="0" smtClean="0"/>
              <a:t>[-</a:t>
            </a:r>
            <a:r>
              <a:rPr lang="en-US" altLang="zh-CN" sz="1600" dirty="0" err="1" smtClean="0"/>
              <a:t>dd</a:t>
            </a:r>
            <a:r>
              <a:rPr lang="en-US" altLang="zh-CN" sz="1600" dirty="0" smtClean="0"/>
              <a:t>[[</a:t>
            </a:r>
            <a:r>
              <a:rPr lang="en-US" altLang="zh-CN" sz="1600" dirty="0" err="1" smtClean="0"/>
              <a:t>i</a:t>
            </a:r>
            <a:r>
              <a:rPr lang="en-US" altLang="zh-CN" sz="1600" dirty="0" smtClean="0"/>
              <a:t>]],],type="class"),shock[-</a:t>
            </a:r>
            <a:r>
              <a:rPr lang="en-US" altLang="zh-CN" sz="1600" dirty="0" err="1" smtClean="0"/>
              <a:t>dd</a:t>
            </a:r>
            <a:r>
              <a:rPr lang="en-US" altLang="zh-CN" sz="1600" dirty="0" smtClean="0"/>
              <a:t>[[</a:t>
            </a:r>
            <a:r>
              <a:rPr lang="en-US" altLang="zh-CN" sz="1600" dirty="0" err="1" smtClean="0"/>
              <a:t>i</a:t>
            </a:r>
            <a:r>
              <a:rPr lang="en-US" altLang="zh-CN" sz="1600" dirty="0" smtClean="0"/>
              <a:t>]],6]))</a:t>
            </a:r>
          </a:p>
          <a:p>
            <a:r>
              <a:rPr lang="en-US" altLang="zh-CN" sz="1600" dirty="0" smtClean="0"/>
              <a:t>c2=t(table(predict(</a:t>
            </a:r>
            <a:r>
              <a:rPr lang="en-US" altLang="zh-CN" sz="1600" dirty="0" err="1" smtClean="0"/>
              <a:t>rt.type,shock</a:t>
            </a:r>
            <a:r>
              <a:rPr lang="en-US" altLang="zh-CN" sz="1600" dirty="0" smtClean="0"/>
              <a:t>[</a:t>
            </a:r>
            <a:r>
              <a:rPr lang="en-US" altLang="zh-CN" sz="1600" dirty="0" err="1" smtClean="0"/>
              <a:t>dd</a:t>
            </a:r>
            <a:r>
              <a:rPr lang="en-US" altLang="zh-CN" sz="1600" dirty="0" smtClean="0"/>
              <a:t>[[</a:t>
            </a:r>
            <a:r>
              <a:rPr lang="en-US" altLang="zh-CN" sz="1600" dirty="0" err="1" smtClean="0"/>
              <a:t>i</a:t>
            </a:r>
            <a:r>
              <a:rPr lang="en-US" altLang="zh-CN" sz="1600" dirty="0" smtClean="0"/>
              <a:t>]],],type="class"),shock[</a:t>
            </a:r>
            <a:r>
              <a:rPr lang="en-US" altLang="zh-CN" sz="1600" dirty="0" err="1" smtClean="0"/>
              <a:t>dd</a:t>
            </a:r>
            <a:r>
              <a:rPr lang="en-US" altLang="zh-CN" sz="1600" dirty="0" smtClean="0"/>
              <a:t>[[</a:t>
            </a:r>
            <a:r>
              <a:rPr lang="en-US" altLang="zh-CN" sz="1600" dirty="0" err="1" smtClean="0"/>
              <a:t>i</a:t>
            </a:r>
            <a:r>
              <a:rPr lang="en-US" altLang="zh-CN" sz="1600" dirty="0" smtClean="0"/>
              <a:t>]],6]))</a:t>
            </a:r>
          </a:p>
          <a:p>
            <a:endParaRPr lang="en-US" altLang="zh-CN" sz="1600" dirty="0" smtClean="0"/>
          </a:p>
          <a:p>
            <a:r>
              <a:rPr lang="en-US" altLang="zh-CN" sz="1600" dirty="0" smtClean="0"/>
              <a:t>train=c(</a:t>
            </a:r>
            <a:r>
              <a:rPr lang="en-US" altLang="zh-CN" sz="1600" dirty="0" err="1" smtClean="0"/>
              <a:t>train,sum</a:t>
            </a:r>
            <a:r>
              <a:rPr lang="en-US" altLang="zh-CN" sz="1600" dirty="0" smtClean="0"/>
              <a:t>(</a:t>
            </a:r>
            <a:r>
              <a:rPr lang="en-US" altLang="zh-CN" sz="1600" dirty="0" err="1" smtClean="0"/>
              <a:t>diag</a:t>
            </a:r>
            <a:r>
              <a:rPr lang="en-US" altLang="zh-CN" sz="1600" dirty="0" smtClean="0"/>
              <a:t>(c1))/sum(c1))</a:t>
            </a:r>
          </a:p>
          <a:p>
            <a:r>
              <a:rPr lang="en-US" altLang="zh-CN" sz="1600" dirty="0" smtClean="0"/>
              <a:t>test=c(</a:t>
            </a:r>
            <a:r>
              <a:rPr lang="en-US" altLang="zh-CN" sz="1600" dirty="0" err="1" smtClean="0"/>
              <a:t>test,sum</a:t>
            </a:r>
            <a:r>
              <a:rPr lang="en-US" altLang="zh-CN" sz="1600" dirty="0" smtClean="0"/>
              <a:t>(</a:t>
            </a:r>
            <a:r>
              <a:rPr lang="en-US" altLang="zh-CN" sz="1600" dirty="0" err="1" smtClean="0"/>
              <a:t>diag</a:t>
            </a:r>
            <a:r>
              <a:rPr lang="en-US" altLang="zh-CN" sz="1600" dirty="0" smtClean="0"/>
              <a:t>(c2))/sum(c2))</a:t>
            </a:r>
          </a:p>
          <a:p>
            <a:r>
              <a:rPr lang="en-US" altLang="zh-CN" sz="1600" dirty="0" smtClean="0"/>
              <a:t>}</a:t>
            </a:r>
          </a:p>
          <a:p>
            <a:r>
              <a:rPr lang="en-US" altLang="zh-CN" sz="1600" dirty="0" err="1" smtClean="0"/>
              <a:t>train;mean</a:t>
            </a:r>
            <a:r>
              <a:rPr lang="en-US" altLang="zh-CN" sz="1600" dirty="0" smtClean="0"/>
              <a:t>(train)</a:t>
            </a:r>
          </a:p>
          <a:p>
            <a:r>
              <a:rPr lang="en-US" altLang="zh-CN" sz="1600" dirty="0" err="1" smtClean="0"/>
              <a:t>test;mean</a:t>
            </a:r>
            <a:r>
              <a:rPr lang="en-US" altLang="zh-CN" sz="1600" dirty="0" smtClean="0"/>
              <a:t>(test)</a:t>
            </a:r>
            <a:endParaRPr lang="zh-CN" altLang="en-US" sz="1600" dirty="0" smtClean="0"/>
          </a:p>
        </p:txBody>
      </p:sp>
      <p:sp>
        <p:nvSpPr>
          <p:cNvPr id="6" name="灯片编号占位符 5"/>
          <p:cNvSpPr>
            <a:spLocks noGrp="1"/>
          </p:cNvSpPr>
          <p:nvPr>
            <p:ph type="sldNum" sz="quarter" idx="12"/>
          </p:nvPr>
        </p:nvSpPr>
        <p:spPr/>
        <p:txBody>
          <a:bodyPr/>
          <a:lstStyle/>
          <a:p>
            <a:fld id="{14C48C8A-77FD-4366-8117-A766F7C94BB7}" type="slidenum">
              <a:rPr lang="zh-CN" altLang="en-US" smtClean="0"/>
              <a:pPr/>
              <a:t>79</a:t>
            </a:fld>
            <a:endParaRPr lang="zh-CN" altLang="en-US" dirty="0"/>
          </a:p>
        </p:txBody>
      </p:sp>
      <p:pic>
        <p:nvPicPr>
          <p:cNvPr id="4099" name="Picture 3"/>
          <p:cNvPicPr>
            <a:picLocks noChangeAspect="1" noChangeArrowheads="1"/>
          </p:cNvPicPr>
          <p:nvPr/>
        </p:nvPicPr>
        <p:blipFill>
          <a:blip r:embed="rId2" cstate="print"/>
          <a:srcRect/>
          <a:stretch>
            <a:fillRect/>
          </a:stretch>
        </p:blipFill>
        <p:spPr bwMode="auto">
          <a:xfrm>
            <a:off x="2411760" y="3933056"/>
            <a:ext cx="5825134" cy="1512168"/>
          </a:xfrm>
          <a:prstGeom prst="rect">
            <a:avLst/>
          </a:prstGeom>
          <a:noFill/>
          <a:ln w="38100">
            <a:solidFill>
              <a:srgbClr val="7030A0"/>
            </a:solidFill>
            <a:miter lim="800000"/>
            <a:headEnd/>
            <a:tailEnd/>
          </a:ln>
        </p:spPr>
      </p:pic>
    </p:spTree>
    <p:extLst>
      <p:ext uri="{BB962C8B-B14F-4D97-AF65-F5344CB8AC3E}">
        <p14:creationId xmlns="" xmlns:p14="http://schemas.microsoft.com/office/powerpoint/2010/main" val="38963676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14C48C8A-77FD-4366-8117-A766F7C94BB7}" type="slidenum">
              <a:rPr lang="zh-CN" altLang="en-US" smtClean="0"/>
              <a:pPr/>
              <a:t>8</a:t>
            </a:fld>
            <a:endParaRPr lang="zh-CN" altLang="en-US" dirty="0"/>
          </a:p>
        </p:txBody>
      </p:sp>
      <p:sp>
        <p:nvSpPr>
          <p:cNvPr id="9" name="标题 1"/>
          <p:cNvSpPr>
            <a:spLocks noGrp="1"/>
          </p:cNvSpPr>
          <p:nvPr>
            <p:ph type="title"/>
          </p:nvPr>
        </p:nvSpPr>
        <p:spPr>
          <a:xfrm>
            <a:off x="457200" y="274638"/>
            <a:ext cx="8229600" cy="778098"/>
          </a:xfrm>
        </p:spPr>
        <p:txBody>
          <a:bodyPr/>
          <a:lstStyle/>
          <a:p>
            <a:r>
              <a:rPr lang="zh-CN" altLang="en-US" dirty="0" smtClean="0"/>
              <a:t>缺失值处理：临近值插补</a:t>
            </a:r>
            <a:endParaRPr lang="zh-CN" altLang="en-US" dirty="0"/>
          </a:p>
        </p:txBody>
      </p:sp>
      <p:sp>
        <p:nvSpPr>
          <p:cNvPr id="10" name="内容占位符 2"/>
          <p:cNvSpPr>
            <a:spLocks noGrp="1"/>
          </p:cNvSpPr>
          <p:nvPr>
            <p:ph sz="half" idx="1"/>
          </p:nvPr>
        </p:nvSpPr>
        <p:spPr>
          <a:xfrm>
            <a:off x="457200" y="1340768"/>
            <a:ext cx="8219256" cy="4536505"/>
          </a:xfrm>
        </p:spPr>
        <p:txBody>
          <a:bodyPr/>
          <a:lstStyle/>
          <a:p>
            <a:r>
              <a:rPr lang="zh-CN" altLang="en-US" sz="2000" dirty="0" smtClean="0"/>
              <a:t>从数据集中选取若干条其他属性和它相似的样本</a:t>
            </a:r>
            <a:r>
              <a:rPr lang="en-US" altLang="zh-CN" sz="2000" b="1" dirty="0" smtClean="0"/>
              <a:t>(</a:t>
            </a:r>
            <a:r>
              <a:rPr lang="zh-CN" altLang="en-US" sz="2000" dirty="0" smtClean="0"/>
              <a:t>即和它在空间欧式距离最短的</a:t>
            </a:r>
            <a:r>
              <a:rPr lang="en-US" altLang="zh-CN" sz="2000" b="1" dirty="0" smtClean="0"/>
              <a:t>n </a:t>
            </a:r>
            <a:r>
              <a:rPr lang="zh-CN" altLang="en-US" sz="2000" dirty="0" smtClean="0"/>
              <a:t>条样本</a:t>
            </a:r>
            <a:r>
              <a:rPr lang="en-US" altLang="zh-CN" sz="2000" b="1" dirty="0" smtClean="0"/>
              <a:t>)</a:t>
            </a:r>
            <a:r>
              <a:rPr lang="zh-CN" altLang="en-US" sz="2000" dirty="0" smtClean="0"/>
              <a:t>，求其中位数进行插补</a:t>
            </a:r>
            <a:endParaRPr lang="en-US" altLang="zh-CN" sz="2000" dirty="0" smtClean="0"/>
          </a:p>
          <a:p>
            <a:r>
              <a:rPr lang="en-US" altLang="zh-CN" sz="1600" dirty="0" err="1" smtClean="0"/>
              <a:t>crim$gangUnit</a:t>
            </a:r>
            <a:r>
              <a:rPr lang="en-US" altLang="zh-CN" sz="1600" dirty="0" smtClean="0"/>
              <a:t>=</a:t>
            </a:r>
            <a:r>
              <a:rPr lang="en-US" altLang="zh-CN" sz="1600" dirty="0" err="1" smtClean="0"/>
              <a:t>as.factor</a:t>
            </a:r>
            <a:r>
              <a:rPr lang="en-US" altLang="zh-CN" sz="1600" dirty="0" smtClean="0"/>
              <a:t>(</a:t>
            </a:r>
            <a:r>
              <a:rPr lang="en-US" altLang="zh-CN" sz="1600" dirty="0" err="1" smtClean="0"/>
              <a:t>gangUnit</a:t>
            </a:r>
            <a:r>
              <a:rPr lang="en-US" altLang="zh-CN" sz="1600" dirty="0" smtClean="0"/>
              <a:t>)</a:t>
            </a:r>
          </a:p>
          <a:p>
            <a:r>
              <a:rPr lang="en-US" altLang="zh-CN" sz="1600" dirty="0" smtClean="0"/>
              <a:t>crim1=</a:t>
            </a:r>
            <a:r>
              <a:rPr lang="en-US" altLang="zh-CN" sz="1600" dirty="0" err="1" smtClean="0"/>
              <a:t>crim</a:t>
            </a:r>
            <a:r>
              <a:rPr lang="en-US" altLang="zh-CN" sz="1600" dirty="0" smtClean="0"/>
              <a:t>[,c(6:126,128:147)]</a:t>
            </a:r>
          </a:p>
          <a:p>
            <a:r>
              <a:rPr lang="en-US" altLang="zh-CN" sz="1600" dirty="0" smtClean="0"/>
              <a:t>library(cluster) ##</a:t>
            </a:r>
            <a:r>
              <a:rPr lang="zh-CN" altLang="en-US" sz="1600" dirty="0" smtClean="0"/>
              <a:t>调用</a:t>
            </a:r>
            <a:r>
              <a:rPr lang="en-US" altLang="zh-CN" sz="1600" dirty="0" smtClean="0"/>
              <a:t>R </a:t>
            </a:r>
            <a:r>
              <a:rPr lang="zh-CN" altLang="en-US" sz="1600" dirty="0" smtClean="0"/>
              <a:t>语言中的</a:t>
            </a:r>
            <a:r>
              <a:rPr lang="en-US" altLang="zh-CN" sz="1600" dirty="0" smtClean="0"/>
              <a:t>cluster </a:t>
            </a:r>
            <a:r>
              <a:rPr lang="zh-CN" altLang="en-US" sz="1600" dirty="0" smtClean="0"/>
              <a:t>包</a:t>
            </a:r>
          </a:p>
          <a:p>
            <a:r>
              <a:rPr lang="en-US" altLang="zh-CN" sz="1600" dirty="0" smtClean="0"/>
              <a:t>#</a:t>
            </a:r>
            <a:r>
              <a:rPr lang="zh-CN" altLang="en-US" sz="1600" dirty="0" smtClean="0"/>
              <a:t>计算空间距离</a:t>
            </a:r>
          </a:p>
          <a:p>
            <a:r>
              <a:rPr lang="en-US" altLang="zh-CN" sz="1600" dirty="0" smtClean="0"/>
              <a:t>dist.mtx &lt;- </a:t>
            </a:r>
            <a:r>
              <a:rPr lang="en-US" altLang="zh-CN" sz="1600" dirty="0" err="1" smtClean="0"/>
              <a:t>as.matrix</a:t>
            </a:r>
            <a:r>
              <a:rPr lang="en-US" altLang="zh-CN" sz="1600" dirty="0" smtClean="0"/>
              <a:t>(daisy(crim1,stand=T)) </a:t>
            </a:r>
          </a:p>
          <a:p>
            <a:r>
              <a:rPr lang="en-US" altLang="zh-CN" sz="1600" dirty="0" smtClean="0"/>
              <a:t>##</a:t>
            </a:r>
            <a:r>
              <a:rPr lang="zh-CN" altLang="en-US" sz="1600" dirty="0" smtClean="0"/>
              <a:t>计算这</a:t>
            </a:r>
            <a:r>
              <a:rPr lang="en-US" altLang="zh-CN" sz="1600" dirty="0" smtClean="0"/>
              <a:t>2215 </a:t>
            </a:r>
            <a:r>
              <a:rPr lang="zh-CN" altLang="en-US" sz="1600" dirty="0" smtClean="0"/>
              <a:t>个样品的空间距离</a:t>
            </a:r>
            <a:endParaRPr lang="en-US" altLang="zh-CN" sz="1600" dirty="0" smtClean="0"/>
          </a:p>
        </p:txBody>
      </p:sp>
    </p:spTree>
    <p:extLst>
      <p:ext uri="{BB962C8B-B14F-4D97-AF65-F5344CB8AC3E}">
        <p14:creationId xmlns="" xmlns:p14="http://schemas.microsoft.com/office/powerpoint/2010/main" val="389636764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最邻近算法</a:t>
            </a:r>
            <a:endParaRPr lang="zh-CN" altLang="en-US" dirty="0"/>
          </a:p>
        </p:txBody>
      </p:sp>
      <p:sp>
        <p:nvSpPr>
          <p:cNvPr id="6" name="灯片编号占位符 5"/>
          <p:cNvSpPr>
            <a:spLocks noGrp="1"/>
          </p:cNvSpPr>
          <p:nvPr>
            <p:ph type="sldNum" sz="quarter" idx="12"/>
          </p:nvPr>
        </p:nvSpPr>
        <p:spPr/>
        <p:txBody>
          <a:bodyPr/>
          <a:lstStyle/>
          <a:p>
            <a:fld id="{14C48C8A-77FD-4366-8117-A766F7C94BB7}" type="slidenum">
              <a:rPr lang="zh-CN" altLang="en-US" smtClean="0"/>
              <a:pPr/>
              <a:t>80</a:t>
            </a:fld>
            <a:endParaRPr lang="zh-CN" altLang="en-US" dirty="0"/>
          </a:p>
        </p:txBody>
      </p:sp>
      <p:sp>
        <p:nvSpPr>
          <p:cNvPr id="8" name="内容占位符 7"/>
          <p:cNvSpPr>
            <a:spLocks noGrp="1"/>
          </p:cNvSpPr>
          <p:nvPr>
            <p:ph sz="half" idx="1"/>
          </p:nvPr>
        </p:nvSpPr>
        <p:spPr/>
        <p:txBody>
          <a:bodyPr/>
          <a:lstStyle/>
          <a:p>
            <a:r>
              <a:rPr lang="en-US" altLang="zh-CN" sz="1600" dirty="0" smtClean="0"/>
              <a:t>#</a:t>
            </a:r>
            <a:r>
              <a:rPr lang="zh-CN" altLang="en-US" sz="1600" dirty="0" smtClean="0"/>
              <a:t>五折交叉验证</a:t>
            </a:r>
            <a:r>
              <a:rPr lang="en-US" altLang="zh-CN" sz="1600" dirty="0" smtClean="0"/>
              <a:t>,</a:t>
            </a:r>
            <a:r>
              <a:rPr lang="zh-CN" altLang="en-US" sz="1600" dirty="0" smtClean="0"/>
              <a:t>对</a:t>
            </a:r>
            <a:r>
              <a:rPr lang="en-US" altLang="zh-CN" sz="1600" dirty="0" smtClean="0"/>
              <a:t>k=1:15</a:t>
            </a:r>
            <a:r>
              <a:rPr lang="zh-CN" altLang="en-US" sz="1600" dirty="0" smtClean="0"/>
              <a:t>做循环</a:t>
            </a:r>
          </a:p>
          <a:p>
            <a:r>
              <a:rPr lang="en-US" altLang="zh-CN" sz="1600" dirty="0" err="1" smtClean="0"/>
              <a:t>final.test</a:t>
            </a:r>
            <a:r>
              <a:rPr lang="en-US" altLang="zh-CN" sz="1600" dirty="0" smtClean="0"/>
              <a:t>=c();</a:t>
            </a:r>
            <a:r>
              <a:rPr lang="en-US" altLang="zh-CN" sz="1600" dirty="0" err="1" smtClean="0"/>
              <a:t>final.mean</a:t>
            </a:r>
            <a:r>
              <a:rPr lang="en-US" altLang="zh-CN" sz="1600" dirty="0" smtClean="0"/>
              <a:t>=c()</a:t>
            </a:r>
          </a:p>
          <a:p>
            <a:r>
              <a:rPr lang="en-US" altLang="zh-CN" sz="1600" dirty="0" smtClean="0"/>
              <a:t>for(j in 1:15){</a:t>
            </a:r>
          </a:p>
          <a:p>
            <a:r>
              <a:rPr lang="en-US" altLang="zh-CN" sz="1600" dirty="0" smtClean="0"/>
              <a:t>test=c();</a:t>
            </a:r>
          </a:p>
          <a:p>
            <a:r>
              <a:rPr lang="en-US" altLang="zh-CN" sz="1600" dirty="0" smtClean="0"/>
              <a:t>for(</a:t>
            </a:r>
            <a:r>
              <a:rPr lang="en-US" altLang="zh-CN" sz="1600" dirty="0" err="1" smtClean="0"/>
              <a:t>i</a:t>
            </a:r>
            <a:r>
              <a:rPr lang="en-US" altLang="zh-CN" sz="1600" dirty="0" smtClean="0"/>
              <a:t> in 1:5){</a:t>
            </a:r>
          </a:p>
          <a:p>
            <a:r>
              <a:rPr lang="en-US" altLang="zh-CN" sz="1600" dirty="0" smtClean="0"/>
              <a:t>knn1lm&lt;-</a:t>
            </a:r>
            <a:r>
              <a:rPr lang="en-US" altLang="zh-CN" sz="1600" dirty="0" err="1" smtClean="0"/>
              <a:t>kknn</a:t>
            </a:r>
            <a:r>
              <a:rPr lang="en-US" altLang="zh-CN" sz="1600" dirty="0" smtClean="0"/>
              <a:t>(</a:t>
            </a:r>
            <a:r>
              <a:rPr lang="en-US" altLang="zh-CN" sz="1600" dirty="0" err="1" smtClean="0"/>
              <a:t>SHOCK_TYP~.,shock</a:t>
            </a:r>
            <a:r>
              <a:rPr lang="en-US" altLang="zh-CN" sz="1600" dirty="0" smtClean="0"/>
              <a:t>[-</a:t>
            </a:r>
            <a:r>
              <a:rPr lang="en-US" altLang="zh-CN" sz="1600" dirty="0" err="1" smtClean="0"/>
              <a:t>dd</a:t>
            </a:r>
            <a:r>
              <a:rPr lang="en-US" altLang="zh-CN" sz="1600" dirty="0" smtClean="0"/>
              <a:t>[[</a:t>
            </a:r>
            <a:r>
              <a:rPr lang="en-US" altLang="zh-CN" sz="1600" dirty="0" err="1" smtClean="0"/>
              <a:t>i</a:t>
            </a:r>
            <a:r>
              <a:rPr lang="en-US" altLang="zh-CN" sz="1600" dirty="0" smtClean="0"/>
              <a:t>]],],shock[</a:t>
            </a:r>
            <a:r>
              <a:rPr lang="en-US" altLang="zh-CN" sz="1600" dirty="0" err="1" smtClean="0"/>
              <a:t>dd</a:t>
            </a:r>
            <a:r>
              <a:rPr lang="en-US" altLang="zh-CN" sz="1600" dirty="0" smtClean="0"/>
              <a:t>[[</a:t>
            </a:r>
            <a:r>
              <a:rPr lang="en-US" altLang="zh-CN" sz="1600" dirty="0" err="1" smtClean="0"/>
              <a:t>i</a:t>
            </a:r>
            <a:r>
              <a:rPr lang="en-US" altLang="zh-CN" sz="1600" dirty="0" smtClean="0"/>
              <a:t>]],],</a:t>
            </a:r>
          </a:p>
          <a:p>
            <a:r>
              <a:rPr lang="en-US" altLang="zh-CN" sz="1600" dirty="0" smtClean="0"/>
              <a:t>k=</a:t>
            </a:r>
            <a:r>
              <a:rPr lang="en-US" altLang="zh-CN" sz="1600" dirty="0" err="1" smtClean="0"/>
              <a:t>j,distance</a:t>
            </a:r>
            <a:r>
              <a:rPr lang="en-US" altLang="zh-CN" sz="1600" dirty="0" smtClean="0"/>
              <a:t> =1,kernel = "rectangular")</a:t>
            </a:r>
          </a:p>
          <a:p>
            <a:r>
              <a:rPr lang="en-US" altLang="zh-CN" sz="1600" dirty="0" smtClean="0"/>
              <a:t>c=table(shock[</a:t>
            </a:r>
            <a:r>
              <a:rPr lang="en-US" altLang="zh-CN" sz="1600" dirty="0" err="1" smtClean="0"/>
              <a:t>dd</a:t>
            </a:r>
            <a:r>
              <a:rPr lang="en-US" altLang="zh-CN" sz="1600" dirty="0" smtClean="0"/>
              <a:t>[[</a:t>
            </a:r>
            <a:r>
              <a:rPr lang="en-US" altLang="zh-CN" sz="1600" dirty="0" err="1" smtClean="0"/>
              <a:t>i</a:t>
            </a:r>
            <a:r>
              <a:rPr lang="en-US" altLang="zh-CN" sz="1600" dirty="0" smtClean="0"/>
              <a:t>]],6], knn1lm$fitted.values)</a:t>
            </a:r>
          </a:p>
          <a:p>
            <a:r>
              <a:rPr lang="en-US" altLang="zh-CN" sz="1600" dirty="0" smtClean="0"/>
              <a:t>test=c(</a:t>
            </a:r>
            <a:r>
              <a:rPr lang="en-US" altLang="zh-CN" sz="1600" dirty="0" err="1" smtClean="0"/>
              <a:t>test,sum</a:t>
            </a:r>
            <a:r>
              <a:rPr lang="en-US" altLang="zh-CN" sz="1600" dirty="0" smtClean="0"/>
              <a:t>(</a:t>
            </a:r>
            <a:r>
              <a:rPr lang="en-US" altLang="zh-CN" sz="1600" dirty="0" err="1" smtClean="0"/>
              <a:t>diag</a:t>
            </a:r>
            <a:r>
              <a:rPr lang="en-US" altLang="zh-CN" sz="1600" dirty="0" smtClean="0"/>
              <a:t>(c))/sum(c))</a:t>
            </a:r>
          </a:p>
          <a:p>
            <a:r>
              <a:rPr lang="en-US" altLang="zh-CN" sz="1600" dirty="0" smtClean="0"/>
              <a:t>}</a:t>
            </a:r>
          </a:p>
          <a:p>
            <a:r>
              <a:rPr lang="en-US" altLang="zh-CN" sz="1600" dirty="0" err="1" smtClean="0"/>
              <a:t>final.test</a:t>
            </a:r>
            <a:r>
              <a:rPr lang="en-US" altLang="zh-CN" sz="1600" dirty="0" smtClean="0"/>
              <a:t>=</a:t>
            </a:r>
            <a:r>
              <a:rPr lang="en-US" altLang="zh-CN" sz="1600" dirty="0" err="1" smtClean="0"/>
              <a:t>cbind</a:t>
            </a:r>
            <a:r>
              <a:rPr lang="en-US" altLang="zh-CN" sz="1600" dirty="0" smtClean="0"/>
              <a:t>(</a:t>
            </a:r>
            <a:r>
              <a:rPr lang="en-US" altLang="zh-CN" sz="1600" dirty="0" err="1" smtClean="0"/>
              <a:t>final.test,test</a:t>
            </a:r>
            <a:r>
              <a:rPr lang="en-US" altLang="zh-CN" sz="1600" dirty="0" smtClean="0"/>
              <a:t>)</a:t>
            </a:r>
          </a:p>
          <a:p>
            <a:r>
              <a:rPr lang="en-US" altLang="zh-CN" sz="1600" dirty="0" err="1" smtClean="0"/>
              <a:t>final.mean</a:t>
            </a:r>
            <a:r>
              <a:rPr lang="en-US" altLang="zh-CN" sz="1600" dirty="0" smtClean="0"/>
              <a:t>=c(</a:t>
            </a:r>
            <a:r>
              <a:rPr lang="en-US" altLang="zh-CN" sz="1600" dirty="0" err="1" smtClean="0"/>
              <a:t>final.mean,mean</a:t>
            </a:r>
            <a:r>
              <a:rPr lang="en-US" altLang="zh-CN" sz="1600" dirty="0" smtClean="0"/>
              <a:t>(test))</a:t>
            </a:r>
          </a:p>
          <a:p>
            <a:r>
              <a:rPr lang="en-US" altLang="zh-CN" sz="1600" dirty="0" smtClean="0"/>
              <a:t>}</a:t>
            </a:r>
          </a:p>
          <a:p>
            <a:r>
              <a:rPr lang="en-US" altLang="zh-CN" sz="1600" dirty="0" err="1" smtClean="0"/>
              <a:t>final.mean;max</a:t>
            </a:r>
            <a:r>
              <a:rPr lang="en-US" altLang="zh-CN" sz="1600" dirty="0" smtClean="0"/>
              <a:t>(</a:t>
            </a:r>
            <a:r>
              <a:rPr lang="en-US" altLang="zh-CN" sz="1600" dirty="0" err="1" smtClean="0"/>
              <a:t>final.mean</a:t>
            </a:r>
            <a:r>
              <a:rPr lang="en-US" altLang="zh-CN" sz="1600" dirty="0" smtClean="0"/>
              <a:t>)</a:t>
            </a:r>
            <a:endParaRPr lang="zh-CN" altLang="en-US" sz="1600" dirty="0"/>
          </a:p>
        </p:txBody>
      </p:sp>
    </p:spTree>
    <p:extLst>
      <p:ext uri="{BB962C8B-B14F-4D97-AF65-F5344CB8AC3E}">
        <p14:creationId xmlns="" xmlns:p14="http://schemas.microsoft.com/office/powerpoint/2010/main" val="389636764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最邻近算法</a:t>
            </a:r>
            <a:endParaRPr lang="zh-CN" altLang="en-US" dirty="0"/>
          </a:p>
        </p:txBody>
      </p:sp>
      <p:sp>
        <p:nvSpPr>
          <p:cNvPr id="6" name="灯片编号占位符 5"/>
          <p:cNvSpPr>
            <a:spLocks noGrp="1"/>
          </p:cNvSpPr>
          <p:nvPr>
            <p:ph type="sldNum" sz="quarter" idx="12"/>
          </p:nvPr>
        </p:nvSpPr>
        <p:spPr/>
        <p:txBody>
          <a:bodyPr/>
          <a:lstStyle/>
          <a:p>
            <a:fld id="{14C48C8A-77FD-4366-8117-A766F7C94BB7}" type="slidenum">
              <a:rPr lang="zh-CN" altLang="en-US" smtClean="0"/>
              <a:pPr/>
              <a:t>81</a:t>
            </a:fld>
            <a:endParaRPr lang="zh-CN" altLang="en-US" dirty="0"/>
          </a:p>
        </p:txBody>
      </p:sp>
      <p:pic>
        <p:nvPicPr>
          <p:cNvPr id="9218" name="Picture 2"/>
          <p:cNvPicPr>
            <a:picLocks noGrp="1" noChangeAspect="1" noChangeArrowheads="1"/>
          </p:cNvPicPr>
          <p:nvPr>
            <p:ph sz="half" idx="1"/>
          </p:nvPr>
        </p:nvPicPr>
        <p:blipFill>
          <a:blip r:embed="rId2" cstate="print"/>
          <a:srcRect/>
          <a:stretch>
            <a:fillRect/>
          </a:stretch>
        </p:blipFill>
        <p:spPr bwMode="auto">
          <a:xfrm>
            <a:off x="467544" y="4797152"/>
            <a:ext cx="7559355" cy="1224136"/>
          </a:xfrm>
          <a:prstGeom prst="rect">
            <a:avLst/>
          </a:prstGeom>
          <a:noFill/>
          <a:ln w="38100">
            <a:solidFill>
              <a:srgbClr val="7030A0"/>
            </a:solidFill>
            <a:miter lim="800000"/>
            <a:headEnd/>
            <a:tailEnd/>
          </a:ln>
        </p:spPr>
      </p:pic>
      <p:pic>
        <p:nvPicPr>
          <p:cNvPr id="9219" name="Picture 3"/>
          <p:cNvPicPr>
            <a:picLocks noChangeAspect="1" noChangeArrowheads="1"/>
          </p:cNvPicPr>
          <p:nvPr/>
        </p:nvPicPr>
        <p:blipFill>
          <a:blip r:embed="rId3" cstate="print"/>
          <a:srcRect/>
          <a:stretch>
            <a:fillRect/>
          </a:stretch>
        </p:blipFill>
        <p:spPr bwMode="auto">
          <a:xfrm>
            <a:off x="467544" y="1124744"/>
            <a:ext cx="6552728" cy="3465905"/>
          </a:xfrm>
          <a:prstGeom prst="rect">
            <a:avLst/>
          </a:prstGeom>
          <a:noFill/>
          <a:ln w="38100">
            <a:solidFill>
              <a:srgbClr val="7030A0"/>
            </a:solidFill>
            <a:miter lim="800000"/>
            <a:headEnd/>
            <a:tailEnd/>
          </a:ln>
        </p:spPr>
      </p:pic>
    </p:spTree>
    <p:extLst>
      <p:ext uri="{BB962C8B-B14F-4D97-AF65-F5344CB8AC3E}">
        <p14:creationId xmlns="" xmlns:p14="http://schemas.microsoft.com/office/powerpoint/2010/main" val="389636764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boosting</a:t>
            </a:r>
            <a:endParaRPr lang="zh-CN" altLang="en-US" dirty="0"/>
          </a:p>
        </p:txBody>
      </p:sp>
      <p:sp>
        <p:nvSpPr>
          <p:cNvPr id="3" name="内容占位符 2"/>
          <p:cNvSpPr>
            <a:spLocks noGrp="1"/>
          </p:cNvSpPr>
          <p:nvPr>
            <p:ph sz="half" idx="1"/>
          </p:nvPr>
        </p:nvSpPr>
        <p:spPr>
          <a:xfrm>
            <a:off x="467544" y="980728"/>
            <a:ext cx="7992888" cy="5400600"/>
          </a:xfrm>
        </p:spPr>
        <p:txBody>
          <a:bodyPr/>
          <a:lstStyle/>
          <a:p>
            <a:r>
              <a:rPr lang="en-US" altLang="zh-CN" sz="1600" dirty="0" smtClean="0"/>
              <a:t>library(</a:t>
            </a:r>
            <a:r>
              <a:rPr lang="en-US" altLang="zh-CN" sz="1600" dirty="0" err="1" smtClean="0"/>
              <a:t>adabag</a:t>
            </a:r>
            <a:r>
              <a:rPr lang="en-US" altLang="zh-CN" sz="1600" dirty="0" smtClean="0"/>
              <a:t>)</a:t>
            </a:r>
          </a:p>
          <a:p>
            <a:r>
              <a:rPr lang="en-US" altLang="zh-CN" sz="1600" dirty="0" smtClean="0"/>
              <a:t>a=boosting(</a:t>
            </a:r>
            <a:r>
              <a:rPr lang="en-US" altLang="zh-CN" sz="1600" dirty="0" err="1" smtClean="0"/>
              <a:t>SHOCK_TYP~.,data</a:t>
            </a:r>
            <a:r>
              <a:rPr lang="en-US" altLang="zh-CN" sz="1600" dirty="0" smtClean="0"/>
              <a:t>=shock[-</a:t>
            </a:r>
            <a:r>
              <a:rPr lang="en-US" altLang="zh-CN" sz="1600" dirty="0" err="1" smtClean="0"/>
              <a:t>dd</a:t>
            </a:r>
            <a:r>
              <a:rPr lang="en-US" altLang="zh-CN" sz="1600" dirty="0" smtClean="0"/>
              <a:t>[[1]],],</a:t>
            </a:r>
            <a:r>
              <a:rPr lang="en-US" altLang="zh-CN" sz="1600" dirty="0" err="1" smtClean="0"/>
              <a:t>mfinal</a:t>
            </a:r>
            <a:r>
              <a:rPr lang="en-US" altLang="zh-CN" sz="1600" dirty="0" smtClean="0"/>
              <a:t>=15)</a:t>
            </a:r>
          </a:p>
          <a:p>
            <a:r>
              <a:rPr lang="en-US" altLang="zh-CN" sz="1600" dirty="0" smtClean="0"/>
              <a:t>a</a:t>
            </a:r>
          </a:p>
          <a:p>
            <a:r>
              <a:rPr lang="en-US" altLang="zh-CN" sz="1600" dirty="0" err="1" smtClean="0"/>
              <a:t>a.pred</a:t>
            </a:r>
            <a:r>
              <a:rPr lang="en-US" altLang="zh-CN" sz="1600" dirty="0" smtClean="0"/>
              <a:t> &lt;- </a:t>
            </a:r>
            <a:r>
              <a:rPr lang="en-US" altLang="zh-CN" sz="1600" dirty="0" err="1" smtClean="0"/>
              <a:t>predict.boosting</a:t>
            </a:r>
            <a:r>
              <a:rPr lang="en-US" altLang="zh-CN" sz="1600" dirty="0" smtClean="0"/>
              <a:t>(</a:t>
            </a:r>
            <a:r>
              <a:rPr lang="en-US" altLang="zh-CN" sz="1600" dirty="0" err="1" smtClean="0"/>
              <a:t>a,newdata</a:t>
            </a:r>
            <a:r>
              <a:rPr lang="en-US" altLang="zh-CN" sz="1600" dirty="0" smtClean="0"/>
              <a:t>=shock[-</a:t>
            </a:r>
            <a:r>
              <a:rPr lang="en-US" altLang="zh-CN" sz="1600" dirty="0" err="1" smtClean="0"/>
              <a:t>dd</a:t>
            </a:r>
            <a:r>
              <a:rPr lang="en-US" altLang="zh-CN" sz="1600" dirty="0" smtClean="0"/>
              <a:t>[[1]],]) ;</a:t>
            </a:r>
            <a:r>
              <a:rPr lang="en-US" altLang="zh-CN" sz="1600" dirty="0" err="1" smtClean="0"/>
              <a:t>a.pred</a:t>
            </a:r>
            <a:endParaRPr lang="en-US" altLang="zh-CN" sz="1600" dirty="0"/>
          </a:p>
        </p:txBody>
      </p:sp>
      <p:sp>
        <p:nvSpPr>
          <p:cNvPr id="6" name="灯片编号占位符 5"/>
          <p:cNvSpPr>
            <a:spLocks noGrp="1"/>
          </p:cNvSpPr>
          <p:nvPr>
            <p:ph type="sldNum" sz="quarter" idx="12"/>
          </p:nvPr>
        </p:nvSpPr>
        <p:spPr/>
        <p:txBody>
          <a:bodyPr/>
          <a:lstStyle/>
          <a:p>
            <a:fld id="{14C48C8A-77FD-4366-8117-A766F7C94BB7}" type="slidenum">
              <a:rPr lang="zh-CN" altLang="en-US" smtClean="0"/>
              <a:pPr/>
              <a:t>82</a:t>
            </a:fld>
            <a:endParaRPr lang="zh-CN" altLang="en-US" dirty="0"/>
          </a:p>
        </p:txBody>
      </p:sp>
      <p:pic>
        <p:nvPicPr>
          <p:cNvPr id="5122" name="Picture 2"/>
          <p:cNvPicPr>
            <a:picLocks noChangeAspect="1" noChangeArrowheads="1"/>
          </p:cNvPicPr>
          <p:nvPr/>
        </p:nvPicPr>
        <p:blipFill>
          <a:blip r:embed="rId2" cstate="print"/>
          <a:srcRect/>
          <a:stretch>
            <a:fillRect/>
          </a:stretch>
        </p:blipFill>
        <p:spPr bwMode="auto">
          <a:xfrm>
            <a:off x="611560" y="2492896"/>
            <a:ext cx="4824536" cy="3236909"/>
          </a:xfrm>
          <a:prstGeom prst="rect">
            <a:avLst/>
          </a:prstGeom>
          <a:noFill/>
          <a:ln w="38100">
            <a:solidFill>
              <a:srgbClr val="7030A0"/>
            </a:solidFill>
            <a:miter lim="800000"/>
            <a:headEnd/>
            <a:tailEnd/>
          </a:ln>
        </p:spPr>
      </p:pic>
    </p:spTree>
    <p:extLst>
      <p:ext uri="{BB962C8B-B14F-4D97-AF65-F5344CB8AC3E}">
        <p14:creationId xmlns="" xmlns:p14="http://schemas.microsoft.com/office/powerpoint/2010/main" val="389636764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boosting</a:t>
            </a:r>
            <a:endParaRPr lang="zh-CN" altLang="en-US" dirty="0"/>
          </a:p>
        </p:txBody>
      </p:sp>
      <p:sp>
        <p:nvSpPr>
          <p:cNvPr id="3" name="内容占位符 2"/>
          <p:cNvSpPr>
            <a:spLocks noGrp="1"/>
          </p:cNvSpPr>
          <p:nvPr>
            <p:ph sz="half" idx="1"/>
          </p:nvPr>
        </p:nvSpPr>
        <p:spPr>
          <a:xfrm>
            <a:off x="467544" y="980728"/>
            <a:ext cx="7992888" cy="5400600"/>
          </a:xfrm>
        </p:spPr>
        <p:txBody>
          <a:bodyPr/>
          <a:lstStyle/>
          <a:p>
            <a:r>
              <a:rPr lang="en-US" altLang="zh-CN" sz="1600" dirty="0" err="1" smtClean="0"/>
              <a:t>barplot</a:t>
            </a:r>
            <a:r>
              <a:rPr lang="en-US" altLang="zh-CN" sz="1600" dirty="0" smtClean="0"/>
              <a:t>(</a:t>
            </a:r>
            <a:r>
              <a:rPr lang="en-US" altLang="zh-CN" sz="1600" dirty="0" err="1" smtClean="0"/>
              <a:t>a$importance</a:t>
            </a:r>
            <a:r>
              <a:rPr lang="en-US" altLang="zh-CN" sz="1600" dirty="0" smtClean="0"/>
              <a:t>)</a:t>
            </a:r>
            <a:endParaRPr lang="en-US" altLang="zh-CN" sz="1600" dirty="0"/>
          </a:p>
        </p:txBody>
      </p:sp>
      <p:sp>
        <p:nvSpPr>
          <p:cNvPr id="6" name="灯片编号占位符 5"/>
          <p:cNvSpPr>
            <a:spLocks noGrp="1"/>
          </p:cNvSpPr>
          <p:nvPr>
            <p:ph type="sldNum" sz="quarter" idx="12"/>
          </p:nvPr>
        </p:nvSpPr>
        <p:spPr/>
        <p:txBody>
          <a:bodyPr/>
          <a:lstStyle/>
          <a:p>
            <a:fld id="{14C48C8A-77FD-4366-8117-A766F7C94BB7}" type="slidenum">
              <a:rPr lang="zh-CN" altLang="en-US" smtClean="0"/>
              <a:pPr/>
              <a:t>83</a:t>
            </a:fld>
            <a:endParaRPr lang="zh-CN" altLang="en-US" dirty="0"/>
          </a:p>
        </p:txBody>
      </p:sp>
      <p:pic>
        <p:nvPicPr>
          <p:cNvPr id="6146" name="Picture 2"/>
          <p:cNvPicPr>
            <a:picLocks noChangeAspect="1" noChangeArrowheads="1"/>
          </p:cNvPicPr>
          <p:nvPr/>
        </p:nvPicPr>
        <p:blipFill>
          <a:blip r:embed="rId2" cstate="print"/>
          <a:stretch>
            <a:fillRect/>
          </a:stretch>
        </p:blipFill>
        <p:spPr bwMode="auto">
          <a:xfrm>
            <a:off x="539552" y="1484784"/>
            <a:ext cx="7200800" cy="4338747"/>
          </a:xfrm>
          <a:prstGeom prst="rect">
            <a:avLst/>
          </a:prstGeom>
          <a:noFill/>
          <a:ln w="38100">
            <a:solidFill>
              <a:srgbClr val="7030A0"/>
            </a:solidFill>
            <a:miter lim="800000"/>
            <a:headEnd/>
            <a:tailEnd/>
          </a:ln>
        </p:spPr>
      </p:pic>
    </p:spTree>
    <p:extLst>
      <p:ext uri="{BB962C8B-B14F-4D97-AF65-F5344CB8AC3E}">
        <p14:creationId xmlns="" xmlns:p14="http://schemas.microsoft.com/office/powerpoint/2010/main" val="389636764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boosting</a:t>
            </a:r>
            <a:endParaRPr lang="zh-CN" altLang="en-US" dirty="0"/>
          </a:p>
        </p:txBody>
      </p:sp>
      <p:sp>
        <p:nvSpPr>
          <p:cNvPr id="6" name="灯片编号占位符 5"/>
          <p:cNvSpPr>
            <a:spLocks noGrp="1"/>
          </p:cNvSpPr>
          <p:nvPr>
            <p:ph type="sldNum" sz="quarter" idx="12"/>
          </p:nvPr>
        </p:nvSpPr>
        <p:spPr/>
        <p:txBody>
          <a:bodyPr/>
          <a:lstStyle/>
          <a:p>
            <a:fld id="{14C48C8A-77FD-4366-8117-A766F7C94BB7}" type="slidenum">
              <a:rPr lang="zh-CN" altLang="en-US" smtClean="0"/>
              <a:pPr/>
              <a:t>84</a:t>
            </a:fld>
            <a:endParaRPr lang="zh-CN" altLang="en-US" dirty="0"/>
          </a:p>
        </p:txBody>
      </p:sp>
      <p:sp>
        <p:nvSpPr>
          <p:cNvPr id="8" name="内容占位符 7"/>
          <p:cNvSpPr>
            <a:spLocks noGrp="1"/>
          </p:cNvSpPr>
          <p:nvPr>
            <p:ph sz="half" idx="1"/>
          </p:nvPr>
        </p:nvSpPr>
        <p:spPr/>
        <p:txBody>
          <a:bodyPr/>
          <a:lstStyle/>
          <a:p>
            <a:r>
              <a:rPr lang="en-US" altLang="zh-CN" sz="1600" dirty="0" smtClean="0"/>
              <a:t>train=c();test=c();importance=c();</a:t>
            </a:r>
          </a:p>
          <a:p>
            <a:r>
              <a:rPr lang="en-US" altLang="zh-CN" sz="1600" dirty="0" smtClean="0"/>
              <a:t>for(</a:t>
            </a:r>
            <a:r>
              <a:rPr lang="en-US" altLang="zh-CN" sz="1600" dirty="0" err="1" smtClean="0"/>
              <a:t>i</a:t>
            </a:r>
            <a:r>
              <a:rPr lang="en-US" altLang="zh-CN" sz="1600" dirty="0" smtClean="0"/>
              <a:t> in 1:5){</a:t>
            </a:r>
          </a:p>
          <a:p>
            <a:r>
              <a:rPr lang="en-US" altLang="zh-CN" sz="1600" dirty="0" smtClean="0"/>
              <a:t>a=boosting(</a:t>
            </a:r>
            <a:r>
              <a:rPr lang="en-US" altLang="zh-CN" sz="1600" dirty="0" err="1" smtClean="0"/>
              <a:t>SHOCK_TYP~.,data</a:t>
            </a:r>
            <a:r>
              <a:rPr lang="en-US" altLang="zh-CN" sz="1600" dirty="0" smtClean="0"/>
              <a:t>=shock[-</a:t>
            </a:r>
            <a:r>
              <a:rPr lang="en-US" altLang="zh-CN" sz="1600" dirty="0" err="1" smtClean="0"/>
              <a:t>dd</a:t>
            </a:r>
            <a:r>
              <a:rPr lang="en-US" altLang="zh-CN" sz="1600" dirty="0" smtClean="0"/>
              <a:t>[[</a:t>
            </a:r>
            <a:r>
              <a:rPr lang="en-US" altLang="zh-CN" sz="1600" dirty="0" err="1" smtClean="0"/>
              <a:t>i</a:t>
            </a:r>
            <a:r>
              <a:rPr lang="en-US" altLang="zh-CN" sz="1600" dirty="0" smtClean="0"/>
              <a:t>]],],</a:t>
            </a:r>
            <a:r>
              <a:rPr lang="en-US" altLang="zh-CN" sz="1600" dirty="0" err="1" smtClean="0"/>
              <a:t>mfinal</a:t>
            </a:r>
            <a:r>
              <a:rPr lang="en-US" altLang="zh-CN" sz="1600" dirty="0" smtClean="0"/>
              <a:t>=15)</a:t>
            </a:r>
          </a:p>
          <a:p>
            <a:r>
              <a:rPr lang="en-US" altLang="zh-CN" sz="1600" dirty="0" err="1" smtClean="0"/>
              <a:t>a.pred</a:t>
            </a:r>
            <a:r>
              <a:rPr lang="en-US" altLang="zh-CN" sz="1600" dirty="0" smtClean="0"/>
              <a:t> &lt;- </a:t>
            </a:r>
            <a:r>
              <a:rPr lang="en-US" altLang="zh-CN" sz="1600" dirty="0" err="1" smtClean="0"/>
              <a:t>predict.boosting</a:t>
            </a:r>
            <a:r>
              <a:rPr lang="en-US" altLang="zh-CN" sz="1600" dirty="0" smtClean="0"/>
              <a:t>(</a:t>
            </a:r>
            <a:r>
              <a:rPr lang="en-US" altLang="zh-CN" sz="1600" dirty="0" err="1" smtClean="0"/>
              <a:t>a,newdata</a:t>
            </a:r>
            <a:r>
              <a:rPr lang="en-US" altLang="zh-CN" sz="1600" dirty="0" smtClean="0"/>
              <a:t>=shock[-</a:t>
            </a:r>
            <a:r>
              <a:rPr lang="en-US" altLang="zh-CN" sz="1600" dirty="0" err="1" smtClean="0"/>
              <a:t>dd</a:t>
            </a:r>
            <a:r>
              <a:rPr lang="en-US" altLang="zh-CN" sz="1600" dirty="0" smtClean="0"/>
              <a:t>[[</a:t>
            </a:r>
            <a:r>
              <a:rPr lang="en-US" altLang="zh-CN" sz="1600" dirty="0" err="1" smtClean="0"/>
              <a:t>i</a:t>
            </a:r>
            <a:r>
              <a:rPr lang="en-US" altLang="zh-CN" sz="1600" dirty="0" smtClean="0"/>
              <a:t>]],]) </a:t>
            </a:r>
          </a:p>
          <a:p>
            <a:r>
              <a:rPr lang="en-US" altLang="zh-CN" sz="1600" dirty="0" err="1" smtClean="0"/>
              <a:t>a.predt</a:t>
            </a:r>
            <a:r>
              <a:rPr lang="en-US" altLang="zh-CN" sz="1600" dirty="0" smtClean="0"/>
              <a:t> &lt;- </a:t>
            </a:r>
            <a:r>
              <a:rPr lang="en-US" altLang="zh-CN" sz="1600" dirty="0" err="1" smtClean="0"/>
              <a:t>predict.boosting</a:t>
            </a:r>
            <a:r>
              <a:rPr lang="en-US" altLang="zh-CN" sz="1600" dirty="0" smtClean="0"/>
              <a:t>(</a:t>
            </a:r>
            <a:r>
              <a:rPr lang="en-US" altLang="zh-CN" sz="1600" dirty="0" err="1" smtClean="0"/>
              <a:t>a,newdata</a:t>
            </a:r>
            <a:r>
              <a:rPr lang="en-US" altLang="zh-CN" sz="1600" dirty="0" smtClean="0"/>
              <a:t>=shock[</a:t>
            </a:r>
            <a:r>
              <a:rPr lang="en-US" altLang="zh-CN" sz="1600" dirty="0" err="1" smtClean="0"/>
              <a:t>dd</a:t>
            </a:r>
            <a:r>
              <a:rPr lang="en-US" altLang="zh-CN" sz="1600" dirty="0" smtClean="0"/>
              <a:t>[[</a:t>
            </a:r>
            <a:r>
              <a:rPr lang="en-US" altLang="zh-CN" sz="1600" dirty="0" err="1" smtClean="0"/>
              <a:t>i</a:t>
            </a:r>
            <a:r>
              <a:rPr lang="en-US" altLang="zh-CN" sz="1600" dirty="0" smtClean="0"/>
              <a:t>]],])</a:t>
            </a:r>
          </a:p>
          <a:p>
            <a:r>
              <a:rPr lang="en-US" altLang="zh-CN" sz="1600" dirty="0" smtClean="0"/>
              <a:t>train=c(train,1-a.pred$error)</a:t>
            </a:r>
          </a:p>
          <a:p>
            <a:r>
              <a:rPr lang="en-US" altLang="zh-CN" sz="1600" dirty="0" smtClean="0"/>
              <a:t>test=c(test,1-a.predt$error)</a:t>
            </a:r>
          </a:p>
          <a:p>
            <a:r>
              <a:rPr lang="en-US" altLang="zh-CN" sz="1600" dirty="0" smtClean="0"/>
              <a:t>importance=</a:t>
            </a:r>
            <a:r>
              <a:rPr lang="en-US" altLang="zh-CN" sz="1600" dirty="0" err="1" smtClean="0"/>
              <a:t>cbind</a:t>
            </a:r>
            <a:r>
              <a:rPr lang="en-US" altLang="zh-CN" sz="1600" dirty="0" smtClean="0"/>
              <a:t>(</a:t>
            </a:r>
            <a:r>
              <a:rPr lang="en-US" altLang="zh-CN" sz="1600" dirty="0" err="1" smtClean="0"/>
              <a:t>importance,names</a:t>
            </a:r>
            <a:r>
              <a:rPr lang="en-US" altLang="zh-CN" sz="1600" dirty="0" smtClean="0"/>
              <a:t>(</a:t>
            </a:r>
            <a:r>
              <a:rPr lang="en-US" altLang="zh-CN" sz="1600" dirty="0" err="1" smtClean="0"/>
              <a:t>a$importance</a:t>
            </a:r>
            <a:r>
              <a:rPr lang="en-US" altLang="zh-CN" sz="1600" dirty="0" smtClean="0"/>
              <a:t>)[sort(</a:t>
            </a:r>
            <a:r>
              <a:rPr lang="en-US" altLang="zh-CN" sz="1600" dirty="0" err="1" smtClean="0"/>
              <a:t>a$importance,decreasing</a:t>
            </a:r>
            <a:r>
              <a:rPr lang="en-US" altLang="zh-CN" sz="1600" dirty="0" smtClean="0"/>
              <a:t>=T,</a:t>
            </a:r>
          </a:p>
          <a:p>
            <a:r>
              <a:rPr lang="en-US" altLang="zh-CN" sz="1600" dirty="0" err="1" smtClean="0"/>
              <a:t>index.return</a:t>
            </a:r>
            <a:r>
              <a:rPr lang="en-US" altLang="zh-CN" sz="1600" dirty="0" smtClean="0"/>
              <a:t>=T)$ix[1:5]])</a:t>
            </a:r>
          </a:p>
          <a:p>
            <a:r>
              <a:rPr lang="en-US" altLang="zh-CN" sz="1600" dirty="0" smtClean="0"/>
              <a:t>}</a:t>
            </a:r>
          </a:p>
          <a:p>
            <a:r>
              <a:rPr lang="en-US" altLang="zh-CN" sz="1600" dirty="0" err="1" smtClean="0"/>
              <a:t>train;mean</a:t>
            </a:r>
            <a:r>
              <a:rPr lang="en-US" altLang="zh-CN" sz="1600" dirty="0" smtClean="0"/>
              <a:t>(train)</a:t>
            </a:r>
          </a:p>
          <a:p>
            <a:r>
              <a:rPr lang="en-US" altLang="zh-CN" sz="1600" dirty="0" err="1" smtClean="0"/>
              <a:t>test;mean</a:t>
            </a:r>
            <a:r>
              <a:rPr lang="en-US" altLang="zh-CN" sz="1600" dirty="0" smtClean="0"/>
              <a:t>(test)</a:t>
            </a:r>
          </a:p>
          <a:p>
            <a:r>
              <a:rPr lang="en-US" altLang="zh-CN" sz="1600" dirty="0" smtClean="0"/>
              <a:t>importance</a:t>
            </a:r>
            <a:endParaRPr lang="zh-CN" altLang="en-US" sz="1600" dirty="0"/>
          </a:p>
        </p:txBody>
      </p:sp>
    </p:spTree>
    <p:extLst>
      <p:ext uri="{BB962C8B-B14F-4D97-AF65-F5344CB8AC3E}">
        <p14:creationId xmlns="" xmlns:p14="http://schemas.microsoft.com/office/powerpoint/2010/main" val="389636764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boosting</a:t>
            </a:r>
            <a:endParaRPr lang="zh-CN" altLang="en-US" dirty="0"/>
          </a:p>
        </p:txBody>
      </p:sp>
      <p:sp>
        <p:nvSpPr>
          <p:cNvPr id="6" name="灯片编号占位符 5"/>
          <p:cNvSpPr>
            <a:spLocks noGrp="1"/>
          </p:cNvSpPr>
          <p:nvPr>
            <p:ph type="sldNum" sz="quarter" idx="12"/>
          </p:nvPr>
        </p:nvSpPr>
        <p:spPr/>
        <p:txBody>
          <a:bodyPr/>
          <a:lstStyle/>
          <a:p>
            <a:fld id="{14C48C8A-77FD-4366-8117-A766F7C94BB7}" type="slidenum">
              <a:rPr lang="zh-CN" altLang="en-US" smtClean="0"/>
              <a:pPr/>
              <a:t>85</a:t>
            </a:fld>
            <a:endParaRPr lang="zh-CN" altLang="en-US" dirty="0"/>
          </a:p>
        </p:txBody>
      </p:sp>
      <p:pic>
        <p:nvPicPr>
          <p:cNvPr id="5" name="Picture 2"/>
          <p:cNvPicPr>
            <a:picLocks noChangeAspect="1" noChangeArrowheads="1"/>
          </p:cNvPicPr>
          <p:nvPr/>
        </p:nvPicPr>
        <p:blipFill>
          <a:blip r:embed="rId2" cstate="print"/>
          <a:srcRect/>
          <a:stretch>
            <a:fillRect/>
          </a:stretch>
        </p:blipFill>
        <p:spPr bwMode="auto">
          <a:xfrm>
            <a:off x="323528" y="1340768"/>
            <a:ext cx="8098561" cy="4320480"/>
          </a:xfrm>
          <a:prstGeom prst="rect">
            <a:avLst/>
          </a:prstGeom>
          <a:noFill/>
          <a:ln w="38100">
            <a:solidFill>
              <a:srgbClr val="7030A0"/>
            </a:solidFill>
            <a:miter lim="800000"/>
            <a:headEnd/>
            <a:tailEnd/>
          </a:ln>
        </p:spPr>
      </p:pic>
      <p:sp>
        <p:nvSpPr>
          <p:cNvPr id="9" name="矩形 8"/>
          <p:cNvSpPr/>
          <p:nvPr/>
        </p:nvSpPr>
        <p:spPr>
          <a:xfrm>
            <a:off x="1187624" y="3717032"/>
            <a:ext cx="792088" cy="1008112"/>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noFill/>
            </a:endParaRPr>
          </a:p>
        </p:txBody>
      </p:sp>
    </p:spTree>
    <p:extLst>
      <p:ext uri="{BB962C8B-B14F-4D97-AF65-F5344CB8AC3E}">
        <p14:creationId xmlns="" xmlns:p14="http://schemas.microsoft.com/office/powerpoint/2010/main" val="389636764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bagging</a:t>
            </a:r>
            <a:endParaRPr lang="zh-CN" altLang="en-US" dirty="0"/>
          </a:p>
        </p:txBody>
      </p:sp>
      <p:sp>
        <p:nvSpPr>
          <p:cNvPr id="6" name="灯片编号占位符 5"/>
          <p:cNvSpPr>
            <a:spLocks noGrp="1"/>
          </p:cNvSpPr>
          <p:nvPr>
            <p:ph type="sldNum" sz="quarter" idx="12"/>
          </p:nvPr>
        </p:nvSpPr>
        <p:spPr/>
        <p:txBody>
          <a:bodyPr/>
          <a:lstStyle/>
          <a:p>
            <a:fld id="{14C48C8A-77FD-4366-8117-A766F7C94BB7}" type="slidenum">
              <a:rPr lang="zh-CN" altLang="en-US" smtClean="0"/>
              <a:pPr/>
              <a:t>86</a:t>
            </a:fld>
            <a:endParaRPr lang="zh-CN" altLang="en-US" dirty="0"/>
          </a:p>
        </p:txBody>
      </p:sp>
      <p:sp>
        <p:nvSpPr>
          <p:cNvPr id="8" name="内容占位符 7"/>
          <p:cNvSpPr>
            <a:spLocks noGrp="1"/>
          </p:cNvSpPr>
          <p:nvPr>
            <p:ph sz="half" idx="1"/>
          </p:nvPr>
        </p:nvSpPr>
        <p:spPr/>
        <p:txBody>
          <a:bodyPr/>
          <a:lstStyle/>
          <a:p>
            <a:r>
              <a:rPr lang="en-US" altLang="zh-CN" sz="1600" dirty="0" smtClean="0"/>
              <a:t>library(</a:t>
            </a:r>
            <a:r>
              <a:rPr lang="en-US" altLang="zh-CN" sz="1600" dirty="0" err="1" smtClean="0"/>
              <a:t>adabag</a:t>
            </a:r>
            <a:r>
              <a:rPr lang="en-US" altLang="zh-CN" sz="1600" dirty="0" smtClean="0"/>
              <a:t>)</a:t>
            </a:r>
          </a:p>
          <a:p>
            <a:r>
              <a:rPr lang="en-US" altLang="zh-CN" sz="1600" dirty="0" smtClean="0"/>
              <a:t>train=c();test=c();importance=c();</a:t>
            </a:r>
          </a:p>
          <a:p>
            <a:r>
              <a:rPr lang="en-US" altLang="zh-CN" sz="1600" dirty="0" smtClean="0"/>
              <a:t>for(</a:t>
            </a:r>
            <a:r>
              <a:rPr lang="en-US" altLang="zh-CN" sz="1600" dirty="0" err="1" smtClean="0"/>
              <a:t>i</a:t>
            </a:r>
            <a:r>
              <a:rPr lang="en-US" altLang="zh-CN" sz="1600" dirty="0" smtClean="0"/>
              <a:t> in 1:5){</a:t>
            </a:r>
          </a:p>
          <a:p>
            <a:r>
              <a:rPr lang="en-US" altLang="zh-CN" sz="1600" dirty="0" smtClean="0"/>
              <a:t>a=bagging(</a:t>
            </a:r>
            <a:r>
              <a:rPr lang="en-US" altLang="zh-CN" sz="1600" dirty="0" err="1" smtClean="0"/>
              <a:t>SHOCK_TYP~.,data</a:t>
            </a:r>
            <a:r>
              <a:rPr lang="en-US" altLang="zh-CN" sz="1600" dirty="0" smtClean="0"/>
              <a:t>=shock[-</a:t>
            </a:r>
            <a:r>
              <a:rPr lang="en-US" altLang="zh-CN" sz="1600" dirty="0" err="1" smtClean="0"/>
              <a:t>dd</a:t>
            </a:r>
            <a:r>
              <a:rPr lang="en-US" altLang="zh-CN" sz="1600" dirty="0" smtClean="0"/>
              <a:t>[[</a:t>
            </a:r>
            <a:r>
              <a:rPr lang="en-US" altLang="zh-CN" sz="1600" dirty="0" err="1" smtClean="0"/>
              <a:t>i</a:t>
            </a:r>
            <a:r>
              <a:rPr lang="en-US" altLang="zh-CN" sz="1600" dirty="0" smtClean="0"/>
              <a:t>]],],</a:t>
            </a:r>
            <a:r>
              <a:rPr lang="en-US" altLang="zh-CN" sz="1600" dirty="0" err="1" smtClean="0"/>
              <a:t>mfinal</a:t>
            </a:r>
            <a:r>
              <a:rPr lang="en-US" altLang="zh-CN" sz="1600" dirty="0" smtClean="0"/>
              <a:t>=15)</a:t>
            </a:r>
          </a:p>
          <a:p>
            <a:r>
              <a:rPr lang="en-US" altLang="zh-CN" sz="1600" dirty="0" err="1" smtClean="0"/>
              <a:t>a.pred</a:t>
            </a:r>
            <a:r>
              <a:rPr lang="en-US" altLang="zh-CN" sz="1600" dirty="0" smtClean="0"/>
              <a:t> &lt;- </a:t>
            </a:r>
            <a:r>
              <a:rPr lang="en-US" altLang="zh-CN" sz="1600" dirty="0" err="1" smtClean="0"/>
              <a:t>predict.bagging</a:t>
            </a:r>
            <a:r>
              <a:rPr lang="en-US" altLang="zh-CN" sz="1600" dirty="0" smtClean="0"/>
              <a:t>(</a:t>
            </a:r>
            <a:r>
              <a:rPr lang="en-US" altLang="zh-CN" sz="1600" dirty="0" err="1" smtClean="0"/>
              <a:t>a,newdata</a:t>
            </a:r>
            <a:r>
              <a:rPr lang="en-US" altLang="zh-CN" sz="1600" dirty="0" smtClean="0"/>
              <a:t>=shock[-</a:t>
            </a:r>
            <a:r>
              <a:rPr lang="en-US" altLang="zh-CN" sz="1600" dirty="0" err="1" smtClean="0"/>
              <a:t>dd</a:t>
            </a:r>
            <a:r>
              <a:rPr lang="en-US" altLang="zh-CN" sz="1600" dirty="0" smtClean="0"/>
              <a:t>[[</a:t>
            </a:r>
            <a:r>
              <a:rPr lang="en-US" altLang="zh-CN" sz="1600" dirty="0" err="1" smtClean="0"/>
              <a:t>i</a:t>
            </a:r>
            <a:r>
              <a:rPr lang="en-US" altLang="zh-CN" sz="1600" dirty="0" smtClean="0"/>
              <a:t>]],]) </a:t>
            </a:r>
          </a:p>
          <a:p>
            <a:r>
              <a:rPr lang="en-US" altLang="zh-CN" sz="1600" dirty="0" err="1" smtClean="0"/>
              <a:t>a.predt</a:t>
            </a:r>
            <a:r>
              <a:rPr lang="en-US" altLang="zh-CN" sz="1600" dirty="0" smtClean="0"/>
              <a:t> &lt;- </a:t>
            </a:r>
            <a:r>
              <a:rPr lang="en-US" altLang="zh-CN" sz="1600" dirty="0" err="1" smtClean="0"/>
              <a:t>predict.bagging</a:t>
            </a:r>
            <a:r>
              <a:rPr lang="en-US" altLang="zh-CN" sz="1600" dirty="0" smtClean="0"/>
              <a:t>(</a:t>
            </a:r>
            <a:r>
              <a:rPr lang="en-US" altLang="zh-CN" sz="1600" dirty="0" err="1" smtClean="0"/>
              <a:t>a,newdata</a:t>
            </a:r>
            <a:r>
              <a:rPr lang="en-US" altLang="zh-CN" sz="1600" dirty="0" smtClean="0"/>
              <a:t>=shock[</a:t>
            </a:r>
            <a:r>
              <a:rPr lang="en-US" altLang="zh-CN" sz="1600" dirty="0" err="1" smtClean="0"/>
              <a:t>dd</a:t>
            </a:r>
            <a:r>
              <a:rPr lang="en-US" altLang="zh-CN" sz="1600" dirty="0" smtClean="0"/>
              <a:t>[[</a:t>
            </a:r>
            <a:r>
              <a:rPr lang="en-US" altLang="zh-CN" sz="1600" dirty="0" err="1" smtClean="0"/>
              <a:t>i</a:t>
            </a:r>
            <a:r>
              <a:rPr lang="en-US" altLang="zh-CN" sz="1600" dirty="0" smtClean="0"/>
              <a:t>]],])</a:t>
            </a:r>
          </a:p>
          <a:p>
            <a:r>
              <a:rPr lang="en-US" altLang="zh-CN" sz="1600" dirty="0" smtClean="0"/>
              <a:t>train=c(train,1-a.pred$error)</a:t>
            </a:r>
          </a:p>
          <a:p>
            <a:r>
              <a:rPr lang="en-US" altLang="zh-CN" sz="1600" dirty="0" smtClean="0"/>
              <a:t>test=c(test,1-a.predt$error)</a:t>
            </a:r>
          </a:p>
          <a:p>
            <a:r>
              <a:rPr lang="en-US" altLang="zh-CN" sz="1600" dirty="0" smtClean="0"/>
              <a:t>importance=</a:t>
            </a:r>
            <a:r>
              <a:rPr lang="en-US" altLang="zh-CN" sz="1600" dirty="0" err="1" smtClean="0"/>
              <a:t>cbind</a:t>
            </a:r>
            <a:r>
              <a:rPr lang="en-US" altLang="zh-CN" sz="1600" dirty="0" smtClean="0"/>
              <a:t>(</a:t>
            </a:r>
            <a:r>
              <a:rPr lang="en-US" altLang="zh-CN" sz="1600" dirty="0" err="1" smtClean="0"/>
              <a:t>importance,names</a:t>
            </a:r>
            <a:r>
              <a:rPr lang="en-US" altLang="zh-CN" sz="1600" dirty="0" smtClean="0"/>
              <a:t>(</a:t>
            </a:r>
            <a:r>
              <a:rPr lang="en-US" altLang="zh-CN" sz="1600" dirty="0" err="1" smtClean="0"/>
              <a:t>a$importance</a:t>
            </a:r>
            <a:r>
              <a:rPr lang="en-US" altLang="zh-CN" sz="1600" dirty="0" smtClean="0"/>
              <a:t>)[sort(</a:t>
            </a:r>
            <a:r>
              <a:rPr lang="en-US" altLang="zh-CN" sz="1600" dirty="0" err="1" smtClean="0"/>
              <a:t>a$importance,decreasing</a:t>
            </a:r>
            <a:r>
              <a:rPr lang="en-US" altLang="zh-CN" sz="1600" dirty="0" smtClean="0"/>
              <a:t>=T,</a:t>
            </a:r>
          </a:p>
          <a:p>
            <a:r>
              <a:rPr lang="en-US" altLang="zh-CN" sz="1600" dirty="0" err="1" smtClean="0"/>
              <a:t>index.return</a:t>
            </a:r>
            <a:r>
              <a:rPr lang="en-US" altLang="zh-CN" sz="1600" dirty="0" smtClean="0"/>
              <a:t>=T)$ix[1:5]])</a:t>
            </a:r>
          </a:p>
          <a:p>
            <a:r>
              <a:rPr lang="en-US" altLang="zh-CN" sz="1600" dirty="0" smtClean="0"/>
              <a:t>}</a:t>
            </a:r>
          </a:p>
          <a:p>
            <a:r>
              <a:rPr lang="en-US" altLang="zh-CN" sz="1600" dirty="0" err="1" smtClean="0"/>
              <a:t>train;mean</a:t>
            </a:r>
            <a:r>
              <a:rPr lang="en-US" altLang="zh-CN" sz="1600" dirty="0" smtClean="0"/>
              <a:t>(train)</a:t>
            </a:r>
          </a:p>
          <a:p>
            <a:r>
              <a:rPr lang="en-US" altLang="zh-CN" sz="1600" dirty="0" err="1" smtClean="0"/>
              <a:t>test;mean</a:t>
            </a:r>
            <a:r>
              <a:rPr lang="en-US" altLang="zh-CN" sz="1600" dirty="0" smtClean="0"/>
              <a:t>(test)</a:t>
            </a:r>
          </a:p>
          <a:p>
            <a:r>
              <a:rPr lang="en-US" altLang="zh-CN" sz="1600" dirty="0" smtClean="0"/>
              <a:t>importance</a:t>
            </a:r>
            <a:endParaRPr lang="zh-CN" altLang="en-US" sz="1600" dirty="0"/>
          </a:p>
        </p:txBody>
      </p:sp>
    </p:spTree>
    <p:extLst>
      <p:ext uri="{BB962C8B-B14F-4D97-AF65-F5344CB8AC3E}">
        <p14:creationId xmlns="" xmlns:p14="http://schemas.microsoft.com/office/powerpoint/2010/main" val="389636764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bagging</a:t>
            </a:r>
            <a:endParaRPr lang="zh-CN" altLang="en-US" dirty="0"/>
          </a:p>
        </p:txBody>
      </p:sp>
      <p:sp>
        <p:nvSpPr>
          <p:cNvPr id="6" name="灯片编号占位符 5"/>
          <p:cNvSpPr>
            <a:spLocks noGrp="1"/>
          </p:cNvSpPr>
          <p:nvPr>
            <p:ph type="sldNum" sz="quarter" idx="12"/>
          </p:nvPr>
        </p:nvSpPr>
        <p:spPr/>
        <p:txBody>
          <a:bodyPr/>
          <a:lstStyle/>
          <a:p>
            <a:fld id="{14C48C8A-77FD-4366-8117-A766F7C94BB7}" type="slidenum">
              <a:rPr lang="zh-CN" altLang="en-US" smtClean="0"/>
              <a:pPr/>
              <a:t>87</a:t>
            </a:fld>
            <a:endParaRPr lang="zh-CN" altLang="en-US" dirty="0"/>
          </a:p>
        </p:txBody>
      </p:sp>
      <p:pic>
        <p:nvPicPr>
          <p:cNvPr id="8194" name="Picture 2"/>
          <p:cNvPicPr>
            <a:picLocks noChangeAspect="1" noChangeArrowheads="1"/>
          </p:cNvPicPr>
          <p:nvPr/>
        </p:nvPicPr>
        <p:blipFill>
          <a:blip r:embed="rId2" cstate="print"/>
          <a:srcRect/>
          <a:stretch>
            <a:fillRect/>
          </a:stretch>
        </p:blipFill>
        <p:spPr bwMode="auto">
          <a:xfrm>
            <a:off x="611560" y="1700808"/>
            <a:ext cx="7356038" cy="3888432"/>
          </a:xfrm>
          <a:prstGeom prst="rect">
            <a:avLst/>
          </a:prstGeom>
          <a:noFill/>
          <a:ln w="38100">
            <a:solidFill>
              <a:srgbClr val="7030A0"/>
            </a:solidFill>
            <a:miter lim="800000"/>
            <a:headEnd/>
            <a:tailEnd/>
          </a:ln>
        </p:spPr>
      </p:pic>
      <p:sp>
        <p:nvSpPr>
          <p:cNvPr id="9" name="矩形 8"/>
          <p:cNvSpPr/>
          <p:nvPr/>
        </p:nvSpPr>
        <p:spPr>
          <a:xfrm>
            <a:off x="1259632" y="3789040"/>
            <a:ext cx="792088" cy="864096"/>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noFill/>
            </a:endParaRPr>
          </a:p>
        </p:txBody>
      </p:sp>
    </p:spTree>
    <p:extLst>
      <p:ext uri="{BB962C8B-B14F-4D97-AF65-F5344CB8AC3E}">
        <p14:creationId xmlns="" xmlns:p14="http://schemas.microsoft.com/office/powerpoint/2010/main" val="389636764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随机森林</a:t>
            </a:r>
            <a:endParaRPr lang="zh-CN" altLang="en-US" dirty="0"/>
          </a:p>
        </p:txBody>
      </p:sp>
      <p:sp>
        <p:nvSpPr>
          <p:cNvPr id="6" name="灯片编号占位符 5"/>
          <p:cNvSpPr>
            <a:spLocks noGrp="1"/>
          </p:cNvSpPr>
          <p:nvPr>
            <p:ph type="sldNum" sz="quarter" idx="12"/>
          </p:nvPr>
        </p:nvSpPr>
        <p:spPr/>
        <p:txBody>
          <a:bodyPr/>
          <a:lstStyle/>
          <a:p>
            <a:fld id="{14C48C8A-77FD-4366-8117-A766F7C94BB7}" type="slidenum">
              <a:rPr lang="zh-CN" altLang="en-US" smtClean="0"/>
              <a:pPr/>
              <a:t>88</a:t>
            </a:fld>
            <a:endParaRPr lang="zh-CN" altLang="en-US" dirty="0"/>
          </a:p>
        </p:txBody>
      </p:sp>
      <p:sp>
        <p:nvSpPr>
          <p:cNvPr id="8" name="内容占位符 7"/>
          <p:cNvSpPr>
            <a:spLocks noGrp="1"/>
          </p:cNvSpPr>
          <p:nvPr>
            <p:ph sz="half" idx="1"/>
          </p:nvPr>
        </p:nvSpPr>
        <p:spPr/>
        <p:txBody>
          <a:bodyPr/>
          <a:lstStyle/>
          <a:p>
            <a:r>
              <a:rPr lang="en-US" altLang="zh-CN" sz="1600" dirty="0" smtClean="0"/>
              <a:t>library(</a:t>
            </a:r>
            <a:r>
              <a:rPr lang="en-US" altLang="zh-CN" sz="1600" dirty="0" err="1" smtClean="0"/>
              <a:t>randomForest</a:t>
            </a:r>
            <a:r>
              <a:rPr lang="en-US" altLang="zh-CN" sz="1600" dirty="0" smtClean="0"/>
              <a:t>)</a:t>
            </a:r>
          </a:p>
          <a:p>
            <a:r>
              <a:rPr lang="en-US" altLang="zh-CN" sz="1600" dirty="0" smtClean="0"/>
              <a:t>w=</a:t>
            </a:r>
            <a:r>
              <a:rPr lang="en-US" altLang="zh-CN" sz="1600" dirty="0" err="1" smtClean="0"/>
              <a:t>randomForest</a:t>
            </a:r>
            <a:r>
              <a:rPr lang="en-US" altLang="zh-CN" sz="1600" dirty="0" smtClean="0"/>
              <a:t>(SHOCK_TYP~., data=shock[-</a:t>
            </a:r>
            <a:r>
              <a:rPr lang="en-US" altLang="zh-CN" sz="1600" dirty="0" err="1" smtClean="0"/>
              <a:t>dd</a:t>
            </a:r>
            <a:r>
              <a:rPr lang="en-US" altLang="zh-CN" sz="1600" dirty="0" smtClean="0"/>
              <a:t>[[1]],], </a:t>
            </a:r>
          </a:p>
          <a:p>
            <a:r>
              <a:rPr lang="en-US" altLang="zh-CN" sz="1600" dirty="0" smtClean="0"/>
              <a:t>importance=</a:t>
            </a:r>
            <a:r>
              <a:rPr lang="en-US" altLang="zh-CN" sz="1600" dirty="0" err="1" smtClean="0"/>
              <a:t>TRUE,proximity</a:t>
            </a:r>
            <a:r>
              <a:rPr lang="en-US" altLang="zh-CN" sz="1600" dirty="0" smtClean="0"/>
              <a:t>=TRUE)</a:t>
            </a:r>
          </a:p>
          <a:p>
            <a:r>
              <a:rPr lang="en-US" altLang="zh-CN" sz="1600" dirty="0" err="1" smtClean="0"/>
              <a:t>barplot</a:t>
            </a:r>
            <a:r>
              <a:rPr lang="en-US" altLang="zh-CN" sz="1600" dirty="0" smtClean="0"/>
              <a:t>(</a:t>
            </a:r>
            <a:r>
              <a:rPr lang="en-US" altLang="zh-CN" sz="1600" dirty="0" err="1" smtClean="0"/>
              <a:t>w$importance</a:t>
            </a:r>
            <a:r>
              <a:rPr lang="en-US" altLang="zh-CN" sz="1600" dirty="0" smtClean="0"/>
              <a:t>)</a:t>
            </a:r>
          </a:p>
          <a:p>
            <a:r>
              <a:rPr lang="en-US" altLang="zh-CN" sz="1600" dirty="0" smtClean="0"/>
              <a:t>par(</a:t>
            </a:r>
            <a:r>
              <a:rPr lang="en-US" altLang="zh-CN" sz="1600" dirty="0" err="1" smtClean="0"/>
              <a:t>mfrow</a:t>
            </a:r>
            <a:r>
              <a:rPr lang="en-US" altLang="zh-CN" sz="1600" dirty="0" smtClean="0"/>
              <a:t>=c(2,1))</a:t>
            </a:r>
          </a:p>
          <a:p>
            <a:r>
              <a:rPr lang="en-US" altLang="zh-CN" sz="1600" dirty="0" err="1" smtClean="0"/>
              <a:t>barplot</a:t>
            </a:r>
            <a:r>
              <a:rPr lang="en-US" altLang="zh-CN" sz="1600" dirty="0" smtClean="0"/>
              <a:t>(t(importance(w))[7,],</a:t>
            </a:r>
            <a:r>
              <a:rPr lang="en-US" altLang="zh-CN" sz="1600" dirty="0" err="1" smtClean="0"/>
              <a:t>cex.names</a:t>
            </a:r>
            <a:r>
              <a:rPr lang="en-US" altLang="zh-CN" sz="1600" dirty="0" smtClean="0"/>
              <a:t> = 0.6,main="</a:t>
            </a:r>
            <a:r>
              <a:rPr lang="en-US" altLang="zh-CN" sz="1600" dirty="0" err="1" smtClean="0"/>
              <a:t>MeanDecreaseAccuracy</a:t>
            </a:r>
            <a:r>
              <a:rPr lang="en-US" altLang="zh-CN" sz="1600" dirty="0" smtClean="0"/>
              <a:t>")</a:t>
            </a:r>
          </a:p>
          <a:p>
            <a:r>
              <a:rPr lang="en-US" altLang="zh-CN" sz="1600" dirty="0" err="1" smtClean="0"/>
              <a:t>barplot</a:t>
            </a:r>
            <a:r>
              <a:rPr lang="en-US" altLang="zh-CN" sz="1600" dirty="0" smtClean="0"/>
              <a:t>(t(importance(w))[8,],</a:t>
            </a:r>
            <a:r>
              <a:rPr lang="en-US" altLang="zh-CN" sz="1600" dirty="0" err="1" smtClean="0"/>
              <a:t>cex.names</a:t>
            </a:r>
            <a:r>
              <a:rPr lang="en-US" altLang="zh-CN" sz="1600" dirty="0" smtClean="0"/>
              <a:t> = 0.6,main="</a:t>
            </a:r>
            <a:r>
              <a:rPr lang="en-US" altLang="zh-CN" sz="1600" dirty="0" err="1" smtClean="0"/>
              <a:t>MeanDecreaseGini</a:t>
            </a:r>
            <a:r>
              <a:rPr lang="en-US" altLang="zh-CN" sz="1600" dirty="0" smtClean="0"/>
              <a:t> ")</a:t>
            </a:r>
            <a:endParaRPr lang="zh-CN" altLang="en-US" sz="1600" dirty="0"/>
          </a:p>
        </p:txBody>
      </p:sp>
    </p:spTree>
    <p:extLst>
      <p:ext uri="{BB962C8B-B14F-4D97-AF65-F5344CB8AC3E}">
        <p14:creationId xmlns="" xmlns:p14="http://schemas.microsoft.com/office/powerpoint/2010/main" val="389636764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随机森林</a:t>
            </a:r>
            <a:endParaRPr lang="zh-CN" altLang="en-US" dirty="0"/>
          </a:p>
        </p:txBody>
      </p:sp>
      <p:sp>
        <p:nvSpPr>
          <p:cNvPr id="6" name="灯片编号占位符 5"/>
          <p:cNvSpPr>
            <a:spLocks noGrp="1"/>
          </p:cNvSpPr>
          <p:nvPr>
            <p:ph type="sldNum" sz="quarter" idx="12"/>
          </p:nvPr>
        </p:nvSpPr>
        <p:spPr/>
        <p:txBody>
          <a:bodyPr/>
          <a:lstStyle/>
          <a:p>
            <a:fld id="{14C48C8A-77FD-4366-8117-A766F7C94BB7}" type="slidenum">
              <a:rPr lang="zh-CN" altLang="en-US" smtClean="0"/>
              <a:pPr/>
              <a:t>89</a:t>
            </a:fld>
            <a:endParaRPr lang="zh-CN" altLang="en-US" dirty="0"/>
          </a:p>
        </p:txBody>
      </p:sp>
      <p:pic>
        <p:nvPicPr>
          <p:cNvPr id="5" name="图片 4" descr="shock.randomforest.importance.png"/>
          <p:cNvPicPr>
            <a:picLocks noChangeAspect="1"/>
          </p:cNvPicPr>
          <p:nvPr/>
        </p:nvPicPr>
        <p:blipFill>
          <a:blip r:embed="rId2" cstate="print"/>
          <a:srcRect l="2751" r="4326" b="4564"/>
          <a:stretch>
            <a:fillRect/>
          </a:stretch>
        </p:blipFill>
        <p:spPr>
          <a:xfrm>
            <a:off x="251520" y="1268760"/>
            <a:ext cx="8648675" cy="4104456"/>
          </a:xfrm>
          <a:prstGeom prst="rect">
            <a:avLst/>
          </a:prstGeom>
          <a:ln w="38100">
            <a:solidFill>
              <a:srgbClr val="7030A0"/>
            </a:solidFill>
          </a:ln>
        </p:spPr>
      </p:pic>
    </p:spTree>
    <p:extLst>
      <p:ext uri="{BB962C8B-B14F-4D97-AF65-F5344CB8AC3E}">
        <p14:creationId xmlns="" xmlns:p14="http://schemas.microsoft.com/office/powerpoint/2010/main" val="38963676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14C48C8A-77FD-4366-8117-A766F7C94BB7}" type="slidenum">
              <a:rPr lang="zh-CN" altLang="en-US" smtClean="0"/>
              <a:pPr/>
              <a:t>9</a:t>
            </a:fld>
            <a:endParaRPr lang="zh-CN" altLang="en-US" dirty="0"/>
          </a:p>
        </p:txBody>
      </p:sp>
      <p:sp>
        <p:nvSpPr>
          <p:cNvPr id="9" name="标题 1"/>
          <p:cNvSpPr>
            <a:spLocks noGrp="1"/>
          </p:cNvSpPr>
          <p:nvPr>
            <p:ph type="title"/>
          </p:nvPr>
        </p:nvSpPr>
        <p:spPr>
          <a:xfrm>
            <a:off x="457200" y="274638"/>
            <a:ext cx="8229600" cy="778098"/>
          </a:xfrm>
        </p:spPr>
        <p:txBody>
          <a:bodyPr/>
          <a:lstStyle/>
          <a:p>
            <a:r>
              <a:rPr lang="zh-CN" altLang="en-US" dirty="0" smtClean="0"/>
              <a:t>缺失值处理：临近值插补</a:t>
            </a:r>
            <a:endParaRPr lang="zh-CN" altLang="en-US" dirty="0"/>
          </a:p>
        </p:txBody>
      </p:sp>
      <p:sp>
        <p:nvSpPr>
          <p:cNvPr id="10" name="内容占位符 2"/>
          <p:cNvSpPr>
            <a:spLocks noGrp="1"/>
          </p:cNvSpPr>
          <p:nvPr>
            <p:ph sz="half" idx="1"/>
          </p:nvPr>
        </p:nvSpPr>
        <p:spPr>
          <a:xfrm>
            <a:off x="457200" y="1340768"/>
            <a:ext cx="8219256" cy="4536505"/>
          </a:xfrm>
        </p:spPr>
        <p:txBody>
          <a:bodyPr/>
          <a:lstStyle/>
          <a:p>
            <a:r>
              <a:rPr lang="en-US" altLang="zh-CN" sz="1600" dirty="0" smtClean="0"/>
              <a:t>#</a:t>
            </a:r>
            <a:r>
              <a:rPr lang="zh-CN" altLang="en-US" sz="1600" dirty="0" smtClean="0"/>
              <a:t>先处理非因子型变量的缺失值</a:t>
            </a:r>
            <a:r>
              <a:rPr lang="en-US" altLang="zh-CN" sz="1600" dirty="0" smtClean="0"/>
              <a:t>,</a:t>
            </a:r>
            <a:r>
              <a:rPr lang="zh-CN" altLang="en-US" sz="1600" dirty="0" smtClean="0"/>
              <a:t>需要将以下步骤进行两次</a:t>
            </a:r>
          </a:p>
          <a:p>
            <a:r>
              <a:rPr lang="en-US" altLang="zh-CN" sz="1600" dirty="0" smtClean="0"/>
              <a:t>for(r in which(!</a:t>
            </a:r>
            <a:r>
              <a:rPr lang="en-US" altLang="zh-CN" sz="1600" dirty="0" err="1" smtClean="0"/>
              <a:t>complete.cases</a:t>
            </a:r>
            <a:r>
              <a:rPr lang="en-US" altLang="zh-CN" sz="1600" dirty="0" smtClean="0"/>
              <a:t>(crim1)))</a:t>
            </a:r>
          </a:p>
          <a:p>
            <a:r>
              <a:rPr lang="en-US" altLang="zh-CN" sz="1600" dirty="0" smtClean="0"/>
              <a:t>crim1[</a:t>
            </a:r>
            <a:r>
              <a:rPr lang="en-US" altLang="zh-CN" sz="1600" dirty="0" err="1" smtClean="0"/>
              <a:t>r,which</a:t>
            </a:r>
            <a:r>
              <a:rPr lang="en-US" altLang="zh-CN" sz="1600" dirty="0" smtClean="0"/>
              <a:t>(is.na(crim1[r,]))] &lt;-</a:t>
            </a:r>
          </a:p>
          <a:p>
            <a:r>
              <a:rPr lang="en-US" altLang="zh-CN" sz="1600" dirty="0" smtClean="0"/>
              <a:t>apply(</a:t>
            </a:r>
            <a:r>
              <a:rPr lang="en-US" altLang="zh-CN" sz="1600" dirty="0" err="1" smtClean="0"/>
              <a:t>data.frame</a:t>
            </a:r>
            <a:r>
              <a:rPr lang="en-US" altLang="zh-CN" sz="1600" dirty="0" smtClean="0"/>
              <a:t>(crim1[c(</a:t>
            </a:r>
            <a:r>
              <a:rPr lang="en-US" altLang="zh-CN" sz="1600" dirty="0" err="1" smtClean="0"/>
              <a:t>as.integer</a:t>
            </a:r>
            <a:r>
              <a:rPr lang="en-US" altLang="zh-CN" sz="1600" dirty="0" smtClean="0"/>
              <a:t>(names(sort(dist.mtx[r,])[2:</a:t>
            </a:r>
          </a:p>
          <a:p>
            <a:r>
              <a:rPr lang="en-US" altLang="zh-CN" sz="1600" dirty="0" smtClean="0"/>
              <a:t>20]))), which(is.na(crim1[r,]))]), 2,median,na.rm=T)</a:t>
            </a:r>
          </a:p>
          <a:p>
            <a:r>
              <a:rPr lang="en-US" altLang="zh-CN" sz="1600" dirty="0" smtClean="0"/>
              <a:t>#</a:t>
            </a:r>
            <a:r>
              <a:rPr lang="zh-CN" altLang="en-US" sz="1600" dirty="0" smtClean="0"/>
              <a:t>再处理因子型变量的</a:t>
            </a:r>
          </a:p>
          <a:p>
            <a:r>
              <a:rPr lang="en-US" altLang="zh-CN" sz="1600" dirty="0" smtClean="0"/>
              <a:t>for(r in 1:2215){</a:t>
            </a:r>
          </a:p>
          <a:p>
            <a:r>
              <a:rPr lang="en-US" altLang="zh-CN" sz="1600" dirty="0" smtClean="0"/>
              <a:t>if (is.na(</a:t>
            </a:r>
            <a:r>
              <a:rPr lang="en-US" altLang="zh-CN" sz="1600" dirty="0" err="1" smtClean="0"/>
              <a:t>gangUnit</a:t>
            </a:r>
            <a:r>
              <a:rPr lang="en-US" altLang="zh-CN" sz="1600" dirty="0" smtClean="0"/>
              <a:t>[r])){</a:t>
            </a:r>
          </a:p>
          <a:p>
            <a:r>
              <a:rPr lang="en-US" altLang="zh-CN" sz="1600" dirty="0" smtClean="0"/>
              <a:t>index=sort(dist.mtx[r,],</a:t>
            </a:r>
            <a:r>
              <a:rPr lang="en-US" altLang="zh-CN" sz="1600" dirty="0" err="1" smtClean="0"/>
              <a:t>index.return</a:t>
            </a:r>
            <a:r>
              <a:rPr lang="en-US" altLang="zh-CN" sz="1600" dirty="0" smtClean="0"/>
              <a:t>=T)$ix</a:t>
            </a:r>
          </a:p>
          <a:p>
            <a:r>
              <a:rPr lang="en-US" altLang="zh-CN" sz="1600" dirty="0" smtClean="0"/>
              <a:t>if(all(is.na(</a:t>
            </a:r>
            <a:r>
              <a:rPr lang="en-US" altLang="zh-CN" sz="1600" dirty="0" err="1" smtClean="0"/>
              <a:t>gangUnit</a:t>
            </a:r>
            <a:r>
              <a:rPr lang="en-US" altLang="zh-CN" sz="1600" dirty="0" smtClean="0"/>
              <a:t>[index[2:20]])))</a:t>
            </a:r>
          </a:p>
          <a:p>
            <a:r>
              <a:rPr lang="en-US" altLang="zh-CN" sz="1600" dirty="0" err="1" smtClean="0"/>
              <a:t>gangUnit</a:t>
            </a:r>
            <a:r>
              <a:rPr lang="en-US" altLang="zh-CN" sz="1600" dirty="0" smtClean="0"/>
              <a:t>[r]=</a:t>
            </a:r>
            <a:r>
              <a:rPr lang="en-US" altLang="zh-CN" sz="1600" dirty="0" err="1" smtClean="0"/>
              <a:t>gangUnit</a:t>
            </a:r>
            <a:r>
              <a:rPr lang="en-US" altLang="zh-CN" sz="1600" dirty="0" smtClean="0"/>
              <a:t>[intersect(</a:t>
            </a:r>
            <a:r>
              <a:rPr lang="en-US" altLang="zh-CN" sz="1600" dirty="0" err="1" smtClean="0"/>
              <a:t>index,which</a:t>
            </a:r>
            <a:r>
              <a:rPr lang="en-US" altLang="zh-CN" sz="1600" dirty="0" smtClean="0"/>
              <a:t>(is.na(</a:t>
            </a:r>
            <a:r>
              <a:rPr lang="en-US" altLang="zh-CN" sz="1600" dirty="0" err="1" smtClean="0"/>
              <a:t>gangUnit</a:t>
            </a:r>
            <a:r>
              <a:rPr lang="en-US" altLang="zh-CN" sz="1600" dirty="0" smtClean="0"/>
              <a:t>)==F))][1]  else{</a:t>
            </a:r>
          </a:p>
          <a:p>
            <a:r>
              <a:rPr lang="en-US" altLang="zh-CN" sz="1600" dirty="0" err="1" smtClean="0"/>
              <a:t>gangUnit</a:t>
            </a:r>
            <a:r>
              <a:rPr lang="en-US" altLang="zh-CN" sz="1600" dirty="0" smtClean="0"/>
              <a:t>[r]=levels(</a:t>
            </a:r>
            <a:r>
              <a:rPr lang="en-US" altLang="zh-CN" sz="1600" dirty="0" err="1" smtClean="0"/>
              <a:t>gangUnit</a:t>
            </a:r>
            <a:r>
              <a:rPr lang="en-US" altLang="zh-CN" sz="1600" dirty="0" smtClean="0"/>
              <a:t>[index[2:11]])[which.max(table(</a:t>
            </a:r>
            <a:r>
              <a:rPr lang="en-US" altLang="zh-CN" sz="1600" dirty="0" err="1" smtClean="0"/>
              <a:t>gangUnit</a:t>
            </a:r>
            <a:r>
              <a:rPr lang="en-US" altLang="zh-CN" sz="1600" dirty="0" smtClean="0"/>
              <a:t>[index[2:11]]))]</a:t>
            </a:r>
          </a:p>
          <a:p>
            <a:r>
              <a:rPr lang="en-US" altLang="zh-CN" sz="1600" dirty="0" smtClean="0"/>
              <a:t>}}}</a:t>
            </a:r>
          </a:p>
          <a:p>
            <a:r>
              <a:rPr lang="en-US" altLang="zh-CN" sz="1600" dirty="0" smtClean="0"/>
              <a:t>crim2=</a:t>
            </a:r>
            <a:r>
              <a:rPr lang="en-US" altLang="zh-CN" sz="1600" dirty="0" err="1" smtClean="0"/>
              <a:t>data.frame</a:t>
            </a:r>
            <a:r>
              <a:rPr lang="en-US" altLang="zh-CN" sz="1600" dirty="0" smtClean="0"/>
              <a:t>(</a:t>
            </a:r>
            <a:r>
              <a:rPr lang="en-US" altLang="zh-CN" sz="1600" dirty="0" err="1" smtClean="0"/>
              <a:t>cbind</a:t>
            </a:r>
            <a:r>
              <a:rPr lang="en-US" altLang="zh-CN" sz="1600" dirty="0" smtClean="0"/>
              <a:t>(</a:t>
            </a:r>
            <a:r>
              <a:rPr lang="en-US" altLang="zh-CN" sz="1600" dirty="0" err="1" smtClean="0"/>
              <a:t>crim</a:t>
            </a:r>
            <a:r>
              <a:rPr lang="en-US" altLang="zh-CN" sz="1600" dirty="0" smtClean="0"/>
              <a:t>[,1:5],crim1[,1:126],gangUnit,crim1[,-(1:126)]))</a:t>
            </a:r>
            <a:endParaRPr lang="zh-CN" altLang="en-US" sz="1600" dirty="0" smtClean="0"/>
          </a:p>
        </p:txBody>
      </p:sp>
      <p:pic>
        <p:nvPicPr>
          <p:cNvPr id="2050" name="Picture 2"/>
          <p:cNvPicPr>
            <a:picLocks noChangeAspect="1" noChangeArrowheads="1"/>
          </p:cNvPicPr>
          <p:nvPr/>
        </p:nvPicPr>
        <p:blipFill>
          <a:blip r:embed="rId2" cstate="print"/>
          <a:srcRect/>
          <a:stretch>
            <a:fillRect/>
          </a:stretch>
        </p:blipFill>
        <p:spPr bwMode="auto">
          <a:xfrm>
            <a:off x="4716016" y="2996952"/>
            <a:ext cx="3974842" cy="864096"/>
          </a:xfrm>
          <a:prstGeom prst="rect">
            <a:avLst/>
          </a:prstGeom>
          <a:noFill/>
          <a:ln w="38100">
            <a:solidFill>
              <a:srgbClr val="00B0F0"/>
            </a:solidFill>
            <a:miter lim="800000"/>
            <a:headEnd/>
            <a:tailEnd/>
          </a:ln>
        </p:spPr>
      </p:pic>
    </p:spTree>
    <p:extLst>
      <p:ext uri="{BB962C8B-B14F-4D97-AF65-F5344CB8AC3E}">
        <p14:creationId xmlns="" xmlns:p14="http://schemas.microsoft.com/office/powerpoint/2010/main" val="389636764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随机森林</a:t>
            </a:r>
            <a:endParaRPr lang="zh-CN" altLang="en-US" dirty="0"/>
          </a:p>
        </p:txBody>
      </p:sp>
      <p:sp>
        <p:nvSpPr>
          <p:cNvPr id="6" name="灯片编号占位符 5"/>
          <p:cNvSpPr>
            <a:spLocks noGrp="1"/>
          </p:cNvSpPr>
          <p:nvPr>
            <p:ph type="sldNum" sz="quarter" idx="12"/>
          </p:nvPr>
        </p:nvSpPr>
        <p:spPr/>
        <p:txBody>
          <a:bodyPr/>
          <a:lstStyle/>
          <a:p>
            <a:fld id="{14C48C8A-77FD-4366-8117-A766F7C94BB7}" type="slidenum">
              <a:rPr lang="zh-CN" altLang="en-US" smtClean="0"/>
              <a:pPr/>
              <a:t>90</a:t>
            </a:fld>
            <a:endParaRPr lang="zh-CN" altLang="en-US" dirty="0"/>
          </a:p>
        </p:txBody>
      </p:sp>
      <p:sp>
        <p:nvSpPr>
          <p:cNvPr id="8" name="内容占位符 7"/>
          <p:cNvSpPr>
            <a:spLocks noGrp="1"/>
          </p:cNvSpPr>
          <p:nvPr>
            <p:ph sz="half" idx="1"/>
          </p:nvPr>
        </p:nvSpPr>
        <p:spPr/>
        <p:txBody>
          <a:bodyPr/>
          <a:lstStyle/>
          <a:p>
            <a:r>
              <a:rPr lang="en-US" altLang="zh-CN" sz="2000" dirty="0" smtClean="0"/>
              <a:t>print(w)</a:t>
            </a:r>
            <a:endParaRPr lang="zh-CN" altLang="en-US" sz="2000" dirty="0"/>
          </a:p>
        </p:txBody>
      </p:sp>
      <p:pic>
        <p:nvPicPr>
          <p:cNvPr id="10242" name="Picture 2"/>
          <p:cNvPicPr>
            <a:picLocks noChangeAspect="1" noChangeArrowheads="1"/>
          </p:cNvPicPr>
          <p:nvPr/>
        </p:nvPicPr>
        <p:blipFill>
          <a:blip r:embed="rId2" cstate="print"/>
          <a:srcRect/>
          <a:stretch>
            <a:fillRect/>
          </a:stretch>
        </p:blipFill>
        <p:spPr bwMode="auto">
          <a:xfrm>
            <a:off x="539552" y="1916832"/>
            <a:ext cx="7599614" cy="3528392"/>
          </a:xfrm>
          <a:prstGeom prst="rect">
            <a:avLst/>
          </a:prstGeom>
          <a:noFill/>
          <a:ln w="38100">
            <a:solidFill>
              <a:srgbClr val="7030A0"/>
            </a:solidFill>
            <a:miter lim="800000"/>
            <a:headEnd/>
            <a:tailEnd/>
          </a:ln>
        </p:spPr>
      </p:pic>
    </p:spTree>
    <p:extLst>
      <p:ext uri="{BB962C8B-B14F-4D97-AF65-F5344CB8AC3E}">
        <p14:creationId xmlns="" xmlns:p14="http://schemas.microsoft.com/office/powerpoint/2010/main" val="389636764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随机森林</a:t>
            </a:r>
            <a:endParaRPr lang="zh-CN" altLang="en-US" dirty="0"/>
          </a:p>
        </p:txBody>
      </p:sp>
      <p:sp>
        <p:nvSpPr>
          <p:cNvPr id="6" name="灯片编号占位符 5"/>
          <p:cNvSpPr>
            <a:spLocks noGrp="1"/>
          </p:cNvSpPr>
          <p:nvPr>
            <p:ph type="sldNum" sz="quarter" idx="12"/>
          </p:nvPr>
        </p:nvSpPr>
        <p:spPr/>
        <p:txBody>
          <a:bodyPr/>
          <a:lstStyle/>
          <a:p>
            <a:fld id="{14C48C8A-77FD-4366-8117-A766F7C94BB7}" type="slidenum">
              <a:rPr lang="zh-CN" altLang="en-US" smtClean="0"/>
              <a:pPr/>
              <a:t>91</a:t>
            </a:fld>
            <a:endParaRPr lang="zh-CN" altLang="en-US" dirty="0"/>
          </a:p>
        </p:txBody>
      </p:sp>
      <p:sp>
        <p:nvSpPr>
          <p:cNvPr id="8" name="内容占位符 7"/>
          <p:cNvSpPr>
            <a:spLocks noGrp="1"/>
          </p:cNvSpPr>
          <p:nvPr>
            <p:ph sz="half" idx="1"/>
          </p:nvPr>
        </p:nvSpPr>
        <p:spPr/>
        <p:txBody>
          <a:bodyPr/>
          <a:lstStyle/>
          <a:p>
            <a:r>
              <a:rPr lang="en-US" altLang="zh-CN" sz="1600" dirty="0" smtClean="0"/>
              <a:t>#</a:t>
            </a:r>
            <a:r>
              <a:rPr lang="zh-CN" altLang="en-US" sz="1600" dirty="0" smtClean="0"/>
              <a:t>五折交叉验证</a:t>
            </a:r>
          </a:p>
          <a:p>
            <a:r>
              <a:rPr lang="en-US" altLang="zh-CN" sz="1600" dirty="0" smtClean="0"/>
              <a:t>train=c();test=c();</a:t>
            </a:r>
          </a:p>
          <a:p>
            <a:r>
              <a:rPr lang="en-US" altLang="zh-CN" sz="1600" dirty="0" smtClean="0"/>
              <a:t>for(</a:t>
            </a:r>
            <a:r>
              <a:rPr lang="en-US" altLang="zh-CN" sz="1600" dirty="0" err="1" smtClean="0"/>
              <a:t>i</a:t>
            </a:r>
            <a:r>
              <a:rPr lang="en-US" altLang="zh-CN" sz="1600" dirty="0" smtClean="0"/>
              <a:t> in 1:5){</a:t>
            </a:r>
          </a:p>
          <a:p>
            <a:r>
              <a:rPr lang="en-US" altLang="zh-CN" sz="1600" dirty="0" smtClean="0"/>
              <a:t>w=</a:t>
            </a:r>
            <a:r>
              <a:rPr lang="en-US" altLang="zh-CN" sz="1600" dirty="0" err="1" smtClean="0"/>
              <a:t>randomForest</a:t>
            </a:r>
            <a:r>
              <a:rPr lang="en-US" altLang="zh-CN" sz="1600" dirty="0" smtClean="0"/>
              <a:t>(SHOCK_TYP~., data=shock[-</a:t>
            </a:r>
            <a:r>
              <a:rPr lang="en-US" altLang="zh-CN" sz="1600" dirty="0" err="1" smtClean="0"/>
              <a:t>dd</a:t>
            </a:r>
            <a:r>
              <a:rPr lang="en-US" altLang="zh-CN" sz="1600" dirty="0" smtClean="0"/>
              <a:t>[[</a:t>
            </a:r>
            <a:r>
              <a:rPr lang="en-US" altLang="zh-CN" sz="1600" dirty="0" err="1" smtClean="0"/>
              <a:t>i</a:t>
            </a:r>
            <a:r>
              <a:rPr lang="en-US" altLang="zh-CN" sz="1600" dirty="0" smtClean="0"/>
              <a:t>]],], </a:t>
            </a:r>
          </a:p>
          <a:p>
            <a:r>
              <a:rPr lang="en-US" altLang="zh-CN" sz="1600" dirty="0" smtClean="0"/>
              <a:t>importance=</a:t>
            </a:r>
            <a:r>
              <a:rPr lang="en-US" altLang="zh-CN" sz="1600" dirty="0" err="1" smtClean="0"/>
              <a:t>TRUE,proximity</a:t>
            </a:r>
            <a:r>
              <a:rPr lang="en-US" altLang="zh-CN" sz="1600" dirty="0" smtClean="0"/>
              <a:t>=TRUE)</a:t>
            </a:r>
          </a:p>
          <a:p>
            <a:r>
              <a:rPr lang="en-US" altLang="zh-CN" sz="1600" dirty="0" smtClean="0"/>
              <a:t>c1=t(table(predict(w),shock[-</a:t>
            </a:r>
            <a:r>
              <a:rPr lang="en-US" altLang="zh-CN" sz="1600" dirty="0" err="1" smtClean="0"/>
              <a:t>dd</a:t>
            </a:r>
            <a:r>
              <a:rPr lang="en-US" altLang="zh-CN" sz="1600" dirty="0" smtClean="0"/>
              <a:t>[[</a:t>
            </a:r>
            <a:r>
              <a:rPr lang="en-US" altLang="zh-CN" sz="1600" dirty="0" err="1" smtClean="0"/>
              <a:t>i</a:t>
            </a:r>
            <a:r>
              <a:rPr lang="en-US" altLang="zh-CN" sz="1600" dirty="0" smtClean="0"/>
              <a:t>]],6]))</a:t>
            </a:r>
          </a:p>
          <a:p>
            <a:r>
              <a:rPr lang="en-US" altLang="zh-CN" sz="1600" dirty="0" smtClean="0"/>
              <a:t>c2=t(table(predict(</a:t>
            </a:r>
            <a:r>
              <a:rPr lang="en-US" altLang="zh-CN" sz="1600" dirty="0" err="1" smtClean="0"/>
              <a:t>w,shock</a:t>
            </a:r>
            <a:r>
              <a:rPr lang="en-US" altLang="zh-CN" sz="1600" dirty="0" smtClean="0"/>
              <a:t>[</a:t>
            </a:r>
            <a:r>
              <a:rPr lang="en-US" altLang="zh-CN" sz="1600" dirty="0" err="1" smtClean="0"/>
              <a:t>dd</a:t>
            </a:r>
            <a:r>
              <a:rPr lang="en-US" altLang="zh-CN" sz="1600" dirty="0" smtClean="0"/>
              <a:t>[[</a:t>
            </a:r>
            <a:r>
              <a:rPr lang="en-US" altLang="zh-CN" sz="1600" dirty="0" err="1" smtClean="0"/>
              <a:t>i</a:t>
            </a:r>
            <a:r>
              <a:rPr lang="en-US" altLang="zh-CN" sz="1600" dirty="0" smtClean="0"/>
              <a:t>]],]),shock[</a:t>
            </a:r>
            <a:r>
              <a:rPr lang="en-US" altLang="zh-CN" sz="1600" dirty="0" err="1" smtClean="0"/>
              <a:t>dd</a:t>
            </a:r>
            <a:r>
              <a:rPr lang="en-US" altLang="zh-CN" sz="1600" dirty="0" smtClean="0"/>
              <a:t>[[</a:t>
            </a:r>
            <a:r>
              <a:rPr lang="en-US" altLang="zh-CN" sz="1600" dirty="0" err="1" smtClean="0"/>
              <a:t>i</a:t>
            </a:r>
            <a:r>
              <a:rPr lang="en-US" altLang="zh-CN" sz="1600" dirty="0" smtClean="0"/>
              <a:t>]],6]))</a:t>
            </a:r>
          </a:p>
          <a:p>
            <a:r>
              <a:rPr lang="en-US" altLang="zh-CN" sz="1600" dirty="0" smtClean="0"/>
              <a:t>train=c(</a:t>
            </a:r>
            <a:r>
              <a:rPr lang="en-US" altLang="zh-CN" sz="1600" dirty="0" err="1" smtClean="0"/>
              <a:t>train,sum</a:t>
            </a:r>
            <a:r>
              <a:rPr lang="en-US" altLang="zh-CN" sz="1600" dirty="0" smtClean="0"/>
              <a:t>(</a:t>
            </a:r>
            <a:r>
              <a:rPr lang="en-US" altLang="zh-CN" sz="1600" dirty="0" err="1" smtClean="0"/>
              <a:t>diag</a:t>
            </a:r>
            <a:r>
              <a:rPr lang="en-US" altLang="zh-CN" sz="1600" dirty="0" smtClean="0"/>
              <a:t>(c1))/sum(c1))</a:t>
            </a:r>
          </a:p>
          <a:p>
            <a:r>
              <a:rPr lang="en-US" altLang="zh-CN" sz="1600" dirty="0" smtClean="0"/>
              <a:t>test=c(</a:t>
            </a:r>
            <a:r>
              <a:rPr lang="en-US" altLang="zh-CN" sz="1600" dirty="0" err="1" smtClean="0"/>
              <a:t>test,sum</a:t>
            </a:r>
            <a:r>
              <a:rPr lang="en-US" altLang="zh-CN" sz="1600" dirty="0" smtClean="0"/>
              <a:t>(</a:t>
            </a:r>
            <a:r>
              <a:rPr lang="en-US" altLang="zh-CN" sz="1600" dirty="0" err="1" smtClean="0"/>
              <a:t>diag</a:t>
            </a:r>
            <a:r>
              <a:rPr lang="en-US" altLang="zh-CN" sz="1600" dirty="0" smtClean="0"/>
              <a:t>(c2))/sum(c2))</a:t>
            </a:r>
          </a:p>
          <a:p>
            <a:r>
              <a:rPr lang="en-US" altLang="zh-CN" sz="1600" dirty="0" smtClean="0"/>
              <a:t>}</a:t>
            </a:r>
          </a:p>
          <a:p>
            <a:r>
              <a:rPr lang="en-US" altLang="zh-CN" sz="1600" dirty="0" err="1" smtClean="0"/>
              <a:t>train;mean</a:t>
            </a:r>
            <a:r>
              <a:rPr lang="en-US" altLang="zh-CN" sz="1600" dirty="0" smtClean="0"/>
              <a:t>(train)</a:t>
            </a:r>
          </a:p>
          <a:p>
            <a:r>
              <a:rPr lang="en-US" altLang="zh-CN" sz="1600" dirty="0" err="1" smtClean="0"/>
              <a:t>test;mean</a:t>
            </a:r>
            <a:r>
              <a:rPr lang="en-US" altLang="zh-CN" sz="1600" dirty="0" smtClean="0"/>
              <a:t>(test)</a:t>
            </a:r>
            <a:endParaRPr lang="zh-CN" altLang="en-US" sz="1600" dirty="0"/>
          </a:p>
        </p:txBody>
      </p:sp>
    </p:spTree>
    <p:extLst>
      <p:ext uri="{BB962C8B-B14F-4D97-AF65-F5344CB8AC3E}">
        <p14:creationId xmlns="" xmlns:p14="http://schemas.microsoft.com/office/powerpoint/2010/main" val="389636764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随机森林</a:t>
            </a:r>
            <a:endParaRPr lang="zh-CN" altLang="en-US" dirty="0"/>
          </a:p>
        </p:txBody>
      </p:sp>
      <p:sp>
        <p:nvSpPr>
          <p:cNvPr id="6" name="灯片编号占位符 5"/>
          <p:cNvSpPr>
            <a:spLocks noGrp="1"/>
          </p:cNvSpPr>
          <p:nvPr>
            <p:ph type="sldNum" sz="quarter" idx="12"/>
          </p:nvPr>
        </p:nvSpPr>
        <p:spPr/>
        <p:txBody>
          <a:bodyPr/>
          <a:lstStyle/>
          <a:p>
            <a:fld id="{14C48C8A-77FD-4366-8117-A766F7C94BB7}" type="slidenum">
              <a:rPr lang="zh-CN" altLang="en-US" smtClean="0"/>
              <a:pPr/>
              <a:t>92</a:t>
            </a:fld>
            <a:endParaRPr lang="zh-CN" altLang="en-US" dirty="0"/>
          </a:p>
        </p:txBody>
      </p:sp>
      <p:pic>
        <p:nvPicPr>
          <p:cNvPr id="5" name="Picture 2"/>
          <p:cNvPicPr>
            <a:picLocks noChangeAspect="1" noChangeArrowheads="1"/>
          </p:cNvPicPr>
          <p:nvPr/>
        </p:nvPicPr>
        <p:blipFill>
          <a:blip r:embed="rId2" cstate="print"/>
          <a:srcRect/>
          <a:stretch>
            <a:fillRect/>
          </a:stretch>
        </p:blipFill>
        <p:spPr bwMode="auto">
          <a:xfrm>
            <a:off x="539552" y="1628800"/>
            <a:ext cx="7974886" cy="1728192"/>
          </a:xfrm>
          <a:prstGeom prst="rect">
            <a:avLst/>
          </a:prstGeom>
          <a:noFill/>
          <a:ln w="38100">
            <a:solidFill>
              <a:srgbClr val="7030A0"/>
            </a:solidFill>
            <a:miter lim="800000"/>
            <a:headEnd/>
            <a:tailEnd/>
          </a:ln>
        </p:spPr>
      </p:pic>
    </p:spTree>
    <p:extLst>
      <p:ext uri="{BB962C8B-B14F-4D97-AF65-F5344CB8AC3E}">
        <p14:creationId xmlns="" xmlns:p14="http://schemas.microsoft.com/office/powerpoint/2010/main" val="389636764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神经网络（</a:t>
            </a:r>
            <a:r>
              <a:rPr lang="en-US" altLang="zh-CN" dirty="0" err="1" smtClean="0"/>
              <a:t>nnet</a:t>
            </a:r>
            <a:r>
              <a:rPr lang="zh-CN" altLang="en-US" dirty="0" smtClean="0"/>
              <a:t>）</a:t>
            </a:r>
            <a:endParaRPr lang="zh-CN" altLang="en-US" dirty="0"/>
          </a:p>
        </p:txBody>
      </p:sp>
      <p:sp>
        <p:nvSpPr>
          <p:cNvPr id="3" name="内容占位符 2"/>
          <p:cNvSpPr>
            <a:spLocks noGrp="1"/>
          </p:cNvSpPr>
          <p:nvPr>
            <p:ph sz="half" idx="1"/>
          </p:nvPr>
        </p:nvSpPr>
        <p:spPr>
          <a:xfrm>
            <a:off x="467544" y="1124744"/>
            <a:ext cx="7992888" cy="5400600"/>
          </a:xfrm>
        </p:spPr>
        <p:txBody>
          <a:bodyPr/>
          <a:lstStyle/>
          <a:p>
            <a:r>
              <a:rPr lang="en-US" altLang="zh-CN" sz="1600" dirty="0" smtClean="0"/>
              <a:t>#</a:t>
            </a:r>
            <a:r>
              <a:rPr lang="zh-CN" altLang="en-US" sz="1600" dirty="0" smtClean="0"/>
              <a:t>实验法找最优节点，最后选取隐结点数为</a:t>
            </a:r>
            <a:r>
              <a:rPr lang="en-US" altLang="zh-CN" sz="1600" dirty="0" smtClean="0"/>
              <a:t>23</a:t>
            </a:r>
            <a:r>
              <a:rPr lang="zh-CN" altLang="en-US" sz="1600" dirty="0" smtClean="0"/>
              <a:t>左右为</a:t>
            </a:r>
            <a:endParaRPr lang="en-US" altLang="zh-CN" sz="1600" dirty="0" smtClean="0"/>
          </a:p>
          <a:p>
            <a:r>
              <a:rPr lang="zh-CN" altLang="en-US" sz="1600" dirty="0" smtClean="0"/>
              <a:t>最优设计</a:t>
            </a:r>
          </a:p>
          <a:p>
            <a:r>
              <a:rPr lang="en-US" altLang="zh-CN" sz="1600" dirty="0" smtClean="0"/>
              <a:t>train=c();test=c();</a:t>
            </a:r>
          </a:p>
          <a:p>
            <a:r>
              <a:rPr lang="en-US" altLang="zh-CN" sz="1600" dirty="0" smtClean="0"/>
              <a:t>for (</a:t>
            </a:r>
            <a:r>
              <a:rPr lang="en-US" altLang="zh-CN" sz="1600" dirty="0" err="1" smtClean="0"/>
              <a:t>i</a:t>
            </a:r>
            <a:r>
              <a:rPr lang="en-US" altLang="zh-CN" sz="1600" dirty="0" smtClean="0"/>
              <a:t> in 5:30){</a:t>
            </a:r>
          </a:p>
          <a:p>
            <a:r>
              <a:rPr lang="en-US" altLang="zh-CN" sz="1600" dirty="0" smtClean="0"/>
              <a:t>a=</a:t>
            </a:r>
            <a:r>
              <a:rPr lang="en-US" altLang="zh-CN" sz="1600" dirty="0" err="1" smtClean="0"/>
              <a:t>nnet</a:t>
            </a:r>
            <a:r>
              <a:rPr lang="en-US" altLang="zh-CN" sz="1600" dirty="0" smtClean="0"/>
              <a:t>(shock[-</a:t>
            </a:r>
            <a:r>
              <a:rPr lang="en-US" altLang="zh-CN" sz="1600" dirty="0" err="1" smtClean="0"/>
              <a:t>dd</a:t>
            </a:r>
            <a:r>
              <a:rPr lang="en-US" altLang="zh-CN" sz="1600" dirty="0" smtClean="0"/>
              <a:t>[[1]],-6], b[-</a:t>
            </a:r>
            <a:r>
              <a:rPr lang="en-US" altLang="zh-CN" sz="1600" dirty="0" err="1" smtClean="0"/>
              <a:t>dd</a:t>
            </a:r>
            <a:r>
              <a:rPr lang="en-US" altLang="zh-CN" sz="1600" dirty="0" smtClean="0"/>
              <a:t>[[1]],], size = </a:t>
            </a:r>
            <a:r>
              <a:rPr lang="en-US" altLang="zh-CN" sz="1600" dirty="0" err="1" smtClean="0"/>
              <a:t>i</a:t>
            </a:r>
            <a:r>
              <a:rPr lang="en-US" altLang="zh-CN" sz="1600" dirty="0" smtClean="0"/>
              <a:t>, </a:t>
            </a:r>
          </a:p>
          <a:p>
            <a:r>
              <a:rPr lang="en-US" altLang="zh-CN" sz="1600" dirty="0" smtClean="0"/>
              <a:t>rang = 0.1,decay = 5e-4, </a:t>
            </a:r>
            <a:r>
              <a:rPr lang="en-US" altLang="zh-CN" sz="1600" dirty="0" err="1" smtClean="0"/>
              <a:t>maxit</a:t>
            </a:r>
            <a:r>
              <a:rPr lang="en-US" altLang="zh-CN" sz="1600" dirty="0" smtClean="0"/>
              <a:t> = 200); </a:t>
            </a:r>
          </a:p>
          <a:p>
            <a:r>
              <a:rPr lang="en-US" altLang="zh-CN" sz="1600" dirty="0" smtClean="0"/>
              <a:t>c1=test.cl(b[-</a:t>
            </a:r>
            <a:r>
              <a:rPr lang="en-US" altLang="zh-CN" sz="1600" dirty="0" err="1" smtClean="0"/>
              <a:t>dd</a:t>
            </a:r>
            <a:r>
              <a:rPr lang="en-US" altLang="zh-CN" sz="1600" dirty="0" smtClean="0"/>
              <a:t>[[1]],], predict(a, shock[-</a:t>
            </a:r>
            <a:r>
              <a:rPr lang="en-US" altLang="zh-CN" sz="1600" dirty="0" err="1" smtClean="0"/>
              <a:t>dd</a:t>
            </a:r>
            <a:r>
              <a:rPr lang="en-US" altLang="zh-CN" sz="1600" dirty="0" smtClean="0"/>
              <a:t>[[1]],-6]))</a:t>
            </a:r>
          </a:p>
          <a:p>
            <a:r>
              <a:rPr lang="en-US" altLang="zh-CN" sz="1600" dirty="0" smtClean="0"/>
              <a:t>c2=test.cl(b[</a:t>
            </a:r>
            <a:r>
              <a:rPr lang="en-US" altLang="zh-CN" sz="1600" dirty="0" err="1" smtClean="0"/>
              <a:t>dd</a:t>
            </a:r>
            <a:r>
              <a:rPr lang="en-US" altLang="zh-CN" sz="1600" dirty="0" smtClean="0"/>
              <a:t>[[1]],], predict(a, shock[</a:t>
            </a:r>
            <a:r>
              <a:rPr lang="en-US" altLang="zh-CN" sz="1600" dirty="0" err="1" smtClean="0"/>
              <a:t>dd</a:t>
            </a:r>
            <a:r>
              <a:rPr lang="en-US" altLang="zh-CN" sz="1600" dirty="0" smtClean="0"/>
              <a:t>[[1]],-6]))</a:t>
            </a:r>
          </a:p>
          <a:p>
            <a:r>
              <a:rPr lang="en-US" altLang="zh-CN" sz="1600" dirty="0" smtClean="0"/>
              <a:t>train=c(</a:t>
            </a:r>
            <a:r>
              <a:rPr lang="en-US" altLang="zh-CN" sz="1600" dirty="0" err="1" smtClean="0"/>
              <a:t>train,sum</a:t>
            </a:r>
            <a:r>
              <a:rPr lang="en-US" altLang="zh-CN" sz="1600" dirty="0" smtClean="0"/>
              <a:t>(</a:t>
            </a:r>
            <a:r>
              <a:rPr lang="en-US" altLang="zh-CN" sz="1600" dirty="0" err="1" smtClean="0"/>
              <a:t>diag</a:t>
            </a:r>
            <a:r>
              <a:rPr lang="en-US" altLang="zh-CN" sz="1600" dirty="0" smtClean="0"/>
              <a:t>(c1))/sum(c1))</a:t>
            </a:r>
          </a:p>
          <a:p>
            <a:r>
              <a:rPr lang="en-US" altLang="zh-CN" sz="1600" dirty="0" smtClean="0"/>
              <a:t>test=c(</a:t>
            </a:r>
            <a:r>
              <a:rPr lang="en-US" altLang="zh-CN" sz="1600" dirty="0" err="1" smtClean="0"/>
              <a:t>test,sum</a:t>
            </a:r>
            <a:r>
              <a:rPr lang="en-US" altLang="zh-CN" sz="1600" dirty="0" smtClean="0"/>
              <a:t>(</a:t>
            </a:r>
            <a:r>
              <a:rPr lang="en-US" altLang="zh-CN" sz="1600" dirty="0" err="1" smtClean="0"/>
              <a:t>diag</a:t>
            </a:r>
            <a:r>
              <a:rPr lang="en-US" altLang="zh-CN" sz="1600" dirty="0" smtClean="0"/>
              <a:t>(c2))/sum(c2))</a:t>
            </a:r>
          </a:p>
          <a:p>
            <a:r>
              <a:rPr lang="en-US" altLang="zh-CN" sz="1600" dirty="0" smtClean="0"/>
              <a:t>}</a:t>
            </a:r>
          </a:p>
          <a:p>
            <a:r>
              <a:rPr lang="en-US" altLang="zh-CN" sz="1600" dirty="0" smtClean="0">
                <a:solidFill>
                  <a:srgbClr val="FF0000"/>
                </a:solidFill>
              </a:rPr>
              <a:t>result=</a:t>
            </a:r>
            <a:r>
              <a:rPr lang="en-US" altLang="zh-CN" sz="1600" dirty="0" err="1" smtClean="0">
                <a:solidFill>
                  <a:srgbClr val="FF0000"/>
                </a:solidFill>
              </a:rPr>
              <a:t>data.frame</a:t>
            </a:r>
            <a:r>
              <a:rPr lang="en-US" altLang="zh-CN" sz="1600" dirty="0" smtClean="0">
                <a:solidFill>
                  <a:srgbClr val="FF0000"/>
                </a:solidFill>
              </a:rPr>
              <a:t>(size=5:30,train,test)</a:t>
            </a:r>
            <a:endParaRPr lang="zh-CN" altLang="en-US" sz="1500" dirty="0">
              <a:solidFill>
                <a:srgbClr val="FF0000"/>
              </a:solidFill>
            </a:endParaRPr>
          </a:p>
        </p:txBody>
      </p:sp>
      <p:sp>
        <p:nvSpPr>
          <p:cNvPr id="6" name="灯片编号占位符 5"/>
          <p:cNvSpPr>
            <a:spLocks noGrp="1"/>
          </p:cNvSpPr>
          <p:nvPr>
            <p:ph type="sldNum" sz="quarter" idx="12"/>
          </p:nvPr>
        </p:nvSpPr>
        <p:spPr/>
        <p:txBody>
          <a:bodyPr/>
          <a:lstStyle/>
          <a:p>
            <a:fld id="{14C48C8A-77FD-4366-8117-A766F7C94BB7}" type="slidenum">
              <a:rPr lang="zh-CN" altLang="en-US" smtClean="0"/>
              <a:pPr/>
              <a:t>93</a:t>
            </a:fld>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5580112" y="836712"/>
            <a:ext cx="3096344" cy="4917723"/>
          </a:xfrm>
          <a:prstGeom prst="rect">
            <a:avLst/>
          </a:prstGeom>
          <a:noFill/>
          <a:ln w="38100">
            <a:solidFill>
              <a:srgbClr val="00B0F0"/>
            </a:solidFill>
            <a:miter lim="800000"/>
            <a:headEnd/>
            <a:tailEnd/>
          </a:ln>
        </p:spPr>
      </p:pic>
      <p:cxnSp>
        <p:nvCxnSpPr>
          <p:cNvPr id="8" name="直接连接符 7"/>
          <p:cNvCxnSpPr/>
          <p:nvPr/>
        </p:nvCxnSpPr>
        <p:spPr>
          <a:xfrm>
            <a:off x="5652120" y="4437112"/>
            <a:ext cx="2952328"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 xmlns:p14="http://schemas.microsoft.com/office/powerpoint/2010/main" val="389636764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神经网络（</a:t>
            </a:r>
            <a:r>
              <a:rPr lang="en-US" altLang="zh-CN" dirty="0" err="1" smtClean="0"/>
              <a:t>nnet</a:t>
            </a:r>
            <a:r>
              <a:rPr lang="zh-CN" altLang="en-US" dirty="0" smtClean="0"/>
              <a:t>）</a:t>
            </a:r>
            <a:endParaRPr lang="zh-CN" altLang="en-US" dirty="0"/>
          </a:p>
        </p:txBody>
      </p:sp>
      <p:sp>
        <p:nvSpPr>
          <p:cNvPr id="3" name="内容占位符 2"/>
          <p:cNvSpPr>
            <a:spLocks noGrp="1"/>
          </p:cNvSpPr>
          <p:nvPr>
            <p:ph sz="half" idx="1"/>
          </p:nvPr>
        </p:nvSpPr>
        <p:spPr>
          <a:xfrm>
            <a:off x="467544" y="1124744"/>
            <a:ext cx="7992888" cy="5400600"/>
          </a:xfrm>
        </p:spPr>
        <p:txBody>
          <a:bodyPr/>
          <a:lstStyle/>
          <a:p>
            <a:r>
              <a:rPr lang="en-US" altLang="zh-CN" sz="1600" dirty="0" smtClean="0"/>
              <a:t>#</a:t>
            </a:r>
            <a:r>
              <a:rPr lang="zh-CN" altLang="en-US" sz="1600" dirty="0" smtClean="0"/>
              <a:t>五折交叉验证</a:t>
            </a:r>
            <a:endParaRPr lang="en-US" altLang="zh-CN" sz="1600" dirty="0" smtClean="0"/>
          </a:p>
          <a:p>
            <a:r>
              <a:rPr lang="en-US" altLang="zh-CN" sz="1600" dirty="0" smtClean="0"/>
              <a:t>train=c();test=c();</a:t>
            </a:r>
          </a:p>
          <a:p>
            <a:r>
              <a:rPr lang="en-US" altLang="zh-CN" sz="1600" dirty="0" smtClean="0"/>
              <a:t>for(</a:t>
            </a:r>
            <a:r>
              <a:rPr lang="en-US" altLang="zh-CN" sz="1600" dirty="0" err="1" smtClean="0"/>
              <a:t>i</a:t>
            </a:r>
            <a:r>
              <a:rPr lang="en-US" altLang="zh-CN" sz="1600" dirty="0" smtClean="0"/>
              <a:t> in 1:5){</a:t>
            </a:r>
          </a:p>
          <a:p>
            <a:r>
              <a:rPr lang="en-US" altLang="zh-CN" sz="1600" dirty="0" smtClean="0"/>
              <a:t>a=</a:t>
            </a:r>
            <a:r>
              <a:rPr lang="en-US" altLang="zh-CN" sz="1600" dirty="0" err="1" smtClean="0"/>
              <a:t>nnet</a:t>
            </a:r>
            <a:r>
              <a:rPr lang="en-US" altLang="zh-CN" sz="1600" dirty="0" smtClean="0"/>
              <a:t>(shock[-</a:t>
            </a:r>
            <a:r>
              <a:rPr lang="en-US" altLang="zh-CN" sz="1600" dirty="0" err="1" smtClean="0"/>
              <a:t>dd</a:t>
            </a:r>
            <a:r>
              <a:rPr lang="en-US" altLang="zh-CN" sz="1600" dirty="0" smtClean="0"/>
              <a:t>[[</a:t>
            </a:r>
            <a:r>
              <a:rPr lang="en-US" altLang="zh-CN" sz="1600" dirty="0" err="1" smtClean="0"/>
              <a:t>i</a:t>
            </a:r>
            <a:r>
              <a:rPr lang="en-US" altLang="zh-CN" sz="1600" dirty="0" smtClean="0"/>
              <a:t>]],-6], b[-</a:t>
            </a:r>
            <a:r>
              <a:rPr lang="en-US" altLang="zh-CN" sz="1600" dirty="0" err="1" smtClean="0"/>
              <a:t>dd</a:t>
            </a:r>
            <a:r>
              <a:rPr lang="en-US" altLang="zh-CN" sz="1600" dirty="0" smtClean="0"/>
              <a:t>[[</a:t>
            </a:r>
            <a:r>
              <a:rPr lang="en-US" altLang="zh-CN" sz="1600" dirty="0" err="1" smtClean="0"/>
              <a:t>i</a:t>
            </a:r>
            <a:r>
              <a:rPr lang="en-US" altLang="zh-CN" sz="1600" dirty="0" smtClean="0"/>
              <a:t>]],], size = 23, </a:t>
            </a:r>
          </a:p>
          <a:p>
            <a:r>
              <a:rPr lang="en-US" altLang="zh-CN" sz="1600" dirty="0" smtClean="0"/>
              <a:t>rang = 0.1,decay = 5e-4, </a:t>
            </a:r>
            <a:r>
              <a:rPr lang="en-US" altLang="zh-CN" sz="1600" dirty="0" err="1" smtClean="0"/>
              <a:t>maxit</a:t>
            </a:r>
            <a:r>
              <a:rPr lang="en-US" altLang="zh-CN" sz="1600" dirty="0" smtClean="0"/>
              <a:t> = 200); </a:t>
            </a:r>
          </a:p>
          <a:p>
            <a:r>
              <a:rPr lang="en-US" altLang="zh-CN" sz="1600" dirty="0" smtClean="0"/>
              <a:t>c1=test.cl(b[-</a:t>
            </a:r>
            <a:r>
              <a:rPr lang="en-US" altLang="zh-CN" sz="1600" dirty="0" err="1" smtClean="0"/>
              <a:t>dd</a:t>
            </a:r>
            <a:r>
              <a:rPr lang="en-US" altLang="zh-CN" sz="1600" dirty="0" smtClean="0"/>
              <a:t>[[</a:t>
            </a:r>
            <a:r>
              <a:rPr lang="en-US" altLang="zh-CN" sz="1600" dirty="0" err="1" smtClean="0"/>
              <a:t>i</a:t>
            </a:r>
            <a:r>
              <a:rPr lang="en-US" altLang="zh-CN" sz="1600" dirty="0" smtClean="0"/>
              <a:t>]],], predict(a, shock[-</a:t>
            </a:r>
            <a:r>
              <a:rPr lang="en-US" altLang="zh-CN" sz="1600" dirty="0" err="1" smtClean="0"/>
              <a:t>dd</a:t>
            </a:r>
            <a:r>
              <a:rPr lang="en-US" altLang="zh-CN" sz="1600" dirty="0" smtClean="0"/>
              <a:t>[[</a:t>
            </a:r>
            <a:r>
              <a:rPr lang="en-US" altLang="zh-CN" sz="1600" dirty="0" err="1" smtClean="0"/>
              <a:t>i</a:t>
            </a:r>
            <a:r>
              <a:rPr lang="en-US" altLang="zh-CN" sz="1600" dirty="0" smtClean="0"/>
              <a:t>]],-6]))</a:t>
            </a:r>
          </a:p>
          <a:p>
            <a:r>
              <a:rPr lang="en-US" altLang="zh-CN" sz="1600" dirty="0" smtClean="0"/>
              <a:t>c2=test.cl(b[</a:t>
            </a:r>
            <a:r>
              <a:rPr lang="en-US" altLang="zh-CN" sz="1600" dirty="0" err="1" smtClean="0"/>
              <a:t>dd</a:t>
            </a:r>
            <a:r>
              <a:rPr lang="en-US" altLang="zh-CN" sz="1600" dirty="0" smtClean="0"/>
              <a:t>[[</a:t>
            </a:r>
            <a:r>
              <a:rPr lang="en-US" altLang="zh-CN" sz="1600" dirty="0" err="1" smtClean="0"/>
              <a:t>i</a:t>
            </a:r>
            <a:r>
              <a:rPr lang="en-US" altLang="zh-CN" sz="1600" dirty="0" smtClean="0"/>
              <a:t>]],], predict(a, shock[</a:t>
            </a:r>
            <a:r>
              <a:rPr lang="en-US" altLang="zh-CN" sz="1600" dirty="0" err="1" smtClean="0"/>
              <a:t>dd</a:t>
            </a:r>
            <a:r>
              <a:rPr lang="en-US" altLang="zh-CN" sz="1600" dirty="0" smtClean="0"/>
              <a:t>[[</a:t>
            </a:r>
            <a:r>
              <a:rPr lang="en-US" altLang="zh-CN" sz="1600" dirty="0" err="1" smtClean="0"/>
              <a:t>i</a:t>
            </a:r>
            <a:r>
              <a:rPr lang="en-US" altLang="zh-CN" sz="1600" dirty="0" smtClean="0"/>
              <a:t>]],-6]))</a:t>
            </a:r>
          </a:p>
          <a:p>
            <a:endParaRPr lang="en-US" altLang="zh-CN" sz="1600" dirty="0" smtClean="0"/>
          </a:p>
          <a:p>
            <a:r>
              <a:rPr lang="en-US" altLang="zh-CN" sz="1600" dirty="0" smtClean="0"/>
              <a:t>train=c(</a:t>
            </a:r>
            <a:r>
              <a:rPr lang="en-US" altLang="zh-CN" sz="1600" dirty="0" err="1" smtClean="0"/>
              <a:t>train,sum</a:t>
            </a:r>
            <a:r>
              <a:rPr lang="en-US" altLang="zh-CN" sz="1600" dirty="0" smtClean="0"/>
              <a:t>(</a:t>
            </a:r>
            <a:r>
              <a:rPr lang="en-US" altLang="zh-CN" sz="1600" dirty="0" err="1" smtClean="0"/>
              <a:t>diag</a:t>
            </a:r>
            <a:r>
              <a:rPr lang="en-US" altLang="zh-CN" sz="1600" dirty="0" smtClean="0"/>
              <a:t>(c1))/sum(c1))</a:t>
            </a:r>
          </a:p>
          <a:p>
            <a:r>
              <a:rPr lang="en-US" altLang="zh-CN" sz="1600" dirty="0" smtClean="0"/>
              <a:t>test=c(</a:t>
            </a:r>
            <a:r>
              <a:rPr lang="en-US" altLang="zh-CN" sz="1600" dirty="0" err="1" smtClean="0"/>
              <a:t>test,sum</a:t>
            </a:r>
            <a:r>
              <a:rPr lang="en-US" altLang="zh-CN" sz="1600" dirty="0" smtClean="0"/>
              <a:t>(</a:t>
            </a:r>
            <a:r>
              <a:rPr lang="en-US" altLang="zh-CN" sz="1600" dirty="0" err="1" smtClean="0"/>
              <a:t>diag</a:t>
            </a:r>
            <a:r>
              <a:rPr lang="en-US" altLang="zh-CN" sz="1600" dirty="0" smtClean="0"/>
              <a:t>(c2))/sum(c2))</a:t>
            </a:r>
          </a:p>
          <a:p>
            <a:r>
              <a:rPr lang="en-US" altLang="zh-CN" sz="1600" dirty="0" smtClean="0"/>
              <a:t>}</a:t>
            </a:r>
          </a:p>
          <a:p>
            <a:r>
              <a:rPr lang="en-US" altLang="zh-CN" sz="1600" dirty="0" err="1" smtClean="0"/>
              <a:t>train;mean</a:t>
            </a:r>
            <a:r>
              <a:rPr lang="en-US" altLang="zh-CN" sz="1600" dirty="0" smtClean="0"/>
              <a:t>(train)</a:t>
            </a:r>
          </a:p>
          <a:p>
            <a:r>
              <a:rPr lang="en-US" altLang="zh-CN" sz="1600" dirty="0" err="1" smtClean="0"/>
              <a:t>test;mean</a:t>
            </a:r>
            <a:r>
              <a:rPr lang="en-US" altLang="zh-CN" sz="1600" dirty="0" smtClean="0"/>
              <a:t>(test)</a:t>
            </a:r>
            <a:endParaRPr lang="zh-CN" altLang="en-US" sz="1500" dirty="0">
              <a:solidFill>
                <a:srgbClr val="FF0000"/>
              </a:solidFill>
            </a:endParaRPr>
          </a:p>
        </p:txBody>
      </p:sp>
      <p:sp>
        <p:nvSpPr>
          <p:cNvPr id="6" name="灯片编号占位符 5"/>
          <p:cNvSpPr>
            <a:spLocks noGrp="1"/>
          </p:cNvSpPr>
          <p:nvPr>
            <p:ph type="sldNum" sz="quarter" idx="12"/>
          </p:nvPr>
        </p:nvSpPr>
        <p:spPr/>
        <p:txBody>
          <a:bodyPr/>
          <a:lstStyle/>
          <a:p>
            <a:fld id="{14C48C8A-77FD-4366-8117-A766F7C94BB7}" type="slidenum">
              <a:rPr lang="zh-CN" altLang="en-US" smtClean="0"/>
              <a:pPr/>
              <a:t>94</a:t>
            </a:fld>
            <a:endParaRPr lang="zh-CN" altLang="en-US" dirty="0"/>
          </a:p>
        </p:txBody>
      </p:sp>
    </p:spTree>
    <p:extLst>
      <p:ext uri="{BB962C8B-B14F-4D97-AF65-F5344CB8AC3E}">
        <p14:creationId xmlns="" xmlns:p14="http://schemas.microsoft.com/office/powerpoint/2010/main" val="389636764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神经网络（</a:t>
            </a:r>
            <a:r>
              <a:rPr lang="en-US" altLang="zh-CN" dirty="0" err="1" smtClean="0"/>
              <a:t>nnet</a:t>
            </a:r>
            <a:r>
              <a:rPr lang="zh-CN" altLang="en-US" dirty="0" smtClean="0"/>
              <a:t>）</a:t>
            </a:r>
            <a:endParaRPr lang="zh-CN" altLang="en-US" dirty="0"/>
          </a:p>
        </p:txBody>
      </p:sp>
      <p:sp>
        <p:nvSpPr>
          <p:cNvPr id="6" name="灯片编号占位符 5"/>
          <p:cNvSpPr>
            <a:spLocks noGrp="1"/>
          </p:cNvSpPr>
          <p:nvPr>
            <p:ph type="sldNum" sz="quarter" idx="12"/>
          </p:nvPr>
        </p:nvSpPr>
        <p:spPr/>
        <p:txBody>
          <a:bodyPr/>
          <a:lstStyle/>
          <a:p>
            <a:fld id="{14C48C8A-77FD-4366-8117-A766F7C94BB7}" type="slidenum">
              <a:rPr lang="zh-CN" altLang="en-US" smtClean="0"/>
              <a:pPr/>
              <a:t>95</a:t>
            </a:fld>
            <a:endParaRPr lang="zh-CN" altLang="en-US" dirty="0"/>
          </a:p>
        </p:txBody>
      </p:sp>
      <p:pic>
        <p:nvPicPr>
          <p:cNvPr id="2050" name="Picture 2"/>
          <p:cNvPicPr>
            <a:picLocks noGrp="1" noChangeAspect="1" noChangeArrowheads="1"/>
          </p:cNvPicPr>
          <p:nvPr>
            <p:ph sz="half" idx="1"/>
          </p:nvPr>
        </p:nvPicPr>
        <p:blipFill>
          <a:blip r:embed="rId2" cstate="print"/>
          <a:srcRect/>
          <a:stretch>
            <a:fillRect/>
          </a:stretch>
        </p:blipFill>
        <p:spPr bwMode="auto">
          <a:xfrm>
            <a:off x="467543" y="2780928"/>
            <a:ext cx="5360205" cy="1512168"/>
          </a:xfrm>
          <a:prstGeom prst="rect">
            <a:avLst/>
          </a:prstGeom>
          <a:noFill/>
          <a:ln w="38100">
            <a:solidFill>
              <a:srgbClr val="7030A0"/>
            </a:solid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467544" y="4437111"/>
            <a:ext cx="5400600" cy="1537919"/>
          </a:xfrm>
          <a:prstGeom prst="rect">
            <a:avLst/>
          </a:prstGeom>
          <a:noFill/>
          <a:ln w="38100">
            <a:solidFill>
              <a:srgbClr val="7030A0"/>
            </a:solidFill>
            <a:miter lim="800000"/>
            <a:headEnd/>
            <a:tailEnd/>
          </a:ln>
        </p:spPr>
      </p:pic>
      <p:pic>
        <p:nvPicPr>
          <p:cNvPr id="2053" name="Picture 5"/>
          <p:cNvPicPr>
            <a:picLocks noChangeAspect="1" noChangeArrowheads="1"/>
          </p:cNvPicPr>
          <p:nvPr/>
        </p:nvPicPr>
        <p:blipFill>
          <a:blip r:embed="rId4" cstate="print"/>
          <a:srcRect/>
          <a:stretch>
            <a:fillRect/>
          </a:stretch>
        </p:blipFill>
        <p:spPr bwMode="auto">
          <a:xfrm>
            <a:off x="467544" y="1124743"/>
            <a:ext cx="5472608" cy="1507129"/>
          </a:xfrm>
          <a:prstGeom prst="rect">
            <a:avLst/>
          </a:prstGeom>
          <a:noFill/>
          <a:ln w="38100">
            <a:solidFill>
              <a:srgbClr val="7030A0"/>
            </a:solidFill>
            <a:miter lim="800000"/>
            <a:headEnd/>
            <a:tailEnd/>
          </a:ln>
        </p:spPr>
      </p:pic>
      <p:sp>
        <p:nvSpPr>
          <p:cNvPr id="9" name="内容占位符 2"/>
          <p:cNvSpPr txBox="1">
            <a:spLocks/>
          </p:cNvSpPr>
          <p:nvPr/>
        </p:nvSpPr>
        <p:spPr>
          <a:xfrm>
            <a:off x="6516216" y="3573016"/>
            <a:ext cx="2304256" cy="2232248"/>
          </a:xfrm>
          <a:prstGeom prst="rect">
            <a:avLst/>
          </a:prstGeom>
        </p:spPr>
        <p:txBody>
          <a:bodyPr/>
          <a:lstStyle/>
          <a:p>
            <a:pPr marL="0" marR="0" lvl="0" indent="0" algn="l" defTabSz="914400" rtl="0" eaLnBrk="1" fontAlgn="auto" latinLnBrk="0" hangingPunct="1">
              <a:lnSpc>
                <a:spcPct val="120000"/>
              </a:lnSpc>
              <a:spcBef>
                <a:spcPts val="0"/>
              </a:spcBef>
              <a:spcAft>
                <a:spcPts val="0"/>
              </a:spcAft>
              <a:buClrTx/>
              <a:buSzTx/>
              <a:buFont typeface="Arial" pitchFamily="34" charset="0"/>
              <a:buNone/>
              <a:tabLst/>
              <a:defRPr/>
            </a:pPr>
            <a:r>
              <a:rPr lang="zh-CN" altLang="en-US" b="1" dirty="0" smtClean="0">
                <a:solidFill>
                  <a:srgbClr val="56575B"/>
                </a:solidFill>
                <a:latin typeface="微软雅黑" pitchFamily="34" charset="-122"/>
                <a:ea typeface="微软雅黑" pitchFamily="34" charset="-122"/>
              </a:rPr>
              <a:t>注：左图为</a:t>
            </a:r>
            <a:r>
              <a:rPr lang="en-US" altLang="zh-CN" b="1" dirty="0" smtClean="0">
                <a:solidFill>
                  <a:srgbClr val="56575B"/>
                </a:solidFill>
                <a:latin typeface="微软雅黑" pitchFamily="34" charset="-122"/>
                <a:ea typeface="微软雅黑" pitchFamily="34" charset="-122"/>
              </a:rPr>
              <a:t>size=23</a:t>
            </a:r>
            <a:r>
              <a:rPr lang="zh-CN" altLang="en-US" b="1" dirty="0" smtClean="0">
                <a:solidFill>
                  <a:srgbClr val="56575B"/>
                </a:solidFill>
                <a:latin typeface="微软雅黑" pitchFamily="34" charset="-122"/>
                <a:ea typeface="微软雅黑" pitchFamily="34" charset="-122"/>
              </a:rPr>
              <a:t>、</a:t>
            </a:r>
            <a:r>
              <a:rPr lang="en-US" altLang="zh-CN" b="1" dirty="0" smtClean="0">
                <a:solidFill>
                  <a:srgbClr val="56575B"/>
                </a:solidFill>
                <a:latin typeface="微软雅黑" pitchFamily="34" charset="-122"/>
                <a:ea typeface="微软雅黑" pitchFamily="34" charset="-122"/>
              </a:rPr>
              <a:t>25</a:t>
            </a:r>
            <a:r>
              <a:rPr lang="zh-CN" altLang="en-US" b="1" dirty="0" smtClean="0">
                <a:solidFill>
                  <a:srgbClr val="56575B"/>
                </a:solidFill>
                <a:latin typeface="微软雅黑" pitchFamily="34" charset="-122"/>
                <a:ea typeface="微软雅黑" pitchFamily="34" charset="-122"/>
              </a:rPr>
              <a:t>、</a:t>
            </a:r>
            <a:r>
              <a:rPr lang="en-US" altLang="zh-CN" b="1" dirty="0" smtClean="0">
                <a:solidFill>
                  <a:srgbClr val="56575B"/>
                </a:solidFill>
                <a:latin typeface="微软雅黑" pitchFamily="34" charset="-122"/>
                <a:ea typeface="微软雅黑" pitchFamily="34" charset="-122"/>
              </a:rPr>
              <a:t>27</a:t>
            </a:r>
          </a:p>
          <a:p>
            <a:pPr marL="0" marR="0" lvl="0" indent="0" algn="l" defTabSz="914400" rtl="0" eaLnBrk="1" fontAlgn="auto" latinLnBrk="0" hangingPunct="1">
              <a:lnSpc>
                <a:spcPct val="120000"/>
              </a:lnSpc>
              <a:spcBef>
                <a:spcPts val="0"/>
              </a:spcBef>
              <a:spcAft>
                <a:spcPts val="0"/>
              </a:spcAft>
              <a:buClrTx/>
              <a:buSzTx/>
              <a:buFont typeface="Arial" pitchFamily="34" charset="0"/>
              <a:buNone/>
              <a:tabLst/>
              <a:defRPr/>
            </a:pPr>
            <a:r>
              <a:rPr lang="zh-CN" altLang="en-US" b="1" dirty="0" smtClean="0">
                <a:solidFill>
                  <a:srgbClr val="56575B"/>
                </a:solidFill>
                <a:latin typeface="微软雅黑" pitchFamily="34" charset="-122"/>
                <a:ea typeface="微软雅黑" pitchFamily="34" charset="-122"/>
              </a:rPr>
              <a:t>的实验情形，推断</a:t>
            </a:r>
            <a:r>
              <a:rPr lang="en-US" altLang="zh-CN" b="1" dirty="0" smtClean="0">
                <a:solidFill>
                  <a:srgbClr val="56575B"/>
                </a:solidFill>
                <a:latin typeface="微软雅黑" pitchFamily="34" charset="-122"/>
                <a:ea typeface="微软雅黑" pitchFamily="34" charset="-122"/>
              </a:rPr>
              <a:t>size=27</a:t>
            </a:r>
            <a:r>
              <a:rPr lang="zh-CN" altLang="en-US" b="1" dirty="0" smtClean="0">
                <a:solidFill>
                  <a:srgbClr val="56575B"/>
                </a:solidFill>
                <a:latin typeface="微软雅黑" pitchFamily="34" charset="-122"/>
                <a:ea typeface="微软雅黑" pitchFamily="34" charset="-122"/>
              </a:rPr>
              <a:t>出现过拟合现象，同时实验结果较为不稳定</a:t>
            </a:r>
            <a:endParaRPr kumimoji="0" lang="zh-CN" altLang="en-US" b="1" i="0" u="none" strike="noStrike" kern="1200" cap="none" spc="0" normalizeH="0" baseline="0" noProof="0" dirty="0" smtClean="0">
              <a:ln>
                <a:noFill/>
              </a:ln>
              <a:solidFill>
                <a:srgbClr val="56575B"/>
              </a:solidFill>
              <a:effectLst/>
              <a:uLnTx/>
              <a:uFillTx/>
              <a:latin typeface="微软雅黑" pitchFamily="34" charset="-122"/>
              <a:ea typeface="微软雅黑" pitchFamily="34" charset="-122"/>
              <a:cs typeface="+mn-cs"/>
            </a:endParaRPr>
          </a:p>
        </p:txBody>
      </p:sp>
      <p:cxnSp>
        <p:nvCxnSpPr>
          <p:cNvPr id="11" name="直接连接符 10"/>
          <p:cNvCxnSpPr/>
          <p:nvPr/>
        </p:nvCxnSpPr>
        <p:spPr>
          <a:xfrm>
            <a:off x="899592" y="5013176"/>
            <a:ext cx="1008112"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3" name="直接连接符 12"/>
          <p:cNvCxnSpPr/>
          <p:nvPr/>
        </p:nvCxnSpPr>
        <p:spPr>
          <a:xfrm>
            <a:off x="899592" y="5589240"/>
            <a:ext cx="936104"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4" name="直接连接符 13"/>
          <p:cNvCxnSpPr/>
          <p:nvPr/>
        </p:nvCxnSpPr>
        <p:spPr>
          <a:xfrm>
            <a:off x="1835696" y="5445224"/>
            <a:ext cx="1944216"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 xmlns:p14="http://schemas.microsoft.com/office/powerpoint/2010/main" val="389636764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支持向量机</a:t>
            </a:r>
            <a:endParaRPr lang="zh-CN" altLang="en-US" dirty="0"/>
          </a:p>
        </p:txBody>
      </p:sp>
      <p:sp>
        <p:nvSpPr>
          <p:cNvPr id="3" name="内容占位符 2"/>
          <p:cNvSpPr>
            <a:spLocks noGrp="1"/>
          </p:cNvSpPr>
          <p:nvPr>
            <p:ph sz="half" idx="1"/>
          </p:nvPr>
        </p:nvSpPr>
        <p:spPr>
          <a:xfrm>
            <a:off x="467544" y="1124744"/>
            <a:ext cx="7992888" cy="5400600"/>
          </a:xfrm>
        </p:spPr>
        <p:txBody>
          <a:bodyPr/>
          <a:lstStyle/>
          <a:p>
            <a:r>
              <a:rPr lang="en-US" altLang="zh-CN" sz="1600" dirty="0" smtClean="0"/>
              <a:t>#</a:t>
            </a:r>
            <a:r>
              <a:rPr lang="zh-CN" altLang="en-US" sz="1600" dirty="0" smtClean="0"/>
              <a:t>五折交叉验证</a:t>
            </a:r>
            <a:endParaRPr lang="en-US" altLang="zh-CN" sz="1600" dirty="0" smtClean="0"/>
          </a:p>
          <a:p>
            <a:r>
              <a:rPr lang="en-US" altLang="zh-CN" sz="1600" dirty="0" smtClean="0"/>
              <a:t>library(e1071)</a:t>
            </a:r>
          </a:p>
          <a:p>
            <a:r>
              <a:rPr lang="en-US" altLang="zh-CN" sz="1600" dirty="0" smtClean="0"/>
              <a:t>train=c();test=c()</a:t>
            </a:r>
          </a:p>
          <a:p>
            <a:r>
              <a:rPr lang="en-US" altLang="zh-CN" sz="1600" dirty="0" smtClean="0"/>
              <a:t>for(</a:t>
            </a:r>
            <a:r>
              <a:rPr lang="en-US" altLang="zh-CN" sz="1600" dirty="0" err="1" smtClean="0"/>
              <a:t>i</a:t>
            </a:r>
            <a:r>
              <a:rPr lang="en-US" altLang="zh-CN" sz="1600" dirty="0" smtClean="0"/>
              <a:t> in 1:5){</a:t>
            </a:r>
          </a:p>
          <a:p>
            <a:r>
              <a:rPr lang="en-US" altLang="zh-CN" sz="1600" dirty="0" smtClean="0"/>
              <a:t>model &lt;- </a:t>
            </a:r>
            <a:r>
              <a:rPr lang="en-US" altLang="zh-CN" sz="1600" dirty="0" err="1" smtClean="0"/>
              <a:t>svm</a:t>
            </a:r>
            <a:r>
              <a:rPr lang="en-US" altLang="zh-CN" sz="1600" dirty="0" smtClean="0"/>
              <a:t>(SHOCK_TYP ~ ., data = shock[-</a:t>
            </a:r>
            <a:r>
              <a:rPr lang="en-US" altLang="zh-CN" sz="1600" dirty="0" err="1" smtClean="0"/>
              <a:t>dd</a:t>
            </a:r>
            <a:r>
              <a:rPr lang="en-US" altLang="zh-CN" sz="1600" dirty="0" smtClean="0"/>
              <a:t>[[</a:t>
            </a:r>
            <a:r>
              <a:rPr lang="en-US" altLang="zh-CN" sz="1600" dirty="0" err="1" smtClean="0"/>
              <a:t>i</a:t>
            </a:r>
            <a:r>
              <a:rPr lang="en-US" altLang="zh-CN" sz="1600" dirty="0" smtClean="0"/>
              <a:t>]],],</a:t>
            </a:r>
            <a:r>
              <a:rPr lang="en-US" altLang="zh-CN" sz="1600" dirty="0" err="1" smtClean="0"/>
              <a:t>kernal</a:t>
            </a:r>
            <a:r>
              <a:rPr lang="en-US" altLang="zh-CN" sz="1600" dirty="0" smtClean="0"/>
              <a:t>="sigmoid")</a:t>
            </a:r>
          </a:p>
          <a:p>
            <a:r>
              <a:rPr lang="en-US" altLang="zh-CN" sz="1600" dirty="0" err="1" smtClean="0"/>
              <a:t>pred.train</a:t>
            </a:r>
            <a:r>
              <a:rPr lang="en-US" altLang="zh-CN" sz="1600" dirty="0" smtClean="0"/>
              <a:t> &lt;- fitted(model)</a:t>
            </a:r>
          </a:p>
          <a:p>
            <a:r>
              <a:rPr lang="en-US" altLang="zh-CN" sz="1600" dirty="0" smtClean="0"/>
              <a:t>r1=table(</a:t>
            </a:r>
            <a:r>
              <a:rPr lang="en-US" altLang="zh-CN" sz="1600" dirty="0" err="1" smtClean="0"/>
              <a:t>pred.train</a:t>
            </a:r>
            <a:r>
              <a:rPr lang="en-US" altLang="zh-CN" sz="1600" dirty="0" smtClean="0"/>
              <a:t>, </a:t>
            </a:r>
            <a:r>
              <a:rPr lang="en-US" altLang="zh-CN" sz="1600" dirty="0" err="1" smtClean="0"/>
              <a:t>shock$SHOCK_TYP</a:t>
            </a:r>
            <a:r>
              <a:rPr lang="en-US" altLang="zh-CN" sz="1600" dirty="0" smtClean="0"/>
              <a:t>[-</a:t>
            </a:r>
            <a:r>
              <a:rPr lang="en-US" altLang="zh-CN" sz="1600" dirty="0" err="1" smtClean="0"/>
              <a:t>dd</a:t>
            </a:r>
            <a:r>
              <a:rPr lang="en-US" altLang="zh-CN" sz="1600" dirty="0" smtClean="0"/>
              <a:t>[[</a:t>
            </a:r>
            <a:r>
              <a:rPr lang="en-US" altLang="zh-CN" sz="1600" dirty="0" err="1" smtClean="0"/>
              <a:t>i</a:t>
            </a:r>
            <a:r>
              <a:rPr lang="en-US" altLang="zh-CN" sz="1600" dirty="0" smtClean="0"/>
              <a:t>]]])</a:t>
            </a:r>
          </a:p>
          <a:p>
            <a:r>
              <a:rPr lang="en-US" altLang="zh-CN" sz="1600" dirty="0" err="1" smtClean="0"/>
              <a:t>pred.test</a:t>
            </a:r>
            <a:r>
              <a:rPr lang="en-US" altLang="zh-CN" sz="1600" dirty="0" smtClean="0"/>
              <a:t> &lt;- predict(model, shock[</a:t>
            </a:r>
            <a:r>
              <a:rPr lang="en-US" altLang="zh-CN" sz="1600" dirty="0" err="1" smtClean="0"/>
              <a:t>dd</a:t>
            </a:r>
            <a:r>
              <a:rPr lang="en-US" altLang="zh-CN" sz="1600" dirty="0" smtClean="0"/>
              <a:t>[[</a:t>
            </a:r>
            <a:r>
              <a:rPr lang="en-US" altLang="zh-CN" sz="1600" dirty="0" err="1" smtClean="0"/>
              <a:t>i</a:t>
            </a:r>
            <a:r>
              <a:rPr lang="en-US" altLang="zh-CN" sz="1600" dirty="0" smtClean="0"/>
              <a:t>]],-6])</a:t>
            </a:r>
          </a:p>
          <a:p>
            <a:r>
              <a:rPr lang="en-US" altLang="zh-CN" sz="1600" dirty="0" smtClean="0"/>
              <a:t>r2=table(</a:t>
            </a:r>
            <a:r>
              <a:rPr lang="en-US" altLang="zh-CN" sz="1600" dirty="0" err="1" smtClean="0"/>
              <a:t>pred.test</a:t>
            </a:r>
            <a:r>
              <a:rPr lang="en-US" altLang="zh-CN" sz="1600" dirty="0" smtClean="0"/>
              <a:t>, </a:t>
            </a:r>
            <a:r>
              <a:rPr lang="en-US" altLang="zh-CN" sz="1600" dirty="0" err="1" smtClean="0"/>
              <a:t>shock$SHOCK_TYP</a:t>
            </a:r>
            <a:r>
              <a:rPr lang="en-US" altLang="zh-CN" sz="1600" dirty="0" smtClean="0"/>
              <a:t>[</a:t>
            </a:r>
            <a:r>
              <a:rPr lang="en-US" altLang="zh-CN" sz="1600" dirty="0" err="1" smtClean="0"/>
              <a:t>dd</a:t>
            </a:r>
            <a:r>
              <a:rPr lang="en-US" altLang="zh-CN" sz="1600" dirty="0" smtClean="0"/>
              <a:t>[[</a:t>
            </a:r>
            <a:r>
              <a:rPr lang="en-US" altLang="zh-CN" sz="1600" dirty="0" err="1" smtClean="0"/>
              <a:t>i</a:t>
            </a:r>
            <a:r>
              <a:rPr lang="en-US" altLang="zh-CN" sz="1600" dirty="0" smtClean="0"/>
              <a:t>]]])</a:t>
            </a:r>
          </a:p>
          <a:p>
            <a:r>
              <a:rPr lang="en-US" altLang="zh-CN" sz="1600" dirty="0" smtClean="0"/>
              <a:t>train=c(</a:t>
            </a:r>
            <a:r>
              <a:rPr lang="en-US" altLang="zh-CN" sz="1600" dirty="0" err="1" smtClean="0"/>
              <a:t>train,sum</a:t>
            </a:r>
            <a:r>
              <a:rPr lang="en-US" altLang="zh-CN" sz="1600" dirty="0" smtClean="0"/>
              <a:t>(</a:t>
            </a:r>
            <a:r>
              <a:rPr lang="en-US" altLang="zh-CN" sz="1600" dirty="0" err="1" smtClean="0"/>
              <a:t>diag</a:t>
            </a:r>
            <a:r>
              <a:rPr lang="en-US" altLang="zh-CN" sz="1600" dirty="0" smtClean="0"/>
              <a:t>(r1))/sum(r1))</a:t>
            </a:r>
          </a:p>
          <a:p>
            <a:r>
              <a:rPr lang="en-US" altLang="zh-CN" sz="1600" dirty="0" smtClean="0"/>
              <a:t>test=c(</a:t>
            </a:r>
            <a:r>
              <a:rPr lang="en-US" altLang="zh-CN" sz="1600" dirty="0" err="1" smtClean="0"/>
              <a:t>test,sum</a:t>
            </a:r>
            <a:r>
              <a:rPr lang="en-US" altLang="zh-CN" sz="1600" dirty="0" smtClean="0"/>
              <a:t>(</a:t>
            </a:r>
            <a:r>
              <a:rPr lang="en-US" altLang="zh-CN" sz="1600" dirty="0" err="1" smtClean="0"/>
              <a:t>diag</a:t>
            </a:r>
            <a:r>
              <a:rPr lang="en-US" altLang="zh-CN" sz="1600" dirty="0" smtClean="0"/>
              <a:t>(r2))/sum(r2))</a:t>
            </a:r>
          </a:p>
          <a:p>
            <a:r>
              <a:rPr lang="en-US" altLang="zh-CN" sz="1600" dirty="0" smtClean="0"/>
              <a:t>}</a:t>
            </a:r>
          </a:p>
          <a:p>
            <a:r>
              <a:rPr lang="en-US" altLang="zh-CN" sz="1600" dirty="0" err="1" smtClean="0"/>
              <a:t>train;mean</a:t>
            </a:r>
            <a:r>
              <a:rPr lang="en-US" altLang="zh-CN" sz="1600" dirty="0" smtClean="0"/>
              <a:t>(train)</a:t>
            </a:r>
          </a:p>
          <a:p>
            <a:r>
              <a:rPr lang="en-US" altLang="zh-CN" sz="1600" dirty="0" err="1" smtClean="0"/>
              <a:t>test;mean</a:t>
            </a:r>
            <a:r>
              <a:rPr lang="en-US" altLang="zh-CN" sz="1600" dirty="0" smtClean="0"/>
              <a:t>(test)</a:t>
            </a:r>
            <a:endParaRPr lang="zh-CN" altLang="en-US" sz="1500" dirty="0">
              <a:solidFill>
                <a:srgbClr val="FF0000"/>
              </a:solidFill>
            </a:endParaRPr>
          </a:p>
        </p:txBody>
      </p:sp>
      <p:sp>
        <p:nvSpPr>
          <p:cNvPr id="6" name="灯片编号占位符 5"/>
          <p:cNvSpPr>
            <a:spLocks noGrp="1"/>
          </p:cNvSpPr>
          <p:nvPr>
            <p:ph type="sldNum" sz="quarter" idx="12"/>
          </p:nvPr>
        </p:nvSpPr>
        <p:spPr/>
        <p:txBody>
          <a:bodyPr/>
          <a:lstStyle/>
          <a:p>
            <a:fld id="{14C48C8A-77FD-4366-8117-A766F7C94BB7}" type="slidenum">
              <a:rPr lang="zh-CN" altLang="en-US" smtClean="0"/>
              <a:pPr/>
              <a:t>96</a:t>
            </a:fld>
            <a:endParaRPr lang="zh-CN" altLang="en-US" dirty="0"/>
          </a:p>
        </p:txBody>
      </p:sp>
    </p:spTree>
    <p:extLst>
      <p:ext uri="{BB962C8B-B14F-4D97-AF65-F5344CB8AC3E}">
        <p14:creationId xmlns="" xmlns:p14="http://schemas.microsoft.com/office/powerpoint/2010/main" val="389636764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支持向量机（</a:t>
            </a:r>
            <a:r>
              <a:rPr lang="en-US" altLang="zh-CN" dirty="0" smtClean="0"/>
              <a:t> e1071 </a:t>
            </a:r>
            <a:r>
              <a:rPr lang="zh-CN" altLang="en-US" dirty="0" smtClean="0"/>
              <a:t>）</a:t>
            </a:r>
            <a:endParaRPr lang="zh-CN" altLang="en-US" dirty="0"/>
          </a:p>
        </p:txBody>
      </p:sp>
      <p:sp>
        <p:nvSpPr>
          <p:cNvPr id="6" name="灯片编号占位符 5"/>
          <p:cNvSpPr>
            <a:spLocks noGrp="1"/>
          </p:cNvSpPr>
          <p:nvPr>
            <p:ph type="sldNum" sz="quarter" idx="12"/>
          </p:nvPr>
        </p:nvSpPr>
        <p:spPr/>
        <p:txBody>
          <a:bodyPr/>
          <a:lstStyle/>
          <a:p>
            <a:fld id="{14C48C8A-77FD-4366-8117-A766F7C94BB7}" type="slidenum">
              <a:rPr lang="zh-CN" altLang="en-US" smtClean="0"/>
              <a:pPr/>
              <a:t>97</a:t>
            </a:fld>
            <a:endParaRPr lang="zh-CN" altLang="en-US" dirty="0"/>
          </a:p>
        </p:txBody>
      </p:sp>
      <p:pic>
        <p:nvPicPr>
          <p:cNvPr id="12290" name="Picture 2"/>
          <p:cNvPicPr>
            <a:picLocks noGrp="1" noChangeAspect="1" noChangeArrowheads="1"/>
          </p:cNvPicPr>
          <p:nvPr>
            <p:ph sz="half" idx="1"/>
          </p:nvPr>
        </p:nvPicPr>
        <p:blipFill>
          <a:blip r:embed="rId2" cstate="print"/>
          <a:srcRect/>
          <a:stretch>
            <a:fillRect/>
          </a:stretch>
        </p:blipFill>
        <p:spPr bwMode="auto">
          <a:xfrm>
            <a:off x="539552" y="1628800"/>
            <a:ext cx="7226003" cy="1944216"/>
          </a:xfrm>
          <a:prstGeom prst="rect">
            <a:avLst/>
          </a:prstGeom>
          <a:noFill/>
          <a:ln w="38100">
            <a:solidFill>
              <a:srgbClr val="7030A0"/>
            </a:solidFill>
            <a:miter lim="800000"/>
            <a:headEnd/>
            <a:tailEnd/>
          </a:ln>
        </p:spPr>
      </p:pic>
    </p:spTree>
    <p:extLst>
      <p:ext uri="{BB962C8B-B14F-4D97-AF65-F5344CB8AC3E}">
        <p14:creationId xmlns="" xmlns:p14="http://schemas.microsoft.com/office/powerpoint/2010/main" val="3896367645"/>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altLang="en-US" dirty="0"/>
          </a:p>
        </p:txBody>
      </p:sp>
      <p:sp>
        <p:nvSpPr>
          <p:cNvPr id="6" name="灯片编号占位符 5"/>
          <p:cNvSpPr>
            <a:spLocks noGrp="1"/>
          </p:cNvSpPr>
          <p:nvPr>
            <p:ph type="sldNum" sz="quarter" idx="12"/>
          </p:nvPr>
        </p:nvSpPr>
        <p:spPr/>
        <p:txBody>
          <a:bodyPr/>
          <a:lstStyle/>
          <a:p>
            <a:fld id="{14C48C8A-77FD-4366-8117-A766F7C94BB7}" type="slidenum">
              <a:rPr lang="zh-CN" altLang="en-US" smtClean="0"/>
              <a:pPr/>
              <a:t>98</a:t>
            </a:fld>
            <a:endParaRPr lang="zh-CN" altLang="en-US" dirty="0"/>
          </a:p>
        </p:txBody>
      </p:sp>
      <p:graphicFrame>
        <p:nvGraphicFramePr>
          <p:cNvPr id="7" name="内容占位符 6"/>
          <p:cNvGraphicFramePr>
            <a:graphicFrameLocks noGrp="1"/>
          </p:cNvGraphicFramePr>
          <p:nvPr>
            <p:ph sz="half" idx="1"/>
          </p:nvPr>
        </p:nvGraphicFramePr>
        <p:xfrm>
          <a:off x="539552" y="1340768"/>
          <a:ext cx="8064896" cy="3960441"/>
        </p:xfrm>
        <a:graphic>
          <a:graphicData uri="http://schemas.openxmlformats.org/drawingml/2006/table">
            <a:tbl>
              <a:tblPr/>
              <a:tblGrid>
                <a:gridCol w="3240360"/>
                <a:gridCol w="2135817"/>
                <a:gridCol w="2688719"/>
              </a:tblGrid>
              <a:tr h="440049">
                <a:tc rowSpan="2">
                  <a:txBody>
                    <a:bodyPr/>
                    <a:lstStyle/>
                    <a:p>
                      <a:pPr algn="ctr">
                        <a:spcAft>
                          <a:spcPts val="0"/>
                        </a:spcAft>
                      </a:pPr>
                      <a:r>
                        <a:rPr lang="zh-CN" sz="2400" kern="100" dirty="0">
                          <a:latin typeface="微软雅黑" pitchFamily="34" charset="-122"/>
                          <a:ea typeface="微软雅黑" pitchFamily="34" charset="-122"/>
                          <a:cs typeface="Times New Roman"/>
                        </a:rPr>
                        <a:t>方法</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spcAft>
                          <a:spcPts val="0"/>
                        </a:spcAft>
                      </a:pPr>
                      <a:r>
                        <a:rPr lang="zh-CN" sz="2400" kern="100">
                          <a:latin typeface="微软雅黑" pitchFamily="34" charset="-122"/>
                          <a:ea typeface="微软雅黑" pitchFamily="34" charset="-122"/>
                          <a:cs typeface="Times New Roman"/>
                        </a:rPr>
                        <a:t>准确率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440049">
                <a:tc vMerge="1">
                  <a:txBody>
                    <a:bodyPr/>
                    <a:lstStyle/>
                    <a:p>
                      <a:endParaRPr lang="zh-CN" altLang="en-US"/>
                    </a:p>
                  </a:txBody>
                  <a:tcPr/>
                </a:tc>
                <a:tc>
                  <a:txBody>
                    <a:bodyPr/>
                    <a:lstStyle/>
                    <a:p>
                      <a:pPr algn="ctr">
                        <a:spcAft>
                          <a:spcPts val="0"/>
                        </a:spcAft>
                      </a:pPr>
                      <a:r>
                        <a:rPr lang="zh-CN" sz="2400" kern="100">
                          <a:latin typeface="微软雅黑" pitchFamily="34" charset="-122"/>
                          <a:ea typeface="微软雅黑" pitchFamily="34" charset="-122"/>
                          <a:cs typeface="Times New Roman"/>
                        </a:rPr>
                        <a:t>训练集</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400" kern="100">
                          <a:latin typeface="微软雅黑" pitchFamily="34" charset="-122"/>
                          <a:ea typeface="微软雅黑" pitchFamily="34" charset="-122"/>
                          <a:cs typeface="Times New Roman"/>
                        </a:rPr>
                        <a:t>测试集</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0049">
                <a:tc>
                  <a:txBody>
                    <a:bodyPr/>
                    <a:lstStyle/>
                    <a:p>
                      <a:pPr algn="just">
                        <a:spcAft>
                          <a:spcPts val="0"/>
                        </a:spcAft>
                      </a:pPr>
                      <a:r>
                        <a:rPr lang="zh-CN" sz="2400" kern="100">
                          <a:latin typeface="微软雅黑" pitchFamily="34" charset="-122"/>
                          <a:ea typeface="微软雅黑" pitchFamily="34" charset="-122"/>
                          <a:cs typeface="Times New Roman"/>
                        </a:rPr>
                        <a:t>决策树</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微软雅黑" pitchFamily="34" charset="-122"/>
                          <a:ea typeface="微软雅黑" pitchFamily="34" charset="-122"/>
                          <a:cs typeface="Times New Roman"/>
                        </a:rPr>
                        <a:t>0.6084</a:t>
                      </a:r>
                      <a:endParaRPr lang="zh-CN" sz="2400" kern="100">
                        <a:latin typeface="微软雅黑" pitchFamily="34" charset="-122"/>
                        <a:ea typeface="微软雅黑" pitchFamily="34"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微软雅黑" pitchFamily="34" charset="-122"/>
                          <a:ea typeface="微软雅黑" pitchFamily="34" charset="-122"/>
                          <a:cs typeface="Times New Roman"/>
                        </a:rPr>
                        <a:t>0.3360</a:t>
                      </a:r>
                      <a:endParaRPr lang="zh-CN" sz="2400" kern="100">
                        <a:latin typeface="微软雅黑" pitchFamily="34" charset="-122"/>
                        <a:ea typeface="微软雅黑" pitchFamily="34"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0049">
                <a:tc>
                  <a:txBody>
                    <a:bodyPr/>
                    <a:lstStyle/>
                    <a:p>
                      <a:pPr algn="just">
                        <a:spcAft>
                          <a:spcPts val="0"/>
                        </a:spcAft>
                      </a:pPr>
                      <a:r>
                        <a:rPr lang="zh-CN" sz="2400" kern="100">
                          <a:latin typeface="微软雅黑" pitchFamily="34" charset="-122"/>
                          <a:ea typeface="微软雅黑" pitchFamily="34" charset="-122"/>
                          <a:cs typeface="Times New Roman"/>
                        </a:rPr>
                        <a:t>最邻近算法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100">
                          <a:latin typeface="微软雅黑" pitchFamily="34" charset="-122"/>
                          <a:ea typeface="微软雅黑" pitchFamily="34" charset="-122"/>
                          <a:cs typeface="Times New Roman"/>
                        </a:rPr>
                        <a:t>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微软雅黑" pitchFamily="34" charset="-122"/>
                          <a:ea typeface="微软雅黑" pitchFamily="34" charset="-122"/>
                          <a:cs typeface="Times New Roman"/>
                        </a:rPr>
                        <a:t>0.4424</a:t>
                      </a:r>
                      <a:endParaRPr lang="zh-CN" sz="2400" kern="100">
                        <a:latin typeface="微软雅黑" pitchFamily="34" charset="-122"/>
                        <a:ea typeface="微软雅黑" pitchFamily="34"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0049">
                <a:tc>
                  <a:txBody>
                    <a:bodyPr/>
                    <a:lstStyle/>
                    <a:p>
                      <a:pPr algn="just">
                        <a:spcAft>
                          <a:spcPts val="0"/>
                        </a:spcAft>
                      </a:pPr>
                      <a:r>
                        <a:rPr lang="en-US" sz="2400" kern="100">
                          <a:latin typeface="微软雅黑" pitchFamily="34" charset="-122"/>
                          <a:ea typeface="微软雅黑" pitchFamily="34" charset="-122"/>
                          <a:cs typeface="Times New Roman"/>
                        </a:rPr>
                        <a:t>Boosting</a:t>
                      </a:r>
                      <a:endParaRPr lang="zh-CN" sz="2400" kern="100">
                        <a:latin typeface="微软雅黑" pitchFamily="34" charset="-122"/>
                        <a:ea typeface="微软雅黑" pitchFamily="34"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微软雅黑" pitchFamily="34" charset="-122"/>
                          <a:ea typeface="微软雅黑" pitchFamily="34" charset="-122"/>
                          <a:cs typeface="Times New Roman"/>
                        </a:rPr>
                        <a:t>0.7235</a:t>
                      </a:r>
                      <a:endParaRPr lang="zh-CN" sz="2400" kern="100">
                        <a:latin typeface="微软雅黑" pitchFamily="34" charset="-122"/>
                        <a:ea typeface="微软雅黑" pitchFamily="34"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微软雅黑" pitchFamily="34" charset="-122"/>
                          <a:ea typeface="微软雅黑" pitchFamily="34" charset="-122"/>
                          <a:cs typeface="Times New Roman"/>
                        </a:rPr>
                        <a:t>0.4240</a:t>
                      </a:r>
                      <a:endParaRPr lang="zh-CN" sz="2400" kern="100">
                        <a:latin typeface="微软雅黑" pitchFamily="34" charset="-122"/>
                        <a:ea typeface="微软雅黑" pitchFamily="34"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0049">
                <a:tc>
                  <a:txBody>
                    <a:bodyPr/>
                    <a:lstStyle/>
                    <a:p>
                      <a:pPr algn="just">
                        <a:spcAft>
                          <a:spcPts val="0"/>
                        </a:spcAft>
                      </a:pPr>
                      <a:r>
                        <a:rPr lang="en-US" sz="2400" kern="100">
                          <a:latin typeface="微软雅黑" pitchFamily="34" charset="-122"/>
                          <a:ea typeface="微软雅黑" pitchFamily="34" charset="-122"/>
                          <a:cs typeface="Times New Roman"/>
                        </a:rPr>
                        <a:t>Bagging</a:t>
                      </a:r>
                      <a:endParaRPr lang="zh-CN" sz="2400" kern="100">
                        <a:latin typeface="微软雅黑" pitchFamily="34" charset="-122"/>
                        <a:ea typeface="微软雅黑" pitchFamily="34"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微软雅黑" pitchFamily="34" charset="-122"/>
                          <a:ea typeface="微软雅黑" pitchFamily="34" charset="-122"/>
                          <a:cs typeface="Times New Roman"/>
                        </a:rPr>
                        <a:t>0.7102</a:t>
                      </a:r>
                      <a:endParaRPr lang="zh-CN" sz="2400" kern="100">
                        <a:latin typeface="微软雅黑" pitchFamily="34" charset="-122"/>
                        <a:ea typeface="微软雅黑" pitchFamily="34"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微软雅黑" pitchFamily="34" charset="-122"/>
                          <a:ea typeface="微软雅黑" pitchFamily="34" charset="-122"/>
                          <a:cs typeface="Times New Roman"/>
                        </a:rPr>
                        <a:t>0.4154</a:t>
                      </a:r>
                      <a:endParaRPr lang="zh-CN" sz="2400" kern="100">
                        <a:latin typeface="微软雅黑" pitchFamily="34" charset="-122"/>
                        <a:ea typeface="微软雅黑" pitchFamily="34"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0049">
                <a:tc>
                  <a:txBody>
                    <a:bodyPr/>
                    <a:lstStyle/>
                    <a:p>
                      <a:pPr algn="just">
                        <a:spcAft>
                          <a:spcPts val="0"/>
                        </a:spcAft>
                      </a:pPr>
                      <a:r>
                        <a:rPr lang="zh-CN" sz="2400" kern="100">
                          <a:latin typeface="微软雅黑" pitchFamily="34" charset="-122"/>
                          <a:ea typeface="微软雅黑" pitchFamily="34" charset="-122"/>
                          <a:cs typeface="Times New Roman"/>
                        </a:rPr>
                        <a:t>随机森林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微软雅黑" pitchFamily="34" charset="-122"/>
                          <a:ea typeface="微软雅黑" pitchFamily="34" charset="-122"/>
                          <a:cs typeface="Times New Roman"/>
                        </a:rPr>
                        <a:t>0.5321</a:t>
                      </a:r>
                      <a:endParaRPr lang="zh-CN" sz="2400" kern="100">
                        <a:latin typeface="微软雅黑" pitchFamily="34" charset="-122"/>
                        <a:ea typeface="微软雅黑" pitchFamily="34"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b="1" kern="100">
                          <a:solidFill>
                            <a:srgbClr val="FF0000"/>
                          </a:solidFill>
                          <a:latin typeface="微软雅黑" pitchFamily="34" charset="-122"/>
                          <a:ea typeface="微软雅黑" pitchFamily="34" charset="-122"/>
                          <a:cs typeface="Times New Roman"/>
                        </a:rPr>
                        <a:t>0.5441</a:t>
                      </a:r>
                      <a:endParaRPr lang="zh-CN" sz="2400" kern="100">
                        <a:latin typeface="微软雅黑" pitchFamily="34" charset="-122"/>
                        <a:ea typeface="微软雅黑" pitchFamily="34"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0049">
                <a:tc>
                  <a:txBody>
                    <a:bodyPr/>
                    <a:lstStyle/>
                    <a:p>
                      <a:pPr algn="just">
                        <a:spcAft>
                          <a:spcPts val="0"/>
                        </a:spcAft>
                      </a:pPr>
                      <a:r>
                        <a:rPr lang="zh-CN" sz="2400" kern="100" dirty="0">
                          <a:latin typeface="微软雅黑" pitchFamily="34" charset="-122"/>
                          <a:ea typeface="微软雅黑" pitchFamily="34" charset="-122"/>
                          <a:cs typeface="Times New Roman"/>
                        </a:rPr>
                        <a:t>神经网络</a:t>
                      </a:r>
                      <a:r>
                        <a:rPr lang="en-US" sz="2400" kern="100" dirty="0">
                          <a:latin typeface="微软雅黑" pitchFamily="34" charset="-122"/>
                          <a:ea typeface="微软雅黑" pitchFamily="34" charset="-122"/>
                          <a:cs typeface="Times New Roman"/>
                        </a:rPr>
                        <a:t>(size=25)</a:t>
                      </a:r>
                      <a:endParaRPr lang="zh-CN" sz="2400" kern="100" dirty="0">
                        <a:latin typeface="微软雅黑" pitchFamily="34" charset="-122"/>
                        <a:ea typeface="微软雅黑" pitchFamily="34"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dirty="0">
                          <a:latin typeface="微软雅黑" pitchFamily="34" charset="-122"/>
                          <a:ea typeface="微软雅黑" pitchFamily="34" charset="-122"/>
                          <a:cs typeface="Times New Roman"/>
                        </a:rPr>
                        <a:t>0.4414</a:t>
                      </a:r>
                      <a:endParaRPr lang="zh-CN" sz="2400" kern="100" dirty="0">
                        <a:latin typeface="微软雅黑" pitchFamily="34" charset="-122"/>
                        <a:ea typeface="微软雅黑" pitchFamily="34"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微软雅黑" pitchFamily="34" charset="-122"/>
                          <a:ea typeface="微软雅黑" pitchFamily="34" charset="-122"/>
                          <a:cs typeface="Times New Roman"/>
                        </a:rPr>
                        <a:t>0.3275</a:t>
                      </a:r>
                      <a:endParaRPr lang="zh-CN" sz="2400" kern="100">
                        <a:latin typeface="微软雅黑" pitchFamily="34" charset="-122"/>
                        <a:ea typeface="微软雅黑" pitchFamily="34"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0049">
                <a:tc>
                  <a:txBody>
                    <a:bodyPr/>
                    <a:lstStyle/>
                    <a:p>
                      <a:pPr algn="just">
                        <a:spcAft>
                          <a:spcPts val="0"/>
                        </a:spcAft>
                      </a:pPr>
                      <a:r>
                        <a:rPr lang="zh-CN" sz="2400" kern="100">
                          <a:latin typeface="微软雅黑" pitchFamily="34" charset="-122"/>
                          <a:ea typeface="微软雅黑" pitchFamily="34" charset="-122"/>
                          <a:cs typeface="Times New Roman"/>
                        </a:rPr>
                        <a:t>支持向量机</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微软雅黑" pitchFamily="34" charset="-122"/>
                          <a:ea typeface="微软雅黑" pitchFamily="34" charset="-122"/>
                          <a:cs typeface="Times New Roman"/>
                        </a:rPr>
                        <a:t>0.6682</a:t>
                      </a:r>
                      <a:endParaRPr lang="zh-CN" sz="2400" kern="100">
                        <a:latin typeface="微软雅黑" pitchFamily="34" charset="-122"/>
                        <a:ea typeface="微软雅黑" pitchFamily="34"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dirty="0">
                          <a:latin typeface="微软雅黑" pitchFamily="34" charset="-122"/>
                          <a:ea typeface="微软雅黑" pitchFamily="34" charset="-122"/>
                          <a:cs typeface="Times New Roman"/>
                        </a:rPr>
                        <a:t>0.4335</a:t>
                      </a:r>
                      <a:endParaRPr lang="zh-CN" sz="2400" kern="100" dirty="0">
                        <a:latin typeface="微软雅黑" pitchFamily="34" charset="-122"/>
                        <a:ea typeface="微软雅黑" pitchFamily="34"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 xmlns:p14="http://schemas.microsoft.com/office/powerpoint/2010/main" val="389636764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14C48C8A-77FD-4366-8117-A766F7C94BB7}" type="slidenum">
              <a:rPr lang="zh-CN" altLang="en-US" smtClean="0"/>
              <a:pPr/>
              <a:t>99</a:t>
            </a:fld>
            <a:endParaRPr lang="zh-CN" altLang="en-US" dirty="0"/>
          </a:p>
        </p:txBody>
      </p:sp>
      <p:sp>
        <p:nvSpPr>
          <p:cNvPr id="5" name="标题 3"/>
          <p:cNvSpPr txBox="1">
            <a:spLocks/>
          </p:cNvSpPr>
          <p:nvPr/>
        </p:nvSpPr>
        <p:spPr>
          <a:xfrm>
            <a:off x="4644008" y="1628800"/>
            <a:ext cx="3528392" cy="1470025"/>
          </a:xfrm>
          <a:prstGeom prst="rect">
            <a:avLst/>
          </a:prstGeom>
        </p:spPr>
        <p:txBody>
          <a:bodyPr>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altLang="zh-CN" sz="7200" b="0" i="0" u="none" strike="noStrike" kern="1200" cap="none" spc="0" normalizeH="0" baseline="0" noProof="0" dirty="0" smtClean="0">
                <a:ln>
                  <a:noFill/>
                </a:ln>
                <a:solidFill>
                  <a:srgbClr val="56575B"/>
                </a:solidFill>
                <a:effectLst>
                  <a:outerShdw blurRad="38100" dist="38100" dir="2700000" algn="tl">
                    <a:srgbClr val="000000">
                      <a:alpha val="43137"/>
                    </a:srgbClr>
                  </a:outerShdw>
                </a:effectLst>
                <a:uLnTx/>
                <a:uFillTx/>
                <a:latin typeface="Impact" pitchFamily="34" charset="0"/>
                <a:ea typeface="微软雅黑" pitchFamily="34" charset="-122"/>
                <a:cs typeface="+mj-cs"/>
              </a:rPr>
              <a:t>Thanks</a:t>
            </a:r>
            <a:endParaRPr kumimoji="0" lang="zh-CN" altLang="en-US" sz="7200" b="0" i="0" u="none" strike="noStrike" kern="1200" cap="none" spc="0" normalizeH="0" baseline="0" noProof="0" dirty="0">
              <a:ln>
                <a:noFill/>
              </a:ln>
              <a:solidFill>
                <a:srgbClr val="56575B"/>
              </a:solidFill>
              <a:effectLst>
                <a:outerShdw blurRad="38100" dist="38100" dir="2700000" algn="tl">
                  <a:srgbClr val="000000">
                    <a:alpha val="43137"/>
                  </a:srgbClr>
                </a:outerShdw>
              </a:effectLst>
              <a:uLnTx/>
              <a:uFillTx/>
              <a:latin typeface="Impact" pitchFamily="34" charset="0"/>
              <a:ea typeface="微软雅黑" pitchFamily="34" charset="-122"/>
              <a:cs typeface="+mj-cs"/>
            </a:endParaRPr>
          </a:p>
        </p:txBody>
      </p:sp>
      <p:pic>
        <p:nvPicPr>
          <p:cNvPr id="4" name="图片 1"/>
          <p:cNvPicPr>
            <a:picLocks noChangeAspect="1"/>
          </p:cNvPicPr>
          <p:nvPr/>
        </p:nvPicPr>
        <p:blipFill>
          <a:blip r:embed="rId2" cstate="print"/>
          <a:srcRect/>
          <a:stretch>
            <a:fillRect/>
          </a:stretch>
        </p:blipFill>
        <p:spPr bwMode="auto">
          <a:xfrm>
            <a:off x="3851920" y="1700808"/>
            <a:ext cx="1008112" cy="1010085"/>
          </a:xfrm>
          <a:prstGeom prst="rect">
            <a:avLst/>
          </a:prstGeom>
          <a:noFill/>
          <a:ln w="9525">
            <a:noFill/>
            <a:miter lim="800000"/>
            <a:headEnd/>
            <a:tailEnd/>
          </a:ln>
        </p:spPr>
      </p:pic>
    </p:spTree>
    <p:extLst>
      <p:ext uri="{BB962C8B-B14F-4D97-AF65-F5344CB8AC3E}">
        <p14:creationId xmlns="" xmlns:p14="http://schemas.microsoft.com/office/powerpoint/2010/main" val="389636764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a:blip xmlns:r="http://schemas.openxmlformats.org/officeDocument/2006/relationships" r:embed="rId1" cstate="print">
            <a:extLst>
              <a:ext uri="{28A0092B-C50C-407E-A947-70E740481C1C}">
                <a14:useLocalDpi xmlns="" xmlns:p="http://schemas.openxmlformats.org/presentationml/2006/main" xmlns:a14="http://schemas.microsoft.com/office/drawing/2010/main" val="0"/>
              </a:ext>
            </a:extLst>
          </a:blip>
          <a:srcRect/>
          <a:stretch>
            <a:fillRect l="-9000" r="-9000"/>
          </a:stretch>
        </a:blipFill>
        <a:ln>
          <a:noFill/>
        </a:ln>
      </a:spPr>
      <a:bodyPr/>
      <a:lstStyle/>
      <a: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3523</TotalTime>
  <Words>4228</Words>
  <Application>Microsoft Office PowerPoint</Application>
  <PresentationFormat>全屏显示(4:3)</PresentationFormat>
  <Paragraphs>789</Paragraphs>
  <Slides>99</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99</vt:i4>
      </vt:variant>
    </vt:vector>
  </HeadingPairs>
  <TitlesOfParts>
    <vt:vector size="101" baseType="lpstr">
      <vt:lpstr>Office 主题​​</vt:lpstr>
      <vt:lpstr>Equation</vt:lpstr>
      <vt:lpstr>Crime&amp;Shock数据集分析展示 </vt:lpstr>
      <vt:lpstr>Communities and Crime Unnormalized  Data Set  （Data source）</vt:lpstr>
      <vt:lpstr>一、数据预处理</vt:lpstr>
      <vt:lpstr>四、犯罪率分布情况</vt:lpstr>
      <vt:lpstr>四、对数化变换</vt:lpstr>
      <vt:lpstr>四、犯罪率地区差异</vt:lpstr>
      <vt:lpstr>缺失值处理</vt:lpstr>
      <vt:lpstr>缺失值处理：临近值插补</vt:lpstr>
      <vt:lpstr>缺失值处理：临近值插补</vt:lpstr>
      <vt:lpstr>Cross validation </vt:lpstr>
      <vt:lpstr>Model building ——traditional methods </vt:lpstr>
      <vt:lpstr>Linear Regression</vt:lpstr>
      <vt:lpstr>Linear Regression</vt:lpstr>
      <vt:lpstr>Linear Regression：anova</vt:lpstr>
      <vt:lpstr>Linear Regression：anova</vt:lpstr>
      <vt:lpstr>Linear Regression</vt:lpstr>
      <vt:lpstr>Linear Regression</vt:lpstr>
      <vt:lpstr>Stepwise</vt:lpstr>
      <vt:lpstr>Stepwise</vt:lpstr>
      <vt:lpstr>Stepwise</vt:lpstr>
      <vt:lpstr>Stepwise：diagnose</vt:lpstr>
      <vt:lpstr>Stepwise</vt:lpstr>
      <vt:lpstr>Stepwise</vt:lpstr>
      <vt:lpstr>Conclusion</vt:lpstr>
      <vt:lpstr>Ridge</vt:lpstr>
      <vt:lpstr>Ridge</vt:lpstr>
      <vt:lpstr>Ridge</vt:lpstr>
      <vt:lpstr>Ridge</vt:lpstr>
      <vt:lpstr>Lasso</vt:lpstr>
      <vt:lpstr>Lasso</vt:lpstr>
      <vt:lpstr>Lasso(lars)</vt:lpstr>
      <vt:lpstr>Lasso(msgps)</vt:lpstr>
      <vt:lpstr>Lasso(lars)</vt:lpstr>
      <vt:lpstr>Lasso(msgps)</vt:lpstr>
      <vt:lpstr>Lasso(msgps)</vt:lpstr>
      <vt:lpstr>Lasso(lars)</vt:lpstr>
      <vt:lpstr>Lasso(lars)</vt:lpstr>
      <vt:lpstr>Lasso(lars)</vt:lpstr>
      <vt:lpstr>Lasso</vt:lpstr>
      <vt:lpstr>Ridge&amp;Lasso</vt:lpstr>
      <vt:lpstr>Ridge&amp;Lasso</vt:lpstr>
      <vt:lpstr>Generalized elastic net</vt:lpstr>
      <vt:lpstr>Generalized elastic net</vt:lpstr>
      <vt:lpstr>Generalized elastic net</vt:lpstr>
      <vt:lpstr>Generalized elastic net</vt:lpstr>
      <vt:lpstr>Generalized elastic net</vt:lpstr>
      <vt:lpstr>Generalized elastic net</vt:lpstr>
      <vt:lpstr>Model building ——Data Mining</vt:lpstr>
      <vt:lpstr>K临近回归</vt:lpstr>
      <vt:lpstr>K临近回归</vt:lpstr>
      <vt:lpstr>回归树</vt:lpstr>
      <vt:lpstr>回归树</vt:lpstr>
      <vt:lpstr>回归树</vt:lpstr>
      <vt:lpstr>回归树：五折交叉验证</vt:lpstr>
      <vt:lpstr>回归树</vt:lpstr>
      <vt:lpstr>Boosting(mboost)</vt:lpstr>
      <vt:lpstr>Boosting</vt:lpstr>
      <vt:lpstr>Bagging</vt:lpstr>
      <vt:lpstr>Bagging(ipred)</vt:lpstr>
      <vt:lpstr>Bagging</vt:lpstr>
      <vt:lpstr>随机森林（randomForest）</vt:lpstr>
      <vt:lpstr>随机森林（randomForest）</vt:lpstr>
      <vt:lpstr>随机森林（randomForest）</vt:lpstr>
      <vt:lpstr>随机森林（randomForest）</vt:lpstr>
      <vt:lpstr>总结</vt:lpstr>
      <vt:lpstr>Shock Data (Data source)</vt:lpstr>
      <vt:lpstr>数据预处理</vt:lpstr>
      <vt:lpstr>数据描述</vt:lpstr>
      <vt:lpstr>数据描述</vt:lpstr>
      <vt:lpstr>数据描述</vt:lpstr>
      <vt:lpstr>数据描述</vt:lpstr>
      <vt:lpstr>数据描述</vt:lpstr>
      <vt:lpstr>贝叶斯分类</vt:lpstr>
      <vt:lpstr>贝叶斯分类</vt:lpstr>
      <vt:lpstr>贝叶斯分类</vt:lpstr>
      <vt:lpstr>决策树</vt:lpstr>
      <vt:lpstr>决策树</vt:lpstr>
      <vt:lpstr>决策树</vt:lpstr>
      <vt:lpstr>决策树</vt:lpstr>
      <vt:lpstr>最邻近算法</vt:lpstr>
      <vt:lpstr>最邻近算法</vt:lpstr>
      <vt:lpstr>boosting</vt:lpstr>
      <vt:lpstr>boosting</vt:lpstr>
      <vt:lpstr>boosting</vt:lpstr>
      <vt:lpstr>boosting</vt:lpstr>
      <vt:lpstr>bagging</vt:lpstr>
      <vt:lpstr>bagging</vt:lpstr>
      <vt:lpstr>随机森林</vt:lpstr>
      <vt:lpstr>随机森林</vt:lpstr>
      <vt:lpstr>随机森林</vt:lpstr>
      <vt:lpstr>随机森林</vt:lpstr>
      <vt:lpstr>随机森林</vt:lpstr>
      <vt:lpstr>神经网络（nnet）</vt:lpstr>
      <vt:lpstr>神经网络（nnet）</vt:lpstr>
      <vt:lpstr>神经网络（nnet）</vt:lpstr>
      <vt:lpstr>支持向量机</vt:lpstr>
      <vt:lpstr>支持向量机（ e1071 ）</vt:lpstr>
      <vt:lpstr>总结</vt:lpstr>
      <vt:lpstr>幻灯片 99</vt:lpstr>
    </vt:vector>
  </TitlesOfParts>
  <Company>SENIOR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RGB：0,158,259</dc:title>
  <dc:creator>Guo Baocheng</dc:creator>
  <cp:lastModifiedBy>User</cp:lastModifiedBy>
  <cp:revision>58</cp:revision>
  <dcterms:created xsi:type="dcterms:W3CDTF">2012-03-02T05:45:22Z</dcterms:created>
  <dcterms:modified xsi:type="dcterms:W3CDTF">2012-11-29T07:10:15Z</dcterms:modified>
</cp:coreProperties>
</file>