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regular.fntdata"/><Relationship Id="rId25" Type="http://schemas.openxmlformats.org/officeDocument/2006/relationships/slide" Target="slides/slide21.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d4ffa76a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d4ffa76a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chu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c30980ae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c30980ae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c30980ae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c30980ae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c30980ae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c30980ae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Chu</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public user register an account to become the customer, and then, they can choose to capture pictures or scan skeleton by real-time to analysis the result, of course, they also review analysis result. Besides,  the customer does exercise that will generate health data to help them.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30980ae6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30980ae6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Chu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c30980ae6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c30980ae6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Dennis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d4ffa7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d4ffa7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Dennis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c30980ae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c30980ae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d3b3b13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d3b3b13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3b3b13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3b3b13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c30980ae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30980ae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Austen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d4ffa76a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6d4ffa76a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6d4ffa76a_2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6d4ffa76a_2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3809dd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3809dd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Austen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3809dd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3809dd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c30980ae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c30980ae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Dennis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d3809dd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3809dd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Issac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41d091a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41d091a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Austen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d41d091a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d41d091a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Chu    ----  </a:t>
            </a:r>
            <a:r>
              <a:rPr lang="zh-TW" sz="1200">
                <a:solidFill>
                  <a:schemeClr val="dk2"/>
                </a:solidFill>
                <a:latin typeface="Trebuchet MS"/>
                <a:ea typeface="Trebuchet MS"/>
                <a:cs typeface="Trebuchet MS"/>
                <a:sym typeface="Trebuchet MS"/>
              </a:rPr>
              <a:t>Representation of association scores via Part Affinity Fields (PAFs), a set of 2D vector fields that encode the location and orientation of limbs over the image domain</a:t>
            </a:r>
            <a:endParaRPr sz="1200">
              <a:solidFill>
                <a:schemeClr val="dk2"/>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41d091a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d41d091a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chu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40750" y="901424"/>
            <a:ext cx="5662500" cy="17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TW"/>
              <a:t>FYP Final Report</a:t>
            </a:r>
            <a:endParaRPr/>
          </a:p>
        </p:txBody>
      </p:sp>
      <p:sp>
        <p:nvSpPr>
          <p:cNvPr id="129" name="Google Shape;129;p13"/>
          <p:cNvSpPr txBox="1"/>
          <p:nvPr>
            <p:ph idx="1" type="subTitle"/>
          </p:nvPr>
        </p:nvSpPr>
        <p:spPr>
          <a:xfrm>
            <a:off x="1891350" y="2144574"/>
            <a:ext cx="5361300" cy="5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2400">
                <a:solidFill>
                  <a:srgbClr val="B45F06"/>
                </a:solidFill>
              </a:rPr>
              <a:t>Run Pose</a:t>
            </a:r>
            <a:endParaRPr sz="2400">
              <a:solidFill>
                <a:srgbClr val="B45F06"/>
              </a:solidFill>
            </a:endParaRPr>
          </a:p>
        </p:txBody>
      </p:sp>
      <p:sp>
        <p:nvSpPr>
          <p:cNvPr id="130" name="Google Shape;130;p13"/>
          <p:cNvSpPr txBox="1"/>
          <p:nvPr>
            <p:ph idx="1" type="subTitle"/>
          </p:nvPr>
        </p:nvSpPr>
        <p:spPr>
          <a:xfrm>
            <a:off x="1891350" y="2695075"/>
            <a:ext cx="5361300" cy="1303800"/>
          </a:xfrm>
          <a:prstGeom prst="rect">
            <a:avLst/>
          </a:prstGeom>
        </p:spPr>
        <p:txBody>
          <a:bodyPr anchorCtr="0" anchor="t" bIns="91425" lIns="91425" spcFirstLastPara="1" rIns="91425" wrap="square" tIns="91425">
            <a:noAutofit/>
          </a:bodyPr>
          <a:lstStyle/>
          <a:p>
            <a:pPr indent="114300" lvl="0" marL="0" rtl="0" algn="l">
              <a:lnSpc>
                <a:spcPct val="115000"/>
              </a:lnSpc>
              <a:spcBef>
                <a:spcPts val="0"/>
              </a:spcBef>
              <a:spcAft>
                <a:spcPts val="0"/>
              </a:spcAft>
              <a:buClr>
                <a:srgbClr val="000000"/>
              </a:buClr>
              <a:buSzPts val="1100"/>
              <a:buFont typeface="Arial"/>
              <a:buNone/>
            </a:pPr>
            <a:r>
              <a:rPr lang="zh-TW">
                <a:latin typeface="Arial"/>
                <a:ea typeface="Arial"/>
                <a:cs typeface="Arial"/>
                <a:sym typeface="Arial"/>
              </a:rPr>
              <a:t>Member: </a:t>
            </a:r>
            <a:r>
              <a:rPr lang="zh-TW" sz="1200">
                <a:latin typeface="Arial"/>
                <a:ea typeface="Arial"/>
                <a:cs typeface="Arial"/>
                <a:sym typeface="Arial"/>
              </a:rPr>
              <a:t>                             </a:t>
            </a:r>
            <a:r>
              <a:rPr lang="zh-TW" sz="1200">
                <a:solidFill>
                  <a:srgbClr val="000000"/>
                </a:solidFill>
                <a:latin typeface="Arial"/>
                <a:ea typeface="Arial"/>
                <a:cs typeface="Arial"/>
                <a:sym typeface="Arial"/>
              </a:rPr>
              <a:t>Ngai Yiu Lik </a:t>
            </a:r>
            <a:endParaRPr sz="1200">
              <a:solidFill>
                <a:srgbClr val="000000"/>
              </a:solidFill>
              <a:latin typeface="Arial"/>
              <a:ea typeface="Arial"/>
              <a:cs typeface="Arial"/>
              <a:sym typeface="Arial"/>
            </a:endParaRPr>
          </a:p>
          <a:p>
            <a:pPr indent="114300" lvl="0" marL="0" rtl="0" algn="ctr">
              <a:lnSpc>
                <a:spcPct val="115000"/>
              </a:lnSpc>
              <a:spcBef>
                <a:spcPts val="0"/>
              </a:spcBef>
              <a:spcAft>
                <a:spcPts val="0"/>
              </a:spcAft>
              <a:buClr>
                <a:srgbClr val="000000"/>
              </a:buClr>
              <a:buSzPts val="1100"/>
              <a:buFont typeface="Arial"/>
              <a:buNone/>
            </a:pPr>
            <a:r>
              <a:rPr lang="zh-TW" sz="1200">
                <a:solidFill>
                  <a:srgbClr val="000000"/>
                </a:solidFill>
                <a:latin typeface="Arial"/>
                <a:ea typeface="Arial"/>
                <a:cs typeface="Arial"/>
                <a:sym typeface="Arial"/>
              </a:rPr>
              <a:t>Chiu Ka Yau</a:t>
            </a:r>
            <a:endParaRPr sz="1200">
              <a:solidFill>
                <a:srgbClr val="000000"/>
              </a:solidFill>
              <a:latin typeface="Arial"/>
              <a:ea typeface="Arial"/>
              <a:cs typeface="Arial"/>
              <a:sym typeface="Arial"/>
            </a:endParaRPr>
          </a:p>
          <a:p>
            <a:pPr indent="114300" lvl="0" marL="0" rtl="0" algn="ctr">
              <a:lnSpc>
                <a:spcPct val="115000"/>
              </a:lnSpc>
              <a:spcBef>
                <a:spcPts val="0"/>
              </a:spcBef>
              <a:spcAft>
                <a:spcPts val="0"/>
              </a:spcAft>
              <a:buClr>
                <a:srgbClr val="000000"/>
              </a:buClr>
              <a:buSzPts val="1100"/>
              <a:buFont typeface="Arial"/>
              <a:buNone/>
            </a:pPr>
            <a:r>
              <a:rPr lang="zh-TW" sz="1200">
                <a:solidFill>
                  <a:srgbClr val="000000"/>
                </a:solidFill>
                <a:latin typeface="Arial"/>
                <a:ea typeface="Arial"/>
                <a:cs typeface="Arial"/>
                <a:sym typeface="Arial"/>
              </a:rPr>
              <a:t>Chen XuChu</a:t>
            </a:r>
            <a:endParaRPr sz="1200">
              <a:solidFill>
                <a:srgbClr val="000000"/>
              </a:solidFill>
              <a:latin typeface="Arial"/>
              <a:ea typeface="Arial"/>
              <a:cs typeface="Arial"/>
              <a:sym typeface="Arial"/>
            </a:endParaRPr>
          </a:p>
          <a:p>
            <a:pPr indent="114300" lvl="0" marL="0" rtl="0" algn="ctr">
              <a:lnSpc>
                <a:spcPct val="115000"/>
              </a:lnSpc>
              <a:spcBef>
                <a:spcPts val="0"/>
              </a:spcBef>
              <a:spcAft>
                <a:spcPts val="0"/>
              </a:spcAft>
              <a:buClr>
                <a:srgbClr val="000000"/>
              </a:buClr>
              <a:buSzPts val="1100"/>
              <a:buFont typeface="Arial"/>
              <a:buNone/>
            </a:pPr>
            <a:r>
              <a:rPr lang="zh-TW" sz="1200">
                <a:solidFill>
                  <a:srgbClr val="000000"/>
                </a:solidFill>
                <a:latin typeface="Arial"/>
                <a:ea typeface="Arial"/>
                <a:cs typeface="Arial"/>
                <a:sym typeface="Arial"/>
              </a:rPr>
              <a:t>Lau Man Kit</a:t>
            </a:r>
            <a:endParaRPr sz="1200">
              <a:solidFill>
                <a:srgbClr val="000000"/>
              </a:solidFill>
              <a:latin typeface="Arial"/>
              <a:ea typeface="Arial"/>
              <a:cs typeface="Arial"/>
              <a:sym typeface="Arial"/>
            </a:endParaRPr>
          </a:p>
          <a:p>
            <a:pPr indent="114300" lvl="0" marL="0" rtl="0" algn="ctr">
              <a:lnSpc>
                <a:spcPct val="115000"/>
              </a:lnSpc>
              <a:spcBef>
                <a:spcPts val="0"/>
              </a:spcBef>
              <a:spcAft>
                <a:spcPts val="0"/>
              </a:spcAft>
              <a:buClr>
                <a:srgbClr val="000000"/>
              </a:buClr>
              <a:buSzPts val="1100"/>
              <a:buFont typeface="Arial"/>
              <a:buNone/>
            </a:pPr>
            <a:r>
              <a:rPr lang="zh-TW" sz="1200">
                <a:solidFill>
                  <a:srgbClr val="000000"/>
                </a:solidFill>
                <a:latin typeface="Arial"/>
                <a:ea typeface="Arial"/>
                <a:cs typeface="Arial"/>
                <a:sym typeface="Arial"/>
              </a:rPr>
              <a:t> Chung Chin Ho</a:t>
            </a:r>
            <a:endParaRPr sz="2400">
              <a:solidFill>
                <a:srgbClr val="B45F0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OpenPose principle</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2"/>
          <p:cNvPicPr preferRelativeResize="0"/>
          <p:nvPr/>
        </p:nvPicPr>
        <p:blipFill>
          <a:blip r:embed="rId3">
            <a:alphaModFix/>
          </a:blip>
          <a:stretch>
            <a:fillRect/>
          </a:stretch>
        </p:blipFill>
        <p:spPr>
          <a:xfrm>
            <a:off x="819150" y="1800200"/>
            <a:ext cx="7403599" cy="25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785575" y="230425"/>
            <a:ext cx="7505700" cy="6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Function</a:t>
            </a:r>
            <a:endParaRPr/>
          </a:p>
        </p:txBody>
      </p:sp>
      <p:sp>
        <p:nvSpPr>
          <p:cNvPr id="195" name="Google Shape;195;p23"/>
          <p:cNvSpPr txBox="1"/>
          <p:nvPr>
            <p:ph idx="1" type="body"/>
          </p:nvPr>
        </p:nvSpPr>
        <p:spPr>
          <a:xfrm>
            <a:off x="590600" y="844825"/>
            <a:ext cx="4066200" cy="403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sz="1600">
                <a:solidFill>
                  <a:srgbClr val="0B5394"/>
                </a:solidFill>
                <a:latin typeface="Arial"/>
                <a:ea typeface="Arial"/>
                <a:cs typeface="Arial"/>
                <a:sym typeface="Arial"/>
              </a:rPr>
              <a:t>For the Account</a:t>
            </a:r>
            <a:endParaRPr sz="1600">
              <a:solidFill>
                <a:srgbClr val="0B5394"/>
              </a:solidFill>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Register</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Login</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Profile</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Single login function</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Profile with Health Kit</a:t>
            </a:r>
            <a:endParaRPr>
              <a:latin typeface="Arial"/>
              <a:ea typeface="Arial"/>
              <a:cs typeface="Arial"/>
              <a:sym typeface="Arial"/>
            </a:endParaRPr>
          </a:p>
          <a:p>
            <a:pPr indent="0" lvl="0" marL="0" rtl="0" algn="l">
              <a:lnSpc>
                <a:spcPct val="150000"/>
              </a:lnSpc>
              <a:spcBef>
                <a:spcPts val="0"/>
              </a:spcBef>
              <a:spcAft>
                <a:spcPts val="0"/>
              </a:spcAft>
              <a:buNone/>
            </a:pPr>
            <a:r>
              <a:t/>
            </a:r>
            <a:endParaRPr b="1" sz="1400">
              <a:solidFill>
                <a:srgbClr val="0B5394"/>
              </a:solidFill>
              <a:latin typeface="Arial"/>
              <a:ea typeface="Arial"/>
              <a:cs typeface="Arial"/>
              <a:sym typeface="Arial"/>
            </a:endParaRPr>
          </a:p>
          <a:p>
            <a:pPr indent="0" lvl="0" marL="0" rtl="0" algn="l">
              <a:lnSpc>
                <a:spcPct val="150000"/>
              </a:lnSpc>
              <a:spcBef>
                <a:spcPts val="0"/>
              </a:spcBef>
              <a:spcAft>
                <a:spcPts val="0"/>
              </a:spcAft>
              <a:buNone/>
            </a:pPr>
            <a:r>
              <a:rPr b="1" lang="zh-TW" sz="1600">
                <a:solidFill>
                  <a:srgbClr val="0B5394"/>
                </a:solidFill>
                <a:latin typeface="Arial"/>
                <a:ea typeface="Arial"/>
                <a:cs typeface="Arial"/>
                <a:sym typeface="Arial"/>
              </a:rPr>
              <a:t>Append function</a:t>
            </a:r>
            <a:endParaRPr sz="1600">
              <a:solidFill>
                <a:srgbClr val="0B5394"/>
              </a:solidFill>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Sport record</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the line chair of Aait characteristics</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lang="zh-TW">
                <a:latin typeface="Arial"/>
                <a:ea typeface="Arial"/>
                <a:cs typeface="Arial"/>
                <a:sym typeface="Arial"/>
              </a:rPr>
              <a:t>HealthKit about steps, walk and run distance</a:t>
            </a:r>
            <a:endParaRPr>
              <a:latin typeface="Arial"/>
              <a:ea typeface="Arial"/>
              <a:cs typeface="Arial"/>
              <a:sym typeface="Arial"/>
            </a:endParaRPr>
          </a:p>
        </p:txBody>
      </p:sp>
      <p:sp>
        <p:nvSpPr>
          <p:cNvPr id="196" name="Google Shape;196;p23"/>
          <p:cNvSpPr txBox="1"/>
          <p:nvPr/>
        </p:nvSpPr>
        <p:spPr>
          <a:xfrm>
            <a:off x="4656800" y="844825"/>
            <a:ext cx="4137600" cy="204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sz="1600">
                <a:solidFill>
                  <a:srgbClr val="0B5394"/>
                </a:solidFill>
              </a:rPr>
              <a:t>For the Main Function</a:t>
            </a:r>
            <a:endParaRPr b="1" sz="1600">
              <a:solidFill>
                <a:srgbClr val="0B5394"/>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Input photo and scan skeleton function</a:t>
            </a:r>
            <a:endParaRPr sz="1300">
              <a:solidFill>
                <a:schemeClr val="dk2"/>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Real-time scan skeleton function</a:t>
            </a:r>
            <a:endParaRPr sz="1300">
              <a:solidFill>
                <a:schemeClr val="dk2"/>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Pose analysis</a:t>
            </a:r>
            <a:endParaRPr sz="1300">
              <a:solidFill>
                <a:schemeClr val="dk2"/>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Give suggestion</a:t>
            </a:r>
            <a:endParaRPr sz="1300">
              <a:solidFill>
                <a:schemeClr val="dk2"/>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Analysis the reliability</a:t>
            </a:r>
            <a:endParaRPr sz="1300">
              <a:solidFill>
                <a:schemeClr val="dk2"/>
              </a:solidFill>
            </a:endParaRPr>
          </a:p>
          <a:p>
            <a:pPr indent="-311150" lvl="0" marL="457200" rtl="0" algn="l">
              <a:lnSpc>
                <a:spcPct val="150000"/>
              </a:lnSpc>
              <a:spcBef>
                <a:spcPts val="0"/>
              </a:spcBef>
              <a:spcAft>
                <a:spcPts val="0"/>
              </a:spcAft>
              <a:buClr>
                <a:schemeClr val="dk2"/>
              </a:buClr>
              <a:buSzPts val="1300"/>
              <a:buFont typeface="Arial"/>
              <a:buChar char="●"/>
            </a:pPr>
            <a:r>
              <a:rPr lang="zh-TW" sz="1300">
                <a:solidFill>
                  <a:schemeClr val="dk2"/>
                </a:solidFill>
              </a:rPr>
              <a:t>Calculate the human body skeleton joint angle</a:t>
            </a:r>
            <a:endParaRPr sz="1300">
              <a:solidFill>
                <a:schemeClr val="dk2"/>
              </a:solidFill>
            </a:endParaRPr>
          </a:p>
          <a:p>
            <a:pPr indent="0" lvl="0" marL="457200" rtl="0" algn="l">
              <a:lnSpc>
                <a:spcPct val="150000"/>
              </a:lnSpc>
              <a:spcBef>
                <a:spcPts val="0"/>
              </a:spcBef>
              <a:spcAft>
                <a:spcPts val="0"/>
              </a:spcAft>
              <a:buNone/>
            </a:pPr>
            <a:r>
              <a:t/>
            </a:r>
            <a:endParaRPr sz="1100">
              <a:solidFill>
                <a:schemeClr val="dk2"/>
              </a:solidFill>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503350"/>
            <a:ext cx="7505700" cy="7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A</a:t>
            </a:r>
            <a:r>
              <a:rPr lang="zh-TW"/>
              <a:t>nalysis</a:t>
            </a:r>
            <a:endParaRPr/>
          </a:p>
        </p:txBody>
      </p:sp>
      <p:sp>
        <p:nvSpPr>
          <p:cNvPr id="202" name="Google Shape;202;p24"/>
          <p:cNvSpPr txBox="1"/>
          <p:nvPr>
            <p:ph idx="1" type="body"/>
          </p:nvPr>
        </p:nvSpPr>
        <p:spPr>
          <a:xfrm>
            <a:off x="819150" y="1557550"/>
            <a:ext cx="7505700" cy="3086400"/>
          </a:xfrm>
          <a:prstGeom prst="rect">
            <a:avLst/>
          </a:prstGeom>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Requirement Analysis</a:t>
            </a:r>
            <a:endParaRPr sz="1400">
              <a:solidFill>
                <a:srgbClr val="434343"/>
              </a:solidFill>
              <a:latin typeface="Arial"/>
              <a:ea typeface="Arial"/>
              <a:cs typeface="Arial"/>
              <a:sym typeface="Arial"/>
            </a:endParaRPr>
          </a:p>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Product Specificatio</a:t>
            </a:r>
            <a:r>
              <a:rPr lang="zh-TW" sz="1400">
                <a:solidFill>
                  <a:srgbClr val="434343"/>
                </a:solidFill>
                <a:latin typeface="Arial"/>
                <a:ea typeface="Arial"/>
                <a:cs typeface="Arial"/>
                <a:sym typeface="Arial"/>
              </a:rPr>
              <a:t>n</a:t>
            </a:r>
            <a:endParaRPr sz="1400">
              <a:solidFill>
                <a:srgbClr val="434343"/>
              </a:solidFill>
              <a:latin typeface="Arial"/>
              <a:ea typeface="Arial"/>
              <a:cs typeface="Arial"/>
              <a:sym typeface="Arial"/>
            </a:endParaRPr>
          </a:p>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Information Structure</a:t>
            </a:r>
            <a:endParaRPr sz="1400">
              <a:solidFill>
                <a:srgbClr val="434343"/>
              </a:solidFill>
              <a:latin typeface="Arial"/>
              <a:ea typeface="Arial"/>
              <a:cs typeface="Arial"/>
              <a:sym typeface="Arial"/>
            </a:endParaRPr>
          </a:p>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User Interface Flow</a:t>
            </a:r>
            <a:endParaRPr sz="1400">
              <a:solidFill>
                <a:srgbClr val="434343"/>
              </a:solidFill>
              <a:latin typeface="Arial"/>
              <a:ea typeface="Arial"/>
              <a:cs typeface="Arial"/>
              <a:sym typeface="Arial"/>
            </a:endParaRPr>
          </a:p>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User interface Flow</a:t>
            </a:r>
            <a:endParaRPr sz="1400">
              <a:solidFill>
                <a:srgbClr val="434343"/>
              </a:solidFill>
              <a:latin typeface="Arial"/>
              <a:ea typeface="Arial"/>
              <a:cs typeface="Arial"/>
              <a:sym typeface="Arial"/>
            </a:endParaRPr>
          </a:p>
          <a:p>
            <a:pPr indent="-317500" lvl="0" marL="457200" rtl="0" algn="just">
              <a:lnSpc>
                <a:spcPct val="200000"/>
              </a:lnSpc>
              <a:spcBef>
                <a:spcPts val="0"/>
              </a:spcBef>
              <a:spcAft>
                <a:spcPts val="0"/>
              </a:spcAft>
              <a:buClr>
                <a:srgbClr val="434343"/>
              </a:buClr>
              <a:buSzPts val="1400"/>
              <a:buFont typeface="Arial"/>
              <a:buAutoNum type="arabicPeriod"/>
            </a:pPr>
            <a:r>
              <a:rPr lang="zh-TW" sz="1400">
                <a:solidFill>
                  <a:srgbClr val="434343"/>
                </a:solidFill>
                <a:latin typeface="Arial"/>
                <a:ea typeface="Arial"/>
                <a:cs typeface="Arial"/>
                <a:sym typeface="Arial"/>
              </a:rPr>
              <a:t>Visual Design</a:t>
            </a:r>
            <a:endParaRPr sz="1400">
              <a:solidFill>
                <a:srgbClr val="434343"/>
              </a:solidFill>
              <a:latin typeface="Arial"/>
              <a:ea typeface="Arial"/>
              <a:cs typeface="Arial"/>
              <a:sym typeface="Arial"/>
            </a:endParaRPr>
          </a:p>
        </p:txBody>
      </p:sp>
      <p:pic>
        <p:nvPicPr>
          <p:cNvPr id="203" name="Google Shape;203;p24"/>
          <p:cNvPicPr preferRelativeResize="0"/>
          <p:nvPr/>
        </p:nvPicPr>
        <p:blipFill>
          <a:blip r:embed="rId3">
            <a:alphaModFix/>
          </a:blip>
          <a:stretch>
            <a:fillRect/>
          </a:stretch>
        </p:blipFill>
        <p:spPr>
          <a:xfrm>
            <a:off x="5158250" y="1224262"/>
            <a:ext cx="2643275" cy="3314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461675"/>
            <a:ext cx="7505700" cy="100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Design Diagrams</a:t>
            </a:r>
            <a:endParaRPr/>
          </a:p>
          <a:p>
            <a:pPr indent="0" lvl="0" marL="0" rtl="0" algn="ctr">
              <a:lnSpc>
                <a:spcPct val="115000"/>
              </a:lnSpc>
              <a:spcBef>
                <a:spcPts val="500"/>
              </a:spcBef>
              <a:spcAft>
                <a:spcPts val="0"/>
              </a:spcAft>
              <a:buNone/>
            </a:pPr>
            <a:r>
              <a:rPr b="1" lang="zh-TW" sz="1500">
                <a:solidFill>
                  <a:srgbClr val="666666"/>
                </a:solidFill>
                <a:latin typeface="Trebuchet MS"/>
                <a:ea typeface="Trebuchet MS"/>
                <a:cs typeface="Trebuchet MS"/>
                <a:sym typeface="Trebuchet MS"/>
              </a:rPr>
              <a:t>Use Case</a:t>
            </a:r>
            <a:endParaRPr b="1" sz="1500">
              <a:solidFill>
                <a:srgbClr val="666666"/>
              </a:solidFill>
              <a:latin typeface="Trebuchet MS"/>
              <a:ea typeface="Trebuchet MS"/>
              <a:cs typeface="Trebuchet MS"/>
              <a:sym typeface="Trebuchet MS"/>
            </a:endParaRPr>
          </a:p>
          <a:p>
            <a:pPr indent="0" lvl="0" marL="0" rtl="0" algn="ctr">
              <a:spcBef>
                <a:spcPts val="1600"/>
              </a:spcBef>
              <a:spcAft>
                <a:spcPts val="0"/>
              </a:spcAft>
              <a:buNone/>
            </a:pPr>
            <a:r>
              <a:t/>
            </a:r>
            <a:endParaRPr/>
          </a:p>
          <a:p>
            <a:pPr indent="0" lvl="0" marL="0" rtl="0" algn="ctr">
              <a:spcBef>
                <a:spcPts val="0"/>
              </a:spcBef>
              <a:spcAft>
                <a:spcPts val="0"/>
              </a:spcAft>
              <a:buClr>
                <a:srgbClr val="000000"/>
              </a:buClr>
              <a:buSzPts val="1100"/>
              <a:buFont typeface="Arial"/>
              <a:buNone/>
            </a:pPr>
            <a:r>
              <a:t/>
            </a:r>
            <a:endParaRPr/>
          </a:p>
          <a:p>
            <a:pPr indent="0" lvl="0" marL="0" rtl="0" algn="ctr">
              <a:spcBef>
                <a:spcPts val="0"/>
              </a:spcBef>
              <a:spcAft>
                <a:spcPts val="0"/>
              </a:spcAft>
              <a:buNone/>
            </a:pPr>
            <a:r>
              <a:t/>
            </a:r>
            <a:endParaRPr/>
          </a:p>
        </p:txBody>
      </p:sp>
      <p:sp>
        <p:nvSpPr>
          <p:cNvPr id="209" name="Google Shape;209;p25"/>
          <p:cNvSpPr txBox="1"/>
          <p:nvPr>
            <p:ph idx="1" type="body"/>
          </p:nvPr>
        </p:nvSpPr>
        <p:spPr>
          <a:xfrm>
            <a:off x="819150" y="1288626"/>
            <a:ext cx="7505700" cy="341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TW" sz="1600">
                <a:solidFill>
                  <a:srgbClr val="3D85C6"/>
                </a:solidFill>
                <a:latin typeface="Trebuchet MS"/>
                <a:ea typeface="Trebuchet MS"/>
                <a:cs typeface="Trebuchet MS"/>
                <a:sym typeface="Trebuchet MS"/>
              </a:rPr>
              <a:t>Actor</a:t>
            </a:r>
            <a:endParaRPr b="1" sz="1600">
              <a:solidFill>
                <a:srgbClr val="3D85C6"/>
              </a:solidFill>
              <a:latin typeface="Trebuchet MS"/>
              <a:ea typeface="Trebuchet MS"/>
              <a:cs typeface="Trebuchet MS"/>
              <a:sym typeface="Trebuchet MS"/>
            </a:endParaRPr>
          </a:p>
          <a:p>
            <a:pPr indent="-317500" lvl="0" marL="457200" rtl="0" algn="l">
              <a:spcBef>
                <a:spcPts val="50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Public user</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Customer</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AI Skeleton</a:t>
            </a:r>
            <a:endParaRPr sz="1400">
              <a:solidFill>
                <a:srgbClr val="434343"/>
              </a:solidFill>
              <a:latin typeface="Trebuchet MS"/>
              <a:ea typeface="Trebuchet MS"/>
              <a:cs typeface="Trebuchet MS"/>
              <a:sym typeface="Trebuchet MS"/>
            </a:endParaRPr>
          </a:p>
          <a:p>
            <a:pPr indent="-317500" lvl="0" marL="457200" rtl="0" algn="l">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HealthKit API</a:t>
            </a:r>
            <a:endParaRPr sz="1400">
              <a:solidFill>
                <a:srgbClr val="434343"/>
              </a:solidFill>
              <a:latin typeface="Trebuchet MS"/>
              <a:ea typeface="Trebuchet MS"/>
              <a:cs typeface="Trebuchet MS"/>
              <a:sym typeface="Trebuchet MS"/>
            </a:endParaRPr>
          </a:p>
          <a:p>
            <a:pPr indent="0" lvl="0" marL="0" rtl="0" algn="l">
              <a:lnSpc>
                <a:spcPct val="114000"/>
              </a:lnSpc>
              <a:spcBef>
                <a:spcPts val="1600"/>
              </a:spcBef>
              <a:spcAft>
                <a:spcPts val="0"/>
              </a:spcAft>
              <a:buNone/>
            </a:pPr>
            <a:r>
              <a:rPr b="1" lang="zh-TW" sz="1600">
                <a:solidFill>
                  <a:srgbClr val="3D85C6"/>
                </a:solidFill>
                <a:latin typeface="Trebuchet MS"/>
                <a:ea typeface="Trebuchet MS"/>
                <a:cs typeface="Trebuchet MS"/>
                <a:sym typeface="Trebuchet MS"/>
              </a:rPr>
              <a:t>Use Case</a:t>
            </a:r>
            <a:endParaRPr b="1" sz="1600">
              <a:solidFill>
                <a:srgbClr val="3D85C6"/>
              </a:solidFill>
              <a:latin typeface="Trebuchet MS"/>
              <a:ea typeface="Trebuchet MS"/>
              <a:cs typeface="Trebuchet MS"/>
              <a:sym typeface="Trebuchet MS"/>
            </a:endParaRPr>
          </a:p>
          <a:p>
            <a:pPr indent="-317500" lvl="0" marL="457200" rtl="0" algn="l">
              <a:lnSpc>
                <a:spcPct val="114000"/>
              </a:lnSpc>
              <a:spcBef>
                <a:spcPts val="50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Register an account</a:t>
            </a:r>
            <a:endParaRPr sz="1400">
              <a:solidFill>
                <a:srgbClr val="434343"/>
              </a:solidFill>
              <a:latin typeface="Trebuchet MS"/>
              <a:ea typeface="Trebuchet MS"/>
              <a:cs typeface="Trebuchet MS"/>
              <a:sym typeface="Trebuchet MS"/>
            </a:endParaRPr>
          </a:p>
          <a:p>
            <a:pPr indent="-317500" lvl="0" marL="457200" rtl="0" algn="l">
              <a:lnSpc>
                <a:spcPct val="114000"/>
              </a:lnSpc>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Capture Picture</a:t>
            </a:r>
            <a:endParaRPr sz="1400">
              <a:solidFill>
                <a:srgbClr val="434343"/>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Scan skeleton</a:t>
            </a:r>
            <a:endParaRPr sz="1400">
              <a:solidFill>
                <a:srgbClr val="434343"/>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Review analysis result</a:t>
            </a:r>
            <a:endParaRPr sz="1400">
              <a:solidFill>
                <a:srgbClr val="434343"/>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Search a list of record</a:t>
            </a:r>
            <a:endParaRPr sz="1400">
              <a:solidFill>
                <a:srgbClr val="434343"/>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rgbClr val="434343"/>
              </a:buClr>
              <a:buSzPts val="1400"/>
              <a:buFont typeface="Trebuchet MS"/>
              <a:buChar char="●"/>
            </a:pPr>
            <a:r>
              <a:rPr lang="zh-TW" sz="1400">
                <a:solidFill>
                  <a:srgbClr val="434343"/>
                </a:solidFill>
                <a:latin typeface="Trebuchet MS"/>
                <a:ea typeface="Trebuchet MS"/>
                <a:cs typeface="Trebuchet MS"/>
                <a:sym typeface="Trebuchet MS"/>
              </a:rPr>
              <a:t>Generate health data</a:t>
            </a:r>
            <a:endParaRPr sz="1400">
              <a:solidFill>
                <a:srgbClr val="434343"/>
              </a:solidFill>
              <a:latin typeface="Trebuchet MS"/>
              <a:ea typeface="Trebuchet MS"/>
              <a:cs typeface="Trebuchet MS"/>
              <a:sym typeface="Trebuchet MS"/>
            </a:endParaRPr>
          </a:p>
        </p:txBody>
      </p:sp>
      <p:pic>
        <p:nvPicPr>
          <p:cNvPr id="210" name="Google Shape;210;p25"/>
          <p:cNvPicPr preferRelativeResize="0"/>
          <p:nvPr/>
        </p:nvPicPr>
        <p:blipFill>
          <a:blip r:embed="rId3">
            <a:alphaModFix/>
          </a:blip>
          <a:stretch>
            <a:fillRect/>
          </a:stretch>
        </p:blipFill>
        <p:spPr>
          <a:xfrm>
            <a:off x="3962925" y="1520075"/>
            <a:ext cx="4361925" cy="275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447175"/>
            <a:ext cx="75057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Design Diagrams</a:t>
            </a:r>
            <a:endParaRPr/>
          </a:p>
          <a:p>
            <a:pPr indent="0" lvl="0" marL="0" rtl="0" algn="ctr">
              <a:lnSpc>
                <a:spcPct val="115000"/>
              </a:lnSpc>
              <a:spcBef>
                <a:spcPts val="500"/>
              </a:spcBef>
              <a:spcAft>
                <a:spcPts val="0"/>
              </a:spcAft>
              <a:buClr>
                <a:srgbClr val="000000"/>
              </a:buClr>
              <a:buSzPts val="1100"/>
              <a:buFont typeface="Arial"/>
              <a:buNone/>
            </a:pPr>
            <a:r>
              <a:rPr b="1" lang="zh-TW" sz="1500">
                <a:solidFill>
                  <a:srgbClr val="666666"/>
                </a:solidFill>
                <a:latin typeface="Trebuchet MS"/>
                <a:ea typeface="Trebuchet MS"/>
                <a:cs typeface="Trebuchet MS"/>
                <a:sym typeface="Trebuchet MS"/>
              </a:rPr>
              <a:t>Class Diagram</a:t>
            </a:r>
            <a:endParaRPr sz="1500"/>
          </a:p>
          <a:p>
            <a:pPr indent="0" lvl="0" marL="0" rtl="0" algn="l">
              <a:spcBef>
                <a:spcPts val="1600"/>
              </a:spcBef>
              <a:spcAft>
                <a:spcPts val="0"/>
              </a:spcAft>
              <a:buNone/>
            </a:pPr>
            <a:r>
              <a:t/>
            </a:r>
            <a:endParaRPr/>
          </a:p>
        </p:txBody>
      </p:sp>
      <p:sp>
        <p:nvSpPr>
          <p:cNvPr id="216" name="Google Shape;216;p26"/>
          <p:cNvSpPr txBox="1"/>
          <p:nvPr>
            <p:ph idx="1" type="body"/>
          </p:nvPr>
        </p:nvSpPr>
        <p:spPr>
          <a:xfrm>
            <a:off x="819150" y="1434375"/>
            <a:ext cx="2100900" cy="300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rgbClr val="000000"/>
              </a:buClr>
              <a:buSzPts val="1100"/>
              <a:buFont typeface="Arial"/>
              <a:buNone/>
            </a:pPr>
            <a:r>
              <a:rPr b="1" lang="zh-TW" sz="1600">
                <a:solidFill>
                  <a:srgbClr val="0B5394"/>
                </a:solidFill>
                <a:latin typeface="Trebuchet MS"/>
                <a:ea typeface="Trebuchet MS"/>
                <a:cs typeface="Trebuchet MS"/>
                <a:sym typeface="Trebuchet MS"/>
              </a:rPr>
              <a:t>Class</a:t>
            </a:r>
            <a:endParaRPr b="1" sz="1600">
              <a:solidFill>
                <a:srgbClr val="0B5394"/>
              </a:solidFill>
              <a:latin typeface="Trebuchet MS"/>
              <a:ea typeface="Trebuchet MS"/>
              <a:cs typeface="Trebuchet MS"/>
              <a:sym typeface="Trebuchet MS"/>
            </a:endParaRPr>
          </a:p>
          <a:p>
            <a:pPr indent="-317500" lvl="0" marL="457200" rtl="0" algn="l">
              <a:spcBef>
                <a:spcPts val="50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Public user</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Account</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customer</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Image</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AI skeleton</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Reset_Password</a:t>
            </a:r>
            <a:endParaRPr b="1" sz="1400">
              <a:solidFill>
                <a:srgbClr val="666666"/>
              </a:solidFill>
              <a:latin typeface="Trebuchet MS"/>
              <a:ea typeface="Trebuchet MS"/>
              <a:cs typeface="Trebuchet MS"/>
              <a:sym typeface="Trebuchet MS"/>
            </a:endParaRPr>
          </a:p>
          <a:p>
            <a:pPr indent="-317500" lvl="0" marL="457200" rtl="0" algn="l">
              <a:spcBef>
                <a:spcPts val="0"/>
              </a:spcBef>
              <a:spcAft>
                <a:spcPts val="0"/>
              </a:spcAft>
              <a:buClr>
                <a:srgbClr val="666666"/>
              </a:buClr>
              <a:buSzPts val="1400"/>
              <a:buFont typeface="Trebuchet MS"/>
              <a:buChar char="●"/>
            </a:pPr>
            <a:r>
              <a:rPr b="1" lang="zh-TW" sz="1400">
                <a:solidFill>
                  <a:srgbClr val="666666"/>
                </a:solidFill>
                <a:latin typeface="Trebuchet MS"/>
                <a:ea typeface="Trebuchet MS"/>
                <a:cs typeface="Trebuchet MS"/>
                <a:sym typeface="Trebuchet MS"/>
              </a:rPr>
              <a:t>HealthKit</a:t>
            </a:r>
            <a:endParaRPr b="1" sz="1400">
              <a:solidFill>
                <a:srgbClr val="666666"/>
              </a:solidFill>
              <a:latin typeface="Trebuchet MS"/>
              <a:ea typeface="Trebuchet MS"/>
              <a:cs typeface="Trebuchet MS"/>
              <a:sym typeface="Trebuchet MS"/>
            </a:endParaRPr>
          </a:p>
          <a:p>
            <a:pPr indent="0" lvl="0" marL="0" rtl="0" algn="l">
              <a:spcBef>
                <a:spcPts val="1600"/>
              </a:spcBef>
              <a:spcAft>
                <a:spcPts val="1600"/>
              </a:spcAft>
              <a:buNone/>
            </a:pPr>
            <a:r>
              <a:t/>
            </a:r>
            <a:endParaRPr/>
          </a:p>
        </p:txBody>
      </p:sp>
      <p:pic>
        <p:nvPicPr>
          <p:cNvPr id="217" name="Google Shape;217;p26"/>
          <p:cNvPicPr preferRelativeResize="0"/>
          <p:nvPr/>
        </p:nvPicPr>
        <p:blipFill>
          <a:blip r:embed="rId3">
            <a:alphaModFix/>
          </a:blip>
          <a:stretch>
            <a:fillRect/>
          </a:stretch>
        </p:blipFill>
        <p:spPr>
          <a:xfrm>
            <a:off x="3038800" y="1361875"/>
            <a:ext cx="5734050" cy="339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140050"/>
            <a:ext cx="7505700" cy="9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Design Diagrams</a:t>
            </a:r>
            <a:endParaRPr/>
          </a:p>
          <a:p>
            <a:pPr indent="0" lvl="0" marL="0" rtl="0" algn="ctr">
              <a:lnSpc>
                <a:spcPct val="115000"/>
              </a:lnSpc>
              <a:spcBef>
                <a:spcPts val="500"/>
              </a:spcBef>
              <a:spcAft>
                <a:spcPts val="0"/>
              </a:spcAft>
              <a:buNone/>
            </a:pPr>
            <a:r>
              <a:rPr b="1" lang="zh-TW" sz="1500">
                <a:solidFill>
                  <a:srgbClr val="666666"/>
                </a:solidFill>
                <a:latin typeface="Trebuchet MS"/>
                <a:ea typeface="Trebuchet MS"/>
                <a:cs typeface="Trebuchet MS"/>
                <a:sym typeface="Trebuchet MS"/>
              </a:rPr>
              <a:t>State Diagram</a:t>
            </a:r>
            <a:endParaRPr sz="1500"/>
          </a:p>
          <a:p>
            <a:pPr indent="0" lvl="0" marL="0" rtl="0" algn="ctr">
              <a:spcBef>
                <a:spcPts val="160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223" name="Google Shape;223;p27"/>
          <p:cNvSpPr txBox="1"/>
          <p:nvPr>
            <p:ph idx="1" type="body"/>
          </p:nvPr>
        </p:nvSpPr>
        <p:spPr>
          <a:xfrm>
            <a:off x="881950" y="935200"/>
            <a:ext cx="7505700" cy="38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zh-TW" sz="1400">
                <a:solidFill>
                  <a:srgbClr val="666666"/>
                </a:solidFill>
                <a:latin typeface="Trebuchet MS"/>
                <a:ea typeface="Trebuchet MS"/>
                <a:cs typeface="Trebuchet MS"/>
                <a:sym typeface="Trebuchet MS"/>
              </a:rPr>
              <a:t>For the core technologies of AI scanning Skeleton function</a:t>
            </a:r>
            <a:r>
              <a:rPr b="1" lang="zh-TW" sz="1500">
                <a:solidFill>
                  <a:srgbClr val="666666"/>
                </a:solidFill>
                <a:latin typeface="Trebuchet MS"/>
                <a:ea typeface="Trebuchet MS"/>
                <a:cs typeface="Trebuchet MS"/>
                <a:sym typeface="Trebuchet MS"/>
              </a:rPr>
              <a:t>（Take Photo)</a:t>
            </a:r>
            <a:endParaRPr b="1" sz="1500">
              <a:solidFill>
                <a:srgbClr val="666666"/>
              </a:solidFill>
              <a:latin typeface="Trebuchet MS"/>
              <a:ea typeface="Trebuchet MS"/>
              <a:cs typeface="Trebuchet MS"/>
              <a:sym typeface="Trebuchet MS"/>
            </a:endParaRPr>
          </a:p>
          <a:p>
            <a:pPr indent="0" lvl="0" marL="0" rtl="0" algn="l">
              <a:spcBef>
                <a:spcPts val="1600"/>
              </a:spcBef>
              <a:spcAft>
                <a:spcPts val="1600"/>
              </a:spcAft>
              <a:buNone/>
            </a:pPr>
            <a:r>
              <a:t/>
            </a:r>
            <a:endParaRPr/>
          </a:p>
        </p:txBody>
      </p:sp>
      <p:pic>
        <p:nvPicPr>
          <p:cNvPr id="224" name="Google Shape;224;p27"/>
          <p:cNvPicPr preferRelativeResize="0"/>
          <p:nvPr/>
        </p:nvPicPr>
        <p:blipFill>
          <a:blip r:embed="rId3">
            <a:alphaModFix/>
          </a:blip>
          <a:stretch>
            <a:fillRect/>
          </a:stretch>
        </p:blipFill>
        <p:spPr>
          <a:xfrm>
            <a:off x="2778825" y="1237925"/>
            <a:ext cx="3586325" cy="369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165225"/>
            <a:ext cx="7505700" cy="9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Design Diagrams</a:t>
            </a:r>
            <a:endParaRPr/>
          </a:p>
          <a:p>
            <a:pPr indent="0" lvl="0" marL="0" rtl="0" algn="ctr">
              <a:lnSpc>
                <a:spcPct val="115000"/>
              </a:lnSpc>
              <a:spcBef>
                <a:spcPts val="500"/>
              </a:spcBef>
              <a:spcAft>
                <a:spcPts val="0"/>
              </a:spcAft>
              <a:buNone/>
            </a:pPr>
            <a:r>
              <a:rPr b="1" lang="zh-TW" sz="1500">
                <a:solidFill>
                  <a:srgbClr val="666666"/>
                </a:solidFill>
                <a:latin typeface="Trebuchet MS"/>
                <a:ea typeface="Trebuchet MS"/>
                <a:cs typeface="Trebuchet MS"/>
                <a:sym typeface="Trebuchet MS"/>
              </a:rPr>
              <a:t>State Diagram</a:t>
            </a:r>
            <a:endParaRPr sz="1500"/>
          </a:p>
          <a:p>
            <a:pPr indent="0" lvl="0" marL="0" rtl="0" algn="ctr">
              <a:spcBef>
                <a:spcPts val="160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230" name="Google Shape;230;p28"/>
          <p:cNvSpPr txBox="1"/>
          <p:nvPr>
            <p:ph idx="1" type="body"/>
          </p:nvPr>
        </p:nvSpPr>
        <p:spPr>
          <a:xfrm>
            <a:off x="819150" y="949000"/>
            <a:ext cx="7505700" cy="38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zh-TW" sz="1400">
                <a:solidFill>
                  <a:srgbClr val="666666"/>
                </a:solidFill>
                <a:latin typeface="Trebuchet MS"/>
                <a:ea typeface="Trebuchet MS"/>
                <a:cs typeface="Trebuchet MS"/>
                <a:sym typeface="Trebuchet MS"/>
              </a:rPr>
              <a:t>For the core technologies of AI scanning Skeleton function </a:t>
            </a:r>
            <a:r>
              <a:rPr b="1" lang="zh-TW" sz="1500">
                <a:solidFill>
                  <a:srgbClr val="666666"/>
                </a:solidFill>
                <a:latin typeface="Trebuchet MS"/>
                <a:ea typeface="Trebuchet MS"/>
                <a:cs typeface="Trebuchet MS"/>
                <a:sym typeface="Trebuchet MS"/>
              </a:rPr>
              <a:t>(Real-time)</a:t>
            </a:r>
            <a:endParaRPr b="1" sz="1500">
              <a:solidFill>
                <a:srgbClr val="666666"/>
              </a:solidFill>
              <a:latin typeface="Trebuchet MS"/>
              <a:ea typeface="Trebuchet MS"/>
              <a:cs typeface="Trebuchet MS"/>
              <a:sym typeface="Trebuchet MS"/>
            </a:endParaRPr>
          </a:p>
          <a:p>
            <a:pPr indent="0" lvl="0" marL="0" rtl="0" algn="l">
              <a:spcBef>
                <a:spcPts val="160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3138500" y="1221525"/>
            <a:ext cx="2866999" cy="369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819150" y="2084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Summary of result</a:t>
            </a:r>
            <a:endParaRPr/>
          </a:p>
        </p:txBody>
      </p:sp>
      <p:sp>
        <p:nvSpPr>
          <p:cNvPr id="237" name="Google Shape;237;p29"/>
          <p:cNvSpPr txBox="1"/>
          <p:nvPr>
            <p:ph idx="1" type="body"/>
          </p:nvPr>
        </p:nvSpPr>
        <p:spPr>
          <a:xfrm>
            <a:off x="305250" y="744038"/>
            <a:ext cx="8019600" cy="3956100"/>
          </a:xfrm>
          <a:prstGeom prst="rect">
            <a:avLst/>
          </a:prstGeom>
        </p:spPr>
        <p:txBody>
          <a:bodyPr anchorCtr="0" anchor="t" bIns="91425" lIns="91425" spcFirstLastPara="1" rIns="91425" wrap="square" tIns="91425">
            <a:noAutofit/>
          </a:bodyPr>
          <a:lstStyle/>
          <a:p>
            <a:pPr indent="0" lvl="0" marL="0" rtl="0" algn="l">
              <a:lnSpc>
                <a:spcPct val="113000"/>
              </a:lnSpc>
              <a:spcBef>
                <a:spcPts val="0"/>
              </a:spcBef>
              <a:spcAft>
                <a:spcPts val="0"/>
              </a:spcAft>
              <a:buNone/>
            </a:pPr>
            <a:r>
              <a:rPr lang="zh-TW" sz="1600">
                <a:solidFill>
                  <a:srgbClr val="3D85C6"/>
                </a:solidFill>
                <a:latin typeface="Trebuchet MS"/>
                <a:ea typeface="Trebuchet MS"/>
                <a:cs typeface="Trebuchet MS"/>
                <a:sym typeface="Trebuchet MS"/>
              </a:rPr>
              <a:t>Final outcome</a:t>
            </a:r>
            <a:endParaRPr sz="1600">
              <a:solidFill>
                <a:srgbClr val="3D85C6"/>
              </a:solidFill>
              <a:latin typeface="Trebuchet MS"/>
              <a:ea typeface="Trebuchet MS"/>
              <a:cs typeface="Trebuchet MS"/>
              <a:sym typeface="Trebuchet MS"/>
            </a:endParaRPr>
          </a:p>
          <a:p>
            <a:pPr indent="-317500" lvl="0" marL="457200" rtl="0" algn="l">
              <a:spcBef>
                <a:spcPts val="0"/>
              </a:spcBef>
              <a:spcAft>
                <a:spcPts val="0"/>
              </a:spcAft>
              <a:buClr>
                <a:srgbClr val="233A44"/>
              </a:buClr>
              <a:buSzPts val="1400"/>
              <a:buFont typeface="Trebuchet MS"/>
              <a:buChar char="●"/>
            </a:pPr>
            <a:r>
              <a:rPr lang="zh-TW" sz="1400">
                <a:solidFill>
                  <a:srgbClr val="233A44"/>
                </a:solidFill>
                <a:latin typeface="Trebuchet MS"/>
                <a:ea typeface="Trebuchet MS"/>
                <a:cs typeface="Trebuchet MS"/>
                <a:sym typeface="Trebuchet MS"/>
              </a:rPr>
              <a:t>Build platform</a:t>
            </a:r>
            <a:endParaRPr sz="14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Registration</a:t>
            </a:r>
            <a:endParaRPr sz="13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Login</a:t>
            </a:r>
            <a:endParaRPr sz="13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Read Real time</a:t>
            </a:r>
            <a:endParaRPr sz="13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HealthKit</a:t>
            </a:r>
            <a:endParaRPr sz="13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Read picture</a:t>
            </a:r>
            <a:endParaRPr sz="1300">
              <a:solidFill>
                <a:srgbClr val="233A44"/>
              </a:solidFill>
              <a:latin typeface="Trebuchet MS"/>
              <a:ea typeface="Trebuchet MS"/>
              <a:cs typeface="Trebuchet MS"/>
              <a:sym typeface="Trebuchet MS"/>
            </a:endParaRPr>
          </a:p>
          <a:p>
            <a:pPr indent="-311150" lvl="2" marL="1371600" rtl="0" algn="l">
              <a:spcBef>
                <a:spcPts val="0"/>
              </a:spcBef>
              <a:spcAft>
                <a:spcPts val="0"/>
              </a:spcAft>
              <a:buClr>
                <a:srgbClr val="233A44"/>
              </a:buClr>
              <a:buSzPts val="1300"/>
              <a:buFont typeface="Trebuchet MS"/>
              <a:buChar char="■"/>
            </a:pPr>
            <a:r>
              <a:rPr lang="zh-TW" sz="1300">
                <a:solidFill>
                  <a:srgbClr val="233A44"/>
                </a:solidFill>
                <a:latin typeface="Trebuchet MS"/>
                <a:ea typeface="Trebuchet MS"/>
                <a:cs typeface="Trebuchet MS"/>
                <a:sym typeface="Trebuchet MS"/>
              </a:rPr>
              <a:t>- Record List</a:t>
            </a:r>
            <a:r>
              <a:rPr lang="zh-TW">
                <a:solidFill>
                  <a:srgbClr val="233A44"/>
                </a:solidFill>
                <a:latin typeface="Trebuchet MS"/>
                <a:ea typeface="Trebuchet MS"/>
                <a:cs typeface="Trebuchet MS"/>
                <a:sym typeface="Trebuchet MS"/>
              </a:rPr>
              <a:t>             </a:t>
            </a:r>
            <a:endParaRPr sz="1400">
              <a:latin typeface="Trebuchet MS"/>
              <a:ea typeface="Trebuchet MS"/>
              <a:cs typeface="Trebuchet MS"/>
              <a:sym typeface="Trebuchet MS"/>
            </a:endParaRPr>
          </a:p>
          <a:p>
            <a:pPr indent="-317500" lvl="0" marL="457200" rtl="0" algn="l">
              <a:lnSpc>
                <a:spcPct val="150000"/>
              </a:lnSpc>
              <a:spcBef>
                <a:spcPts val="0"/>
              </a:spcBef>
              <a:spcAft>
                <a:spcPts val="0"/>
              </a:spcAft>
              <a:buSzPts val="1400"/>
              <a:buFont typeface="Trebuchet MS"/>
              <a:buChar char="●"/>
            </a:pPr>
            <a:r>
              <a:rPr lang="zh-TW" sz="1400">
                <a:latin typeface="Trebuchet MS"/>
                <a:ea typeface="Trebuchet MS"/>
                <a:cs typeface="Trebuchet MS"/>
                <a:sym typeface="Trebuchet MS"/>
              </a:rPr>
              <a:t>Show skeleton,</a:t>
            </a:r>
            <a:endParaRPr sz="1400">
              <a:latin typeface="Trebuchet MS"/>
              <a:ea typeface="Trebuchet MS"/>
              <a:cs typeface="Trebuchet MS"/>
              <a:sym typeface="Trebuchet MS"/>
            </a:endParaRPr>
          </a:p>
          <a:p>
            <a:pPr indent="-317500" lvl="0" marL="457200" rtl="0" algn="l">
              <a:lnSpc>
                <a:spcPct val="150000"/>
              </a:lnSpc>
              <a:spcBef>
                <a:spcPts val="0"/>
              </a:spcBef>
              <a:spcAft>
                <a:spcPts val="0"/>
              </a:spcAft>
              <a:buSzPts val="1400"/>
              <a:buFont typeface="Trebuchet MS"/>
              <a:buChar char="●"/>
            </a:pPr>
            <a:r>
              <a:rPr lang="zh-TW" sz="1400">
                <a:latin typeface="Trebuchet MS"/>
                <a:ea typeface="Trebuchet MS"/>
                <a:cs typeface="Trebuchet MS"/>
                <a:sym typeface="Trebuchet MS"/>
              </a:rPr>
              <a:t>Show anaylsis result,</a:t>
            </a:r>
            <a:endParaRPr sz="1400">
              <a:latin typeface="Trebuchet MS"/>
              <a:ea typeface="Trebuchet MS"/>
              <a:cs typeface="Trebuchet MS"/>
              <a:sym typeface="Trebuchet MS"/>
            </a:endParaRPr>
          </a:p>
          <a:p>
            <a:pPr indent="-317500" lvl="0" marL="457200" rtl="0" algn="l">
              <a:lnSpc>
                <a:spcPct val="150000"/>
              </a:lnSpc>
              <a:spcBef>
                <a:spcPts val="0"/>
              </a:spcBef>
              <a:spcAft>
                <a:spcPts val="0"/>
              </a:spcAft>
              <a:buSzPts val="1400"/>
              <a:buFont typeface="Trebuchet MS"/>
              <a:buChar char="●"/>
            </a:pPr>
            <a:r>
              <a:rPr lang="zh-TW" sz="1400">
                <a:latin typeface="Trebuchet MS"/>
                <a:ea typeface="Trebuchet MS"/>
                <a:cs typeface="Trebuchet MS"/>
                <a:sym typeface="Trebuchet MS"/>
              </a:rPr>
              <a:t>Show suggestion </a:t>
            </a:r>
            <a:endParaRPr sz="1400">
              <a:latin typeface="Trebuchet MS"/>
              <a:ea typeface="Trebuchet MS"/>
              <a:cs typeface="Trebuchet MS"/>
              <a:sym typeface="Trebuchet MS"/>
            </a:endParaRPr>
          </a:p>
          <a:p>
            <a:pPr indent="-317500" lvl="0" marL="457200" rtl="0" algn="l">
              <a:lnSpc>
                <a:spcPct val="150000"/>
              </a:lnSpc>
              <a:spcBef>
                <a:spcPts val="0"/>
              </a:spcBef>
              <a:spcAft>
                <a:spcPts val="0"/>
              </a:spcAft>
              <a:buSzPts val="1400"/>
              <a:buFont typeface="Trebuchet MS"/>
              <a:buChar char="●"/>
            </a:pPr>
            <a:r>
              <a:rPr lang="zh-TW" sz="1400">
                <a:latin typeface="Trebuchet MS"/>
                <a:ea typeface="Trebuchet MS"/>
                <a:cs typeface="Trebuchet MS"/>
                <a:sym typeface="Trebuchet MS"/>
              </a:rPr>
              <a:t>Calculate the angle of the key limb</a:t>
            </a:r>
            <a:endParaRPr sz="1400">
              <a:latin typeface="Trebuchet MS"/>
              <a:ea typeface="Trebuchet MS"/>
              <a:cs typeface="Trebuchet MS"/>
              <a:sym typeface="Trebuchet MS"/>
            </a:endParaRPr>
          </a:p>
          <a:p>
            <a:pPr indent="-317500" lvl="0" marL="457200" rtl="0" algn="l">
              <a:lnSpc>
                <a:spcPct val="150000"/>
              </a:lnSpc>
              <a:spcBef>
                <a:spcPts val="0"/>
              </a:spcBef>
              <a:spcAft>
                <a:spcPts val="0"/>
              </a:spcAft>
              <a:buSzPts val="1400"/>
              <a:buFont typeface="Trebuchet MS"/>
              <a:buChar char="●"/>
            </a:pPr>
            <a:r>
              <a:rPr lang="zh-TW" sz="1400">
                <a:latin typeface="Trebuchet MS"/>
                <a:ea typeface="Trebuchet MS"/>
                <a:cs typeface="Trebuchet MS"/>
                <a:sym typeface="Trebuchet MS"/>
              </a:rPr>
              <a:t>Generate the line charts of gait characteristics</a:t>
            </a:r>
            <a:endParaRPr sz="1400">
              <a:latin typeface="Trebuchet MS"/>
              <a:ea typeface="Trebuchet MS"/>
              <a:cs typeface="Trebuchet MS"/>
              <a:sym typeface="Trebuchet MS"/>
            </a:endParaRPr>
          </a:p>
          <a:p>
            <a:pPr indent="0" lvl="0" marL="457200" rtl="0" algn="l">
              <a:lnSpc>
                <a:spcPct val="150000"/>
              </a:lnSpc>
              <a:spcBef>
                <a:spcPts val="1600"/>
              </a:spcBef>
              <a:spcAft>
                <a:spcPts val="1600"/>
              </a:spcAft>
              <a:buNone/>
            </a:pPr>
            <a:r>
              <a:t/>
            </a:r>
            <a:endParaRPr sz="1400">
              <a:latin typeface="Trebuchet MS"/>
              <a:ea typeface="Trebuchet MS"/>
              <a:cs typeface="Trebuchet MS"/>
              <a:sym typeface="Trebuchet MS"/>
            </a:endParaRPr>
          </a:p>
        </p:txBody>
      </p:sp>
      <p:pic>
        <p:nvPicPr>
          <p:cNvPr id="238" name="Google Shape;238;p29"/>
          <p:cNvPicPr preferRelativeResize="0"/>
          <p:nvPr/>
        </p:nvPicPr>
        <p:blipFill>
          <a:blip r:embed="rId3">
            <a:alphaModFix/>
          </a:blip>
          <a:stretch>
            <a:fillRect/>
          </a:stretch>
        </p:blipFill>
        <p:spPr>
          <a:xfrm>
            <a:off x="3222125" y="1333363"/>
            <a:ext cx="200725" cy="200725"/>
          </a:xfrm>
          <a:prstGeom prst="rect">
            <a:avLst/>
          </a:prstGeom>
          <a:noFill/>
          <a:ln>
            <a:noFill/>
          </a:ln>
        </p:spPr>
      </p:pic>
      <p:pic>
        <p:nvPicPr>
          <p:cNvPr id="239" name="Google Shape;239;p29"/>
          <p:cNvPicPr preferRelativeResize="0"/>
          <p:nvPr/>
        </p:nvPicPr>
        <p:blipFill>
          <a:blip r:embed="rId4">
            <a:alphaModFix/>
          </a:blip>
          <a:stretch>
            <a:fillRect/>
          </a:stretch>
        </p:blipFill>
        <p:spPr>
          <a:xfrm>
            <a:off x="4649900" y="953538"/>
            <a:ext cx="4075518" cy="1413475"/>
          </a:xfrm>
          <a:prstGeom prst="rect">
            <a:avLst/>
          </a:prstGeom>
          <a:noFill/>
          <a:ln>
            <a:noFill/>
          </a:ln>
        </p:spPr>
      </p:pic>
      <p:sp>
        <p:nvSpPr>
          <p:cNvPr id="240" name="Google Shape;240;p29"/>
          <p:cNvSpPr txBox="1"/>
          <p:nvPr/>
        </p:nvSpPr>
        <p:spPr>
          <a:xfrm>
            <a:off x="4649900" y="2581275"/>
            <a:ext cx="4327200" cy="9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rgbClr val="3D85C6"/>
                </a:solidFill>
                <a:latin typeface="Trebuchet MS"/>
                <a:ea typeface="Trebuchet MS"/>
                <a:cs typeface="Trebuchet MS"/>
                <a:sym typeface="Trebuchet MS"/>
              </a:rPr>
              <a:t>Improvements</a:t>
            </a:r>
            <a:endParaRPr sz="1600">
              <a:solidFill>
                <a:srgbClr val="3D85C6"/>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2"/>
              </a:buClr>
              <a:buSzPts val="1400"/>
              <a:buFont typeface="Trebuchet MS"/>
              <a:buChar char="●"/>
            </a:pPr>
            <a:r>
              <a:rPr lang="zh-TW">
                <a:solidFill>
                  <a:schemeClr val="dk2"/>
                </a:solidFill>
                <a:latin typeface="Trebuchet MS"/>
                <a:ea typeface="Trebuchet MS"/>
                <a:cs typeface="Trebuchet MS"/>
                <a:sym typeface="Trebuchet MS"/>
              </a:rPr>
              <a:t>provide more analysis of the other body part</a:t>
            </a:r>
            <a:endParaRPr>
              <a:solidFill>
                <a:schemeClr val="dk2"/>
              </a:solidFill>
              <a:latin typeface="Trebuchet MS"/>
              <a:ea typeface="Trebuchet MS"/>
              <a:cs typeface="Trebuchet MS"/>
              <a:sym typeface="Trebuchet MS"/>
            </a:endParaRPr>
          </a:p>
          <a:p>
            <a:pPr indent="-317500" lvl="0" marL="457200" rtl="0" algn="l">
              <a:lnSpc>
                <a:spcPct val="150000"/>
              </a:lnSpc>
              <a:spcBef>
                <a:spcPts val="0"/>
              </a:spcBef>
              <a:spcAft>
                <a:spcPts val="0"/>
              </a:spcAft>
              <a:buClr>
                <a:schemeClr val="dk2"/>
              </a:buClr>
              <a:buSzPts val="1400"/>
              <a:buFont typeface="Trebuchet MS"/>
              <a:buChar char="●"/>
            </a:pPr>
            <a:r>
              <a:rPr lang="zh-TW">
                <a:solidFill>
                  <a:schemeClr val="dk2"/>
                </a:solidFill>
                <a:latin typeface="Trebuchet MS"/>
                <a:ea typeface="Trebuchet MS"/>
                <a:cs typeface="Trebuchet MS"/>
                <a:sym typeface="Trebuchet MS"/>
              </a:rPr>
              <a:t>Use obvious suggestion instead of text advice</a:t>
            </a:r>
            <a:endParaRPr>
              <a:solidFill>
                <a:schemeClr val="dk2"/>
              </a:solidFill>
              <a:latin typeface="Trebuchet MS"/>
              <a:ea typeface="Trebuchet MS"/>
              <a:cs typeface="Trebuchet MS"/>
              <a:sym typeface="Trebuchet MS"/>
            </a:endParaRPr>
          </a:p>
        </p:txBody>
      </p:sp>
      <p:pic>
        <p:nvPicPr>
          <p:cNvPr id="241" name="Google Shape;241;p29"/>
          <p:cNvPicPr preferRelativeResize="0"/>
          <p:nvPr/>
        </p:nvPicPr>
        <p:blipFill>
          <a:blip r:embed="rId3">
            <a:alphaModFix/>
          </a:blip>
          <a:stretch>
            <a:fillRect/>
          </a:stretch>
        </p:blipFill>
        <p:spPr>
          <a:xfrm>
            <a:off x="3222125" y="1786463"/>
            <a:ext cx="200725" cy="200725"/>
          </a:xfrm>
          <a:prstGeom prst="rect">
            <a:avLst/>
          </a:prstGeom>
          <a:noFill/>
          <a:ln>
            <a:noFill/>
          </a:ln>
        </p:spPr>
      </p:pic>
      <p:pic>
        <p:nvPicPr>
          <p:cNvPr id="242" name="Google Shape;242;p29"/>
          <p:cNvPicPr preferRelativeResize="0"/>
          <p:nvPr/>
        </p:nvPicPr>
        <p:blipFill>
          <a:blip r:embed="rId3">
            <a:alphaModFix/>
          </a:blip>
          <a:stretch>
            <a:fillRect/>
          </a:stretch>
        </p:blipFill>
        <p:spPr>
          <a:xfrm>
            <a:off x="3222125" y="1559913"/>
            <a:ext cx="200725" cy="200725"/>
          </a:xfrm>
          <a:prstGeom prst="rect">
            <a:avLst/>
          </a:prstGeom>
          <a:noFill/>
          <a:ln>
            <a:noFill/>
          </a:ln>
        </p:spPr>
      </p:pic>
      <p:pic>
        <p:nvPicPr>
          <p:cNvPr id="243" name="Google Shape;243;p29"/>
          <p:cNvPicPr preferRelativeResize="0"/>
          <p:nvPr/>
        </p:nvPicPr>
        <p:blipFill>
          <a:blip r:embed="rId3">
            <a:alphaModFix/>
          </a:blip>
          <a:stretch>
            <a:fillRect/>
          </a:stretch>
        </p:blipFill>
        <p:spPr>
          <a:xfrm>
            <a:off x="3222125" y="2242913"/>
            <a:ext cx="200725" cy="200725"/>
          </a:xfrm>
          <a:prstGeom prst="rect">
            <a:avLst/>
          </a:prstGeom>
          <a:noFill/>
          <a:ln>
            <a:noFill/>
          </a:ln>
        </p:spPr>
      </p:pic>
      <p:pic>
        <p:nvPicPr>
          <p:cNvPr id="244" name="Google Shape;244;p29"/>
          <p:cNvPicPr preferRelativeResize="0"/>
          <p:nvPr/>
        </p:nvPicPr>
        <p:blipFill>
          <a:blip r:embed="rId3">
            <a:alphaModFix/>
          </a:blip>
          <a:stretch>
            <a:fillRect/>
          </a:stretch>
        </p:blipFill>
        <p:spPr>
          <a:xfrm>
            <a:off x="3222125" y="2014688"/>
            <a:ext cx="200725" cy="200725"/>
          </a:xfrm>
          <a:prstGeom prst="rect">
            <a:avLst/>
          </a:prstGeom>
          <a:noFill/>
          <a:ln>
            <a:noFill/>
          </a:ln>
        </p:spPr>
      </p:pic>
      <p:pic>
        <p:nvPicPr>
          <p:cNvPr id="245" name="Google Shape;245;p29"/>
          <p:cNvPicPr preferRelativeResize="0"/>
          <p:nvPr/>
        </p:nvPicPr>
        <p:blipFill>
          <a:blip r:embed="rId3">
            <a:alphaModFix/>
          </a:blip>
          <a:stretch>
            <a:fillRect/>
          </a:stretch>
        </p:blipFill>
        <p:spPr>
          <a:xfrm>
            <a:off x="3222125" y="2471138"/>
            <a:ext cx="200725" cy="20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819150" y="398825"/>
            <a:ext cx="7505700" cy="7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D</a:t>
            </a:r>
            <a:r>
              <a:rPr lang="zh-TW"/>
              <a:t>emonstration Time</a:t>
            </a:r>
            <a:endParaRPr/>
          </a:p>
        </p:txBody>
      </p:sp>
      <p:pic>
        <p:nvPicPr>
          <p:cNvPr id="251" name="Google Shape;251;p30"/>
          <p:cNvPicPr preferRelativeResize="0"/>
          <p:nvPr/>
        </p:nvPicPr>
        <p:blipFill>
          <a:blip r:embed="rId3">
            <a:alphaModFix/>
          </a:blip>
          <a:stretch>
            <a:fillRect/>
          </a:stretch>
        </p:blipFill>
        <p:spPr>
          <a:xfrm>
            <a:off x="5605375" y="1019642"/>
            <a:ext cx="2135850" cy="3798945"/>
          </a:xfrm>
          <a:prstGeom prst="rect">
            <a:avLst/>
          </a:prstGeom>
          <a:noFill/>
          <a:ln>
            <a:noFill/>
          </a:ln>
        </p:spPr>
      </p:pic>
      <p:pic>
        <p:nvPicPr>
          <p:cNvPr id="252" name="Google Shape;252;p30"/>
          <p:cNvPicPr preferRelativeResize="0"/>
          <p:nvPr/>
        </p:nvPicPr>
        <p:blipFill>
          <a:blip r:embed="rId4">
            <a:alphaModFix/>
          </a:blip>
          <a:stretch>
            <a:fillRect/>
          </a:stretch>
        </p:blipFill>
        <p:spPr>
          <a:xfrm>
            <a:off x="1668762" y="1055725"/>
            <a:ext cx="2096312" cy="3726776"/>
          </a:xfrm>
          <a:prstGeom prst="rect">
            <a:avLst/>
          </a:prstGeom>
          <a:noFill/>
          <a:ln>
            <a:noFill/>
          </a:ln>
        </p:spPr>
      </p:pic>
      <p:pic>
        <p:nvPicPr>
          <p:cNvPr id="253" name="Google Shape;253;p30"/>
          <p:cNvPicPr preferRelativeResize="0"/>
          <p:nvPr/>
        </p:nvPicPr>
        <p:blipFill>
          <a:blip r:embed="rId5">
            <a:alphaModFix/>
          </a:blip>
          <a:stretch>
            <a:fillRect/>
          </a:stretch>
        </p:blipFill>
        <p:spPr>
          <a:xfrm>
            <a:off x="3565963" y="1019637"/>
            <a:ext cx="2135874" cy="3798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End</a:t>
            </a:r>
            <a:endParaRPr/>
          </a:p>
        </p:txBody>
      </p:sp>
      <p:sp>
        <p:nvSpPr>
          <p:cNvPr id="259" name="Google Shape;259;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40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B</a:t>
            </a:r>
            <a:r>
              <a:rPr lang="zh-TW"/>
              <a:t>ackground</a:t>
            </a:r>
            <a:endParaRPr/>
          </a:p>
        </p:txBody>
      </p:sp>
      <p:sp>
        <p:nvSpPr>
          <p:cNvPr id="136" name="Google Shape;136;p14"/>
          <p:cNvSpPr txBox="1"/>
          <p:nvPr>
            <p:ph idx="1" type="body"/>
          </p:nvPr>
        </p:nvSpPr>
        <p:spPr>
          <a:xfrm>
            <a:off x="416100" y="1267525"/>
            <a:ext cx="51678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TW" sz="1500">
                <a:solidFill>
                  <a:srgbClr val="000000"/>
                </a:solidFill>
                <a:latin typeface="Trebuchet MS"/>
                <a:ea typeface="Trebuchet MS"/>
                <a:cs typeface="Trebuchet MS"/>
                <a:sym typeface="Trebuchet MS"/>
              </a:rPr>
              <a:t>Doing exercise has become a trend,It is a comprehensive physical fitness effect on our body.</a:t>
            </a:r>
            <a:endParaRPr sz="1500">
              <a:solidFill>
                <a:srgbClr val="000000"/>
              </a:solidFill>
              <a:latin typeface="Trebuchet MS"/>
              <a:ea typeface="Trebuchet MS"/>
              <a:cs typeface="Trebuchet MS"/>
              <a:sym typeface="Trebuchet MS"/>
            </a:endParaRPr>
          </a:p>
          <a:p>
            <a:pPr indent="-323850" lvl="0" marL="457200" rtl="0" algn="just">
              <a:lnSpc>
                <a:spcPct val="150000"/>
              </a:lnSpc>
              <a:spcBef>
                <a:spcPts val="0"/>
              </a:spcBef>
              <a:spcAft>
                <a:spcPts val="0"/>
              </a:spcAft>
              <a:buClr>
                <a:srgbClr val="000000"/>
              </a:buClr>
              <a:buSzPts val="1500"/>
              <a:buFont typeface="Trebuchet MS"/>
              <a:buChar char="●"/>
            </a:pPr>
            <a:r>
              <a:rPr lang="zh-TW" sz="1500">
                <a:solidFill>
                  <a:srgbClr val="000000"/>
                </a:solidFill>
                <a:latin typeface="Trebuchet MS"/>
                <a:ea typeface="Trebuchet MS"/>
                <a:cs typeface="Trebuchet MS"/>
                <a:sym typeface="Trebuchet MS"/>
              </a:rPr>
              <a:t>exercise our heart</a:t>
            </a:r>
            <a:endParaRPr sz="1500">
              <a:solidFill>
                <a:srgbClr val="000000"/>
              </a:solidFill>
              <a:latin typeface="Trebuchet MS"/>
              <a:ea typeface="Trebuchet MS"/>
              <a:cs typeface="Trebuchet MS"/>
              <a:sym typeface="Trebuchet MS"/>
            </a:endParaRPr>
          </a:p>
          <a:p>
            <a:pPr indent="-323850" lvl="0" marL="457200" rtl="0" algn="just">
              <a:lnSpc>
                <a:spcPct val="150000"/>
              </a:lnSpc>
              <a:spcBef>
                <a:spcPts val="0"/>
              </a:spcBef>
              <a:spcAft>
                <a:spcPts val="0"/>
              </a:spcAft>
              <a:buClr>
                <a:srgbClr val="000000"/>
              </a:buClr>
              <a:buSzPts val="1500"/>
              <a:buFont typeface="Trebuchet MS"/>
              <a:buChar char="●"/>
            </a:pPr>
            <a:r>
              <a:rPr lang="zh-TW" sz="1500">
                <a:solidFill>
                  <a:srgbClr val="000000"/>
                </a:solidFill>
                <a:latin typeface="Trebuchet MS"/>
                <a:ea typeface="Trebuchet MS"/>
                <a:cs typeface="Trebuchet MS"/>
                <a:sym typeface="Trebuchet MS"/>
              </a:rPr>
              <a:t>increase blood circulatio</a:t>
            </a:r>
            <a:r>
              <a:rPr lang="zh-TW" sz="1500">
                <a:solidFill>
                  <a:srgbClr val="000000"/>
                </a:solidFill>
                <a:latin typeface="Trebuchet MS"/>
                <a:ea typeface="Trebuchet MS"/>
                <a:cs typeface="Trebuchet MS"/>
                <a:sym typeface="Trebuchet MS"/>
              </a:rPr>
              <a:t>n</a:t>
            </a:r>
            <a:endParaRPr sz="1500">
              <a:solidFill>
                <a:srgbClr val="000000"/>
              </a:solidFill>
              <a:latin typeface="Trebuchet MS"/>
              <a:ea typeface="Trebuchet MS"/>
              <a:cs typeface="Trebuchet MS"/>
              <a:sym typeface="Trebuchet MS"/>
            </a:endParaRPr>
          </a:p>
          <a:p>
            <a:pPr indent="-323850" lvl="0" marL="457200" rtl="0" algn="just">
              <a:lnSpc>
                <a:spcPct val="150000"/>
              </a:lnSpc>
              <a:spcBef>
                <a:spcPts val="0"/>
              </a:spcBef>
              <a:spcAft>
                <a:spcPts val="0"/>
              </a:spcAft>
              <a:buClr>
                <a:srgbClr val="000000"/>
              </a:buClr>
              <a:buSzPts val="1500"/>
              <a:buFont typeface="Trebuchet MS"/>
              <a:buChar char="●"/>
            </a:pPr>
            <a:r>
              <a:rPr lang="zh-TW" sz="1500">
                <a:solidFill>
                  <a:srgbClr val="000000"/>
                </a:solidFill>
                <a:latin typeface="Trebuchet MS"/>
                <a:ea typeface="Trebuchet MS"/>
                <a:cs typeface="Trebuchet MS"/>
                <a:sym typeface="Trebuchet MS"/>
              </a:rPr>
              <a:t>relax to relieve pressure</a:t>
            </a:r>
            <a:endParaRPr sz="1500"/>
          </a:p>
        </p:txBody>
      </p:sp>
      <p:pic>
        <p:nvPicPr>
          <p:cNvPr id="137" name="Google Shape;137;p14"/>
          <p:cNvPicPr preferRelativeResize="0"/>
          <p:nvPr/>
        </p:nvPicPr>
        <p:blipFill>
          <a:blip r:embed="rId3">
            <a:alphaModFix/>
          </a:blip>
          <a:stretch>
            <a:fillRect/>
          </a:stretch>
        </p:blipFill>
        <p:spPr>
          <a:xfrm>
            <a:off x="4813575" y="2147600"/>
            <a:ext cx="4019450" cy="266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819150" y="1393225"/>
            <a:ext cx="7505700" cy="17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6000"/>
              <a:t>Q&amp;A TIme</a:t>
            </a:r>
            <a:endParaRPr sz="6000"/>
          </a:p>
        </p:txBody>
      </p:sp>
      <p:sp>
        <p:nvSpPr>
          <p:cNvPr id="265" name="Google Shape;265;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540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Background</a:t>
            </a:r>
            <a:endParaRPr/>
          </a:p>
        </p:txBody>
      </p:sp>
      <p:sp>
        <p:nvSpPr>
          <p:cNvPr id="143" name="Google Shape;143;p15"/>
          <p:cNvSpPr txBox="1"/>
          <p:nvPr>
            <p:ph idx="1" type="body"/>
          </p:nvPr>
        </p:nvSpPr>
        <p:spPr>
          <a:xfrm>
            <a:off x="466200" y="4638050"/>
            <a:ext cx="8211600" cy="246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zh-TW" sz="600">
                <a:solidFill>
                  <a:srgbClr val="AF7B51"/>
                </a:solidFill>
                <a:latin typeface="Arial"/>
                <a:ea typeface="Arial"/>
                <a:cs typeface="Arial"/>
                <a:sym typeface="Arial"/>
              </a:rPr>
              <a:t>Resource: https://www.theguardian.com/football/2018/jun/20/england-world-cup-2018-gareth-southgate-shoulder</a:t>
            </a:r>
            <a:endParaRPr sz="600"/>
          </a:p>
        </p:txBody>
      </p:sp>
      <p:sp>
        <p:nvSpPr>
          <p:cNvPr id="144" name="Google Shape;144;p15"/>
          <p:cNvSpPr txBox="1"/>
          <p:nvPr/>
        </p:nvSpPr>
        <p:spPr>
          <a:xfrm>
            <a:off x="793975" y="1165050"/>
            <a:ext cx="7741200" cy="664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rgbClr val="000000"/>
              </a:buClr>
              <a:buSzPts val="1100"/>
              <a:buFont typeface="Arial"/>
              <a:buNone/>
            </a:pPr>
            <a:r>
              <a:rPr lang="zh-TW" sz="1200">
                <a:latin typeface="Trebuchet MS"/>
                <a:ea typeface="Trebuchet MS"/>
                <a:cs typeface="Trebuchet MS"/>
                <a:sym typeface="Trebuchet MS"/>
              </a:rPr>
              <a:t>A research from Centre for Health Protection in 2016 point out that the majority of people get hurt from sport is running</a:t>
            </a:r>
            <a:endParaRPr/>
          </a:p>
        </p:txBody>
      </p:sp>
      <p:pic>
        <p:nvPicPr>
          <p:cNvPr id="145" name="Google Shape;145;p15"/>
          <p:cNvPicPr preferRelativeResize="0"/>
          <p:nvPr/>
        </p:nvPicPr>
        <p:blipFill>
          <a:blip r:embed="rId3">
            <a:alphaModFix/>
          </a:blip>
          <a:stretch>
            <a:fillRect/>
          </a:stretch>
        </p:blipFill>
        <p:spPr>
          <a:xfrm>
            <a:off x="2085950" y="1649611"/>
            <a:ext cx="5771975" cy="2436800"/>
          </a:xfrm>
          <a:prstGeom prst="rect">
            <a:avLst/>
          </a:prstGeom>
          <a:noFill/>
          <a:ln>
            <a:noFill/>
          </a:ln>
        </p:spPr>
      </p:pic>
      <p:sp>
        <p:nvSpPr>
          <p:cNvPr id="146" name="Google Shape;146;p15"/>
          <p:cNvSpPr txBox="1"/>
          <p:nvPr/>
        </p:nvSpPr>
        <p:spPr>
          <a:xfrm>
            <a:off x="3029338" y="3993500"/>
            <a:ext cx="2930400" cy="445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lang="zh-TW" sz="1000">
                <a:latin typeface="Trebuchet MS"/>
                <a:ea typeface="Trebuchet MS"/>
                <a:cs typeface="Trebuchet MS"/>
                <a:sym typeface="Trebuchet MS"/>
              </a:rPr>
              <a:t>The most </a:t>
            </a:r>
            <a:r>
              <a:rPr lang="zh-TW" sz="1000">
                <a:solidFill>
                  <a:srgbClr val="1D2129"/>
                </a:solidFill>
                <a:highlight>
                  <a:schemeClr val="dk1"/>
                </a:highlight>
                <a:latin typeface="Trebuchet MS"/>
                <a:ea typeface="Trebuchet MS"/>
                <a:cs typeface="Trebuchet MS"/>
                <a:sym typeface="Trebuchet MS"/>
              </a:rPr>
              <a:t>vulnerable sport in 2017</a:t>
            </a:r>
            <a:endParaRPr sz="1000">
              <a:latin typeface="Trebuchet MS"/>
              <a:ea typeface="Trebuchet MS"/>
              <a:cs typeface="Trebuchet MS"/>
              <a:sym typeface="Trebuchet MS"/>
            </a:endParaRPr>
          </a:p>
          <a:p>
            <a:pPr indent="0" lvl="0" marL="0" rtl="0" algn="ctr">
              <a:lnSpc>
                <a:spcPct val="115000"/>
              </a:lnSpc>
              <a:spcBef>
                <a:spcPts val="0"/>
              </a:spcBef>
              <a:spcAft>
                <a:spcPts val="0"/>
              </a:spcAft>
              <a:buClr>
                <a:srgbClr val="000000"/>
              </a:buClr>
              <a:buSzPts val="1100"/>
              <a:buFont typeface="Arial"/>
              <a:buNone/>
            </a:pPr>
            <a:r>
              <a:rPr lang="zh-TW" sz="1000"/>
              <a:t>(Resource: Centre for Health Protection)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540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Wrong Posture Effect</a:t>
            </a:r>
            <a:endParaRPr/>
          </a:p>
        </p:txBody>
      </p:sp>
      <p:sp>
        <p:nvSpPr>
          <p:cNvPr id="152" name="Google Shape;152;p16"/>
          <p:cNvSpPr txBox="1"/>
          <p:nvPr>
            <p:ph idx="1" type="body"/>
          </p:nvPr>
        </p:nvSpPr>
        <p:spPr>
          <a:xfrm>
            <a:off x="819150" y="1598925"/>
            <a:ext cx="7800900" cy="31203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Knee joint</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Stimulate the calf muscles and form the radish legs</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The wrong posture will let you Slow down</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Posterior neck pain</a:t>
            </a:r>
            <a:endParaRPr sz="17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1200">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500125"/>
            <a:ext cx="7505700" cy="7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Project </a:t>
            </a:r>
            <a:r>
              <a:rPr lang="zh-TW"/>
              <a:t>Objective</a:t>
            </a:r>
            <a:endParaRPr/>
          </a:p>
        </p:txBody>
      </p:sp>
      <p:sp>
        <p:nvSpPr>
          <p:cNvPr id="158" name="Google Shape;158;p17"/>
          <p:cNvSpPr txBox="1"/>
          <p:nvPr>
            <p:ph idx="1" type="body"/>
          </p:nvPr>
        </p:nvSpPr>
        <p:spPr>
          <a:xfrm>
            <a:off x="819150" y="1272925"/>
            <a:ext cx="7505700" cy="3441900"/>
          </a:xfrm>
          <a:prstGeom prst="rect">
            <a:avLst/>
          </a:prstGeom>
        </p:spPr>
        <p:txBody>
          <a:bodyPr anchorCtr="0" anchor="t" bIns="91425" lIns="91425" spcFirstLastPara="1" rIns="91425" wrap="square" tIns="91425">
            <a:noAutofit/>
          </a:bodyPr>
          <a:lstStyle/>
          <a:p>
            <a:pPr indent="0" lvl="0" marL="0" rtl="0" algn="just">
              <a:lnSpc>
                <a:spcPct val="114000"/>
              </a:lnSpc>
              <a:spcBef>
                <a:spcPts val="0"/>
              </a:spcBef>
              <a:spcAft>
                <a:spcPts val="0"/>
              </a:spcAft>
              <a:buNone/>
            </a:pPr>
            <a:r>
              <a:rPr b="1" lang="zh-TW" sz="1200">
                <a:latin typeface="Trebuchet MS"/>
                <a:ea typeface="Trebuchet MS"/>
                <a:cs typeface="Trebuchet MS"/>
                <a:sym typeface="Trebuchet MS"/>
              </a:rPr>
              <a:t> To develop an application which can motion capture</a:t>
            </a:r>
            <a:endParaRPr b="1" sz="1200">
              <a:latin typeface="Trebuchet MS"/>
              <a:ea typeface="Trebuchet MS"/>
              <a:cs typeface="Trebuchet MS"/>
              <a:sym typeface="Trebuchet MS"/>
            </a:endParaRPr>
          </a:p>
          <a:p>
            <a:pPr indent="-304800" lvl="0" marL="457200" rtl="0" algn="just">
              <a:spcBef>
                <a:spcPts val="500"/>
              </a:spcBef>
              <a:spcAft>
                <a:spcPts val="0"/>
              </a:spcAft>
              <a:buSzPts val="1200"/>
              <a:buFont typeface="Trebuchet MS"/>
              <a:buChar char="●"/>
            </a:pPr>
            <a:r>
              <a:rPr lang="zh-TW" sz="1200">
                <a:latin typeface="Trebuchet MS"/>
                <a:ea typeface="Trebuchet MS"/>
                <a:cs typeface="Trebuchet MS"/>
                <a:sym typeface="Trebuchet MS"/>
              </a:rPr>
              <a:t>Motion capture, cameras and lighting are specifically configured to simply observe and track keypoint.</a:t>
            </a:r>
            <a:endParaRPr sz="1200">
              <a:latin typeface="Trebuchet MS"/>
              <a:ea typeface="Trebuchet MS"/>
              <a:cs typeface="Trebuchet MS"/>
              <a:sym typeface="Trebuchet MS"/>
            </a:endParaRPr>
          </a:p>
          <a:p>
            <a:pPr indent="0" lvl="0" marL="0" rtl="0" algn="just">
              <a:lnSpc>
                <a:spcPct val="114000"/>
              </a:lnSpc>
              <a:spcBef>
                <a:spcPts val="1600"/>
              </a:spcBef>
              <a:spcAft>
                <a:spcPts val="0"/>
              </a:spcAft>
              <a:buNone/>
            </a:pPr>
            <a:r>
              <a:rPr b="1" lang="zh-TW" sz="1200">
                <a:latin typeface="Trebuchet MS"/>
                <a:ea typeface="Trebuchet MS"/>
                <a:cs typeface="Trebuchet MS"/>
                <a:sym typeface="Trebuchet MS"/>
              </a:rPr>
              <a:t>It will compare with professional posture and provide correct posture to the user.</a:t>
            </a:r>
            <a:endParaRPr b="1" sz="1200">
              <a:latin typeface="Trebuchet MS"/>
              <a:ea typeface="Trebuchet MS"/>
              <a:cs typeface="Trebuchet MS"/>
              <a:sym typeface="Trebuchet MS"/>
            </a:endParaRPr>
          </a:p>
          <a:p>
            <a:pPr indent="-304800" lvl="0" marL="457200" rtl="0" algn="just">
              <a:spcBef>
                <a:spcPts val="500"/>
              </a:spcBef>
              <a:spcAft>
                <a:spcPts val="0"/>
              </a:spcAft>
              <a:buSzPts val="1200"/>
              <a:buFont typeface="Trebuchet MS"/>
              <a:buChar char="●"/>
            </a:pPr>
            <a:r>
              <a:rPr lang="zh-TW" sz="1200">
                <a:latin typeface="Trebuchet MS"/>
                <a:ea typeface="Trebuchet MS"/>
                <a:cs typeface="Trebuchet MS"/>
                <a:sym typeface="Trebuchet MS"/>
              </a:rPr>
              <a:t>Real-time camera, video, photo to scan people skeleton and calculate the angle.</a:t>
            </a:r>
            <a:endParaRPr sz="1200">
              <a:latin typeface="Trebuchet MS"/>
              <a:ea typeface="Trebuchet MS"/>
              <a:cs typeface="Trebuchet MS"/>
              <a:sym typeface="Trebuchet MS"/>
            </a:endParaRPr>
          </a:p>
          <a:p>
            <a:pPr indent="0" lvl="0" marL="0" rtl="0" algn="just">
              <a:lnSpc>
                <a:spcPct val="114000"/>
              </a:lnSpc>
              <a:spcBef>
                <a:spcPts val="1600"/>
              </a:spcBef>
              <a:spcAft>
                <a:spcPts val="0"/>
              </a:spcAft>
              <a:buNone/>
            </a:pPr>
            <a:r>
              <a:rPr b="1" lang="zh-TW" sz="1200">
                <a:latin typeface="Trebuchet MS"/>
                <a:ea typeface="Trebuchet MS"/>
                <a:cs typeface="Trebuchet MS"/>
                <a:sym typeface="Trebuchet MS"/>
              </a:rPr>
              <a:t>O</a:t>
            </a:r>
            <a:r>
              <a:rPr b="1" lang="zh-TW" sz="1200">
                <a:latin typeface="Trebuchet MS"/>
                <a:ea typeface="Trebuchet MS"/>
                <a:cs typeface="Trebuchet MS"/>
                <a:sym typeface="Trebuchet MS"/>
              </a:rPr>
              <a:t>ffer another function to display and scan the professional running posture with the skeleton</a:t>
            </a:r>
            <a:endParaRPr b="1" sz="1200">
              <a:latin typeface="Trebuchet MS"/>
              <a:ea typeface="Trebuchet MS"/>
              <a:cs typeface="Trebuchet MS"/>
              <a:sym typeface="Trebuchet MS"/>
            </a:endParaRPr>
          </a:p>
          <a:p>
            <a:pPr indent="-304800" lvl="0" marL="457200" rtl="0" algn="just">
              <a:spcBef>
                <a:spcPts val="500"/>
              </a:spcBef>
              <a:spcAft>
                <a:spcPts val="0"/>
              </a:spcAft>
              <a:buSzPts val="1200"/>
              <a:buFont typeface="Trebuchet MS"/>
              <a:buChar char="●"/>
            </a:pPr>
            <a:r>
              <a:rPr lang="zh-TW" sz="1200">
                <a:latin typeface="Trebuchet MS"/>
                <a:ea typeface="Trebuchet MS"/>
                <a:cs typeface="Trebuchet MS"/>
                <a:sym typeface="Trebuchet MS"/>
              </a:rPr>
              <a:t>Use AI to analyze the actions and show the skeleton pose to let users see the actions clearly</a:t>
            </a:r>
            <a:endParaRPr sz="1200">
              <a:latin typeface="Trebuchet MS"/>
              <a:ea typeface="Trebuchet MS"/>
              <a:cs typeface="Trebuchet MS"/>
              <a:sym typeface="Trebuchet MS"/>
            </a:endParaRPr>
          </a:p>
          <a:p>
            <a:pPr indent="0" lvl="0" marL="0" rtl="0" algn="just">
              <a:lnSpc>
                <a:spcPct val="113000"/>
              </a:lnSpc>
              <a:spcBef>
                <a:spcPts val="1600"/>
              </a:spcBef>
              <a:spcAft>
                <a:spcPts val="0"/>
              </a:spcAft>
              <a:buNone/>
            </a:pPr>
            <a:r>
              <a:rPr b="1" lang="zh-TW" sz="1200">
                <a:latin typeface="Trebuchet MS"/>
                <a:ea typeface="Trebuchet MS"/>
                <a:cs typeface="Trebuchet MS"/>
                <a:sym typeface="Trebuchet MS"/>
              </a:rPr>
              <a:t>Offer suggestion to the user</a:t>
            </a:r>
            <a:endParaRPr b="1" sz="1200">
              <a:latin typeface="Trebuchet MS"/>
              <a:ea typeface="Trebuchet MS"/>
              <a:cs typeface="Trebuchet MS"/>
              <a:sym typeface="Trebuchet MS"/>
            </a:endParaRPr>
          </a:p>
          <a:p>
            <a:pPr indent="-304800" lvl="0" marL="457200" rtl="0" algn="just">
              <a:spcBef>
                <a:spcPts val="500"/>
              </a:spcBef>
              <a:spcAft>
                <a:spcPts val="0"/>
              </a:spcAft>
              <a:buSzPts val="1200"/>
              <a:buFont typeface="Trebuchet MS"/>
              <a:buChar char="●"/>
            </a:pPr>
            <a:r>
              <a:rPr lang="zh-TW" sz="1200">
                <a:latin typeface="Trebuchet MS"/>
                <a:ea typeface="Trebuchet MS"/>
                <a:cs typeface="Trebuchet MS"/>
                <a:sym typeface="Trebuchet MS"/>
              </a:rPr>
              <a:t>After analyze and scan the actions, It will offer the suggestion to the user about improve the action</a:t>
            </a:r>
            <a:endParaRPr sz="1200">
              <a:latin typeface="Trebuchet MS"/>
              <a:ea typeface="Trebuchet MS"/>
              <a:cs typeface="Trebuchet MS"/>
              <a:sym typeface="Trebuchet MS"/>
            </a:endParaRPr>
          </a:p>
          <a:p>
            <a:pPr indent="0" lvl="0" marL="0" rtl="0" algn="just">
              <a:spcBef>
                <a:spcPts val="1600"/>
              </a:spcBef>
              <a:spcAft>
                <a:spcPts val="0"/>
              </a:spcAft>
              <a:buNone/>
            </a:pPr>
            <a:r>
              <a:t/>
            </a:r>
            <a:endParaRPr sz="1200">
              <a:latin typeface="Trebuchet MS"/>
              <a:ea typeface="Trebuchet MS"/>
              <a:cs typeface="Trebuchet MS"/>
              <a:sym typeface="Trebuchet MS"/>
            </a:endParaRPr>
          </a:p>
          <a:p>
            <a:pPr indent="0" lvl="0" marL="0" rtl="0" algn="just">
              <a:spcBef>
                <a:spcPts val="1600"/>
              </a:spcBef>
              <a:spcAft>
                <a:spcPts val="1600"/>
              </a:spcAft>
              <a:buNone/>
            </a:pPr>
            <a:r>
              <a:t/>
            </a:r>
            <a:endParaRPr sz="12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418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Solution (AI)</a:t>
            </a:r>
            <a:endParaRPr/>
          </a:p>
        </p:txBody>
      </p:sp>
      <p:sp>
        <p:nvSpPr>
          <p:cNvPr id="164" name="Google Shape;164;p18"/>
          <p:cNvSpPr txBox="1"/>
          <p:nvPr>
            <p:ph idx="1" type="body"/>
          </p:nvPr>
        </p:nvSpPr>
        <p:spPr>
          <a:xfrm>
            <a:off x="819150" y="1096125"/>
            <a:ext cx="7505700" cy="3643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1C4587"/>
              </a:buClr>
              <a:buSzPts val="1600"/>
              <a:buFont typeface="Arial"/>
              <a:buAutoNum type="arabicPeriod"/>
            </a:pPr>
            <a:r>
              <a:rPr b="1" lang="zh-TW" sz="1600">
                <a:solidFill>
                  <a:srgbClr val="1C4587"/>
                </a:solidFill>
                <a:latin typeface="Arial"/>
                <a:ea typeface="Arial"/>
                <a:cs typeface="Arial"/>
                <a:sym typeface="Arial"/>
              </a:rPr>
              <a:t>Detect user pose</a:t>
            </a:r>
            <a:endParaRPr b="1" sz="1600">
              <a:solidFill>
                <a:srgbClr val="1C4587"/>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zh-TW">
                <a:solidFill>
                  <a:srgbClr val="000000"/>
                </a:solidFill>
                <a:latin typeface="Arial"/>
                <a:ea typeface="Arial"/>
                <a:cs typeface="Arial"/>
                <a:sym typeface="Arial"/>
              </a:rPr>
              <a:t>Photo → Skeleton photo</a:t>
            </a:r>
            <a:r>
              <a:rPr lang="zh-TW">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1C4587"/>
              </a:buClr>
              <a:buSzPts val="1600"/>
              <a:buFont typeface="Arial"/>
              <a:buAutoNum type="arabicPeriod"/>
            </a:pPr>
            <a:r>
              <a:rPr b="1" lang="zh-TW" sz="1600">
                <a:solidFill>
                  <a:srgbClr val="1C4587"/>
                </a:solidFill>
                <a:latin typeface="Arial"/>
                <a:ea typeface="Arial"/>
                <a:cs typeface="Arial"/>
                <a:sym typeface="Arial"/>
              </a:rPr>
              <a:t>Analyze</a:t>
            </a:r>
            <a:r>
              <a:rPr b="1" lang="zh-TW" sz="1600">
                <a:solidFill>
                  <a:srgbClr val="1C4587"/>
                </a:solidFill>
                <a:latin typeface="Arial"/>
                <a:ea typeface="Arial"/>
                <a:cs typeface="Arial"/>
                <a:sym typeface="Arial"/>
              </a:rPr>
              <a:t> </a:t>
            </a:r>
            <a:r>
              <a:rPr b="1" lang="zh-TW" sz="1600">
                <a:solidFill>
                  <a:srgbClr val="1C4587"/>
                </a:solidFill>
                <a:latin typeface="Arial"/>
                <a:ea typeface="Arial"/>
                <a:cs typeface="Arial"/>
                <a:sym typeface="Arial"/>
              </a:rPr>
              <a:t>user pose</a:t>
            </a:r>
            <a:endParaRPr b="1" sz="1600">
              <a:solidFill>
                <a:srgbClr val="1C4587"/>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zh-TW">
                <a:solidFill>
                  <a:srgbClr val="000000"/>
                </a:solidFill>
                <a:latin typeface="Arial"/>
                <a:ea typeface="Arial"/>
                <a:cs typeface="Arial"/>
                <a:sym typeface="Arial"/>
              </a:rPr>
              <a:t>Calculate body action angle</a:t>
            </a:r>
            <a:endParaRPr>
              <a:solidFill>
                <a:srgbClr val="000000"/>
              </a:solidFill>
              <a:latin typeface="Arial"/>
              <a:ea typeface="Arial"/>
              <a:cs typeface="Arial"/>
              <a:sym typeface="Arial"/>
            </a:endParaRPr>
          </a:p>
          <a:p>
            <a:pPr indent="-311150" lvl="0" marL="457200" rtl="0" algn="just">
              <a:lnSpc>
                <a:spcPct val="150000"/>
              </a:lnSpc>
              <a:spcBef>
                <a:spcPts val="0"/>
              </a:spcBef>
              <a:spcAft>
                <a:spcPts val="0"/>
              </a:spcAft>
              <a:buClr>
                <a:srgbClr val="000000"/>
              </a:buClr>
              <a:buSzPts val="1300"/>
              <a:buFont typeface="Arial"/>
              <a:buChar char="●"/>
            </a:pPr>
            <a:r>
              <a:rPr lang="zh-TW">
                <a:solidFill>
                  <a:srgbClr val="000000"/>
                </a:solidFill>
                <a:latin typeface="Arial"/>
                <a:ea typeface="Arial"/>
                <a:cs typeface="Arial"/>
                <a:sym typeface="Arial"/>
              </a:rPr>
              <a:t>Show analytical reliability </a:t>
            </a:r>
            <a:endParaRPr>
              <a:latin typeface="Arial"/>
              <a:ea typeface="Arial"/>
              <a:cs typeface="Arial"/>
              <a:sym typeface="Arial"/>
            </a:endParaRPr>
          </a:p>
          <a:p>
            <a:pPr indent="-330200" lvl="0" marL="457200" rtl="0" algn="just">
              <a:lnSpc>
                <a:spcPct val="150000"/>
              </a:lnSpc>
              <a:spcBef>
                <a:spcPts val="0"/>
              </a:spcBef>
              <a:spcAft>
                <a:spcPts val="0"/>
              </a:spcAft>
              <a:buClr>
                <a:srgbClr val="1C4587"/>
              </a:buClr>
              <a:buSzPts val="1600"/>
              <a:buFont typeface="Arial"/>
              <a:buAutoNum type="arabicPeriod"/>
            </a:pPr>
            <a:r>
              <a:rPr b="1" lang="zh-TW" sz="1600">
                <a:solidFill>
                  <a:srgbClr val="1C4587"/>
                </a:solidFill>
                <a:latin typeface="Arial"/>
                <a:ea typeface="Arial"/>
                <a:cs typeface="Arial"/>
                <a:sym typeface="Arial"/>
              </a:rPr>
              <a:t>Show angle and give suggestion </a:t>
            </a:r>
            <a:endParaRPr b="1" sz="1600">
              <a:solidFill>
                <a:srgbClr val="1C4587"/>
              </a:solidFill>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zh-TW">
                <a:latin typeface="Arial"/>
                <a:ea typeface="Arial"/>
                <a:cs typeface="Arial"/>
                <a:sym typeface="Arial"/>
              </a:rPr>
              <a:t>Display the angles </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zh-TW">
                <a:latin typeface="Arial"/>
                <a:ea typeface="Arial"/>
                <a:cs typeface="Arial"/>
                <a:sym typeface="Arial"/>
              </a:rPr>
              <a:t>give suggestion to user</a:t>
            </a:r>
            <a:endParaRPr>
              <a:latin typeface="Arial"/>
              <a:ea typeface="Arial"/>
              <a:cs typeface="Arial"/>
              <a:sym typeface="Arial"/>
            </a:endParaRPr>
          </a:p>
          <a:p>
            <a:pPr indent="-311150" lvl="0" marL="457200" rtl="0" algn="just">
              <a:lnSpc>
                <a:spcPct val="150000"/>
              </a:lnSpc>
              <a:spcBef>
                <a:spcPts val="0"/>
              </a:spcBef>
              <a:spcAft>
                <a:spcPts val="0"/>
              </a:spcAft>
              <a:buSzPts val="1300"/>
              <a:buFont typeface="Arial"/>
              <a:buChar char="●"/>
            </a:pPr>
            <a:r>
              <a:rPr lang="zh-TW">
                <a:latin typeface="Arial"/>
                <a:ea typeface="Arial"/>
                <a:cs typeface="Arial"/>
                <a:sym typeface="Arial"/>
              </a:rPr>
              <a:t>Show line chart of Gait characteristics (real-time)</a:t>
            </a:r>
            <a:endParaRPr>
              <a:latin typeface="Arial"/>
              <a:ea typeface="Arial"/>
              <a:cs typeface="Arial"/>
              <a:sym typeface="Arial"/>
            </a:endParaRPr>
          </a:p>
          <a:p>
            <a:pPr indent="0" lvl="0" marL="914400" rtl="0" algn="just">
              <a:lnSpc>
                <a:spcPct val="150000"/>
              </a:lnSpc>
              <a:spcBef>
                <a:spcPts val="0"/>
              </a:spcBef>
              <a:spcAft>
                <a:spcPts val="0"/>
              </a:spcAft>
              <a:buNone/>
            </a:pPr>
            <a:r>
              <a:t/>
            </a:r>
            <a:endParaRPr>
              <a:latin typeface="Arial"/>
              <a:ea typeface="Arial"/>
              <a:cs typeface="Arial"/>
              <a:sym typeface="Arial"/>
            </a:endParaRPr>
          </a:p>
          <a:p>
            <a:pPr indent="0" lvl="0" marL="914400" rtl="0" algn="just">
              <a:lnSpc>
                <a:spcPct val="150000"/>
              </a:lnSpc>
              <a:spcBef>
                <a:spcPts val="0"/>
              </a:spcBef>
              <a:spcAft>
                <a:spcPts val="0"/>
              </a:spcAft>
              <a:buNone/>
            </a:pPr>
            <a:r>
              <a:t/>
            </a:r>
            <a:endParaRPr b="1" sz="1400">
              <a:solidFill>
                <a:srgbClr val="1C4587"/>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1C4587"/>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1C4587"/>
              </a:solidFill>
              <a:latin typeface="Arial"/>
              <a:ea typeface="Arial"/>
              <a:cs typeface="Arial"/>
              <a:sym typeface="Arial"/>
            </a:endParaRPr>
          </a:p>
          <a:p>
            <a:pPr indent="0" lvl="0" marL="457200" rtl="0" algn="just">
              <a:lnSpc>
                <a:spcPct val="150000"/>
              </a:lnSpc>
              <a:spcBef>
                <a:spcPts val="0"/>
              </a:spcBef>
              <a:spcAft>
                <a:spcPts val="0"/>
              </a:spcAft>
              <a:buNone/>
            </a:pPr>
            <a:r>
              <a:t/>
            </a:r>
            <a:endParaRPr b="1" sz="1400">
              <a:solidFill>
                <a:srgbClr val="1C4587"/>
              </a:solidFill>
              <a:latin typeface="Arial"/>
              <a:ea typeface="Arial"/>
              <a:cs typeface="Arial"/>
              <a:sym typeface="Arial"/>
            </a:endParaRPr>
          </a:p>
          <a:p>
            <a:pPr indent="0" lvl="0" marL="0" rtl="0" algn="just">
              <a:lnSpc>
                <a:spcPct val="150000"/>
              </a:lnSpc>
              <a:spcBef>
                <a:spcPts val="0"/>
              </a:spcBef>
              <a:spcAft>
                <a:spcPts val="0"/>
              </a:spcAft>
              <a:buNone/>
            </a:pPr>
            <a:r>
              <a:t/>
            </a:r>
            <a:endParaRPr sz="1100">
              <a:solidFill>
                <a:srgbClr val="233A4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686225"/>
            <a:ext cx="7505700" cy="7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OpenPose VS Posenet</a:t>
            </a:r>
            <a:endParaRPr/>
          </a:p>
          <a:p>
            <a:pPr indent="0" lvl="0" marL="0" rtl="0" algn="l">
              <a:spcBef>
                <a:spcPts val="0"/>
              </a:spcBef>
              <a:spcAft>
                <a:spcPts val="0"/>
              </a:spcAft>
              <a:buNone/>
            </a:pPr>
            <a:r>
              <a:t/>
            </a:r>
            <a:endParaRPr/>
          </a:p>
        </p:txBody>
      </p:sp>
      <p:sp>
        <p:nvSpPr>
          <p:cNvPr id="170" name="Google Shape;170;p19"/>
          <p:cNvSpPr txBox="1"/>
          <p:nvPr>
            <p:ph idx="1" type="body"/>
          </p:nvPr>
        </p:nvSpPr>
        <p:spPr>
          <a:xfrm>
            <a:off x="624100" y="1441625"/>
            <a:ext cx="8027100" cy="3277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zh-TW" sz="1600"/>
              <a:t>Advantag</a:t>
            </a:r>
            <a:r>
              <a:rPr b="1" lang="zh-TW" sz="1600"/>
              <a:t>e of OpenPose:</a:t>
            </a:r>
            <a:endParaRPr b="1" sz="1600"/>
          </a:p>
          <a:p>
            <a:pPr indent="-323850" lvl="0" marL="457200" rtl="0" algn="just">
              <a:lnSpc>
                <a:spcPct val="150000"/>
              </a:lnSpc>
              <a:spcBef>
                <a:spcPts val="0"/>
              </a:spcBef>
              <a:spcAft>
                <a:spcPts val="0"/>
              </a:spcAft>
              <a:buSzPts val="1500"/>
              <a:buChar char="●"/>
            </a:pPr>
            <a:r>
              <a:rPr lang="zh-TW" sz="1500"/>
              <a:t>A</a:t>
            </a:r>
            <a:r>
              <a:rPr lang="zh-TW" sz="1500"/>
              <a:t>ccuracy (single)</a:t>
            </a:r>
            <a:endParaRPr sz="1500"/>
          </a:p>
          <a:p>
            <a:pPr indent="-323850" lvl="0" marL="457200" rtl="0" algn="just">
              <a:lnSpc>
                <a:spcPct val="150000"/>
              </a:lnSpc>
              <a:spcBef>
                <a:spcPts val="0"/>
              </a:spcBef>
              <a:spcAft>
                <a:spcPts val="0"/>
              </a:spcAft>
              <a:buSzPts val="1500"/>
              <a:buChar char="●"/>
            </a:pPr>
            <a:r>
              <a:rPr lang="zh-TW" sz="1500"/>
              <a:t>High Speed</a:t>
            </a:r>
            <a:endParaRPr sz="1500">
              <a:solidFill>
                <a:srgbClr val="233A44"/>
              </a:solidFill>
              <a:latin typeface="Arial"/>
              <a:ea typeface="Arial"/>
              <a:cs typeface="Arial"/>
              <a:sym typeface="Arial"/>
            </a:endParaRPr>
          </a:p>
          <a:p>
            <a:pPr indent="0" lvl="0" marL="0" rtl="0" algn="just">
              <a:lnSpc>
                <a:spcPct val="150000"/>
              </a:lnSpc>
              <a:spcBef>
                <a:spcPts val="0"/>
              </a:spcBef>
              <a:spcAft>
                <a:spcPts val="0"/>
              </a:spcAft>
              <a:buNone/>
            </a:pPr>
            <a:r>
              <a:rPr b="1" lang="zh-TW" sz="1600"/>
              <a:t>Advantage of Posenet:</a:t>
            </a:r>
            <a:endParaRPr b="1" sz="1600"/>
          </a:p>
          <a:p>
            <a:pPr indent="-323850" lvl="0" marL="457200" rtl="0" algn="just">
              <a:lnSpc>
                <a:spcPct val="150000"/>
              </a:lnSpc>
              <a:spcBef>
                <a:spcPts val="0"/>
              </a:spcBef>
              <a:spcAft>
                <a:spcPts val="0"/>
              </a:spcAft>
              <a:buClr>
                <a:srgbClr val="233A44"/>
              </a:buClr>
              <a:buSzPts val="1500"/>
              <a:buChar char="●"/>
            </a:pPr>
            <a:r>
              <a:rPr lang="zh-TW" sz="1500">
                <a:solidFill>
                  <a:srgbClr val="233A44"/>
                </a:solidFill>
              </a:rPr>
              <a:t>Accuracy (multiple)</a:t>
            </a:r>
            <a:endParaRPr sz="1500"/>
          </a:p>
          <a:p>
            <a:pPr indent="0" lvl="0" marL="0" rtl="0" algn="just">
              <a:lnSpc>
                <a:spcPct val="150000"/>
              </a:lnSpc>
              <a:spcBef>
                <a:spcPts val="0"/>
              </a:spcBef>
              <a:spcAft>
                <a:spcPts val="0"/>
              </a:spcAft>
              <a:buNone/>
            </a:pPr>
            <a:r>
              <a:rPr b="1" lang="zh-TW" sz="1600"/>
              <a:t>Reason of choosing OpenPose:</a:t>
            </a:r>
            <a:endParaRPr b="1" sz="1600"/>
          </a:p>
          <a:p>
            <a:pPr indent="-323850" lvl="0" marL="457200" rtl="0" algn="just">
              <a:lnSpc>
                <a:spcPct val="150000"/>
              </a:lnSpc>
              <a:spcBef>
                <a:spcPts val="0"/>
              </a:spcBef>
              <a:spcAft>
                <a:spcPts val="0"/>
              </a:spcAft>
              <a:buSzPts val="1500"/>
              <a:buChar char="●"/>
            </a:pPr>
            <a:r>
              <a:rPr lang="zh-TW" sz="1500"/>
              <a:t>accuracy is more important</a:t>
            </a:r>
            <a:endParaRPr sz="1500"/>
          </a:p>
          <a:p>
            <a:pPr indent="-323850" lvl="0" marL="457200" rtl="0" algn="just">
              <a:lnSpc>
                <a:spcPct val="150000"/>
              </a:lnSpc>
              <a:spcBef>
                <a:spcPts val="0"/>
              </a:spcBef>
              <a:spcAft>
                <a:spcPts val="0"/>
              </a:spcAft>
              <a:buSzPts val="1500"/>
              <a:buChar char="●"/>
            </a:pPr>
            <a:r>
              <a:rPr lang="zh-TW" sz="1500"/>
              <a:t>Real-time detection need high speed to calculate skeleton.</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418175"/>
            <a:ext cx="7505700" cy="8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OpenPose Introduction</a:t>
            </a:r>
            <a:endParaRPr/>
          </a:p>
        </p:txBody>
      </p:sp>
      <p:sp>
        <p:nvSpPr>
          <p:cNvPr id="176" name="Google Shape;176;p20"/>
          <p:cNvSpPr txBox="1"/>
          <p:nvPr>
            <p:ph idx="1" type="body"/>
          </p:nvPr>
        </p:nvSpPr>
        <p:spPr>
          <a:xfrm>
            <a:off x="819150" y="1246050"/>
            <a:ext cx="7505700" cy="3495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545454"/>
              </a:buClr>
              <a:buSzPts val="1600"/>
              <a:buFont typeface="Trebuchet MS"/>
              <a:buChar char="●"/>
            </a:pPr>
            <a:r>
              <a:rPr lang="zh-TW" sz="1600">
                <a:solidFill>
                  <a:srgbClr val="545454"/>
                </a:solidFill>
                <a:latin typeface="Trebuchet MS"/>
                <a:ea typeface="Trebuchet MS"/>
                <a:cs typeface="Trebuchet MS"/>
                <a:sym typeface="Trebuchet MS"/>
              </a:rPr>
              <a:t>A library for real-time multi-person keypoint detection and multi-threading</a:t>
            </a:r>
            <a:endParaRPr sz="1600">
              <a:solidFill>
                <a:srgbClr val="545454"/>
              </a:solidFill>
              <a:latin typeface="Trebuchet MS"/>
              <a:ea typeface="Trebuchet MS"/>
              <a:cs typeface="Trebuchet MS"/>
              <a:sym typeface="Trebuchet MS"/>
            </a:endParaRPr>
          </a:p>
          <a:p>
            <a:pPr indent="-330200" lvl="0" marL="457200" rtl="0" algn="l">
              <a:lnSpc>
                <a:spcPct val="115000"/>
              </a:lnSpc>
              <a:spcBef>
                <a:spcPts val="1000"/>
              </a:spcBef>
              <a:spcAft>
                <a:spcPts val="0"/>
              </a:spcAft>
              <a:buClr>
                <a:srgbClr val="545454"/>
              </a:buClr>
              <a:buSzPts val="1600"/>
              <a:buFont typeface="Trebuchet MS"/>
              <a:buChar char="●"/>
            </a:pPr>
            <a:r>
              <a:rPr lang="zh-TW" sz="1600">
                <a:solidFill>
                  <a:srgbClr val="545454"/>
                </a:solidFill>
                <a:latin typeface="Trebuchet MS"/>
                <a:ea typeface="Trebuchet MS"/>
                <a:cs typeface="Trebuchet MS"/>
                <a:sym typeface="Trebuchet MS"/>
              </a:rPr>
              <a:t>OpenPose represents the first real-time system to jointly detect human body, hand and facial keypoints (in total 130 keypoints) on single images. In addition, the system computational performance on body keypoint estimation is changeless to the number of detected people in the image.</a:t>
            </a:r>
            <a:endParaRPr sz="1600">
              <a:solidFill>
                <a:srgbClr val="545454"/>
              </a:solidFill>
              <a:latin typeface="Trebuchet MS"/>
              <a:ea typeface="Trebuchet MS"/>
              <a:cs typeface="Trebuchet MS"/>
              <a:sym typeface="Trebuchet MS"/>
            </a:endParaRPr>
          </a:p>
          <a:p>
            <a:pPr indent="-330200" lvl="0" marL="457200" rtl="0" algn="l">
              <a:lnSpc>
                <a:spcPct val="115000"/>
              </a:lnSpc>
              <a:spcBef>
                <a:spcPts val="1000"/>
              </a:spcBef>
              <a:spcAft>
                <a:spcPts val="1000"/>
              </a:spcAft>
              <a:buClr>
                <a:srgbClr val="545454"/>
              </a:buClr>
              <a:buSzPts val="1600"/>
              <a:buFont typeface="Trebuchet MS"/>
              <a:buChar char="●"/>
            </a:pPr>
            <a:r>
              <a:rPr lang="zh-TW" sz="1600">
                <a:solidFill>
                  <a:srgbClr val="545454"/>
                </a:solidFill>
                <a:latin typeface="Trebuchet MS"/>
                <a:ea typeface="Trebuchet MS"/>
                <a:cs typeface="Trebuchet MS"/>
                <a:sym typeface="Trebuchet MS"/>
              </a:rPr>
              <a:t>Bottom-up approaches - offer robustness and have the potential to decouple runtime complexity from the number of people in the image.</a:t>
            </a:r>
            <a:endParaRPr sz="16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513200"/>
            <a:ext cx="7505700" cy="62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OpenPose </a:t>
            </a:r>
            <a:r>
              <a:rPr lang="zh-TW"/>
              <a:t>principle</a:t>
            </a:r>
            <a:endParaRPr/>
          </a:p>
        </p:txBody>
      </p:sp>
      <p:sp>
        <p:nvSpPr>
          <p:cNvPr id="182" name="Google Shape;182;p21"/>
          <p:cNvSpPr txBox="1"/>
          <p:nvPr/>
        </p:nvSpPr>
        <p:spPr>
          <a:xfrm>
            <a:off x="819150" y="1204975"/>
            <a:ext cx="7505700" cy="3552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500"/>
              </a:spcBef>
              <a:spcAft>
                <a:spcPts val="0"/>
              </a:spcAft>
              <a:buNone/>
            </a:pPr>
            <a:r>
              <a:rPr b="1" lang="zh-TW" sz="1800">
                <a:solidFill>
                  <a:srgbClr val="3D3D3D"/>
                </a:solidFill>
                <a:highlight>
                  <a:srgbClr val="FFFFFF"/>
                </a:highlight>
              </a:rPr>
              <a:t>5 steps:  </a:t>
            </a:r>
            <a:endParaRPr b="1" sz="1800">
              <a:solidFill>
                <a:srgbClr val="3D3D3D"/>
              </a:solidFill>
              <a:highlight>
                <a:srgbClr val="FFFFFF"/>
              </a:highlight>
            </a:endParaRPr>
          </a:p>
          <a:p>
            <a:pPr indent="-336550" lvl="0" marL="457200" rtl="0" algn="l">
              <a:lnSpc>
                <a:spcPct val="160000"/>
              </a:lnSpc>
              <a:spcBef>
                <a:spcPts val="500"/>
              </a:spcBef>
              <a:spcAft>
                <a:spcPts val="0"/>
              </a:spcAft>
              <a:buClr>
                <a:srgbClr val="3D3D3D"/>
              </a:buClr>
              <a:buSzPts val="1700"/>
              <a:buFont typeface="Calibri"/>
              <a:buAutoNum type="arabicPeriod"/>
            </a:pPr>
            <a:r>
              <a:rPr lang="zh-TW" sz="1700">
                <a:solidFill>
                  <a:srgbClr val="3D3D3D"/>
                </a:solidFill>
                <a:highlight>
                  <a:srgbClr val="FFFFFF"/>
                </a:highlight>
                <a:latin typeface="Calibri"/>
                <a:ea typeface="Calibri"/>
                <a:cs typeface="Calibri"/>
                <a:sym typeface="Calibri"/>
              </a:rPr>
              <a:t>input a color image </a:t>
            </a:r>
            <a:r>
              <a:rPr lang="zh-TW" sz="1700">
                <a:solidFill>
                  <a:srgbClr val="3D3D3D"/>
                </a:solidFill>
                <a:highlight>
                  <a:srgbClr val="FFFFFF"/>
                </a:highlight>
                <a:latin typeface="Calibri"/>
                <a:ea typeface="Calibri"/>
                <a:cs typeface="Calibri"/>
                <a:sym typeface="Calibri"/>
              </a:rPr>
              <a:t>of size h x w and produces </a:t>
            </a:r>
            <a:endParaRPr sz="1700">
              <a:solidFill>
                <a:srgbClr val="3D3D3D"/>
              </a:solidFill>
              <a:highlight>
                <a:srgbClr val="FFFFFF"/>
              </a:highlight>
              <a:latin typeface="Calibri"/>
              <a:ea typeface="Calibri"/>
              <a:cs typeface="Calibri"/>
              <a:sym typeface="Calibri"/>
            </a:endParaRPr>
          </a:p>
          <a:p>
            <a:pPr indent="-336550" lvl="0" marL="457200" rtl="0" algn="l">
              <a:lnSpc>
                <a:spcPct val="160000"/>
              </a:lnSpc>
              <a:spcBef>
                <a:spcPts val="0"/>
              </a:spcBef>
              <a:spcAft>
                <a:spcPts val="0"/>
              </a:spcAft>
              <a:buClr>
                <a:srgbClr val="3D3D3D"/>
              </a:buClr>
              <a:buSzPts val="1700"/>
              <a:buFont typeface="Calibri"/>
              <a:buAutoNum type="arabicPeriod"/>
            </a:pPr>
            <a:r>
              <a:rPr lang="zh-TW" sz="1700">
                <a:solidFill>
                  <a:srgbClr val="3D3D3D"/>
                </a:solidFill>
                <a:highlight>
                  <a:srgbClr val="FFFFFF"/>
                </a:highlight>
                <a:latin typeface="Calibri"/>
                <a:ea typeface="Calibri"/>
                <a:cs typeface="Calibri"/>
                <a:sym typeface="Calibri"/>
              </a:rPr>
              <a:t>After a backbone(vggNet)</a:t>
            </a:r>
            <a:endParaRPr sz="1700">
              <a:solidFill>
                <a:srgbClr val="3D3D3D"/>
              </a:solidFill>
              <a:highlight>
                <a:srgbClr val="FFFFFF"/>
              </a:highlight>
              <a:latin typeface="Calibri"/>
              <a:ea typeface="Calibri"/>
              <a:cs typeface="Calibri"/>
              <a:sym typeface="Calibri"/>
            </a:endParaRPr>
          </a:p>
          <a:p>
            <a:pPr indent="-336550" lvl="0" marL="457200" rtl="0" algn="l">
              <a:lnSpc>
                <a:spcPct val="160000"/>
              </a:lnSpc>
              <a:spcBef>
                <a:spcPts val="0"/>
              </a:spcBef>
              <a:spcAft>
                <a:spcPts val="0"/>
              </a:spcAft>
              <a:buClr>
                <a:srgbClr val="3D3D3D"/>
              </a:buClr>
              <a:buSzPts val="1700"/>
              <a:buFont typeface="Calibri"/>
              <a:buAutoNum type="arabicPeriod"/>
            </a:pPr>
            <a:r>
              <a:rPr lang="zh-TW" sz="1700">
                <a:solidFill>
                  <a:srgbClr val="3D3D3D"/>
                </a:solidFill>
                <a:highlight>
                  <a:srgbClr val="FFFFFF"/>
                </a:highlight>
                <a:latin typeface="Calibri"/>
                <a:ea typeface="Calibri"/>
                <a:cs typeface="Calibri"/>
                <a:sym typeface="Calibri"/>
              </a:rPr>
              <a:t>After at least two</a:t>
            </a:r>
            <a:r>
              <a:rPr lang="zh-TW" sz="1700">
                <a:solidFill>
                  <a:srgbClr val="3D3D3D"/>
                </a:solidFill>
                <a:highlight>
                  <a:schemeClr val="dk1"/>
                </a:highlight>
                <a:latin typeface="Calibri"/>
                <a:ea typeface="Calibri"/>
                <a:cs typeface="Calibri"/>
                <a:sym typeface="Calibri"/>
              </a:rPr>
              <a:t> stages, each stage has 2 branches ---One is used to detect heatmap; one is used to detect vectmap</a:t>
            </a:r>
            <a:endParaRPr sz="1700">
              <a:solidFill>
                <a:srgbClr val="3D3D3D"/>
              </a:solidFill>
              <a:highlight>
                <a:schemeClr val="dk1"/>
              </a:highlight>
              <a:latin typeface="Calibri"/>
              <a:ea typeface="Calibri"/>
              <a:cs typeface="Calibri"/>
              <a:sym typeface="Calibri"/>
            </a:endParaRPr>
          </a:p>
          <a:p>
            <a:pPr indent="-336550" lvl="0" marL="457200" rtl="0" algn="l">
              <a:lnSpc>
                <a:spcPct val="160000"/>
              </a:lnSpc>
              <a:spcBef>
                <a:spcPts val="0"/>
              </a:spcBef>
              <a:spcAft>
                <a:spcPts val="0"/>
              </a:spcAft>
              <a:buClr>
                <a:srgbClr val="3D3D3D"/>
              </a:buClr>
              <a:buSzPts val="1700"/>
              <a:buFont typeface="Calibri"/>
              <a:buAutoNum type="arabicPeriod"/>
            </a:pPr>
            <a:r>
              <a:rPr lang="zh-TW" sz="1700">
                <a:solidFill>
                  <a:srgbClr val="3D3D3D"/>
                </a:solidFill>
                <a:highlight>
                  <a:srgbClr val="FFFFFF"/>
                </a:highlight>
                <a:latin typeface="Calibri"/>
                <a:ea typeface="Calibri"/>
                <a:cs typeface="Calibri"/>
                <a:sym typeface="Calibri"/>
              </a:rPr>
              <a:t>Each keypoint pair was detected</a:t>
            </a:r>
            <a:endParaRPr sz="1700">
              <a:solidFill>
                <a:srgbClr val="3D3D3D"/>
              </a:solidFill>
              <a:highlight>
                <a:srgbClr val="FFFFFF"/>
              </a:highlight>
              <a:latin typeface="Calibri"/>
              <a:ea typeface="Calibri"/>
              <a:cs typeface="Calibri"/>
              <a:sym typeface="Calibri"/>
            </a:endParaRPr>
          </a:p>
          <a:p>
            <a:pPr indent="-336550" lvl="0" marL="457200" rtl="0" algn="l">
              <a:lnSpc>
                <a:spcPct val="160000"/>
              </a:lnSpc>
              <a:spcBef>
                <a:spcPts val="0"/>
              </a:spcBef>
              <a:spcAft>
                <a:spcPts val="0"/>
              </a:spcAft>
              <a:buClr>
                <a:srgbClr val="3D3D3D"/>
              </a:buClr>
              <a:buSzPts val="1700"/>
              <a:buFont typeface="Calibri"/>
              <a:buAutoNum type="arabicPeriod"/>
            </a:pPr>
            <a:r>
              <a:rPr lang="zh-TW" sz="1700">
                <a:solidFill>
                  <a:srgbClr val="3D3D3D"/>
                </a:solidFill>
                <a:highlight>
                  <a:srgbClr val="FFFFFF"/>
                </a:highlight>
                <a:latin typeface="Calibri"/>
                <a:ea typeface="Calibri"/>
                <a:cs typeface="Calibri"/>
                <a:sym typeface="Calibri"/>
              </a:rPr>
              <a:t>PAFs will correctly connect each keypoint</a:t>
            </a:r>
            <a:endParaRPr sz="1700">
              <a:solidFill>
                <a:srgbClr val="333333"/>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